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65" r:id="rId2"/>
    <p:sldMasterId id="2147483677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7" r:id="rId5"/>
    <p:sldId id="259" r:id="rId6"/>
    <p:sldId id="258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0DB"/>
    <a:srgbClr val="001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/>
    <p:restoredTop sz="69887" autoAdjust="0"/>
  </p:normalViewPr>
  <p:slideViewPr>
    <p:cSldViewPr snapToGrid="0" snapToObjects="1">
      <p:cViewPr varScale="1">
        <p:scale>
          <a:sx n="56" d="100"/>
          <a:sy n="56" d="100"/>
        </p:scale>
        <p:origin x="19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18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CC52443-8C08-D44A-87EC-52EA2E1CB525}" type="datetimeFigureOut">
              <a:rPr lang="de-DE"/>
              <a:pPr>
                <a:defRPr/>
              </a:pPr>
              <a:t>03.02.2018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2F85311-B3F1-FC46-8A30-E879F8C26A4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48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585C62A-641C-8647-91EB-783FB40899C2}" type="datetimeFigureOut">
              <a:rPr lang="de-DE"/>
              <a:pPr>
                <a:defRPr/>
              </a:pPr>
              <a:t>03.02.2018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ABC2263-B249-BD41-8DE2-10DB7145066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057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HPX:, ausgesprochen für High Performance </a:t>
            </a:r>
            <a:r>
              <a:rPr lang="de-DE" dirty="0" err="1"/>
              <a:t>ParalleX</a:t>
            </a:r>
            <a:endParaRPr lang="de-DE" dirty="0"/>
          </a:p>
          <a:p>
            <a:endParaRPr lang="de-DE" dirty="0"/>
          </a:p>
          <a:p>
            <a:r>
              <a:rPr lang="de-DE" dirty="0"/>
              <a:t>Stellar: Systems Technology, Emergent </a:t>
            </a:r>
            <a:r>
              <a:rPr lang="de-DE" dirty="0" err="1"/>
              <a:t>Parallelism</a:t>
            </a:r>
            <a:r>
              <a:rPr lang="de-DE" dirty="0"/>
              <a:t>, and </a:t>
            </a:r>
            <a:r>
              <a:rPr lang="de-DE" dirty="0" err="1"/>
              <a:t>Algorithm</a:t>
            </a:r>
            <a:r>
              <a:rPr lang="de-DE" dirty="0"/>
              <a:t> Research. -&gt; Internationale Forschungsgruppe mit dem Ziel die Entwicklung von skalierbaren, parallelen Applikationen zu fördern. </a:t>
            </a:r>
          </a:p>
          <a:p>
            <a:endParaRPr lang="de-DE" dirty="0"/>
          </a:p>
          <a:p>
            <a:r>
              <a:rPr lang="de-DE" dirty="0" err="1"/>
              <a:t>ParalleX</a:t>
            </a:r>
            <a:r>
              <a:rPr lang="de-DE" dirty="0"/>
              <a:t>: experimentelles </a:t>
            </a:r>
            <a:r>
              <a:rPr lang="de-DE" dirty="0" err="1"/>
              <a:t>model</a:t>
            </a:r>
            <a:r>
              <a:rPr lang="de-DE" dirty="0"/>
              <a:t> für „parallel </a:t>
            </a:r>
            <a:r>
              <a:rPr lang="de-DE" dirty="0" err="1"/>
              <a:t>execution</a:t>
            </a:r>
            <a:r>
              <a:rPr lang="de-DE" dirty="0"/>
              <a:t>“. Wozu ich gleich noch ein paar Wörter verlieren werde</a:t>
            </a:r>
          </a:p>
          <a:p>
            <a:endParaRPr lang="de-DE" dirty="0"/>
          </a:p>
          <a:p>
            <a:r>
              <a:rPr lang="de-DE" dirty="0"/>
              <a:t>Boost Software Lizenz: d.h. Kostenfreie Kopier-, Nutzungs- und </a:t>
            </a:r>
            <a:r>
              <a:rPr lang="de-DE" dirty="0" err="1"/>
              <a:t>Modifiaktionsrechte</a:t>
            </a:r>
            <a:r>
              <a:rPr lang="de-DE" dirty="0"/>
              <a:t> u.v.m.</a:t>
            </a:r>
          </a:p>
          <a:p>
            <a:endParaRPr lang="de-DE" dirty="0"/>
          </a:p>
          <a:p>
            <a:r>
              <a:rPr lang="de-DE" dirty="0"/>
              <a:t>C++11 konform: beispielsweise nutzt HPX anonyme Funktionen (Lambdas)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2263-B249-BD41-8DE2-10DB714506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0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2263-B249-BD41-8DE2-10DB714506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6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Kokkos</a:t>
            </a:r>
            <a:r>
              <a:rPr lang="de-DE" dirty="0"/>
              <a:t> : aus dem Griechischen für „Korn“ „Granular“ : Soll Zweck (</a:t>
            </a:r>
            <a:r>
              <a:rPr lang="de-DE" dirty="0" err="1"/>
              <a:t>Inkapsulierung</a:t>
            </a:r>
            <a:r>
              <a:rPr lang="de-DE" dirty="0"/>
              <a:t>  von Körnern von Daten und parallelisier baren Operationen. </a:t>
            </a:r>
          </a:p>
          <a:p>
            <a:endParaRPr lang="de-DE" dirty="0"/>
          </a:p>
          <a:p>
            <a:r>
              <a:rPr lang="de-DE" dirty="0"/>
              <a:t>Programmiermodell: … über unterschiedliche Architekturen hinweg</a:t>
            </a:r>
          </a:p>
          <a:p>
            <a:endParaRPr lang="de-DE" dirty="0"/>
          </a:p>
          <a:p>
            <a:r>
              <a:rPr lang="de-DE" dirty="0"/>
              <a:t>Performance Portabilität definieren die Entwickler von </a:t>
            </a:r>
            <a:r>
              <a:rPr lang="de-DE" dirty="0" err="1"/>
              <a:t>Kokkos</a:t>
            </a:r>
            <a:r>
              <a:rPr lang="de-DE" dirty="0"/>
              <a:t> als Code, welcher für verschiedene Architekturen kompiliert werden kann und fast keine bzw. keine Performance Unterschiede zu architekturspezifischen Code hat.</a:t>
            </a:r>
          </a:p>
          <a:p>
            <a:endParaRPr lang="de-DE" dirty="0"/>
          </a:p>
          <a:p>
            <a:r>
              <a:rPr lang="de-DE" dirty="0"/>
              <a:t>Unterstützt werden dabei …. Mit NUMA (Non-uniform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2263-B249-BD41-8DE2-10DB714506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46225" y="4257675"/>
            <a:ext cx="6842125" cy="201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de-DE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Andrey </a:t>
            </a:r>
            <a:r>
              <a:rPr lang="de-DE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Ruzhanskiy</a:t>
            </a:r>
            <a:r>
              <a:rPr lang="de-DE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(andrey.ruzhanskiy@tu-dresden.de)</a:t>
            </a:r>
            <a:endParaRPr lang="de-DE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86533" name="Rectangle 5"/>
          <p:cNvSpPr>
            <a:spLocks noGrp="1" noChangeAspect="1" noChangeArrowheads="1"/>
          </p:cNvSpPr>
          <p:nvPr>
            <p:ph type="ctrTitle" sz="quarter" hasCustomPrompt="1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 b="1">
                <a:solidFill>
                  <a:srgbClr val="E56B2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noProof="0" dirty="0"/>
              <a:t>C++ für HPC – HPX </a:t>
            </a:r>
            <a:r>
              <a:rPr lang="de-DE" noProof="0" dirty="0" err="1"/>
              <a:t>vs</a:t>
            </a:r>
            <a:r>
              <a:rPr lang="de-DE" noProof="0" dirty="0"/>
              <a:t> </a:t>
            </a:r>
            <a:r>
              <a:rPr lang="de-DE" noProof="0" dirty="0" err="1"/>
              <a:t>Kokkos</a:t>
            </a:r>
            <a:endParaRPr lang="de-DE" noProof="0" dirty="0"/>
          </a:p>
        </p:txBody>
      </p:sp>
      <p:sp>
        <p:nvSpPr>
          <p:cNvPr id="1686535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de-DE" noProof="0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78339"/>
            <a:ext cx="7197725" cy="161925"/>
          </a:xfrm>
          <a:prstGeom prst="rect">
            <a:avLst/>
          </a:prstGeom>
        </p:spPr>
        <p:txBody>
          <a:bodyPr lIns="0" tIns="0" bIns="0"/>
          <a:lstStyle>
            <a:lvl1pPr algn="l">
              <a:defRPr sz="11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noProof="0"/>
              <a:t>Andrey Ruzhanskiy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6533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765175"/>
            <a:ext cx="8351838" cy="5256213"/>
          </a:xfrm>
        </p:spPr>
        <p:txBody>
          <a:bodyPr/>
          <a:lstStyle/>
          <a:p>
            <a:pPr lvl="0"/>
            <a:r>
              <a:rPr lang="en-US" noProof="0" dirty="0"/>
              <a:t>Text</a:t>
            </a:r>
          </a:p>
          <a:p>
            <a:pPr lvl="1"/>
            <a:r>
              <a:rPr lang="en-US" noProof="0" dirty="0"/>
              <a:t>Bullet 1</a:t>
            </a:r>
          </a:p>
          <a:p>
            <a:pPr lvl="1"/>
            <a:r>
              <a:rPr lang="en-US" noProof="0" dirty="0"/>
              <a:t>Bullet 1</a:t>
            </a:r>
          </a:p>
          <a:p>
            <a:pPr lvl="2"/>
            <a:r>
              <a:rPr lang="en-US" noProof="0" dirty="0"/>
              <a:t>Bullet 2</a:t>
            </a:r>
          </a:p>
          <a:p>
            <a:pPr lvl="3"/>
            <a:r>
              <a:rPr lang="en-US" noProof="0" dirty="0"/>
              <a:t>Bullet 3</a:t>
            </a:r>
          </a:p>
          <a:p>
            <a:pPr lvl="4"/>
            <a:r>
              <a:rPr lang="en-US" noProof="0" dirty="0"/>
              <a:t>Bullet 4</a:t>
            </a:r>
          </a:p>
          <a:p>
            <a:pPr lvl="4"/>
            <a:r>
              <a:rPr lang="en-US" noProof="0" dirty="0"/>
              <a:t>Bullet 4</a:t>
            </a:r>
          </a:p>
          <a:p>
            <a:pPr lvl="3"/>
            <a:r>
              <a:rPr lang="en-US" noProof="0" dirty="0"/>
              <a:t>Bullet 3</a:t>
            </a:r>
          </a:p>
          <a:p>
            <a:pPr lvl="2"/>
            <a:r>
              <a:rPr lang="en-US" noProof="0" dirty="0"/>
              <a:t>Bullet 2</a:t>
            </a:r>
          </a:p>
          <a:p>
            <a:pPr lvl="1"/>
            <a:r>
              <a:rPr lang="en-US" noProof="0" dirty="0"/>
              <a:t>Bullet 1</a:t>
            </a:r>
          </a:p>
          <a:p>
            <a:pPr lvl="0"/>
            <a:r>
              <a:rPr lang="en-US" noProof="0" dirty="0"/>
              <a:t>Text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noProof="0"/>
              <a:t>Andrey Ruzhanskiy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123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noProof="0"/>
              <a:t>Andrey Ruzhanskiy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93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noProof="0"/>
              <a:t>Andrey Ruzhanskiy</a:t>
            </a:r>
            <a:endParaRPr lang="en-US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051762"/>
            <a:ext cx="7859486" cy="1225550"/>
          </a:xfrm>
        </p:spPr>
        <p:txBody>
          <a:bodyPr/>
          <a:lstStyle>
            <a:lvl1pPr marL="495300" marR="0" indent="-495300" algn="l" defTabSz="3619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/>
            </a:lvl1pPr>
            <a:lvl2pPr marL="0" indent="0">
              <a:spcBef>
                <a:spcPts val="0"/>
              </a:spcBef>
              <a:defRPr baseline="0"/>
            </a:lvl2pPr>
            <a:lvl3pPr marL="0">
              <a:spcBef>
                <a:spcPts val="0"/>
              </a:spcBef>
              <a:defRPr/>
            </a:lvl3pPr>
            <a:lvl4pPr marL="0">
              <a:spcBef>
                <a:spcPts val="0"/>
              </a:spcBef>
              <a:defRPr/>
            </a:lvl4pPr>
            <a:lvl5pPr marL="0">
              <a:spcBef>
                <a:spcPts val="0"/>
              </a:spcBef>
              <a:defRPr/>
            </a:lvl5pPr>
          </a:lstStyle>
          <a:p>
            <a:pPr marL="0" marR="0" lvl="1" indent="-495300" algn="l" defTabSz="3619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noProof="0" dirty="0">
                <a:solidFill>
                  <a:srgbClr val="001C4A"/>
                </a:solidFill>
                <a:latin typeface="Arial" charset="0"/>
                <a:ea typeface="Arial" charset="0"/>
                <a:cs typeface="Arial" charset="0"/>
              </a:rPr>
              <a:t>PARAGRAPH HEADING</a:t>
            </a:r>
          </a:p>
        </p:txBody>
      </p:sp>
    </p:spTree>
    <p:extLst>
      <p:ext uri="{BB962C8B-B14F-4D97-AF65-F5344CB8AC3E}">
        <p14:creationId xmlns:p14="http://schemas.microsoft.com/office/powerpoint/2010/main" val="71125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DE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765175"/>
            <a:ext cx="8351838" cy="5256213"/>
          </a:xfrm>
        </p:spPr>
        <p:txBody>
          <a:bodyPr/>
          <a:lstStyle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Unterpunkt 1</a:t>
            </a:r>
          </a:p>
          <a:p>
            <a:pPr lvl="1"/>
            <a:r>
              <a:rPr lang="de-DE" dirty="0"/>
              <a:t>Unterpunkt 2</a:t>
            </a:r>
          </a:p>
          <a:p>
            <a:pPr lvl="2"/>
            <a:r>
              <a:rPr lang="de-DE" dirty="0"/>
              <a:t>Aufzählung 1</a:t>
            </a:r>
          </a:p>
          <a:p>
            <a:pPr lvl="3"/>
            <a:r>
              <a:rPr lang="de-DE" dirty="0"/>
              <a:t>Unteraufzählung 1</a:t>
            </a:r>
          </a:p>
          <a:p>
            <a:pPr lvl="4"/>
            <a:r>
              <a:rPr lang="de-DE" dirty="0"/>
              <a:t>Unterunteraufzählung 1</a:t>
            </a:r>
          </a:p>
          <a:p>
            <a:pPr lvl="4"/>
            <a:r>
              <a:rPr lang="de-DE" dirty="0"/>
              <a:t>Unterunteraufzählung 2</a:t>
            </a:r>
          </a:p>
          <a:p>
            <a:pPr lvl="3"/>
            <a:r>
              <a:rPr lang="de-DE" dirty="0"/>
              <a:t>Unteraufzählung 2</a:t>
            </a:r>
          </a:p>
          <a:p>
            <a:pPr lvl="2"/>
            <a:r>
              <a:rPr lang="de-DE" dirty="0"/>
              <a:t>Aufzählung 2</a:t>
            </a:r>
          </a:p>
          <a:p>
            <a:pPr lvl="1"/>
            <a:r>
              <a:rPr lang="de-DE" dirty="0"/>
              <a:t>Unterpunkt 3</a:t>
            </a:r>
          </a:p>
          <a:p>
            <a:pPr lvl="0"/>
            <a:r>
              <a:rPr lang="de-DE" dirty="0"/>
              <a:t>Inhalt der Folie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Andrey Ruzhanskiy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18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DE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/>
              <a:t>Andrey Ruzhanskiy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84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051762"/>
            <a:ext cx="7859486" cy="1225550"/>
          </a:xfrm>
        </p:spPr>
        <p:txBody>
          <a:bodyPr/>
          <a:lstStyle>
            <a:lvl1pPr marL="495300" marR="0" indent="-495300" algn="l" defTabSz="3619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/>
            </a:lvl1pPr>
            <a:lvl2pPr marL="0" indent="0">
              <a:spcBef>
                <a:spcPts val="0"/>
              </a:spcBef>
              <a:defRPr/>
            </a:lvl2pPr>
            <a:lvl3pPr marL="0">
              <a:spcBef>
                <a:spcPts val="0"/>
              </a:spcBef>
              <a:defRPr/>
            </a:lvl3pPr>
            <a:lvl4pPr marL="0">
              <a:spcBef>
                <a:spcPts val="0"/>
              </a:spcBef>
              <a:defRPr/>
            </a:lvl4pPr>
            <a:lvl5pPr marL="0">
              <a:spcBef>
                <a:spcPts val="0"/>
              </a:spcBef>
              <a:defRPr/>
            </a:lvl5pPr>
          </a:lstStyle>
          <a:p>
            <a:pPr marL="0" marR="0" lvl="1" indent="-495300" algn="l" defTabSz="3619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1" noProof="0" dirty="0">
                <a:solidFill>
                  <a:srgbClr val="001C4A"/>
                </a:solidFill>
                <a:latin typeface="Arial" charset="0"/>
                <a:ea typeface="Arial" charset="0"/>
                <a:cs typeface="Arial" charset="0"/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45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46225" y="4257675"/>
            <a:ext cx="6842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Zellescher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Weg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12			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Nöthnitzer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Straße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46</a:t>
            </a:r>
          </a:p>
          <a:p>
            <a:pPr>
              <a:defRPr/>
            </a:pP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Willers-Bau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			Room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</a:t>
            </a:r>
            <a:endParaRPr lang="en-US" sz="16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Tel. +49 351 - 463 –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xxxxx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	Tel. +49 351 - 463 –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xxxxx</a:t>
            </a:r>
            <a:endParaRPr lang="en-US" sz="16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name surname (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name.surname@tu-dresden.de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sz="1600" noProof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157" name="Rectangle 5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>
                <a:solidFill>
                  <a:srgbClr val="E56B2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US" noProof="0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78791"/>
            <a:ext cx="7197725" cy="161925"/>
          </a:xfrm>
          <a:prstGeom prst="rect">
            <a:avLst/>
          </a:prstGeom>
        </p:spPr>
        <p:txBody>
          <a:bodyPr lIns="0" tIns="0" bIns="0"/>
          <a:lstStyle>
            <a:lvl1pPr algn="l">
              <a:defRPr sz="11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Andrey Ruzhanskiy</a:t>
            </a:r>
          </a:p>
        </p:txBody>
      </p:sp>
    </p:spTree>
    <p:extLst>
      <p:ext uri="{BB962C8B-B14F-4D97-AF65-F5344CB8AC3E}">
        <p14:creationId xmlns:p14="http://schemas.microsoft.com/office/powerpoint/2010/main" val="114846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765175"/>
            <a:ext cx="8351838" cy="5256213"/>
          </a:xfrm>
        </p:spPr>
        <p:txBody>
          <a:bodyPr/>
          <a:lstStyle/>
          <a:p>
            <a:pPr lvl="0"/>
            <a:r>
              <a:rPr lang="en-US" noProof="0" dirty="0"/>
              <a:t>Text</a:t>
            </a:r>
          </a:p>
          <a:p>
            <a:pPr lvl="1"/>
            <a:r>
              <a:rPr lang="en-US" noProof="0" dirty="0"/>
              <a:t>Bullet 1</a:t>
            </a:r>
          </a:p>
          <a:p>
            <a:pPr lvl="1"/>
            <a:r>
              <a:rPr lang="en-US" noProof="0" dirty="0"/>
              <a:t>Bullet 1</a:t>
            </a:r>
          </a:p>
          <a:p>
            <a:pPr lvl="2"/>
            <a:r>
              <a:rPr lang="en-US" noProof="0" dirty="0"/>
              <a:t>Bullet 2</a:t>
            </a:r>
          </a:p>
          <a:p>
            <a:pPr lvl="3"/>
            <a:r>
              <a:rPr lang="en-US" noProof="0" dirty="0"/>
              <a:t>Bullet 3</a:t>
            </a:r>
          </a:p>
          <a:p>
            <a:pPr lvl="4"/>
            <a:r>
              <a:rPr lang="en-US" noProof="0" dirty="0"/>
              <a:t>Bullet 4</a:t>
            </a:r>
          </a:p>
          <a:p>
            <a:pPr lvl="4"/>
            <a:r>
              <a:rPr lang="en-US" noProof="0" dirty="0"/>
              <a:t>Bullet 4</a:t>
            </a:r>
          </a:p>
          <a:p>
            <a:pPr lvl="3"/>
            <a:r>
              <a:rPr lang="en-US" noProof="0" dirty="0"/>
              <a:t>Bullet 3</a:t>
            </a:r>
          </a:p>
          <a:p>
            <a:pPr lvl="2"/>
            <a:r>
              <a:rPr lang="en-US" noProof="0" dirty="0"/>
              <a:t>Bullet 2</a:t>
            </a:r>
          </a:p>
          <a:p>
            <a:pPr lvl="1"/>
            <a:r>
              <a:rPr lang="en-US" noProof="0" dirty="0"/>
              <a:t>Bullet 1</a:t>
            </a:r>
          </a:p>
          <a:p>
            <a:pPr lvl="0"/>
            <a:r>
              <a:rPr lang="en-US" noProof="0" dirty="0"/>
              <a:t>Text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noProof="0"/>
              <a:t>Andrey Ruzhanskiy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71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noProof="0"/>
              <a:t>Andrey Ruzhanskiy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31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noProof="0"/>
              <a:t>Andrey Ruzhanskiy</a:t>
            </a:r>
            <a:endParaRPr lang="en-US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051762"/>
            <a:ext cx="7859486" cy="1225550"/>
          </a:xfrm>
        </p:spPr>
        <p:txBody>
          <a:bodyPr/>
          <a:lstStyle>
            <a:lvl1pPr marL="495300" marR="0" indent="-495300" algn="l" defTabSz="3619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/>
            </a:lvl1pPr>
            <a:lvl2pPr marL="0" indent="0">
              <a:spcBef>
                <a:spcPts val="0"/>
              </a:spcBef>
              <a:defRPr baseline="0"/>
            </a:lvl2pPr>
            <a:lvl3pPr marL="0">
              <a:spcBef>
                <a:spcPts val="0"/>
              </a:spcBef>
              <a:defRPr/>
            </a:lvl3pPr>
            <a:lvl4pPr marL="0">
              <a:spcBef>
                <a:spcPts val="0"/>
              </a:spcBef>
              <a:defRPr/>
            </a:lvl4pPr>
            <a:lvl5pPr marL="0">
              <a:spcBef>
                <a:spcPts val="0"/>
              </a:spcBef>
              <a:defRPr/>
            </a:lvl5pPr>
          </a:lstStyle>
          <a:p>
            <a:pPr marL="0" marR="0" lvl="1" indent="-495300" algn="l" defTabSz="3619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noProof="0" dirty="0">
                <a:solidFill>
                  <a:srgbClr val="001C4A"/>
                </a:solidFill>
                <a:latin typeface="Arial" charset="0"/>
                <a:ea typeface="Arial" charset="0"/>
                <a:cs typeface="Arial" charset="0"/>
              </a:rPr>
              <a:t>PARAGRAPH HEADING</a:t>
            </a:r>
          </a:p>
        </p:txBody>
      </p:sp>
    </p:spTree>
    <p:extLst>
      <p:ext uri="{BB962C8B-B14F-4D97-AF65-F5344CB8AC3E}">
        <p14:creationId xmlns:p14="http://schemas.microsoft.com/office/powerpoint/2010/main" val="140986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46225" y="4257675"/>
            <a:ext cx="6842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Zellescher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Weg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12			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Nöthnitzer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Straße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46</a:t>
            </a:r>
          </a:p>
          <a:p>
            <a:pPr>
              <a:defRPr/>
            </a:pP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Willers-Bau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			Room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</a:t>
            </a:r>
            <a:endParaRPr lang="en-US" sz="16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Tel. +49 351 - 463 –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xxxxx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	Tel. +49 351 - 463 –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xxxxx</a:t>
            </a:r>
            <a:endParaRPr lang="en-US" sz="16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name surname (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name.surname@tu-dresden.de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sz="1600" noProof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157" name="Rectangle 5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>
                <a:solidFill>
                  <a:srgbClr val="E56B2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 dirty="0"/>
              <a:t>Master-</a:t>
            </a:r>
            <a:r>
              <a:rPr lang="en-US" noProof="0" dirty="0" err="1"/>
              <a:t>Untertitelformat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78791"/>
            <a:ext cx="7197725" cy="161925"/>
          </a:xfrm>
          <a:prstGeom prst="rect">
            <a:avLst/>
          </a:prstGeom>
        </p:spPr>
        <p:txBody>
          <a:bodyPr lIns="0" tIns="0" bIns="0"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noProof="0"/>
              <a:t>Andrey Ruzhanskiy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053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Unterpunkt 1</a:t>
            </a:r>
          </a:p>
          <a:p>
            <a:pPr lvl="1"/>
            <a:r>
              <a:rPr lang="de-DE" dirty="0"/>
              <a:t>Unterpunkt 2</a:t>
            </a:r>
          </a:p>
          <a:p>
            <a:pPr lvl="2"/>
            <a:r>
              <a:rPr lang="de-DE" dirty="0"/>
              <a:t>Aufzählung 1</a:t>
            </a:r>
          </a:p>
          <a:p>
            <a:pPr lvl="3"/>
            <a:r>
              <a:rPr lang="de-DE" dirty="0"/>
              <a:t>Unteraufzählung 1</a:t>
            </a:r>
          </a:p>
          <a:p>
            <a:pPr lvl="4"/>
            <a:r>
              <a:rPr lang="de-DE" dirty="0"/>
              <a:t>Unterunteraufzählung 1</a:t>
            </a:r>
          </a:p>
          <a:p>
            <a:pPr lvl="4"/>
            <a:r>
              <a:rPr lang="de-DE" dirty="0"/>
              <a:t>Unterunteraufzählung 2</a:t>
            </a:r>
          </a:p>
          <a:p>
            <a:pPr lvl="3"/>
            <a:r>
              <a:rPr lang="de-DE" dirty="0"/>
              <a:t>Unteraufzählung 2</a:t>
            </a:r>
          </a:p>
          <a:p>
            <a:pPr lvl="2"/>
            <a:r>
              <a:rPr lang="de-DE" dirty="0"/>
              <a:t>Aufzählung 2</a:t>
            </a:r>
          </a:p>
          <a:p>
            <a:pPr lvl="1"/>
            <a:r>
              <a:rPr lang="de-DE" dirty="0"/>
              <a:t>Unterpunkt 3</a:t>
            </a:r>
          </a:p>
          <a:p>
            <a:pPr lvl="0"/>
            <a:r>
              <a:rPr lang="de-DE" dirty="0"/>
              <a:t>Inhalt der Folie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Andrey Ruzhanskiy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1" r:id="rId2"/>
    <p:sldLayoutId id="2147483712" r:id="rId3"/>
    <p:sldLayoutId id="2147483718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</a:defRPr>
      </a:lvl9pPr>
    </p:titleStyle>
    <p:bodyStyle>
      <a:lvl1pPr marL="342900" indent="-342900" algn="l" defTabSz="361950" rtl="0" eaLnBrk="1" fontAlgn="base" hangingPunct="1">
        <a:spcBef>
          <a:spcPct val="5000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63525" indent="-261938" algn="l" defTabSz="361950" rtl="0" eaLnBrk="1" fontAlgn="base" hangingPunct="1">
        <a:spcBef>
          <a:spcPct val="50000"/>
        </a:spcBef>
        <a:spcAft>
          <a:spcPct val="0"/>
        </a:spcAft>
        <a:buBlip>
          <a:blip r:embed="rId7"/>
        </a:buBlip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712788" indent="-269875" algn="l" defTabSz="361950" rtl="0" eaLnBrk="1" fontAlgn="base" hangingPunct="1">
        <a:spcBef>
          <a:spcPct val="50000"/>
        </a:spcBef>
        <a:spcAft>
          <a:spcPct val="0"/>
        </a:spcAft>
        <a:buClr>
          <a:srgbClr val="C0C0C0"/>
        </a:buClr>
        <a:buFont typeface="Arial" charset="0"/>
        <a:buChar char="–"/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73150" indent="-179388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208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9780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4352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28924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3496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ZIH_folien-layout_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5772150"/>
            <a:ext cx="86233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 descr="ZIH_folien-layout-print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88950"/>
            <a:ext cx="85502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Text</a:t>
            </a:r>
          </a:p>
          <a:p>
            <a:pPr lvl="1"/>
            <a:r>
              <a:rPr lang="en-US" noProof="0" dirty="0"/>
              <a:t>Bullet 1</a:t>
            </a:r>
          </a:p>
          <a:p>
            <a:pPr lvl="1"/>
            <a:r>
              <a:rPr lang="en-US" noProof="0" dirty="0"/>
              <a:t>Bullet 1</a:t>
            </a:r>
          </a:p>
          <a:p>
            <a:pPr lvl="2"/>
            <a:r>
              <a:rPr lang="en-US" noProof="0" dirty="0"/>
              <a:t>Bullet 2</a:t>
            </a:r>
          </a:p>
          <a:p>
            <a:pPr lvl="3"/>
            <a:r>
              <a:rPr lang="en-US" noProof="0" dirty="0"/>
              <a:t>Bullet 3</a:t>
            </a:r>
          </a:p>
          <a:p>
            <a:pPr lvl="4"/>
            <a:r>
              <a:rPr lang="en-US" noProof="0" dirty="0"/>
              <a:t>Bullet 4</a:t>
            </a:r>
          </a:p>
          <a:p>
            <a:pPr lvl="4"/>
            <a:r>
              <a:rPr lang="en-US" noProof="0" dirty="0"/>
              <a:t>Bullet 4</a:t>
            </a:r>
          </a:p>
          <a:p>
            <a:pPr lvl="3"/>
            <a:r>
              <a:rPr lang="en-US" noProof="0" dirty="0"/>
              <a:t>Bullet 3</a:t>
            </a:r>
          </a:p>
          <a:p>
            <a:pPr lvl="2"/>
            <a:r>
              <a:rPr lang="en-US" noProof="0" dirty="0"/>
              <a:t>Bullet 2</a:t>
            </a:r>
          </a:p>
          <a:p>
            <a:pPr lvl="1"/>
            <a:r>
              <a:rPr lang="en-US" noProof="0" dirty="0"/>
              <a:t>Bullet 1</a:t>
            </a:r>
          </a:p>
          <a:p>
            <a:pPr lvl="0"/>
            <a:r>
              <a:rPr lang="en-US" noProof="0" dirty="0"/>
              <a:t>Text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Title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Andrey Ruzhanskiy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3" r:id="rId2"/>
    <p:sldLayoutId id="2147483714" r:id="rId3"/>
    <p:sldLayoutId id="2147483720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Arial" charset="0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9pPr>
    </p:titleStyle>
    <p:bodyStyle>
      <a:lvl1pPr marL="342900" indent="-342900" algn="l" defTabSz="361950" rtl="0" eaLnBrk="0" fontAlgn="base" hangingPunct="0">
        <a:spcBef>
          <a:spcPct val="5000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63525" indent="-261938" algn="l" defTabSz="361950" rtl="0" eaLnBrk="0" fontAlgn="base" hangingPunct="0">
        <a:spcBef>
          <a:spcPct val="50000"/>
        </a:spcBef>
        <a:spcAft>
          <a:spcPct val="0"/>
        </a:spcAft>
        <a:buBlip>
          <a:blip r:embed="rId8"/>
        </a:buBlip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712788" indent="-269875" algn="l" defTabSz="361950" rtl="0" eaLnBrk="0" fontAlgn="base" hangingPunct="0">
        <a:spcBef>
          <a:spcPct val="50000"/>
        </a:spcBef>
        <a:spcAft>
          <a:spcPct val="0"/>
        </a:spcAft>
        <a:buClr>
          <a:srgbClr val="C0C0C0"/>
        </a:buClr>
        <a:buFont typeface="Arial" charset="0"/>
        <a:buChar char="–"/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73150" indent="-179388" algn="l" defTabSz="361950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20825" indent="-180975" algn="l" defTabSz="361950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978025" indent="-180975" algn="l" defTabSz="361950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435225" indent="-180975" algn="l" defTabSz="361950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2892425" indent="-180975" algn="l" defTabSz="361950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349625" indent="-180975" algn="l" defTabSz="361950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ZIH_folien-layout-print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88950"/>
            <a:ext cx="85502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Text</a:t>
            </a:r>
          </a:p>
          <a:p>
            <a:pPr lvl="1"/>
            <a:r>
              <a:rPr lang="en-US" noProof="0" dirty="0"/>
              <a:t>Bullet 1</a:t>
            </a:r>
          </a:p>
          <a:p>
            <a:pPr lvl="1"/>
            <a:r>
              <a:rPr lang="en-US" noProof="0" dirty="0"/>
              <a:t>Bullet 1</a:t>
            </a:r>
          </a:p>
          <a:p>
            <a:pPr lvl="2"/>
            <a:r>
              <a:rPr lang="en-US" noProof="0" dirty="0"/>
              <a:t>Bullet 2</a:t>
            </a:r>
          </a:p>
          <a:p>
            <a:pPr lvl="3"/>
            <a:r>
              <a:rPr lang="en-US" noProof="0" dirty="0"/>
              <a:t>Bullet 3</a:t>
            </a:r>
          </a:p>
          <a:p>
            <a:pPr lvl="4"/>
            <a:r>
              <a:rPr lang="en-US" noProof="0" dirty="0"/>
              <a:t>Bullet 4</a:t>
            </a:r>
          </a:p>
          <a:p>
            <a:pPr lvl="4"/>
            <a:r>
              <a:rPr lang="en-US" noProof="0" dirty="0"/>
              <a:t>Bullet 4</a:t>
            </a:r>
          </a:p>
          <a:p>
            <a:pPr lvl="3"/>
            <a:r>
              <a:rPr lang="en-US" noProof="0" dirty="0"/>
              <a:t>Bullet 3</a:t>
            </a:r>
          </a:p>
          <a:p>
            <a:pPr lvl="2"/>
            <a:r>
              <a:rPr lang="en-US" noProof="0" dirty="0"/>
              <a:t>Bullet 2</a:t>
            </a:r>
          </a:p>
          <a:p>
            <a:pPr lvl="1"/>
            <a:r>
              <a:rPr lang="en-US" noProof="0" dirty="0"/>
              <a:t>Bullet 1</a:t>
            </a:r>
          </a:p>
          <a:p>
            <a:pPr lvl="0"/>
            <a:r>
              <a:rPr lang="en-US" noProof="0" dirty="0"/>
              <a:t>Text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Title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Andrey Ruzhanskiy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5" r:id="rId2"/>
    <p:sldLayoutId id="2147483716" r:id="rId3"/>
    <p:sldLayoutId id="214748372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Arial" charset="0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9pPr>
    </p:titleStyle>
    <p:bodyStyle>
      <a:lvl1pPr marL="342900" indent="-342900" algn="l" defTabSz="361950" rtl="0" eaLnBrk="0" fontAlgn="base" hangingPunct="0">
        <a:spcBef>
          <a:spcPct val="5000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63525" indent="-261938" algn="l" defTabSz="361950" rtl="0" eaLnBrk="0" fontAlgn="base" hangingPunct="0">
        <a:spcBef>
          <a:spcPct val="50000"/>
        </a:spcBef>
        <a:spcAft>
          <a:spcPct val="0"/>
        </a:spcAft>
        <a:buBlip>
          <a:blip r:embed="rId8"/>
        </a:buBlip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712788" indent="-269875" algn="l" defTabSz="361950" rtl="0" eaLnBrk="0" fontAlgn="base" hangingPunct="0">
        <a:spcBef>
          <a:spcPct val="50000"/>
        </a:spcBef>
        <a:spcAft>
          <a:spcPct val="0"/>
        </a:spcAft>
        <a:buClr>
          <a:srgbClr val="C0C0C0"/>
        </a:buClr>
        <a:buFont typeface="Arial" charset="0"/>
        <a:buChar char="–"/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73150" indent="-179388" algn="l" defTabSz="361950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20825" indent="-180975" algn="l" defTabSz="361950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9780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6pPr>
      <a:lvl7pPr marL="24352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7pPr>
      <a:lvl8pPr marL="28924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8pPr>
      <a:lvl9pPr marL="33496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Hauptseminar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für</a:t>
            </a:r>
            <a:r>
              <a:rPr lang="en-US" dirty="0"/>
              <a:t> HPC – HPX vs </a:t>
            </a:r>
            <a:r>
              <a:rPr lang="en-US" dirty="0" err="1"/>
              <a:t>Kokkos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2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E0FA4-27DE-48FB-83DF-74BF39F1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Implementierung: Serieller 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F864F-34A7-4353-B037-904E7063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Jacobi-Verfahren genutzt</a:t>
            </a:r>
          </a:p>
          <a:p>
            <a:r>
              <a:rPr lang="de-DE" dirty="0"/>
              <a:t>Datenstruktur </a:t>
            </a:r>
            <a:r>
              <a:rPr lang="de-DE" dirty="0" err="1"/>
              <a:t>vektoren</a:t>
            </a:r>
            <a:endParaRPr lang="de-DE" dirty="0"/>
          </a:p>
          <a:p>
            <a:r>
              <a:rPr lang="de-DE" dirty="0"/>
              <a:t>Bild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54C9D5-4381-4852-A77D-F9913DA22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3698DD0-D925-40A3-B3D0-0DFAD4410A7D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23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B6CEF-D9AC-4F0B-A7CF-F32A74DA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mit HPX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E6F77-4340-4B81-99CD-2448D8BE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Zusätzliche inkludierte Bibliotheken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1EBBE9-2F14-48AA-A381-1443BF43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28FA36-636B-4A8D-A458-EDF03172246E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813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16955-F4F4-43C1-AE0A-BCA0BE03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mit HPX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FF9B7C-4D55-4426-B60C-0CD1EB38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Hpx</a:t>
            </a:r>
            <a:r>
              <a:rPr lang="de-DE" dirty="0"/>
              <a:t>::</a:t>
            </a:r>
            <a:r>
              <a:rPr lang="de-DE" dirty="0" err="1"/>
              <a:t>init</a:t>
            </a:r>
            <a:r>
              <a:rPr lang="de-DE" dirty="0"/>
              <a:t> &amp; </a:t>
            </a:r>
            <a:r>
              <a:rPr lang="de-DE" dirty="0" err="1"/>
              <a:t>hpx</a:t>
            </a:r>
            <a:r>
              <a:rPr lang="de-DE" dirty="0"/>
              <a:t>::</a:t>
            </a:r>
            <a:r>
              <a:rPr lang="de-DE" dirty="0" err="1"/>
              <a:t>main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67F7BC-56D9-4C92-A9B2-99BA8B70E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91A0C8-97E6-4A39-8A30-E5B5BE536787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138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B0A41-25DC-438E-8CDC-52C28DEB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mit HPX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9F1498-A869-49D6-8709-7996B9A1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 parallelisiert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5CA193-71E9-4B1A-9E7C-6905ED170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7C98B5-A838-4754-8C9A-0DA678EE821B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556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DA7E0-CBA4-4F64-B94C-A5E460F6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mit </a:t>
            </a:r>
            <a:r>
              <a:rPr lang="de-DE" dirty="0" err="1"/>
              <a:t>Kokkos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05048-66A4-4269-8709-AA049B637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Datenstruktur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B476BF-FB43-4389-A55C-C011E5CF7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23269D6-3855-4375-AD9A-4DCC7584E977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36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B844F-1FFA-45DF-A53F-B70FFD2D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mit </a:t>
            </a:r>
            <a:r>
              <a:rPr lang="de-DE" dirty="0" err="1"/>
              <a:t>Kokkos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B249C3-CE7E-415B-8723-B44BCAF3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Kokkos</a:t>
            </a:r>
            <a:r>
              <a:rPr lang="de-DE" dirty="0"/>
              <a:t>::</a:t>
            </a:r>
            <a:r>
              <a:rPr lang="de-DE" dirty="0" err="1"/>
              <a:t>initialize</a:t>
            </a:r>
            <a:r>
              <a:rPr lang="de-DE" dirty="0"/>
              <a:t> </a:t>
            </a:r>
            <a:r>
              <a:rPr lang="de-DE" dirty="0" err="1"/>
              <a:t>Kokkos</a:t>
            </a:r>
            <a:r>
              <a:rPr lang="de-DE" dirty="0"/>
              <a:t>::</a:t>
            </a:r>
            <a:r>
              <a:rPr lang="de-DE" dirty="0" err="1"/>
              <a:t>finalize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37FD15-D3AD-4F1E-B1BA-A85DD985E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46357-2203-46A5-8AA5-508DB4A2F3AD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19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731FE-1BC1-4B13-916A-53C8541C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mit </a:t>
            </a:r>
            <a:r>
              <a:rPr lang="de-DE" dirty="0" err="1"/>
              <a:t>Kokkos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10C68D-F054-4354-959F-3B85959E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 Parallelisiert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F42561-DCEC-4A58-8A2B-A1DDED81C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A0DF51-9ED2-47C1-AB00-AF1EBDC54D76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48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53720C1-5768-4AF6-970B-9DA2054A8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028341-B50B-4904-9A3E-2E053DF3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Erfahrungen mit HPX</a:t>
            </a:r>
          </a:p>
        </p:txBody>
      </p:sp>
    </p:spTree>
    <p:extLst>
      <p:ext uri="{BB962C8B-B14F-4D97-AF65-F5344CB8AC3E}">
        <p14:creationId xmlns:p14="http://schemas.microsoft.com/office/powerpoint/2010/main" val="203318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3D191-FE24-4994-AFB3-FE6FEDC8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 mit HPX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E3148-D54F-4513-8134-F265CAEA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77503A-8D93-46C9-B16F-D2ECA167E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02C643-BB3B-4D7E-95FA-29C1B069C131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573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8F49ED6-0A26-40EB-9276-2341C9A50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BE63D4-735C-450C-B790-C5C78C6E4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Erfahrungen mit </a:t>
            </a:r>
            <a:r>
              <a:rPr lang="de-DE" dirty="0" err="1"/>
              <a:t>Kokkos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6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Überblick HPX &amp; </a:t>
            </a:r>
            <a:r>
              <a:rPr lang="de-DE" dirty="0" err="1"/>
              <a:t>Kokkos</a:t>
            </a:r>
            <a:endParaRPr lang="de-DE" dirty="0"/>
          </a:p>
          <a:p>
            <a:pPr lvl="2"/>
            <a:r>
              <a:rPr lang="de-DE" dirty="0"/>
              <a:t>Allgemeines</a:t>
            </a:r>
          </a:p>
          <a:p>
            <a:pPr lvl="2"/>
            <a:r>
              <a:rPr lang="de-DE" dirty="0"/>
              <a:t>Architektur</a:t>
            </a:r>
          </a:p>
          <a:p>
            <a:pPr lvl="1"/>
            <a:r>
              <a:rPr lang="de-DE" dirty="0"/>
              <a:t>Anwendungsbeispiel Wärmeleitgleichung</a:t>
            </a:r>
          </a:p>
          <a:p>
            <a:pPr lvl="1"/>
            <a:r>
              <a:rPr lang="de-DE" dirty="0"/>
              <a:t>Implementierung mit HPX &amp; </a:t>
            </a:r>
            <a:r>
              <a:rPr lang="de-DE" dirty="0" err="1"/>
              <a:t>Kokkos</a:t>
            </a:r>
            <a:endParaRPr lang="de-DE" dirty="0"/>
          </a:p>
          <a:p>
            <a:pPr lvl="2"/>
            <a:r>
              <a:rPr lang="de-DE" dirty="0"/>
              <a:t>Serieller Ansatz</a:t>
            </a:r>
          </a:p>
          <a:p>
            <a:pPr lvl="2"/>
            <a:r>
              <a:rPr lang="de-DE" dirty="0"/>
              <a:t>HPX</a:t>
            </a:r>
          </a:p>
          <a:p>
            <a:pPr lvl="2"/>
            <a:r>
              <a:rPr lang="de-DE" dirty="0" err="1"/>
              <a:t>Kokkos</a:t>
            </a:r>
            <a:endParaRPr lang="de-DE" dirty="0"/>
          </a:p>
          <a:p>
            <a:pPr lvl="1"/>
            <a:r>
              <a:rPr lang="de-DE" dirty="0"/>
              <a:t>Erfahrungen mit HPX</a:t>
            </a:r>
          </a:p>
          <a:p>
            <a:pPr lvl="1"/>
            <a:r>
              <a:rPr lang="de-DE" dirty="0"/>
              <a:t>Erfahrungen mit </a:t>
            </a:r>
            <a:r>
              <a:rPr lang="de-DE" dirty="0" err="1"/>
              <a:t>Kokkos</a:t>
            </a:r>
            <a:endParaRPr lang="de-DE" dirty="0"/>
          </a:p>
          <a:p>
            <a:pPr lvl="1"/>
            <a:r>
              <a:rPr lang="de-DE" dirty="0"/>
              <a:t>Fazit</a:t>
            </a:r>
          </a:p>
          <a:p>
            <a:pPr lvl="1"/>
            <a:r>
              <a:rPr lang="de-DE" dirty="0"/>
              <a:t>Quellen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6DCA8D2-2721-4C5F-A832-38316ABEE910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6597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DE73F-74F5-4AF8-9022-4D5AD8C0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 mit </a:t>
            </a:r>
            <a:r>
              <a:rPr lang="de-DE" dirty="0" err="1"/>
              <a:t>Kokkos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7C3EC-7854-4C82-B10F-FE3D7180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1D4F1F-20A9-49B8-A995-7595AD846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706F2AA-8A9F-4AF2-9495-A5ED04540083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48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824329-D0AA-4357-B2A3-AAE0A9DAA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462B43-A9D2-44A9-9B7C-C110ADD583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81793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4F63B-255B-4E43-A940-8DB2DC1E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8A1BD-BF27-4BC3-8ED2-4333707F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250F77-3BFB-44B4-9F17-79256BA62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FF1DCFA-8659-4C48-A164-CC4805ED70FD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681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677F0CA-F59A-4DFF-BA4D-310AACA05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A85914-DD86-4065-AAB5-136942E54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755065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7F21F-160F-4592-8A4C-65F84145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9E04E-4804-44C7-A191-A9200D84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https://stellar-group.github.io/hpx/docs/html/hpx/people.html</a:t>
            </a:r>
          </a:p>
          <a:p>
            <a:r>
              <a:rPr lang="de-DE" dirty="0"/>
              <a:t>https://de.wikipedia.org/wiki/Boost_(C%2B%2B-Bibliothek)#Lizenzbedingungen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8515B-29F7-493C-926E-94391D178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C955C13-9208-42E4-AC5A-AE125D24DCED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36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9E04424-5047-4658-9AAD-2395574B9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B34005-F3BD-4562-BA46-7F7240673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Überblick: HPX &amp; </a:t>
            </a:r>
            <a:r>
              <a:rPr lang="de-DE" dirty="0" err="1"/>
              <a:t>Kokkos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55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F5982-7973-4E66-8C2A-FEE972A5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5116"/>
            <a:ext cx="8362950" cy="401637"/>
          </a:xfrm>
        </p:spPr>
        <p:txBody>
          <a:bodyPr/>
          <a:lstStyle/>
          <a:p>
            <a:r>
              <a:rPr lang="de-DE" dirty="0"/>
              <a:t>Überblick: HPX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42B71-5B84-4F53-96A4-C55D80BA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von STELLAR entwickelt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General </a:t>
            </a:r>
            <a:r>
              <a:rPr lang="de-DE" dirty="0" err="1"/>
              <a:t>purpose</a:t>
            </a:r>
            <a:r>
              <a:rPr lang="de-DE" dirty="0"/>
              <a:t> C++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i="1" dirty="0" err="1"/>
              <a:t>ParalleX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Open-</a:t>
            </a:r>
            <a:r>
              <a:rPr lang="de-DE" dirty="0" err="1"/>
              <a:t>source</a:t>
            </a:r>
            <a:r>
              <a:rPr lang="de-DE" dirty="0"/>
              <a:t> unter der Boost Software Lizenz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C++11 konform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Entwickelt für 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Linux basierte Systeme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Windows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Mac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err="1"/>
              <a:t>BlueGene</a:t>
            </a:r>
            <a:r>
              <a:rPr lang="de-DE" dirty="0"/>
              <a:t>/Q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Xeon Phi</a:t>
            </a:r>
          </a:p>
          <a:p>
            <a:r>
              <a:rPr lang="de-DE" dirty="0"/>
              <a:t>	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0616D9-93BB-4949-81FC-91D5BECF9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F50BA2-AB4E-411D-B251-CD95CEB8BEB2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72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F3F92-0402-4A27-A20C-4240DB91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Überblick: HPX -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6AB70-9D91-4CDA-8AA5-D2786ECD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A94DCE-9F4C-4649-B8AB-5C31AA8C6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2ACA0F-B9D0-44B2-B163-CDE186BCE168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16B00A5-78F4-4E97-9A18-CC6FEEEAA083}"/>
              </a:ext>
            </a:extLst>
          </p:cNvPr>
          <p:cNvGrpSpPr/>
          <p:nvPr/>
        </p:nvGrpSpPr>
        <p:grpSpPr>
          <a:xfrm>
            <a:off x="998935" y="1336429"/>
            <a:ext cx="6618087" cy="3785308"/>
            <a:chOff x="998935" y="1342512"/>
            <a:chExt cx="6618087" cy="3785308"/>
          </a:xfrm>
          <a:gradFill flip="none" rotWithShape="1">
            <a:gsLst>
              <a:gs pos="0">
                <a:srgbClr val="62A0DB">
                  <a:shade val="30000"/>
                  <a:satMod val="115000"/>
                </a:srgbClr>
              </a:gs>
              <a:gs pos="50000">
                <a:srgbClr val="62A0DB">
                  <a:shade val="67500"/>
                  <a:satMod val="115000"/>
                </a:srgbClr>
              </a:gs>
              <a:gs pos="100000">
                <a:srgbClr val="62A0DB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BAC0801-5270-43EE-9EB4-956AA925AB9C}"/>
                </a:ext>
              </a:extLst>
            </p:cNvPr>
            <p:cNvSpPr/>
            <p:nvPr/>
          </p:nvSpPr>
          <p:spPr>
            <a:xfrm>
              <a:off x="998935" y="1398983"/>
              <a:ext cx="2030015" cy="1218009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01C4A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/>
                <a:t>LCOs</a:t>
              </a:r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EAFD16B-76BC-4D3D-839E-898E4AF8AFFD}"/>
                </a:ext>
              </a:extLst>
            </p:cNvPr>
            <p:cNvSpPr/>
            <p:nvPr/>
          </p:nvSpPr>
          <p:spPr>
            <a:xfrm>
              <a:off x="5587007" y="1342512"/>
              <a:ext cx="2030015" cy="1271304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01C4A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/>
                <a:t>Threading Subsystem</a:t>
              </a:r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6EA17FDA-6C66-41D9-8BFF-E8FEA39D02BF}"/>
                </a:ext>
              </a:extLst>
            </p:cNvPr>
            <p:cNvSpPr/>
            <p:nvPr/>
          </p:nvSpPr>
          <p:spPr>
            <a:xfrm>
              <a:off x="998935" y="3903728"/>
              <a:ext cx="2030015" cy="1218009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01C4A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 err="1"/>
                <a:t>Parcel</a:t>
              </a:r>
              <a:r>
                <a:rPr lang="de-DE" sz="2400" kern="1200" dirty="0"/>
                <a:t> Subsystem</a:t>
              </a:r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5EBE0A96-4164-4071-BE84-A25F4DD71C25}"/>
                </a:ext>
              </a:extLst>
            </p:cNvPr>
            <p:cNvSpPr/>
            <p:nvPr/>
          </p:nvSpPr>
          <p:spPr>
            <a:xfrm>
              <a:off x="5587007" y="3909811"/>
              <a:ext cx="2030015" cy="1218009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01C4A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/>
                <a:t>AGAS</a:t>
              </a:r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8A5E42C0-6ACC-4681-8624-E56699F79CC9}"/>
                </a:ext>
              </a:extLst>
            </p:cNvPr>
            <p:cNvSpPr/>
            <p:nvPr/>
          </p:nvSpPr>
          <p:spPr>
            <a:xfrm>
              <a:off x="3292971" y="2685719"/>
              <a:ext cx="2030015" cy="1218009"/>
            </a:xfrm>
            <a:custGeom>
              <a:avLst/>
              <a:gdLst>
                <a:gd name="connsiteX0" fmla="*/ 0 w 2030015"/>
                <a:gd name="connsiteY0" fmla="*/ 0 h 1218009"/>
                <a:gd name="connsiteX1" fmla="*/ 2030015 w 2030015"/>
                <a:gd name="connsiteY1" fmla="*/ 0 h 1218009"/>
                <a:gd name="connsiteX2" fmla="*/ 2030015 w 2030015"/>
                <a:gd name="connsiteY2" fmla="*/ 1218009 h 1218009"/>
                <a:gd name="connsiteX3" fmla="*/ 0 w 2030015"/>
                <a:gd name="connsiteY3" fmla="*/ 1218009 h 1218009"/>
                <a:gd name="connsiteX4" fmla="*/ 0 w 2030015"/>
                <a:gd name="connsiteY4" fmla="*/ 0 h 121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1218009">
                  <a:moveTo>
                    <a:pt x="0" y="0"/>
                  </a:moveTo>
                  <a:lnTo>
                    <a:pt x="2030015" y="0"/>
                  </a:lnTo>
                  <a:lnTo>
                    <a:pt x="2030015" y="1218009"/>
                  </a:lnTo>
                  <a:lnTo>
                    <a:pt x="0" y="121800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001C4A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kern="1200" dirty="0"/>
                <a:t>Instrumentation Adaptation</a:t>
              </a:r>
            </a:p>
          </p:txBody>
        </p:sp>
      </p:grp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9A63B2E-05AF-43DE-8B1F-12B41CAC4401}"/>
              </a:ext>
            </a:extLst>
          </p:cNvPr>
          <p:cNvCxnSpPr>
            <a:cxnSpLocks/>
          </p:cNvCxnSpPr>
          <p:nvPr/>
        </p:nvCxnSpPr>
        <p:spPr bwMode="auto">
          <a:xfrm>
            <a:off x="3028949" y="1964267"/>
            <a:ext cx="2556000" cy="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triangle" w="lg" len="lg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3BCFDD2-41C2-4FE4-8DBA-C70329870A42}"/>
              </a:ext>
            </a:extLst>
          </p:cNvPr>
          <p:cNvCxnSpPr>
            <a:cxnSpLocks/>
          </p:cNvCxnSpPr>
          <p:nvPr/>
        </p:nvCxnSpPr>
        <p:spPr bwMode="auto">
          <a:xfrm>
            <a:off x="6604000" y="2610909"/>
            <a:ext cx="0" cy="1292819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F9C2212-8FAE-494F-9AF8-0BDC00CEDEA2}"/>
              </a:ext>
            </a:extLst>
          </p:cNvPr>
          <p:cNvCxnSpPr>
            <a:cxnSpLocks/>
          </p:cNvCxnSpPr>
          <p:nvPr/>
        </p:nvCxnSpPr>
        <p:spPr bwMode="auto">
          <a:xfrm>
            <a:off x="3028950" y="4487333"/>
            <a:ext cx="2555999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058304D-4C77-4118-A154-366604437A43}"/>
              </a:ext>
            </a:extLst>
          </p:cNvPr>
          <p:cNvCxnSpPr>
            <a:cxnSpLocks/>
          </p:cNvCxnSpPr>
          <p:nvPr/>
        </p:nvCxnSpPr>
        <p:spPr bwMode="auto">
          <a:xfrm>
            <a:off x="1981200" y="2607733"/>
            <a:ext cx="0" cy="1289912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F0E6580-1CA6-4AE6-A02A-0ED12DD7FB05}"/>
              </a:ext>
            </a:extLst>
          </p:cNvPr>
          <p:cNvCxnSpPr>
            <a:cxnSpLocks/>
          </p:cNvCxnSpPr>
          <p:nvPr/>
        </p:nvCxnSpPr>
        <p:spPr bwMode="auto">
          <a:xfrm flipH="1">
            <a:off x="4367983" y="2160689"/>
            <a:ext cx="1216966" cy="496815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ys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850EDE4-737A-4C44-9EB3-2D8BC1966971}"/>
              </a:ext>
            </a:extLst>
          </p:cNvPr>
          <p:cNvCxnSpPr>
            <a:cxnSpLocks/>
          </p:cNvCxnSpPr>
          <p:nvPr/>
        </p:nvCxnSpPr>
        <p:spPr bwMode="auto">
          <a:xfrm>
            <a:off x="3028949" y="2160689"/>
            <a:ext cx="1368044" cy="496815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ys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C0B5DBCE-7D32-437C-B1D5-5D8B3ABCF491}"/>
              </a:ext>
            </a:extLst>
          </p:cNvPr>
          <p:cNvCxnSpPr>
            <a:cxnSpLocks/>
          </p:cNvCxnSpPr>
          <p:nvPr/>
        </p:nvCxnSpPr>
        <p:spPr bwMode="auto">
          <a:xfrm flipH="1">
            <a:off x="3028949" y="3903728"/>
            <a:ext cx="1278000" cy="425081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ysDash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4B2001C-32E3-4B3E-884A-C1065166C2F5}"/>
              </a:ext>
            </a:extLst>
          </p:cNvPr>
          <p:cNvCxnSpPr>
            <a:cxnSpLocks/>
          </p:cNvCxnSpPr>
          <p:nvPr/>
        </p:nvCxnSpPr>
        <p:spPr bwMode="auto">
          <a:xfrm>
            <a:off x="4322006" y="3903728"/>
            <a:ext cx="1262943" cy="425081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ysDash"/>
            <a:round/>
            <a:headEnd type="triangle" w="lg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3696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C45AA-D1A9-4877-9136-DC8664FD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Überblick: </a:t>
            </a:r>
            <a:r>
              <a:rPr lang="de-DE" dirty="0" err="1"/>
              <a:t>Kokkos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E8696-7F05-409A-94EB-A585A6EE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Kokkos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Programmiermodel für Performance Portable Applikationen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Zentrale Abstraktionen: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err="1"/>
              <a:t>Execution</a:t>
            </a:r>
            <a:r>
              <a:rPr lang="de-DE" dirty="0"/>
              <a:t> Spaces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err="1"/>
              <a:t>Execution</a:t>
            </a:r>
            <a:r>
              <a:rPr lang="de-DE" dirty="0"/>
              <a:t> Patterns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Policies</a:t>
            </a:r>
            <a:endParaRPr lang="de-DE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Memory Spaces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Memory Layout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Memory </a:t>
            </a:r>
            <a:r>
              <a:rPr lang="de-DE" dirty="0" err="1"/>
              <a:t>Traits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Multicore-Architekturen mit NUMA, </a:t>
            </a:r>
            <a:r>
              <a:rPr lang="de-DE" dirty="0" err="1"/>
              <a:t>Nvidia</a:t>
            </a:r>
            <a:r>
              <a:rPr lang="de-DE" dirty="0"/>
              <a:t> GPU und Intel Phi</a:t>
            </a:r>
          </a:p>
          <a:p>
            <a:pPr marL="0" indent="0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2FC854-ECA9-4928-89CD-A0BA8E671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2FA2DFE-6DEF-4DCD-A6BC-24AFEE84E9F1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60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EE1C1A1-5147-448E-9C50-F641386EB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2CD6AC-7669-44EC-B838-FD9B6CF13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Anwendungsbeispiel Wärmeleitgleichung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578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3ADB4-7B60-4BA0-92F1-4A1D4335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Anwendungsbeispiel Wärmeleitgleichung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7375F-C335-4E31-B852-9A9B1CC5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D9181A-A864-419E-A314-8488B8E3E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BF9066-F194-408F-9795-E4094D0EB3BE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381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159C207-6902-4ACF-9B6D-090ECBD09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299B6-8D63-49C1-AC1F-067AAD5BED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Implementierung mit HPX &amp; </a:t>
            </a:r>
            <a:r>
              <a:rPr lang="de-DE" dirty="0" err="1"/>
              <a:t>Kokkos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007349"/>
      </p:ext>
    </p:extLst>
  </p:cSld>
  <p:clrMapOvr>
    <a:masterClrMapping/>
  </p:clrMapOvr>
</p:sld>
</file>

<file path=ppt/theme/theme1.xml><?xml version="1.0" encoding="utf-8"?>
<a:theme xmlns:a="http://schemas.openxmlformats.org/drawingml/2006/main" name="ZIH_slides">
  <a:themeElements>
    <a:clrScheme name="1_zih_EPA_050514c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zih_EPA_050514c">
      <a:majorFont>
        <a:latin typeface="DIN-Bold"/>
        <a:ea typeface=""/>
        <a:cs typeface=""/>
      </a:majorFont>
      <a:minorFont>
        <a:latin typeface="Univers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lnDef>
  </a:objectDefaults>
  <a:extraClrSchemeLst>
    <a:extraClrScheme>
      <a:clrScheme name="1_zih_EPA_050514c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zih_EPA_050514c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zih_EPA_050514c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zih_EPA_050514c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zih_EPA_050514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zih_EPA_050514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zih_EPA_050514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ZIH_slides_en">
  <a:themeElements>
    <a:clrScheme name="Benutzerdefiniert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080"/>
      </a:hlink>
      <a:folHlink>
        <a:srgbClr val="004080"/>
      </a:folHlink>
    </a:clrScheme>
    <a:fontScheme name="zih_print_2005-06-06">
      <a:majorFont>
        <a:latin typeface="DIN-Bold"/>
        <a:ea typeface=""/>
        <a:cs typeface=""/>
      </a:majorFont>
      <a:minorFont>
        <a:latin typeface="Univers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lnDef>
  </a:objectDefaults>
  <a:extraClrSchemeLst>
    <a:extraClrScheme>
      <a:clrScheme name="zih_print_2005-06-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h_print_2005-06-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ZIH_slides_bg_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ih_print_2005-06-06">
      <a:majorFont>
        <a:latin typeface="DIN-Bold"/>
        <a:ea typeface=""/>
        <a:cs typeface=""/>
      </a:majorFont>
      <a:minorFont>
        <a:latin typeface="Univers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lnDef>
  </a:objectDefaults>
  <a:extraClrSchemeLst>
    <a:extraClrScheme>
      <a:clrScheme name="zih_print_2005-06-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h_print_2005-06-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ZIH_slides</Template>
  <TotalTime>0</TotalTime>
  <Words>450</Words>
  <Application>Microsoft Office PowerPoint</Application>
  <PresentationFormat>Bildschirmpräsentation (4:3)</PresentationFormat>
  <Paragraphs>135</Paragraphs>
  <Slides>24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DIN-Bold</vt:lpstr>
      <vt:lpstr>Univers 45 Light</vt:lpstr>
      <vt:lpstr>Univers Light</vt:lpstr>
      <vt:lpstr>ZIH_slides</vt:lpstr>
      <vt:lpstr>ZIH_slides_en</vt:lpstr>
      <vt:lpstr>ZIH_slides_bg_en</vt:lpstr>
      <vt:lpstr>Hauptseminar</vt:lpstr>
      <vt:lpstr>Gliederung</vt:lpstr>
      <vt:lpstr>PowerPoint-Präsentation</vt:lpstr>
      <vt:lpstr>Überblick: HPX  </vt:lpstr>
      <vt:lpstr>Überblick: HPX - Architektur</vt:lpstr>
      <vt:lpstr>Überblick: Kokkos</vt:lpstr>
      <vt:lpstr>PowerPoint-Präsentation</vt:lpstr>
      <vt:lpstr>Anwendungsbeispiel Wärmeleitgleichung</vt:lpstr>
      <vt:lpstr>PowerPoint-Präsentation</vt:lpstr>
      <vt:lpstr>Implementierung: Serieller Ansatz</vt:lpstr>
      <vt:lpstr>Implementierung mit HPX</vt:lpstr>
      <vt:lpstr>Implementierung mit HPX</vt:lpstr>
      <vt:lpstr>Implementierung mit HPX </vt:lpstr>
      <vt:lpstr>Implementierung mit Kokkos</vt:lpstr>
      <vt:lpstr>Implementierung mit Kokkos</vt:lpstr>
      <vt:lpstr>Implementierung mit Kokkos</vt:lpstr>
      <vt:lpstr>PowerPoint-Präsentation</vt:lpstr>
      <vt:lpstr>Erfahrungen mit HPX</vt:lpstr>
      <vt:lpstr>PowerPoint-Präsentation</vt:lpstr>
      <vt:lpstr>Erfahrungen mit Kokkos</vt:lpstr>
      <vt:lpstr>PowerPoint-Präsentation</vt:lpstr>
      <vt:lpstr>Fazit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Andrey Ru</cp:lastModifiedBy>
  <cp:revision>133</cp:revision>
  <dcterms:created xsi:type="dcterms:W3CDTF">2016-01-06T08:14:42Z</dcterms:created>
  <dcterms:modified xsi:type="dcterms:W3CDTF">2018-02-04T10:11:09Z</dcterms:modified>
</cp:coreProperties>
</file>