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2" r:id="rId5"/>
    <p:sldId id="260" r:id="rId6"/>
    <p:sldId id="261" r:id="rId7"/>
    <p:sldId id="265" r:id="rId8"/>
    <p:sldId id="267" r:id="rId9"/>
    <p:sldId id="266" r:id="rId10"/>
    <p:sldId id="268" r:id="rId11"/>
    <p:sldId id="269" r:id="rId12"/>
  </p:sldIdLst>
  <p:sldSz cx="9144000" cy="6858000" type="screen4x3"/>
  <p:notesSz cx="9982200" cy="6794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68" userDrawn="1">
          <p15:clr>
            <a:srgbClr val="A4A3A4"/>
          </p15:clr>
        </p15:guide>
        <p15:guide id="2" pos="2809" userDrawn="1">
          <p15:clr>
            <a:srgbClr val="A4A3A4"/>
          </p15:clr>
        </p15:guide>
        <p15:guide id="3" orient="horz" pos="2140" userDrawn="1">
          <p15:clr>
            <a:srgbClr val="A4A3A4"/>
          </p15:clr>
        </p15:guide>
        <p15:guide id="4" pos="3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C0504D"/>
    <a:srgbClr val="F2DCDB"/>
    <a:srgbClr val="C00000"/>
    <a:srgbClr val="E6B9B8"/>
    <a:srgbClr val="4673AA"/>
    <a:srgbClr val="000000"/>
    <a:srgbClr val="F7964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 autoAdjust="0"/>
    <p:restoredTop sz="90268" autoAdjust="0"/>
  </p:normalViewPr>
  <p:slideViewPr>
    <p:cSldViewPr snapToGrid="0" snapToObjects="1">
      <p:cViewPr varScale="1">
        <p:scale>
          <a:sx n="118" d="100"/>
          <a:sy n="118" d="100"/>
        </p:scale>
        <p:origin x="12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 showGuides="1">
      <p:cViewPr varScale="1">
        <p:scale>
          <a:sx n="131" d="100"/>
          <a:sy n="131" d="100"/>
        </p:scale>
        <p:origin x="-1848" y="-84"/>
      </p:cViewPr>
      <p:guideLst>
        <p:guide orient="horz" pos="2068"/>
        <p:guide pos="2809"/>
        <p:guide orient="horz" pos="2140"/>
        <p:guide pos="3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4271" y="1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49A6FD-419D-4346-9B23-BC2123A1EBB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4271" y="6453596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4848" y="1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A030D7-B4B4-408E-9662-E46FE3DF8DB3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2475" y="508000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8220" y="3227388"/>
            <a:ext cx="7985760" cy="305752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203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4848" y="6453203"/>
            <a:ext cx="4325620" cy="33972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F854925-755B-43B5-B295-9991F28F5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76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54925-755B-43B5-B295-9991F28F52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F0DDD-BFF8-449F-92DA-28BDB6DA62C0}"/>
              </a:ext>
            </a:extLst>
          </p:cNvPr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81EDF-FD86-466D-84A0-C10C78DC88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52" y="840258"/>
            <a:ext cx="8623496" cy="588409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8026"/>
            <a:ext cx="8229600" cy="543952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B61A-6F93-472B-A736-483BB8FE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2890"/>
            <a:ext cx="9144000" cy="79311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13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54000" y="1961192"/>
            <a:ext cx="8636000" cy="1049503"/>
          </a:xfrm>
        </p:spPr>
        <p:txBody>
          <a:bodyPr>
            <a:noAutofit/>
          </a:bodyPr>
          <a:lstStyle/>
          <a:p>
            <a:r>
              <a:rPr lang="en-GB" sz="3200">
                <a:solidFill>
                  <a:srgbClr val="2A6A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3</a:t>
            </a:r>
            <a:endParaRPr lang="en-US" sz="3200" i="1" strike="sngStrike" dirty="0">
              <a:solidFill>
                <a:srgbClr val="2A6A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618764"/>
            <a:ext cx="6096000" cy="898219"/>
          </a:xfrm>
        </p:spPr>
        <p:txBody>
          <a:bodyPr/>
          <a:lstStyle/>
          <a:p>
            <a:r>
              <a:rPr lang="en-GB" sz="2800" b="1">
                <a:solidFill>
                  <a:schemeClr val="tx1"/>
                </a:solidFill>
                <a:latin typeface="Calibri" panose="020F0502020204030204" pitchFamily="34" charset="0"/>
              </a:rPr>
              <a:t>Eduard Kerkhoven</a:t>
            </a:r>
          </a:p>
          <a:p>
            <a:r>
              <a:rPr lang="en-GB" sz="2800" b="1">
                <a:solidFill>
                  <a:schemeClr val="tx1"/>
                </a:solidFill>
              </a:rPr>
              <a:t>Christoph Börlin; Ivan Domenzain</a:t>
            </a:r>
            <a:endParaRPr lang="en-GB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sv-SE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sv-SE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sv-SE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sv-SE" sz="2000" b="1">
                <a:solidFill>
                  <a:schemeClr val="tx1"/>
                </a:solidFill>
                <a:latin typeface="Calibri" panose="020F0502020204030204" pitchFamily="34" charset="0"/>
              </a:rPr>
              <a:t>KMG060 – 2019-10-04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5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D7B14-3DCB-4B28-BA9F-3F77644B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C3537-592B-497F-A6E8-67D5514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3: Changing growth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E0761-CAD7-4ADE-8EC6-91787AC4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" y="1034024"/>
            <a:ext cx="8623496" cy="47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7E463-D1C4-4BF4-8292-D16C5100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" y="1059276"/>
            <a:ext cx="8623300" cy="54458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636B64-2C09-4C13-99E9-7D3DA628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4: In silico gene deletions</a:t>
            </a:r>
          </a:p>
        </p:txBody>
      </p:sp>
    </p:spTree>
    <p:extLst>
      <p:ext uri="{BB962C8B-B14F-4D97-AF65-F5344CB8AC3E}">
        <p14:creationId xmlns:p14="http://schemas.microsoft.com/office/powerpoint/2010/main" val="28805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00348-A945-4857-863E-295E8A8D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Learning goals</a:t>
            </a:r>
          </a:p>
          <a:p>
            <a:r>
              <a:rPr lang="en-GB"/>
              <a:t>To get familiar with a MATLAB structure of genome-scale models</a:t>
            </a:r>
          </a:p>
          <a:p>
            <a:r>
              <a:rPr lang="en-GB"/>
              <a:t>To realize how undetermined models of metabolism are.</a:t>
            </a:r>
          </a:p>
          <a:p>
            <a:r>
              <a:rPr lang="en-GB"/>
              <a:t>To be able to find an optimal flux distribution under specific conditions.</a:t>
            </a:r>
          </a:p>
          <a:p>
            <a:r>
              <a:rPr lang="en-GB"/>
              <a:t>To interpret flux distributions and find trends in metabolism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/>
              <a:t>Book chapters 18, 19 and 21</a:t>
            </a:r>
          </a:p>
          <a:p>
            <a:pPr marL="0" indent="0">
              <a:buNone/>
            </a:pPr>
            <a:r>
              <a:rPr lang="en-GB" b="1"/>
              <a:t>Report deadline 13 October 23:55</a:t>
            </a:r>
          </a:p>
          <a:p>
            <a:pPr marL="0" indent="0">
              <a:buNone/>
            </a:pPr>
            <a:r>
              <a:rPr lang="en-GB" b="1"/>
              <a:t>Work in pairs, report solutions, figures and MATLAB file</a:t>
            </a:r>
          </a:p>
          <a:p>
            <a:pPr marL="0" indent="0">
              <a:buNone/>
            </a:pPr>
            <a:r>
              <a:rPr lang="en-GB" b="1"/>
              <a:t>Problem 4 is bonus question, for bonus points on exam</a:t>
            </a:r>
          </a:p>
          <a:p>
            <a:pPr marL="0" indent="0">
              <a:buNone/>
            </a:pPr>
            <a:endParaRPr lang="en-GB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BFE62-D81F-44ED-BA72-7208386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27307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DDD284-39B0-4497-B05E-28FA08C2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Represents yeast central carbon metabolism (CCM)</a:t>
            </a:r>
          </a:p>
          <a:p>
            <a:endParaRPr lang="en-GB"/>
          </a:p>
          <a:p>
            <a:r>
              <a:rPr lang="en-GB"/>
              <a:t>Pathways include</a:t>
            </a:r>
          </a:p>
          <a:p>
            <a:pPr lvl="1"/>
            <a:r>
              <a:rPr lang="en-GB"/>
              <a:t>Glycolysis</a:t>
            </a:r>
          </a:p>
          <a:p>
            <a:pPr lvl="1"/>
            <a:r>
              <a:rPr lang="en-GB"/>
              <a:t>Pentose phosphate pathway</a:t>
            </a:r>
          </a:p>
          <a:p>
            <a:pPr lvl="1"/>
            <a:r>
              <a:rPr lang="en-GB"/>
              <a:t>TCA cycle</a:t>
            </a:r>
          </a:p>
          <a:p>
            <a:pPr lvl="1"/>
            <a:r>
              <a:rPr lang="en-GB"/>
              <a:t>Respriation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NADHX</a:t>
            </a:r>
            <a:r>
              <a:rPr lang="en-GB"/>
              <a:t> and 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FADHX</a:t>
            </a:r>
            <a:r>
              <a:rPr lang="en-GB"/>
              <a:t>)</a:t>
            </a:r>
          </a:p>
          <a:p>
            <a:pPr lvl="1"/>
            <a:r>
              <a:rPr lang="en-GB"/>
              <a:t>Production of byproducts: ethanol, glycerol and acetate</a:t>
            </a:r>
          </a:p>
          <a:p>
            <a:pPr lvl="1"/>
            <a:r>
              <a:rPr lang="en-GB"/>
              <a:t>Biomass production reaction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bioRXN</a:t>
            </a:r>
            <a:r>
              <a:rPr lang="en-GB"/>
              <a:t>)</a:t>
            </a:r>
          </a:p>
          <a:p>
            <a:pPr lvl="1"/>
            <a:r>
              <a:rPr lang="en-GB"/>
              <a:t>Non-Growth Associated Maintenance = NGAM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ATPX</a:t>
            </a:r>
            <a:r>
              <a:rPr lang="en-GB"/>
              <a:t>)</a:t>
            </a:r>
          </a:p>
          <a:p>
            <a:pPr lvl="1"/>
            <a:endParaRPr lang="en-GB"/>
          </a:p>
          <a:p>
            <a:r>
              <a:rPr lang="en-GB"/>
              <a:t>Exchange reactions</a:t>
            </a:r>
          </a:p>
          <a:p>
            <a:pPr lvl="1"/>
            <a:r>
              <a:rPr lang="en-GB"/>
              <a:t>Glucose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glcEX</a:t>
            </a:r>
            <a:r>
              <a:rPr lang="en-GB"/>
              <a:t>), oxygen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o2EX</a:t>
            </a:r>
            <a:r>
              <a:rPr lang="en-GB"/>
              <a:t>), ethanol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ethEX</a:t>
            </a:r>
            <a:r>
              <a:rPr lang="en-GB"/>
              <a:t>), acetate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acEX</a:t>
            </a:r>
            <a:r>
              <a:rPr lang="en-GB"/>
              <a:t>), biomass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bioEX</a:t>
            </a:r>
            <a:r>
              <a:rPr lang="en-GB"/>
              <a:t>), CO</a:t>
            </a:r>
            <a:r>
              <a:rPr lang="en-GB" baseline="-25000"/>
              <a:t>2</a:t>
            </a:r>
            <a:r>
              <a:rPr lang="en-GB"/>
              <a:t>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co2EX</a:t>
            </a:r>
            <a:r>
              <a:rPr lang="en-GB"/>
              <a:t>), glycerol (</a:t>
            </a:r>
            <a:r>
              <a:rPr lang="en-GB">
                <a:solidFill>
                  <a:schemeClr val="accent5">
                    <a:lumMod val="75000"/>
                  </a:schemeClr>
                </a:solidFill>
              </a:rPr>
              <a:t>glyEX</a:t>
            </a:r>
            <a:r>
              <a:rPr lang="en-GB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8E67D0-9B3A-43D4-9673-5FE93476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</p:spTree>
    <p:extLst>
      <p:ext uri="{BB962C8B-B14F-4D97-AF65-F5344CB8AC3E}">
        <p14:creationId xmlns:p14="http://schemas.microsoft.com/office/powerpoint/2010/main" val="20727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896F8-4613-485D-8CCB-1395BD6C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Degrees of freedom = N – M</a:t>
            </a:r>
            <a:endParaRPr lang="en-GB" sz="1800"/>
          </a:p>
          <a:p>
            <a:pPr marL="0" indent="0">
              <a:buNone/>
            </a:pPr>
            <a:r>
              <a:rPr lang="en-GB"/>
              <a:t>Degrees of freedom = #variables – rank(matrix)		</a:t>
            </a:r>
            <a:r>
              <a:rPr lang="en-GB" sz="1800"/>
              <a:t>(general case)</a:t>
            </a:r>
            <a:endParaRPr lang="en-GB"/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 b="1"/>
              <a:t>rank </a:t>
            </a:r>
            <a:r>
              <a:rPr lang="en-US"/>
              <a:t>of a matrix is defined as the </a:t>
            </a:r>
            <a:r>
              <a:rPr lang="en-US" b="1"/>
              <a:t>maximum number of linearly independent </a:t>
            </a:r>
            <a:r>
              <a:rPr lang="en-US"/>
              <a:t>column or row vectors in the matrix, whichever is smaller</a:t>
            </a:r>
          </a:p>
          <a:p>
            <a:pPr marL="400050" lvl="1" indent="0">
              <a:buNone/>
            </a:pPr>
            <a:endParaRPr lang="en-US"/>
          </a:p>
          <a:p>
            <a:r>
              <a:rPr lang="en-US"/>
              <a:t>Can you measure </a:t>
            </a:r>
            <a:r>
              <a:rPr lang="en-US" i="1"/>
              <a:t>F </a:t>
            </a:r>
            <a:r>
              <a:rPr lang="en-US"/>
              <a:t>linear independent fluxes?</a:t>
            </a:r>
          </a:p>
          <a:p>
            <a:pPr lvl="1"/>
            <a:r>
              <a:rPr lang="en-US"/>
              <a:t>You basically reduce </a:t>
            </a:r>
            <a:r>
              <a:rPr lang="en-US" i="1"/>
              <a:t>N</a:t>
            </a:r>
            <a:r>
              <a:rPr lang="en-US"/>
              <a:t> until degrees of freedom = 0, to give a determined system --&gt; MFA</a:t>
            </a:r>
          </a:p>
          <a:p>
            <a:pPr lvl="1"/>
            <a:r>
              <a:rPr lang="en-US"/>
              <a:t>Calculate using </a:t>
            </a:r>
            <a:r>
              <a:rPr lang="en-US" b="1"/>
              <a:t>S</a:t>
            </a:r>
            <a:r>
              <a:rPr lang="en-US"/>
              <a:t>v = 0 --&gt;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 = S\b</a:t>
            </a:r>
          </a:p>
          <a:p>
            <a:endParaRPr lang="en-US"/>
          </a:p>
          <a:p>
            <a:r>
              <a:rPr lang="en-US"/>
              <a:t>Can you not measure </a:t>
            </a:r>
            <a:r>
              <a:rPr lang="en-US" i="1"/>
              <a:t>F </a:t>
            </a:r>
            <a:r>
              <a:rPr lang="en-US"/>
              <a:t>linear independent fluxes?</a:t>
            </a:r>
          </a:p>
          <a:p>
            <a:pPr lvl="1"/>
            <a:r>
              <a:rPr lang="en-US"/>
              <a:t>Underdetermined system --&gt; FBA</a:t>
            </a:r>
          </a:p>
          <a:p>
            <a:pPr lvl="1"/>
            <a:r>
              <a:rPr lang="en-US"/>
              <a:t>Define objective function and solve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linprog()</a:t>
            </a:r>
          </a:p>
          <a:p>
            <a:endParaRPr lang="en-US"/>
          </a:p>
          <a:p>
            <a:endParaRPr lang="en-US"/>
          </a:p>
          <a:p>
            <a:pPr marL="40005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E488-F61F-4F5A-936D-63F58845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Determined / Underdetermined problems</a:t>
            </a:r>
          </a:p>
        </p:txBody>
      </p:sp>
    </p:spTree>
    <p:extLst>
      <p:ext uri="{BB962C8B-B14F-4D97-AF65-F5344CB8AC3E}">
        <p14:creationId xmlns:p14="http://schemas.microsoft.com/office/powerpoint/2010/main" val="16092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71AC5C-6E07-4803-8566-53840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9144000" cy="543953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>
                <a:latin typeface="Courier New" panose="02070309020205020404" pitchFamily="49" charset="0"/>
                <a:cs typeface="Courier New" panose="02070309020205020404" pitchFamily="49" charset="0"/>
              </a:rPr>
              <a:t>[x,f,flag] = linprog(c,Ai,bi,Ae,be,LB,UB);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EB6DD-88C2-4ADF-A243-739786AA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linprog()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D8A485A-3014-4F38-97F0-5029523B6FE8}"/>
              </a:ext>
            </a:extLst>
          </p:cNvPr>
          <p:cNvSpPr txBox="1">
            <a:spLocks/>
          </p:cNvSpPr>
          <p:nvPr/>
        </p:nvSpPr>
        <p:spPr>
          <a:xfrm>
            <a:off x="105196" y="2456608"/>
            <a:ext cx="1424198" cy="44843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Solution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48B54-A177-4C80-B0B8-A70AB865DAC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7201" y="2905042"/>
            <a:ext cx="360094" cy="64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A6B0245-DC11-47E8-83F9-FE2C39A3206E}"/>
              </a:ext>
            </a:extLst>
          </p:cNvPr>
          <p:cNvSpPr txBox="1">
            <a:spLocks/>
          </p:cNvSpPr>
          <p:nvPr/>
        </p:nvSpPr>
        <p:spPr>
          <a:xfrm>
            <a:off x="-55296" y="4907711"/>
            <a:ext cx="2753990" cy="44843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Value objective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AD3993-8C16-4234-871D-60294557F55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38676" y="3932694"/>
            <a:ext cx="383023" cy="975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6A8E527-E77F-47CB-B99F-F39A9DA5336B}"/>
              </a:ext>
            </a:extLst>
          </p:cNvPr>
          <p:cNvSpPr txBox="1">
            <a:spLocks/>
          </p:cNvSpPr>
          <p:nvPr/>
        </p:nvSpPr>
        <p:spPr>
          <a:xfrm>
            <a:off x="349980" y="1320292"/>
            <a:ext cx="4697427" cy="88091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			     1 = solution found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Anything else = no solution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A266C-5189-45F3-947F-BE9EC6187A1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724616" y="2201206"/>
            <a:ext cx="974078" cy="1283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E3EDCD4-73DC-4DD6-ADBD-AE570BFDA4CE}"/>
              </a:ext>
            </a:extLst>
          </p:cNvPr>
          <p:cNvSpPr txBox="1">
            <a:spLocks/>
          </p:cNvSpPr>
          <p:nvPr/>
        </p:nvSpPr>
        <p:spPr>
          <a:xfrm>
            <a:off x="2896951" y="4976530"/>
            <a:ext cx="4482986" cy="44843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ALWAYS MINIMIZES!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But remember: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Min f(x) = – Max f(x)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1D718E-5041-4278-BB79-A7DFD04B0D9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701473" y="3932694"/>
            <a:ext cx="436971" cy="104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80F25A0-32A0-4739-B699-0ABBF194911E}"/>
              </a:ext>
            </a:extLst>
          </p:cNvPr>
          <p:cNvSpPr txBox="1">
            <a:spLocks/>
          </p:cNvSpPr>
          <p:nvPr/>
        </p:nvSpPr>
        <p:spPr>
          <a:xfrm>
            <a:off x="4796556" y="2380409"/>
            <a:ext cx="1424198" cy="44843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[]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426C4-01CB-4468-848E-1580AF231E7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148561" y="2828843"/>
            <a:ext cx="360094" cy="64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4F5958C-76B7-4AEC-BDBB-3A4933D95F50}"/>
              </a:ext>
            </a:extLst>
          </p:cNvPr>
          <p:cNvSpPr txBox="1">
            <a:spLocks/>
          </p:cNvSpPr>
          <p:nvPr/>
        </p:nvSpPr>
        <p:spPr>
          <a:xfrm>
            <a:off x="5508655" y="2380409"/>
            <a:ext cx="1424198" cy="44843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sz="280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[]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5679D4-F6DB-4F39-9514-2DCC1CCF215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860660" y="2828843"/>
            <a:ext cx="360094" cy="647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503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4262AA-190B-49F9-B2F4-CCEFE739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Load the model, inspect the content</a:t>
            </a:r>
          </a:p>
          <a:p>
            <a:pPr marL="457200" indent="-457200">
              <a:buFont typeface="+mj-lt"/>
              <a:buAutoNum type="arabicPeriod"/>
            </a:pPr>
            <a:endParaRPr lang="en-GB"/>
          </a:p>
          <a:p>
            <a:pPr marL="457200" indent="-457200">
              <a:buFont typeface="+mj-lt"/>
              <a:buAutoNum type="arabicPeriod"/>
            </a:pPr>
            <a:r>
              <a:rPr lang="en-GB"/>
              <a:t>Check (and correct?) reversibility</a:t>
            </a:r>
          </a:p>
          <a:p>
            <a:pPr marL="857250" lvl="1" indent="-457200"/>
            <a:r>
              <a:rPr lang="en-GB"/>
              <a:t>Where is reversibility stored?</a:t>
            </a:r>
          </a:p>
          <a:p>
            <a:pPr marL="457200" indent="-457200"/>
            <a:endParaRPr lang="en-GB"/>
          </a:p>
          <a:p>
            <a:pPr marL="457200" indent="-457200">
              <a:buFont typeface="+mj-lt"/>
              <a:buAutoNum type="arabicPeriod" startAt="3"/>
            </a:pPr>
            <a:r>
              <a:rPr lang="en-GB"/>
              <a:t>Solve as determined system</a:t>
            </a:r>
          </a:p>
          <a:p>
            <a:pPr marL="457200" indent="-457200">
              <a:buFont typeface="+mj-lt"/>
              <a:buAutoNum type="arabicPeriod" startAt="3"/>
            </a:pPr>
            <a:endParaRPr lang="en-GB"/>
          </a:p>
          <a:p>
            <a:pPr marL="457200" indent="-457200">
              <a:buFont typeface="+mj-lt"/>
              <a:buAutoNum type="arabicPeriod" startAt="3"/>
            </a:pPr>
            <a:r>
              <a:rPr lang="en-GB"/>
              <a:t>Solve as underdetermined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D6EBE-1433-467B-B3F8-EE56FAB0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1: Finding a flux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895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F6ECFE-3567-446E-B0B2-E7BA190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78E3F-436B-4D3E-AA31-23A104A2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1" y="1052610"/>
            <a:ext cx="8597295" cy="49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728BC-D18D-49FB-8693-00FBC8F6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smallModel.mat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21E05-5479-4670-96C7-CAF1EAFC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" y="1943410"/>
            <a:ext cx="8623496" cy="29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8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F525A-7F2A-4EB8-BB01-DE6F93B8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2: Changing objective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59209-D13B-47EF-A623-9E6EC5E4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" y="1558592"/>
            <a:ext cx="8623496" cy="374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73927</TotalTime>
  <Words>301</Words>
  <Application>Microsoft Office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AvantGarde Medium</vt:lpstr>
      <vt:lpstr>Calibri</vt:lpstr>
      <vt:lpstr>Courier New</vt:lpstr>
      <vt:lpstr>Times New Roman</vt:lpstr>
      <vt:lpstr>Office Theme</vt:lpstr>
      <vt:lpstr>Exercise 3</vt:lpstr>
      <vt:lpstr>Exercise 3</vt:lpstr>
      <vt:lpstr>smallModel.mat</vt:lpstr>
      <vt:lpstr>Determined / Underdetermined problems</vt:lpstr>
      <vt:lpstr>Using linprog()</vt:lpstr>
      <vt:lpstr>Problem 1: Finding a flux distribution</vt:lpstr>
      <vt:lpstr>smallModel.mat</vt:lpstr>
      <vt:lpstr>smallModel.mat</vt:lpstr>
      <vt:lpstr>Problem 2: Changing objective functions</vt:lpstr>
      <vt:lpstr>Problem 3: Changing growth conditions</vt:lpstr>
      <vt:lpstr>Problem 4: In silico gene deletions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Eduard Kerkhoven</cp:lastModifiedBy>
  <cp:revision>749</cp:revision>
  <cp:lastPrinted>2019-09-26T14:18:30Z</cp:lastPrinted>
  <dcterms:created xsi:type="dcterms:W3CDTF">2012-04-17T12:02:37Z</dcterms:created>
  <dcterms:modified xsi:type="dcterms:W3CDTF">2019-10-04T12:40:24Z</dcterms:modified>
</cp:coreProperties>
</file>