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503" r:id="rId5"/>
    <p:sldId id="262" r:id="rId6"/>
    <p:sldId id="260" r:id="rId7"/>
    <p:sldId id="261" r:id="rId8"/>
    <p:sldId id="265" r:id="rId9"/>
    <p:sldId id="267" r:id="rId10"/>
    <p:sldId id="266" r:id="rId11"/>
    <p:sldId id="268" r:id="rId12"/>
    <p:sldId id="269" r:id="rId13"/>
    <p:sldId id="5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7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Kerkhoven" userId="45e40fb6-7be5-4e07-81fc-180339d876c2" providerId="ADAL" clId="{EF599496-DA0E-4A48-8D79-C1E78FA20C33}"/>
    <pc:docChg chg="undo custSel modSld modMainMaster">
      <pc:chgData name="Eduard Kerkhoven" userId="45e40fb6-7be5-4e07-81fc-180339d876c2" providerId="ADAL" clId="{EF599496-DA0E-4A48-8D79-C1E78FA20C33}" dt="2021-09-09T23:06:32.661" v="212" actId="20577"/>
      <pc:docMkLst>
        <pc:docMk/>
      </pc:docMkLst>
      <pc:sldChg chg="addSp delSp modSp mod">
        <pc:chgData name="Eduard Kerkhoven" userId="45e40fb6-7be5-4e07-81fc-180339d876c2" providerId="ADAL" clId="{EF599496-DA0E-4A48-8D79-C1E78FA20C33}" dt="2021-09-09T23:06:32.661" v="212" actId="20577"/>
        <pc:sldMkLst>
          <pc:docMk/>
          <pc:sldMk cId="1446676910" sldId="258"/>
        </pc:sldMkLst>
        <pc:spChg chg="mod">
          <ac:chgData name="Eduard Kerkhoven" userId="45e40fb6-7be5-4e07-81fc-180339d876c2" providerId="ADAL" clId="{EF599496-DA0E-4A48-8D79-C1E78FA20C33}" dt="2021-09-09T23:06:32.661" v="212" actId="20577"/>
          <ac:spMkLst>
            <pc:docMk/>
            <pc:sldMk cId="1446676910" sldId="258"/>
            <ac:spMk id="3" creationId="{E9E11997-599A-4EEF-A837-7B199A55FF4F}"/>
          </ac:spMkLst>
        </pc:spChg>
        <pc:picChg chg="add mod">
          <ac:chgData name="Eduard Kerkhoven" userId="45e40fb6-7be5-4e07-81fc-180339d876c2" providerId="ADAL" clId="{EF599496-DA0E-4A48-8D79-C1E78FA20C33}" dt="2021-09-09T23:00:47.953" v="60" actId="1076"/>
          <ac:picMkLst>
            <pc:docMk/>
            <pc:sldMk cId="1446676910" sldId="258"/>
            <ac:picMk id="5" creationId="{7541D961-1079-4D98-9D83-600B56811EAC}"/>
          </ac:picMkLst>
        </pc:picChg>
        <pc:picChg chg="del">
          <ac:chgData name="Eduard Kerkhoven" userId="45e40fb6-7be5-4e07-81fc-180339d876c2" providerId="ADAL" clId="{EF599496-DA0E-4A48-8D79-C1E78FA20C33}" dt="2021-09-09T23:00:39.978" v="56" actId="478"/>
          <ac:picMkLst>
            <pc:docMk/>
            <pc:sldMk cId="1446676910" sldId="258"/>
            <ac:picMk id="6" creationId="{10A46CE0-91D9-4A8E-92D5-4A9AD3EBE72C}"/>
          </ac:picMkLst>
        </pc:picChg>
        <pc:picChg chg="del">
          <ac:chgData name="Eduard Kerkhoven" userId="45e40fb6-7be5-4e07-81fc-180339d876c2" providerId="ADAL" clId="{EF599496-DA0E-4A48-8D79-C1E78FA20C33}" dt="2021-09-09T23:00:39.978" v="56" actId="478"/>
          <ac:picMkLst>
            <pc:docMk/>
            <pc:sldMk cId="1446676910" sldId="258"/>
            <ac:picMk id="7" creationId="{6941FE23-2854-4703-AF04-87B00F54C29C}"/>
          </ac:picMkLst>
        </pc:picChg>
      </pc:sldChg>
      <pc:sldChg chg="modSp mod">
        <pc:chgData name="Eduard Kerkhoven" userId="45e40fb6-7be5-4e07-81fc-180339d876c2" providerId="ADAL" clId="{EF599496-DA0E-4A48-8D79-C1E78FA20C33}" dt="2021-09-09T22:45:24.706" v="55" actId="20577"/>
        <pc:sldMkLst>
          <pc:docMk/>
          <pc:sldMk cId="4099975706" sldId="502"/>
        </pc:sldMkLst>
        <pc:spChg chg="mod">
          <ac:chgData name="Eduard Kerkhoven" userId="45e40fb6-7be5-4e07-81fc-180339d876c2" providerId="ADAL" clId="{EF599496-DA0E-4A48-8D79-C1E78FA20C33}" dt="2021-09-09T22:45:24.706" v="55" actId="20577"/>
          <ac:spMkLst>
            <pc:docMk/>
            <pc:sldMk cId="4099975706" sldId="502"/>
            <ac:spMk id="3" creationId="{6ACB14CD-263A-44C3-B0C7-0B8838C543B4}"/>
          </ac:spMkLst>
        </pc:spChg>
      </pc:sldChg>
      <pc:sldMasterChg chg="addSp delSp mod">
        <pc:chgData name="Eduard Kerkhoven" userId="45e40fb6-7be5-4e07-81fc-180339d876c2" providerId="ADAL" clId="{EF599496-DA0E-4A48-8D79-C1E78FA20C33}" dt="2021-09-09T23:01:07.653" v="62" actId="478"/>
        <pc:sldMasterMkLst>
          <pc:docMk/>
          <pc:sldMasterMk cId="936441983" sldId="2147483648"/>
        </pc:sldMasterMkLst>
        <pc:spChg chg="add del">
          <ac:chgData name="Eduard Kerkhoven" userId="45e40fb6-7be5-4e07-81fc-180339d876c2" providerId="ADAL" clId="{EF599496-DA0E-4A48-8D79-C1E78FA20C33}" dt="2021-09-09T23:01:07.653" v="62" actId="478"/>
          <ac:spMkLst>
            <pc:docMk/>
            <pc:sldMasterMk cId="936441983" sldId="2147483648"/>
            <ac:spMk id="10" creationId="{610DD627-751E-4D06-8632-A752A73DA867}"/>
          </ac:spMkLst>
        </pc:spChg>
      </pc:sldMasterChg>
    </pc:docChg>
  </pc:docChgLst>
  <pc:docChgLst>
    <pc:chgData name="Eduard Kerkhoven" userId="45e40fb6-7be5-4e07-81fc-180339d876c2" providerId="ADAL" clId="{BD1DAA3C-4BFD-4077-B77B-89F1209582DA}"/>
    <pc:docChg chg="modSld">
      <pc:chgData name="Eduard Kerkhoven" userId="45e40fb6-7be5-4e07-81fc-180339d876c2" providerId="ADAL" clId="{BD1DAA3C-4BFD-4077-B77B-89F1209582DA}" dt="2021-06-22T20:04:54.442" v="1"/>
      <pc:docMkLst>
        <pc:docMk/>
      </pc:docMkLst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1611763326" sldId="256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1611763326" sldId="256"/>
            <ac:picMk id="4" creationId="{2C8C3C85-FCAA-4519-88F7-E3DD4FD7B7EA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3505805489" sldId="257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3505805489" sldId="257"/>
            <ac:picMk id="4" creationId="{7B607842-5C65-4BF7-9F4D-EFB7E6BE2F88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1446676910" sldId="258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1446676910" sldId="258"/>
            <ac:picMk id="8" creationId="{753B904A-917C-4112-8BED-6E78E50E03E6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2950326687" sldId="260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2950326687" sldId="260"/>
            <ac:picMk id="34" creationId="{EFAF72B0-D68A-4144-9ABC-9D583F7C2BE7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4078953010" sldId="261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4078953010" sldId="261"/>
            <ac:picMk id="4" creationId="{94A1EC28-719F-4E51-B1F9-ACA1E37BB334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1609207982" sldId="262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1609207982" sldId="262"/>
            <ac:picMk id="6" creationId="{E652F0B8-BE14-4406-9446-238330C3911A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1800138570" sldId="265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1800138570" sldId="265"/>
            <ac:picMk id="2" creationId="{598BF095-A352-4247-AFF2-D77B222EB566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3107994092" sldId="266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3107994092" sldId="266"/>
            <ac:picMk id="2" creationId="{FB00D486-E5A4-4571-ABA6-5E9D55CAB1AB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2786789801" sldId="267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2786789801" sldId="267"/>
            <ac:picMk id="5" creationId="{63A18C22-546D-406B-888B-17F792FA27F2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427884808" sldId="268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427884808" sldId="268"/>
            <ac:picMk id="5" creationId="{F0AC0F99-7208-4154-8FF1-10D26BD8FA66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2880568312" sldId="269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2880568312" sldId="269"/>
            <ac:picMk id="2" creationId="{8BAF6D59-9FDA-41F9-9543-6C662B0EEFAB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4099975706" sldId="502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4099975706" sldId="502"/>
            <ac:picMk id="4" creationId="{4C6422CD-CD01-472F-8EE2-9B7F13382C37}"/>
          </ac:picMkLst>
        </pc:picChg>
      </pc:sldChg>
      <pc:sldChg chg="delSp modTransition modAnim">
        <pc:chgData name="Eduard Kerkhoven" userId="45e40fb6-7be5-4e07-81fc-180339d876c2" providerId="ADAL" clId="{BD1DAA3C-4BFD-4077-B77B-89F1209582DA}" dt="2021-06-22T20:04:54.442" v="1"/>
        <pc:sldMkLst>
          <pc:docMk/>
          <pc:sldMk cId="2072789538" sldId="503"/>
        </pc:sldMkLst>
        <pc:picChg chg="del">
          <ac:chgData name="Eduard Kerkhoven" userId="45e40fb6-7be5-4e07-81fc-180339d876c2" providerId="ADAL" clId="{BD1DAA3C-4BFD-4077-B77B-89F1209582DA}" dt="2021-06-22T20:04:54.442" v="1"/>
          <ac:picMkLst>
            <pc:docMk/>
            <pc:sldMk cId="2072789538" sldId="503"/>
            <ac:picMk id="4" creationId="{180D9D1B-F23F-4479-B357-3D8B3891D7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9CFF82-F704-4C64-8F79-9DD2ABDEAF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5B07B-446D-4EA3-A69F-74BD2F1CB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2A01B-1965-420E-A812-33B922B40AA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5C83D-B2C9-4D3F-AB6F-C59B24152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8BD50-93E0-4855-BE00-B5A85FE6ED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0499-4D0E-44D9-80F6-95883C470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72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3F39A-9214-4926-A9E1-6A874CD34A9B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DF8F-E202-42FC-A41A-945C26A3A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1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0DF8F-E202-42FC-A41A-945C26A3A6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0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0DF8F-E202-42FC-A41A-945C26A3A6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355" y="1969524"/>
            <a:ext cx="10842812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5" y="4449199"/>
            <a:ext cx="1084281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F0717D-E150-4CA6-A461-18C1B529C5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6" y="6476954"/>
            <a:ext cx="1608590" cy="3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3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4" y="2807154"/>
            <a:ext cx="11129552" cy="621846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C586F-5726-489C-BC03-E091CC352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5" y="3916646"/>
            <a:ext cx="11147014" cy="1944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2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1143"/>
            <a:ext cx="5181600" cy="5015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3"/>
          </p:nvPr>
        </p:nvSpPr>
        <p:spPr>
          <a:xfrm>
            <a:off x="838200" y="1161143"/>
            <a:ext cx="5181600" cy="5015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77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280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51930"/>
            <a:ext cx="5157787" cy="4337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0280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1851930"/>
            <a:ext cx="5183188" cy="4337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8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88394"/>
            <a:ext cx="10995212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956455"/>
            <a:ext cx="11474824" cy="54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2719" y="6546798"/>
            <a:ext cx="2743200" cy="248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98A0-EC16-4895-A444-C49D101A78C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46798"/>
            <a:ext cx="2743200" cy="248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D3EF-C43E-4138-B668-E0D4281A8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DD627-751E-4D06-8632-A752A73DA867}"/>
              </a:ext>
            </a:extLst>
          </p:cNvPr>
          <p:cNvSpPr/>
          <p:nvPr userDrawn="1"/>
        </p:nvSpPr>
        <p:spPr>
          <a:xfrm>
            <a:off x="9852000" y="5099641"/>
            <a:ext cx="2340000" cy="1758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WEBCAM</a:t>
            </a:r>
          </a:p>
        </p:txBody>
      </p:sp>
    </p:spTree>
    <p:extLst>
      <p:ext uri="{BB962C8B-B14F-4D97-AF65-F5344CB8AC3E}">
        <p14:creationId xmlns:p14="http://schemas.microsoft.com/office/powerpoint/2010/main" val="9364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Computational models of metabolism</a:t>
            </a:r>
            <a:br>
              <a:rPr lang="en-US"/>
            </a:br>
            <a:r>
              <a:rPr lang="sv-SE"/>
              <a:t>Exercise 3</a:t>
            </a:r>
            <a:br>
              <a:rPr lang="sv-SE"/>
            </a:br>
            <a:br>
              <a:rPr lang="en-US"/>
            </a:br>
            <a:r>
              <a:rPr lang="en-US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Eduard J Kerkhoven</a:t>
            </a:r>
          </a:p>
        </p:txBody>
      </p:sp>
    </p:spTree>
    <p:extLst>
      <p:ext uri="{BB962C8B-B14F-4D97-AF65-F5344CB8AC3E}">
        <p14:creationId xmlns:p14="http://schemas.microsoft.com/office/powerpoint/2010/main" val="161176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9F525A-7F2A-4EB8-BB01-DE6F93B8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2: Changing objective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59209-D13B-47EF-A623-9E6EC5E4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1206899"/>
            <a:ext cx="9378853" cy="40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0C3537-592B-497F-A6E8-67D55140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3: Changing growth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0761-CAD7-4ADE-8EC6-91787AC4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7" y="810239"/>
            <a:ext cx="9262849" cy="5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7E463-D1C4-4BF4-8292-D16C51000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011" y="1071000"/>
            <a:ext cx="8623300" cy="54458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636B64-2C09-4C13-99E9-7D3DA628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4: In silico gene deletions</a:t>
            </a:r>
          </a:p>
        </p:txBody>
      </p:sp>
    </p:spTree>
    <p:extLst>
      <p:ext uri="{BB962C8B-B14F-4D97-AF65-F5344CB8AC3E}">
        <p14:creationId xmlns:p14="http://schemas.microsoft.com/office/powerpoint/2010/main" val="288056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702-B1DC-4CDE-8920-D3F399B2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Consultation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14CD-263A-44C3-B0C7-0B8838C5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consultation times </a:t>
            </a:r>
            <a:r>
              <a:rPr lang="en-GB" sz="3200"/>
              <a:t>are scheduled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999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0EB7-42E8-47BD-8C4B-D4B3D2EC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goals covered by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9AAD-39BD-4CEA-B48A-18DCE39E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To get familiar with a MATLAB structure of genome-scale models</a:t>
            </a:r>
          </a:p>
          <a:p>
            <a:r>
              <a:rPr lang="en-GB"/>
              <a:t>To realize </a:t>
            </a:r>
            <a:r>
              <a:rPr lang="en-GB" i="1"/>
              <a:t>how</a:t>
            </a:r>
            <a:r>
              <a:rPr lang="en-GB"/>
              <a:t> undetermined models of metabolism are</a:t>
            </a:r>
          </a:p>
          <a:p>
            <a:r>
              <a:rPr lang="en-GB"/>
              <a:t>To be able to find an optimal flux distribution under specific conditions</a:t>
            </a:r>
          </a:p>
          <a:p>
            <a:r>
              <a:rPr lang="en-GB"/>
              <a:t>To interpret flux distributions and find trends in metabolism</a:t>
            </a:r>
          </a:p>
        </p:txBody>
      </p:sp>
    </p:spTree>
    <p:extLst>
      <p:ext uri="{BB962C8B-B14F-4D97-AF65-F5344CB8AC3E}">
        <p14:creationId xmlns:p14="http://schemas.microsoft.com/office/powerpoint/2010/main" val="350580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D6EE-2A6C-4C1C-ACAC-C5F44C6A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do Exercise 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1997-599A-4EEF-A837-7B199A55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956455"/>
            <a:ext cx="5338827" cy="571315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Work in pairs (same as other exercises)</a:t>
            </a:r>
          </a:p>
          <a:p>
            <a:r>
              <a:rPr lang="en-GB" sz="2400" dirty="0"/>
              <a:t>ZIP file with MATLAB code</a:t>
            </a:r>
          </a:p>
          <a:p>
            <a:pPr lvl="1"/>
            <a:r>
              <a:rPr lang="en-GB" sz="2000" dirty="0"/>
              <a:t>models</a:t>
            </a:r>
          </a:p>
          <a:p>
            <a:pPr lvl="1"/>
            <a:r>
              <a:rPr lang="en-GB" sz="2000" dirty="0"/>
              <a:t>scripts</a:t>
            </a:r>
          </a:p>
          <a:p>
            <a:pPr lvl="2"/>
            <a:r>
              <a:rPr lang="en-GB" sz="1800" dirty="0"/>
              <a:t>exercise3.mlx</a:t>
            </a:r>
          </a:p>
          <a:p>
            <a:pPr lvl="1"/>
            <a:endParaRPr lang="en-GB" sz="2000" dirty="0"/>
          </a:p>
          <a:p>
            <a:r>
              <a:rPr lang="en-GB" sz="2400" dirty="0"/>
              <a:t>Answer the questions in the Live Script, changing code and writing notes</a:t>
            </a:r>
          </a:p>
          <a:p>
            <a:r>
              <a:rPr lang="en-GB" sz="2400" dirty="0"/>
              <a:t>Fill in report template</a:t>
            </a:r>
          </a:p>
          <a:p>
            <a:r>
              <a:rPr lang="en-GB" sz="2400" dirty="0"/>
              <a:t>Deadline is indicated on Canvas, at Exercise page</a:t>
            </a:r>
          </a:p>
          <a:p>
            <a:r>
              <a:rPr lang="en-GB" sz="2400" dirty="0"/>
              <a:t>Upload both report and </a:t>
            </a:r>
            <a:r>
              <a:rPr lang="en-GB" sz="2400"/>
              <a:t>your modified Live Script!</a:t>
            </a:r>
            <a:endParaRPr lang="en-GB" sz="2400" dirty="0"/>
          </a:p>
          <a:p>
            <a:r>
              <a:rPr lang="en-GB" sz="2400" dirty="0"/>
              <a:t>Question 4 is non-compulsory, for bonus point on exam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961-1079-4D98-9D83-600B5681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956455"/>
            <a:ext cx="6028459" cy="39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DDD284-39B0-4497-B05E-28FA08C2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956455"/>
            <a:ext cx="9066766" cy="5429471"/>
          </a:xfrm>
        </p:spPr>
        <p:txBody>
          <a:bodyPr>
            <a:normAutofit lnSpcReduction="10000"/>
          </a:bodyPr>
          <a:lstStyle/>
          <a:p>
            <a:r>
              <a:rPr lang="en-GB"/>
              <a:t>Represents yeast central carbon metabolism (CCM)</a:t>
            </a:r>
          </a:p>
          <a:p>
            <a:endParaRPr lang="en-GB"/>
          </a:p>
          <a:p>
            <a:r>
              <a:rPr lang="en-GB"/>
              <a:t>Pathways include</a:t>
            </a:r>
          </a:p>
          <a:p>
            <a:pPr lvl="1"/>
            <a:r>
              <a:rPr lang="en-GB"/>
              <a:t>Glycolysis</a:t>
            </a:r>
          </a:p>
          <a:p>
            <a:pPr lvl="1"/>
            <a:r>
              <a:rPr lang="en-GB"/>
              <a:t>Pentose phosphate pathway</a:t>
            </a:r>
          </a:p>
          <a:p>
            <a:pPr lvl="1"/>
            <a:r>
              <a:rPr lang="en-GB"/>
              <a:t>TCA cycle</a:t>
            </a:r>
          </a:p>
          <a:p>
            <a:pPr lvl="1"/>
            <a:r>
              <a:rPr lang="en-GB"/>
              <a:t>Respiration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NADHX</a:t>
            </a:r>
            <a:r>
              <a:rPr lang="en-GB"/>
              <a:t> and 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FADHX</a:t>
            </a:r>
            <a:r>
              <a:rPr lang="en-GB"/>
              <a:t>)</a:t>
            </a:r>
          </a:p>
          <a:p>
            <a:pPr lvl="1"/>
            <a:r>
              <a:rPr lang="en-GB"/>
              <a:t>Production of byproducts: ethanol, glycerol and acetate</a:t>
            </a:r>
          </a:p>
          <a:p>
            <a:pPr lvl="1"/>
            <a:r>
              <a:rPr lang="en-GB"/>
              <a:t>Biomass production reaction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bioRXN</a:t>
            </a:r>
            <a:r>
              <a:rPr lang="en-GB"/>
              <a:t>)</a:t>
            </a:r>
          </a:p>
          <a:p>
            <a:pPr lvl="1"/>
            <a:r>
              <a:rPr lang="en-GB"/>
              <a:t>Non-Growth Associated Maintenance = NGAM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ATPX</a:t>
            </a:r>
            <a:r>
              <a:rPr lang="en-GB"/>
              <a:t>)</a:t>
            </a:r>
          </a:p>
          <a:p>
            <a:pPr lvl="1"/>
            <a:endParaRPr lang="en-GB"/>
          </a:p>
          <a:p>
            <a:r>
              <a:rPr lang="en-GB"/>
              <a:t>Exchange reactions</a:t>
            </a:r>
          </a:p>
          <a:p>
            <a:pPr lvl="1"/>
            <a:r>
              <a:rPr lang="en-GB"/>
              <a:t>Glucose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glcEX</a:t>
            </a:r>
            <a:r>
              <a:rPr lang="en-GB"/>
              <a:t>), oxygen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o2EX</a:t>
            </a:r>
            <a:r>
              <a:rPr lang="en-GB"/>
              <a:t>), ethanol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ethEX</a:t>
            </a:r>
            <a:r>
              <a:rPr lang="en-GB"/>
              <a:t>), acetate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acEX</a:t>
            </a:r>
            <a:r>
              <a:rPr lang="en-GB"/>
              <a:t>), biomass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bioEX</a:t>
            </a:r>
            <a:r>
              <a:rPr lang="en-GB"/>
              <a:t>), CO</a:t>
            </a:r>
            <a:r>
              <a:rPr lang="en-GB" baseline="-25000"/>
              <a:t>2</a:t>
            </a:r>
            <a:r>
              <a:rPr lang="en-GB"/>
              <a:t>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co2EX</a:t>
            </a:r>
            <a:r>
              <a:rPr lang="en-GB"/>
              <a:t>), glycerol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glyEX</a:t>
            </a:r>
            <a:r>
              <a:rPr lang="en-GB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E67D0-9B3A-43D4-9673-5FE93476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smallModel.mat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7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896F8-4613-485D-8CCB-1395BD6C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956455"/>
            <a:ext cx="11716181" cy="5901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Degrees of freedom F</a:t>
            </a:r>
            <a:r>
              <a:rPr lang="en-GB" i="1"/>
              <a:t> </a:t>
            </a:r>
            <a:r>
              <a:rPr lang="en-GB"/>
              <a:t>= N – M		(№ reactions – № metabolites)</a:t>
            </a:r>
            <a:endParaRPr lang="en-GB" sz="1800"/>
          </a:p>
          <a:p>
            <a:pPr marL="0" indent="0">
              <a:buNone/>
            </a:pPr>
            <a:r>
              <a:rPr lang="en-GB"/>
              <a:t>Degrees of freedom = #variables – rank(matrix)		</a:t>
            </a:r>
            <a:r>
              <a:rPr lang="en-GB" sz="1800"/>
              <a:t>(general case)</a:t>
            </a:r>
            <a:endParaRPr lang="en-GB"/>
          </a:p>
          <a:p>
            <a:pPr marL="0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 b="1"/>
              <a:t>rank </a:t>
            </a:r>
            <a:r>
              <a:rPr lang="en-US"/>
              <a:t>of a matrix is defined as the </a:t>
            </a:r>
            <a:r>
              <a:rPr lang="en-US" b="1"/>
              <a:t>maximum number of linearly independent </a:t>
            </a:r>
            <a:r>
              <a:rPr lang="en-US"/>
              <a:t>column or row vectors in the matrix, whichever is smaller</a:t>
            </a:r>
          </a:p>
          <a:p>
            <a:pPr marL="400050" lvl="1" indent="0">
              <a:buNone/>
            </a:pPr>
            <a:endParaRPr lang="en-US"/>
          </a:p>
          <a:p>
            <a:r>
              <a:rPr lang="en-US"/>
              <a:t>Can you measure </a:t>
            </a:r>
            <a:r>
              <a:rPr lang="en-US" i="1"/>
              <a:t>F </a:t>
            </a:r>
            <a:r>
              <a:rPr lang="en-US"/>
              <a:t>linear independent fluxes?</a:t>
            </a:r>
          </a:p>
          <a:p>
            <a:pPr lvl="1"/>
            <a:r>
              <a:rPr lang="en-US"/>
              <a:t>Split </a:t>
            </a:r>
            <a:r>
              <a:rPr lang="en-US" b="1" i="1"/>
              <a:t>S</a:t>
            </a:r>
            <a:r>
              <a:rPr lang="en-US" baseline="-25000"/>
              <a:t>in</a:t>
            </a:r>
            <a:r>
              <a:rPr lang="en-US"/>
              <a:t> in </a:t>
            </a:r>
            <a:r>
              <a:rPr lang="en-US" b="1" i="1"/>
              <a:t>S</a:t>
            </a:r>
            <a:r>
              <a:rPr lang="en-US" baseline="-25000"/>
              <a:t>in,meas </a:t>
            </a:r>
            <a:r>
              <a:rPr lang="en-US"/>
              <a:t>and </a:t>
            </a:r>
            <a:r>
              <a:rPr lang="en-US" b="1" i="1"/>
              <a:t>S</a:t>
            </a:r>
            <a:r>
              <a:rPr lang="en-US" baseline="-25000"/>
              <a:t>in,cal</a:t>
            </a:r>
            <a:endParaRPr lang="en-US"/>
          </a:p>
          <a:p>
            <a:pPr lvl="1"/>
            <a:r>
              <a:rPr lang="en-US"/>
              <a:t>You basically reduce </a:t>
            </a:r>
            <a:r>
              <a:rPr lang="en-US" i="1"/>
              <a:t>N</a:t>
            </a:r>
            <a:r>
              <a:rPr lang="en-US"/>
              <a:t> until F = 0, to give a determined system --&gt; MFA</a:t>
            </a:r>
          </a:p>
          <a:p>
            <a:pPr lvl="1"/>
            <a:r>
              <a:rPr lang="en-US"/>
              <a:t>Calculate using </a:t>
            </a:r>
            <a:r>
              <a:rPr lang="en-US" b="1"/>
              <a:t>S</a:t>
            </a:r>
            <a:r>
              <a:rPr lang="en-US"/>
              <a:t>v = 0 --&gt;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 = S\b</a:t>
            </a:r>
          </a:p>
          <a:p>
            <a:endParaRPr lang="en-US"/>
          </a:p>
          <a:p>
            <a:r>
              <a:rPr lang="en-US"/>
              <a:t>Can you not measure </a:t>
            </a:r>
            <a:r>
              <a:rPr lang="en-US" i="1"/>
              <a:t>F </a:t>
            </a:r>
            <a:r>
              <a:rPr lang="en-US"/>
              <a:t>linear independent fluxes?</a:t>
            </a:r>
          </a:p>
          <a:p>
            <a:pPr lvl="1"/>
            <a:r>
              <a:rPr lang="en-US"/>
              <a:t>Underdetermined system --&gt; FBA</a:t>
            </a:r>
          </a:p>
          <a:p>
            <a:pPr lvl="1"/>
            <a:r>
              <a:rPr lang="en-US"/>
              <a:t>Define objective function and solve 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linprog()</a:t>
            </a:r>
          </a:p>
          <a:p>
            <a:endParaRPr lang="en-US"/>
          </a:p>
          <a:p>
            <a:endParaRPr lang="en-US"/>
          </a:p>
          <a:p>
            <a:pPr marL="40005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2E488-F61F-4F5A-936D-63F58845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Determined / Underdetermined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2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71AC5C-6E07-4803-8566-53840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429001"/>
            <a:ext cx="9144000" cy="543953"/>
          </a:xfrm>
        </p:spPr>
        <p:txBody>
          <a:bodyPr/>
          <a:lstStyle/>
          <a:p>
            <a:pPr marL="0" indent="0" algn="ctr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v = maximize(c,S,b,LB,UB);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EB6DD-88C2-4ADF-A243-739786AA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maximize() to run FBA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8A485A-3014-4F38-97F0-5029523B6FE8}"/>
              </a:ext>
            </a:extLst>
          </p:cNvPr>
          <p:cNvSpPr txBox="1">
            <a:spLocks/>
          </p:cNvSpPr>
          <p:nvPr/>
        </p:nvSpPr>
        <p:spPr>
          <a:xfrm>
            <a:off x="1242646" y="1947230"/>
            <a:ext cx="2379218" cy="90147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Solution with flux values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48B54-A177-4C80-B0B8-A70AB865DAC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32255" y="2848707"/>
            <a:ext cx="1017652" cy="580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9426C4-01CB-4468-848E-1580AF231E71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5191326" y="2227191"/>
            <a:ext cx="904674" cy="1201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4F5958C-76B7-4AEC-BDBB-3A4933D95F50}"/>
              </a:ext>
            </a:extLst>
          </p:cNvPr>
          <p:cNvSpPr txBox="1">
            <a:spLocks/>
          </p:cNvSpPr>
          <p:nvPr/>
        </p:nvSpPr>
        <p:spPr>
          <a:xfrm>
            <a:off x="4443051" y="4838386"/>
            <a:ext cx="3625099" cy="143346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Vector indicating which metabolite is boundary metabolite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5679D4-F6DB-4F39-9514-2DCC1CCF215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255601" y="3853360"/>
            <a:ext cx="777054" cy="985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7D66EEED-1E2A-483E-A33C-68741096E09D}"/>
              </a:ext>
            </a:extLst>
          </p:cNvPr>
          <p:cNvSpPr txBox="1">
            <a:spLocks/>
          </p:cNvSpPr>
          <p:nvPr/>
        </p:nvSpPr>
        <p:spPr>
          <a:xfrm>
            <a:off x="3659051" y="865044"/>
            <a:ext cx="3064550" cy="136214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Vector indicating which reaction is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95032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4262AA-190B-49F9-B2F4-CCEFE739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Load the model, inspect the content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Check (and correct?) reversibility</a:t>
            </a:r>
          </a:p>
          <a:p>
            <a:pPr marL="857250" lvl="1" indent="-457200"/>
            <a:r>
              <a:rPr lang="en-GB"/>
              <a:t>Where is reversibility stored?</a:t>
            </a:r>
          </a:p>
          <a:p>
            <a:pPr marL="457200" indent="-457200"/>
            <a:endParaRPr lang="en-GB"/>
          </a:p>
          <a:p>
            <a:pPr marL="457200" indent="-457200">
              <a:buFont typeface="+mj-lt"/>
              <a:buAutoNum type="arabicPeriod" startAt="3"/>
            </a:pPr>
            <a:r>
              <a:rPr lang="en-GB"/>
              <a:t>Solve as determined system</a:t>
            </a:r>
          </a:p>
          <a:p>
            <a:pPr marL="457200" indent="-457200">
              <a:buFont typeface="+mj-lt"/>
              <a:buAutoNum type="arabicPeriod" startAt="3"/>
            </a:pPr>
            <a:endParaRPr lang="en-GB"/>
          </a:p>
          <a:p>
            <a:pPr marL="457200" indent="-457200">
              <a:buFont typeface="+mj-lt"/>
              <a:buAutoNum type="arabicPeriod" startAt="3"/>
            </a:pPr>
            <a:r>
              <a:rPr lang="en-GB"/>
              <a:t>Solve as underdetermined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D6EBE-1433-467B-B3F8-EE56FAB0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1: Finding a flux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7895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F6ECFE-3567-446E-B0B2-E7BA1903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smallModel.mat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78E3F-436B-4D3E-AA31-23A104A2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810240"/>
            <a:ext cx="9375762" cy="54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728BC-D18D-49FB-8693-00FBC8F6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smallModel.mat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21E05-5479-4670-96C7-CAF1EAFC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0" y="1357255"/>
            <a:ext cx="10453229" cy="36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89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8.8|9.8|3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2Bio narrow.potx" id="{F0DB04E0-57C9-4893-A516-73C2D6973BEE}" vid="{6602713D-7A23-4D59-9E68-1DA719D1BC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Sys2Bio wide</Template>
  <TotalTime>25851</TotalTime>
  <Words>438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Computational models of metabolism Exercise 3  Introduction</vt:lpstr>
      <vt:lpstr>Learning goals covered by this exercise</vt:lpstr>
      <vt:lpstr>How to do Exercise 3?</vt:lpstr>
      <vt:lpstr>smallModel.mat</vt:lpstr>
      <vt:lpstr>Determined / Underdetermined problems</vt:lpstr>
      <vt:lpstr>Using maximize() to run FBA</vt:lpstr>
      <vt:lpstr>Problem 1: Finding a flux distribution</vt:lpstr>
      <vt:lpstr>smallModel.mat</vt:lpstr>
      <vt:lpstr>smallModel.mat</vt:lpstr>
      <vt:lpstr>Problem 2: Changing objective functions</vt:lpstr>
      <vt:lpstr>Problem 3: Changing growth conditions</vt:lpstr>
      <vt:lpstr>Problem 4: In silico gene deletions</vt:lpstr>
      <vt:lpstr>Consultation</vt:lpstr>
    </vt:vector>
  </TitlesOfParts>
  <Company>Chalmers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 of metabolism  Video 1 - Introduction</dc:title>
  <dc:creator>Eduard Kerkhoven</dc:creator>
  <cp:lastModifiedBy>Eduard Kerkhoven</cp:lastModifiedBy>
  <cp:revision>220</cp:revision>
  <dcterms:created xsi:type="dcterms:W3CDTF">2020-08-09T09:47:19Z</dcterms:created>
  <dcterms:modified xsi:type="dcterms:W3CDTF">2021-09-09T23:06:36Z</dcterms:modified>
</cp:coreProperties>
</file>