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497" r:id="rId5"/>
    <p:sldId id="499" r:id="rId6"/>
    <p:sldId id="500" r:id="rId7"/>
    <p:sldId id="4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19AE3-7DAB-42DC-B545-1EB1CCFF8FB3}" v="106" dt="2021-09-09T19:58:42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7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 Kerkhoven" userId="45e40fb6-7be5-4e07-81fc-180339d876c2" providerId="ADAL" clId="{FC9F8CD5-8218-4BEF-BAEB-F0306497C5E7}"/>
    <pc:docChg chg="custSel delSld modSld">
      <pc:chgData name="Eduard Kerkhoven" userId="45e40fb6-7be5-4e07-81fc-180339d876c2" providerId="ADAL" clId="{FC9F8CD5-8218-4BEF-BAEB-F0306497C5E7}" dt="2021-06-23T20:44:59.504" v="384" actId="47"/>
      <pc:docMkLst>
        <pc:docMk/>
      </pc:docMkLst>
      <pc:sldChg chg="modSp mod">
        <pc:chgData name="Eduard Kerkhoven" userId="45e40fb6-7be5-4e07-81fc-180339d876c2" providerId="ADAL" clId="{FC9F8CD5-8218-4BEF-BAEB-F0306497C5E7}" dt="2021-06-23T19:55:51.938" v="10" actId="20577"/>
        <pc:sldMkLst>
          <pc:docMk/>
          <pc:sldMk cId="3505805489" sldId="257"/>
        </pc:sldMkLst>
        <pc:spChg chg="mod">
          <ac:chgData name="Eduard Kerkhoven" userId="45e40fb6-7be5-4e07-81fc-180339d876c2" providerId="ADAL" clId="{FC9F8CD5-8218-4BEF-BAEB-F0306497C5E7}" dt="2021-06-23T19:55:51.938" v="10" actId="20577"/>
          <ac:spMkLst>
            <pc:docMk/>
            <pc:sldMk cId="3505805489" sldId="257"/>
            <ac:spMk id="3" creationId="{A38A9AAD-39BD-4CEA-B48A-18DCE39EAA25}"/>
          </ac:spMkLst>
        </pc:spChg>
      </pc:sldChg>
      <pc:sldChg chg="modSp mod modAnim">
        <pc:chgData name="Eduard Kerkhoven" userId="45e40fb6-7be5-4e07-81fc-180339d876c2" providerId="ADAL" clId="{FC9F8CD5-8218-4BEF-BAEB-F0306497C5E7}" dt="2021-06-23T20:42:43.973" v="284" actId="20577"/>
        <pc:sldMkLst>
          <pc:docMk/>
          <pc:sldMk cId="1446676910" sldId="258"/>
        </pc:sldMkLst>
        <pc:spChg chg="mod">
          <ac:chgData name="Eduard Kerkhoven" userId="45e40fb6-7be5-4e07-81fc-180339d876c2" providerId="ADAL" clId="{FC9F8CD5-8218-4BEF-BAEB-F0306497C5E7}" dt="2021-06-23T20:41:06.369" v="255" actId="20577"/>
          <ac:spMkLst>
            <pc:docMk/>
            <pc:sldMk cId="1446676910" sldId="258"/>
            <ac:spMk id="3" creationId="{E9E11997-599A-4EEF-A837-7B199A55FF4F}"/>
          </ac:spMkLst>
        </pc:spChg>
        <pc:picChg chg="mod modCrop">
          <ac:chgData name="Eduard Kerkhoven" userId="45e40fb6-7be5-4e07-81fc-180339d876c2" providerId="ADAL" clId="{FC9F8CD5-8218-4BEF-BAEB-F0306497C5E7}" dt="2021-06-23T20:40:16.621" v="154" actId="1076"/>
          <ac:picMkLst>
            <pc:docMk/>
            <pc:sldMk cId="1446676910" sldId="258"/>
            <ac:picMk id="4" creationId="{B0CBE682-5CBC-435C-BA5E-3BF7EFB6B919}"/>
          </ac:picMkLst>
        </pc:picChg>
        <pc:picChg chg="mod">
          <ac:chgData name="Eduard Kerkhoven" userId="45e40fb6-7be5-4e07-81fc-180339d876c2" providerId="ADAL" clId="{FC9F8CD5-8218-4BEF-BAEB-F0306497C5E7}" dt="2021-06-23T20:40:19.159" v="155" actId="1076"/>
          <ac:picMkLst>
            <pc:docMk/>
            <pc:sldMk cId="1446676910" sldId="258"/>
            <ac:picMk id="5" creationId="{1BDD9AD9-E254-4865-952F-9F7DF9016CE6}"/>
          </ac:picMkLst>
        </pc:picChg>
      </pc:sldChg>
      <pc:sldChg chg="modSp del mod">
        <pc:chgData name="Eduard Kerkhoven" userId="45e40fb6-7be5-4e07-81fc-180339d876c2" providerId="ADAL" clId="{FC9F8CD5-8218-4BEF-BAEB-F0306497C5E7}" dt="2021-06-23T20:38:09.382" v="134" actId="47"/>
        <pc:sldMkLst>
          <pc:docMk/>
          <pc:sldMk cId="2860076676" sldId="259"/>
        </pc:sldMkLst>
        <pc:spChg chg="mod">
          <ac:chgData name="Eduard Kerkhoven" userId="45e40fb6-7be5-4e07-81fc-180339d876c2" providerId="ADAL" clId="{FC9F8CD5-8218-4BEF-BAEB-F0306497C5E7}" dt="2021-06-23T20:19:45.557" v="133" actId="20577"/>
          <ac:spMkLst>
            <pc:docMk/>
            <pc:sldMk cId="2860076676" sldId="259"/>
            <ac:spMk id="3" creationId="{4B640089-0466-4D25-B86C-352FF0B1170C}"/>
          </ac:spMkLst>
        </pc:spChg>
      </pc:sldChg>
      <pc:sldChg chg="modSp mod modAnim">
        <pc:chgData name="Eduard Kerkhoven" userId="45e40fb6-7be5-4e07-81fc-180339d876c2" providerId="ADAL" clId="{FC9F8CD5-8218-4BEF-BAEB-F0306497C5E7}" dt="2021-06-23T20:44:46.465" v="383" actId="14100"/>
        <pc:sldMkLst>
          <pc:docMk/>
          <pc:sldMk cId="3802136890" sldId="497"/>
        </pc:sldMkLst>
        <pc:spChg chg="mod">
          <ac:chgData name="Eduard Kerkhoven" userId="45e40fb6-7be5-4e07-81fc-180339d876c2" providerId="ADAL" clId="{FC9F8CD5-8218-4BEF-BAEB-F0306497C5E7}" dt="2021-06-23T20:44:46.465" v="383" actId="14100"/>
          <ac:spMkLst>
            <pc:docMk/>
            <pc:sldMk cId="3802136890" sldId="497"/>
            <ac:spMk id="2" creationId="{C1F095BC-F573-432F-8CF6-CEE8F0AAB396}"/>
          </ac:spMkLst>
        </pc:spChg>
      </pc:sldChg>
      <pc:sldChg chg="del">
        <pc:chgData name="Eduard Kerkhoven" userId="45e40fb6-7be5-4e07-81fc-180339d876c2" providerId="ADAL" clId="{FC9F8CD5-8218-4BEF-BAEB-F0306497C5E7}" dt="2021-06-23T20:44:59.504" v="384" actId="47"/>
        <pc:sldMkLst>
          <pc:docMk/>
          <pc:sldMk cId="2069383906" sldId="501"/>
        </pc:sldMkLst>
      </pc:sldChg>
    </pc:docChg>
  </pc:docChgLst>
  <pc:docChgLst>
    <pc:chgData name="Eduard Kerkhoven" userId="45e40fb6-7be5-4e07-81fc-180339d876c2" providerId="ADAL" clId="{33A19AE3-7DAB-42DC-B545-1EB1CCFF8FB3}"/>
    <pc:docChg chg="custSel modSld modMainMaster">
      <pc:chgData name="Eduard Kerkhoven" userId="45e40fb6-7be5-4e07-81fc-180339d876c2" providerId="ADAL" clId="{33A19AE3-7DAB-42DC-B545-1EB1CCFF8FB3}" dt="2021-09-09T20:15:34.228" v="119" actId="20577"/>
      <pc:docMkLst>
        <pc:docMk/>
      </pc:docMkLst>
      <pc:sldChg chg="modSp mod">
        <pc:chgData name="Eduard Kerkhoven" userId="45e40fb6-7be5-4e07-81fc-180339d876c2" providerId="ADAL" clId="{33A19AE3-7DAB-42DC-B545-1EB1CCFF8FB3}" dt="2021-09-09T20:15:34.228" v="119" actId="20577"/>
        <pc:sldMkLst>
          <pc:docMk/>
          <pc:sldMk cId="1611763326" sldId="256"/>
        </pc:sldMkLst>
        <pc:spChg chg="mod">
          <ac:chgData name="Eduard Kerkhoven" userId="45e40fb6-7be5-4e07-81fc-180339d876c2" providerId="ADAL" clId="{33A19AE3-7DAB-42DC-B545-1EB1CCFF8FB3}" dt="2021-09-09T20:15:34.228" v="119" actId="20577"/>
          <ac:spMkLst>
            <pc:docMk/>
            <pc:sldMk cId="1611763326" sldId="256"/>
            <ac:spMk id="2" creationId="{00000000-0000-0000-0000-000000000000}"/>
          </ac:spMkLst>
        </pc:spChg>
      </pc:sldChg>
      <pc:sldChg chg="addSp delSp modSp mod delAnim modAnim">
        <pc:chgData name="Eduard Kerkhoven" userId="45e40fb6-7be5-4e07-81fc-180339d876c2" providerId="ADAL" clId="{33A19AE3-7DAB-42DC-B545-1EB1CCFF8FB3}" dt="2021-09-09T19:58:46.243" v="117" actId="14100"/>
        <pc:sldMkLst>
          <pc:docMk/>
          <pc:sldMk cId="1446676910" sldId="258"/>
        </pc:sldMkLst>
        <pc:spChg chg="mod">
          <ac:chgData name="Eduard Kerkhoven" userId="45e40fb6-7be5-4e07-81fc-180339d876c2" providerId="ADAL" clId="{33A19AE3-7DAB-42DC-B545-1EB1CCFF8FB3}" dt="2021-09-09T19:58:46.243" v="117" actId="14100"/>
          <ac:spMkLst>
            <pc:docMk/>
            <pc:sldMk cId="1446676910" sldId="258"/>
            <ac:spMk id="3" creationId="{E9E11997-599A-4EEF-A837-7B199A55FF4F}"/>
          </ac:spMkLst>
        </pc:spChg>
        <pc:picChg chg="del">
          <ac:chgData name="Eduard Kerkhoven" userId="45e40fb6-7be5-4e07-81fc-180339d876c2" providerId="ADAL" clId="{33A19AE3-7DAB-42DC-B545-1EB1CCFF8FB3}" dt="2021-09-09T19:55:55.794" v="3" actId="478"/>
          <ac:picMkLst>
            <pc:docMk/>
            <pc:sldMk cId="1446676910" sldId="258"/>
            <ac:picMk id="4" creationId="{B0CBE682-5CBC-435C-BA5E-3BF7EFB6B919}"/>
          </ac:picMkLst>
        </pc:picChg>
        <pc:picChg chg="del">
          <ac:chgData name="Eduard Kerkhoven" userId="45e40fb6-7be5-4e07-81fc-180339d876c2" providerId="ADAL" clId="{33A19AE3-7DAB-42DC-B545-1EB1CCFF8FB3}" dt="2021-09-09T19:55:55.794" v="3" actId="478"/>
          <ac:picMkLst>
            <pc:docMk/>
            <pc:sldMk cId="1446676910" sldId="258"/>
            <ac:picMk id="5" creationId="{1BDD9AD9-E254-4865-952F-9F7DF9016CE6}"/>
          </ac:picMkLst>
        </pc:picChg>
        <pc:picChg chg="add mod">
          <ac:chgData name="Eduard Kerkhoven" userId="45e40fb6-7be5-4e07-81fc-180339d876c2" providerId="ADAL" clId="{33A19AE3-7DAB-42DC-B545-1EB1CCFF8FB3}" dt="2021-09-09T19:58:08.698" v="72" actId="1076"/>
          <ac:picMkLst>
            <pc:docMk/>
            <pc:sldMk cId="1446676910" sldId="258"/>
            <ac:picMk id="7" creationId="{CBB7A57A-E4AE-4FCB-95FE-C36A2482738B}"/>
          </ac:picMkLst>
        </pc:picChg>
      </pc:sldChg>
      <pc:sldMasterChg chg="delSp mod">
        <pc:chgData name="Eduard Kerkhoven" userId="45e40fb6-7be5-4e07-81fc-180339d876c2" providerId="ADAL" clId="{33A19AE3-7DAB-42DC-B545-1EB1CCFF8FB3}" dt="2021-09-09T20:15:22.405" v="118" actId="478"/>
        <pc:sldMasterMkLst>
          <pc:docMk/>
          <pc:sldMasterMk cId="936441983" sldId="2147483648"/>
        </pc:sldMasterMkLst>
        <pc:spChg chg="del">
          <ac:chgData name="Eduard Kerkhoven" userId="45e40fb6-7be5-4e07-81fc-180339d876c2" providerId="ADAL" clId="{33A19AE3-7DAB-42DC-B545-1EB1CCFF8FB3}" dt="2021-09-09T20:15:22.405" v="118" actId="478"/>
          <ac:spMkLst>
            <pc:docMk/>
            <pc:sldMasterMk cId="936441983" sldId="2147483648"/>
            <ac:spMk id="10" creationId="{610DD627-751E-4D06-8632-A752A73DA867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9CFF82-F704-4C64-8F79-9DD2ABDEAF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5B07B-446D-4EA3-A69F-74BD2F1CB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2A01B-1965-420E-A812-33B922B40AA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5C83D-B2C9-4D3F-AB6F-C59B24152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8BD50-93E0-4855-BE00-B5A85FE6ED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20499-4D0E-44D9-80F6-95883C470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072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3F39A-9214-4926-A9E1-6A874CD34A9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0DF8F-E202-42FC-A41A-945C26A3A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31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0DF8F-E202-42FC-A41A-945C26A3A6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706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0DF8F-E202-42FC-A41A-945C26A3A64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97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355" y="1969524"/>
            <a:ext cx="10842812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355" y="4449199"/>
            <a:ext cx="10842812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F0717D-E150-4CA6-A461-18C1B529C5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66" y="6476954"/>
            <a:ext cx="1608590" cy="3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4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3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24" y="2807154"/>
            <a:ext cx="11129552" cy="621846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9C586F-5726-489C-BC03-E091CC352B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5" y="3916646"/>
            <a:ext cx="11147014" cy="1944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52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1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1143"/>
            <a:ext cx="5181600" cy="5015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13"/>
          </p:nvPr>
        </p:nvSpPr>
        <p:spPr>
          <a:xfrm>
            <a:off x="838200" y="1161143"/>
            <a:ext cx="5181600" cy="5015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777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2801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51930"/>
            <a:ext cx="5157787" cy="4337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02801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1851930"/>
            <a:ext cx="5183188" cy="4337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981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9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8A0-EC16-4895-A444-C49D101A78C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3EF-C43E-4138-B668-E0D4281A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5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8" y="188394"/>
            <a:ext cx="10995212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8" y="956455"/>
            <a:ext cx="11474824" cy="54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2719" y="6546798"/>
            <a:ext cx="2743200" cy="248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98A0-EC16-4895-A444-C49D101A78C7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546798"/>
            <a:ext cx="2743200" cy="248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D3EF-C43E-4138-B668-E0D4281A8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Exercise</a:t>
            </a:r>
            <a:r>
              <a:rPr lang="sv-SE" dirty="0"/>
              <a:t> 2</a:t>
            </a:r>
            <a:br>
              <a:rPr lang="sv-SE" dirty="0"/>
            </a:b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Eduard J Kerkhoven</a:t>
            </a:r>
          </a:p>
        </p:txBody>
      </p:sp>
    </p:spTree>
    <p:extLst>
      <p:ext uri="{BB962C8B-B14F-4D97-AF65-F5344CB8AC3E}">
        <p14:creationId xmlns:p14="http://schemas.microsoft.com/office/powerpoint/2010/main" val="16117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0EB7-42E8-47BD-8C4B-D4B3D2EC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goals covered by this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9AAD-39BD-4CEA-B48A-18DCE39E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Formulate an </a:t>
            </a:r>
            <a:r>
              <a:rPr lang="en-US" b="1" i="1" dirty="0"/>
              <a:t>S</a:t>
            </a:r>
            <a:r>
              <a:rPr lang="en-US" dirty="0"/>
              <a:t>-matrix in MATLAB</a:t>
            </a:r>
          </a:p>
          <a:p>
            <a:r>
              <a:rPr lang="en-US" dirty="0"/>
              <a:t>Rearrange an </a:t>
            </a:r>
            <a:r>
              <a:rPr lang="en-US" b="1" i="1" dirty="0"/>
              <a:t>S</a:t>
            </a:r>
            <a:r>
              <a:rPr lang="en-US" dirty="0"/>
              <a:t>-matrix and note the effect</a:t>
            </a:r>
          </a:p>
          <a:p>
            <a:r>
              <a:rPr lang="en-US" dirty="0"/>
              <a:t>Calculate the degrees of freedom and discuss its meaning</a:t>
            </a:r>
          </a:p>
          <a:p>
            <a:r>
              <a:rPr lang="en-GB" dirty="0"/>
              <a:t>Perform metabolic flux analysis (using a MATLAB function, but you should know the equation)</a:t>
            </a:r>
          </a:p>
          <a:p>
            <a:r>
              <a:rPr lang="en-US" dirty="0"/>
              <a:t>Critically interpret the results from MFA calculations </a:t>
            </a:r>
          </a:p>
        </p:txBody>
      </p:sp>
    </p:spTree>
    <p:extLst>
      <p:ext uri="{BB962C8B-B14F-4D97-AF65-F5344CB8AC3E}">
        <p14:creationId xmlns:p14="http://schemas.microsoft.com/office/powerpoint/2010/main" val="350580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D6EE-2A6C-4C1C-ACAC-C5F44C6A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do Exercise 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1997-599A-4EEF-A837-7B199A55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956455"/>
            <a:ext cx="5658991" cy="553040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Work alone or in pairs (same as Exercise 1?)</a:t>
            </a:r>
          </a:p>
          <a:p>
            <a:r>
              <a:rPr lang="en-GB" dirty="0"/>
              <a:t>ZIP file with MATLAB code</a:t>
            </a:r>
          </a:p>
          <a:p>
            <a:pPr lvl="1"/>
            <a:r>
              <a:rPr lang="en-GB" dirty="0"/>
              <a:t>exercise2_script.mlx</a:t>
            </a:r>
          </a:p>
          <a:p>
            <a:pPr lvl="1"/>
            <a:r>
              <a:rPr lang="en-GB" dirty="0" err="1"/>
              <a:t>solveMFA.m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Answer the questions in the Live Script, changing code and writing notes</a:t>
            </a:r>
          </a:p>
          <a:p>
            <a:r>
              <a:rPr lang="en-GB" dirty="0"/>
              <a:t>Finish this </a:t>
            </a:r>
            <a:r>
              <a:rPr lang="en-GB" b="1" dirty="0"/>
              <a:t>before </a:t>
            </a:r>
            <a:r>
              <a:rPr lang="en-GB" dirty="0"/>
              <a:t>the scheduled lecture for Exercise 2, when answers will be discussed</a:t>
            </a:r>
          </a:p>
          <a:p>
            <a:r>
              <a:rPr lang="en-GB" dirty="0"/>
              <a:t>There is </a:t>
            </a:r>
            <a:r>
              <a:rPr lang="en-GB" b="1" dirty="0"/>
              <a:t>no</a:t>
            </a:r>
            <a:r>
              <a:rPr lang="en-GB" dirty="0"/>
              <a:t> hand-in, </a:t>
            </a:r>
            <a:r>
              <a:rPr lang="en-GB" b="1" dirty="0"/>
              <a:t>no</a:t>
            </a:r>
            <a:r>
              <a:rPr lang="en-GB" dirty="0"/>
              <a:t> grading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B7A57A-E4AE-4FCB-95FE-C36A24827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579" y="956455"/>
            <a:ext cx="7132144" cy="50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F095BC-F573-432F-8CF6-CEE8F0AAB3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588" y="956455"/>
                <a:ext cx="9269506" cy="5429471"/>
              </a:xfrm>
            </p:spPr>
            <p:txBody>
              <a:bodyPr/>
              <a:lstStyle/>
              <a:p>
                <a:r>
                  <a:rPr lang="en-GB" dirty="0"/>
                  <a:t>How much product is formed in relation to the reactant consumed?</a:t>
                </a:r>
              </a:p>
              <a:p>
                <a:r>
                  <a:rPr lang="en-GB" dirty="0"/>
                  <a:t>How much of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i="1" dirty="0"/>
                  <a:t> </a:t>
                </a:r>
                <a:r>
                  <a:rPr lang="en-GB" dirty="0"/>
                  <a:t>is formed from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dirty="0"/>
                  <a:t> ? 	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	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dirty="0"/>
                  <a:t> ÷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GB" dirty="0"/>
              </a:p>
              <a:p>
                <a:endParaRPr lang="sv-S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s</m:t>
                        </m:r>
                        <m:r>
                          <a:rPr lang="en-GB" i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i="0">
                                <a:latin typeface="Cambria Math"/>
                              </a:rPr>
                              <m:t>p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i="0">
                                <a:latin typeface="Cambria Math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endParaRPr lang="en-GB" i="1" dirty="0"/>
              </a:p>
              <a:p>
                <a:endParaRPr lang="en-GB" dirty="0"/>
              </a:p>
              <a:p>
                <a:r>
                  <a:rPr lang="en-GB" dirty="0"/>
                  <a:t>PHB yield on glucose: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</a:rPr>
                          <m:t>glucose</m:t>
                        </m:r>
                        <m:r>
                          <a:rPr lang="sv-S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</a:rPr>
                          <m:t>PHB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v-SE" b="0" i="0" smtClean="0">
                                <a:latin typeface="Cambria Math" panose="02040503050406030204" pitchFamily="18" charset="0"/>
                              </a:rPr>
                              <m:t>PHB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v-SE" b="0" i="0" smtClean="0">
                                <a:latin typeface="Cambria Math" panose="02040503050406030204" pitchFamily="18" charset="0"/>
                              </a:rPr>
                              <m:t>glucose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ATP yield: how much ATP is regenerated per glucose consumed?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F095BC-F573-432F-8CF6-CEE8F0AAB3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956455"/>
                <a:ext cx="9269506" cy="5429471"/>
              </a:xfrm>
              <a:blipFill>
                <a:blip r:embed="rId3"/>
                <a:stretch>
                  <a:fillRect l="-1184" t="-190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01199C-1F85-4C6A-9B33-4BD2D386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concepts: yield coefficient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13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0AEB98-F3FA-4EA1-9EFB-FD7983AB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Does energy requirement scale with growth rate?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E0885D9-0A33-4374-B11C-6FB31D67C1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587" y="956455"/>
                <a:ext cx="6621471" cy="590154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GB"/>
                  <a:t>[Discussed in more detail in lecture and exercise on GEM reconstruction]</a:t>
                </a:r>
              </a:p>
              <a:p>
                <a:pPr>
                  <a:lnSpc>
                    <a:spcPct val="110000"/>
                  </a:lnSpc>
                </a:pPr>
                <a:endParaRPr lang="en-GB"/>
              </a:p>
              <a:p>
                <a:pPr>
                  <a:lnSpc>
                    <a:spcPct val="110000"/>
                  </a:lnSpc>
                </a:pPr>
                <a:r>
                  <a:rPr lang="en-GB"/>
                  <a:t>ATP regenerated scales 1:1 with growth rate: faster growth, more ATP required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GB"/>
                  <a:t>[ATP is regenerated by substrate catabolism, for instance glucose uptake. Most of the substrate goes to ATP regeneration, so as simplification </a:t>
                </a:r>
                <a:r>
                  <a:rPr lang="en-GB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ATP</a:t>
                </a:r>
                <a:r>
                  <a:rPr lang="en-GB"/>
                  <a:t> ≈ </a:t>
                </a:r>
                <a:r>
                  <a:rPr lang="en-GB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/>
                  <a:t>]</a:t>
                </a:r>
              </a:p>
              <a:p>
                <a:pPr>
                  <a:lnSpc>
                    <a:spcPct val="110000"/>
                  </a:lnSpc>
                </a:pPr>
                <a:endParaRPr lang="en-GB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𝑥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𝐴𝑇𝑃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𝐴𝑇𝑃</m:t>
                            </m:r>
                          </m:sub>
                        </m:sSub>
                      </m:num>
                      <m:den>
                        <m:r>
                          <a:rPr lang="en-GB" i="1">
                            <a:latin typeface="Cambria Math"/>
                            <a:ea typeface="Cambria Math"/>
                          </a:rPr>
                          <m:t>𝜇</m:t>
                        </m:r>
                      </m:den>
                    </m:f>
                  </m:oMath>
                </a14:m>
                <a:endParaRPr lang="en-GB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E0885D9-0A33-4374-B11C-6FB31D67C1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7" y="956455"/>
                <a:ext cx="6621471" cy="5901545"/>
              </a:xfrm>
              <a:blipFill>
                <a:blip r:embed="rId3"/>
                <a:stretch>
                  <a:fillRect l="-1657" t="-7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3EFA50-2E20-4EDD-80AE-1C40EADB7E03}"/>
              </a:ext>
            </a:extLst>
          </p:cNvPr>
          <p:cNvCxnSpPr/>
          <p:nvPr/>
        </p:nvCxnSpPr>
        <p:spPr>
          <a:xfrm flipV="1">
            <a:off x="7580214" y="1214190"/>
            <a:ext cx="3272669" cy="226281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9C834B-4D58-4897-8A9D-B4E1AE2ED51B}"/>
              </a:ext>
            </a:extLst>
          </p:cNvPr>
          <p:cNvCxnSpPr/>
          <p:nvPr/>
        </p:nvCxnSpPr>
        <p:spPr>
          <a:xfrm flipV="1">
            <a:off x="7580214" y="956455"/>
            <a:ext cx="0" cy="252055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288851-837F-4053-A521-348FA198D184}"/>
              </a:ext>
            </a:extLst>
          </p:cNvPr>
          <p:cNvCxnSpPr/>
          <p:nvPr/>
        </p:nvCxnSpPr>
        <p:spPr>
          <a:xfrm>
            <a:off x="7580214" y="3477007"/>
            <a:ext cx="352450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3DD65D4B-9924-4FCE-A30C-9A711BCB016A}"/>
              </a:ext>
            </a:extLst>
          </p:cNvPr>
          <p:cNvSpPr txBox="1">
            <a:spLocks/>
          </p:cNvSpPr>
          <p:nvPr/>
        </p:nvSpPr>
        <p:spPr>
          <a:xfrm>
            <a:off x="9608762" y="3495446"/>
            <a:ext cx="2026619" cy="5020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/>
              <a:t>Growth rate </a:t>
            </a:r>
            <a:r>
              <a:rPr lang="el-GR" sz="2400"/>
              <a:t>μ</a:t>
            </a:r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40965561-2D8E-4D6E-8E56-93F67F019F9D}"/>
              </a:ext>
            </a:extLst>
          </p:cNvPr>
          <p:cNvSpPr txBox="1">
            <a:spLocks/>
          </p:cNvSpPr>
          <p:nvPr/>
        </p:nvSpPr>
        <p:spPr>
          <a:xfrm rot="16200000">
            <a:off x="6217771" y="1805838"/>
            <a:ext cx="2026619" cy="5020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ATP</a:t>
            </a:r>
            <a:endParaRPr lang="en-GB" sz="280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4F5276A7-A7EE-428D-B20A-E31FEDF652A8}"/>
              </a:ext>
            </a:extLst>
          </p:cNvPr>
          <p:cNvSpPr txBox="1">
            <a:spLocks/>
          </p:cNvSpPr>
          <p:nvPr/>
        </p:nvSpPr>
        <p:spPr>
          <a:xfrm rot="16200000">
            <a:off x="6217771" y="891438"/>
            <a:ext cx="2026619" cy="5020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/>
              <a:t>or   </a:t>
            </a:r>
            <a:r>
              <a:rPr lang="en-GB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1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AB8665-4E69-4E9A-B5D1-95F2BE9C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At no growth: still maintenance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2CA04-2C8F-40A0-8D36-96CA3C6F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956455"/>
            <a:ext cx="6093168" cy="5429471"/>
          </a:xfrm>
        </p:spPr>
        <p:txBody>
          <a:bodyPr>
            <a:normAutofit/>
          </a:bodyPr>
          <a:lstStyle/>
          <a:p>
            <a:r>
              <a:rPr lang="en-GB"/>
              <a:t>Biomass yield is </a:t>
            </a:r>
            <a:r>
              <a:rPr lang="en-GB" u="sng"/>
              <a:t>not</a:t>
            </a:r>
            <a:r>
              <a:rPr lang="en-GB"/>
              <a:t> constant: there is still substrate uptake at (near-)zero growth</a:t>
            </a:r>
          </a:p>
          <a:p>
            <a:endParaRPr lang="en-GB"/>
          </a:p>
          <a:p>
            <a:r>
              <a:rPr lang="en-GB"/>
              <a:t>Why? If the cell does not grow, it still needs to maintain many processes that cost energy (see lecture on GEMs)</a:t>
            </a:r>
          </a:p>
          <a:p>
            <a:endParaRPr lang="en-GB"/>
          </a:p>
          <a:p>
            <a:r>
              <a:rPr lang="en-GB"/>
              <a:t>There is </a:t>
            </a:r>
            <a:r>
              <a:rPr lang="en-GB" b="1"/>
              <a:t>still</a:t>
            </a:r>
            <a:r>
              <a:rPr lang="en-GB"/>
              <a:t> a part of ATP requirement (= ATP regeneration = ATP turnover) that is constant with how much cells are produced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E58CA8-32F1-48DE-8D5A-8E808C2CA802}"/>
              </a:ext>
            </a:extLst>
          </p:cNvPr>
          <p:cNvGrpSpPr/>
          <p:nvPr/>
        </p:nvGrpSpPr>
        <p:grpSpPr>
          <a:xfrm>
            <a:off x="6534754" y="188394"/>
            <a:ext cx="5951584" cy="3887804"/>
            <a:chOff x="5252803" y="3760206"/>
            <a:chExt cx="4742210" cy="30977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E5D79-85D3-48D5-878E-91D4AA63A662}"/>
                </a:ext>
              </a:extLst>
            </p:cNvPr>
            <p:cNvCxnSpPr/>
            <p:nvPr/>
          </p:nvCxnSpPr>
          <p:spPr>
            <a:xfrm flipV="1">
              <a:off x="5864160" y="4022751"/>
              <a:ext cx="3333750" cy="230505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414B45F-F222-467B-A42B-8AB66653E893}"/>
                </a:ext>
              </a:extLst>
            </p:cNvPr>
            <p:cNvCxnSpPr/>
            <p:nvPr/>
          </p:nvCxnSpPr>
          <p:spPr>
            <a:xfrm flipV="1">
              <a:off x="5864160" y="3760206"/>
              <a:ext cx="0" cy="25675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CC3B907-ECB7-4613-A48D-1BA51AC4BC87}"/>
                </a:ext>
              </a:extLst>
            </p:cNvPr>
            <p:cNvCxnSpPr/>
            <p:nvPr/>
          </p:nvCxnSpPr>
          <p:spPr>
            <a:xfrm>
              <a:off x="5864160" y="6327802"/>
              <a:ext cx="359028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48E8061B-098E-47F6-BBB4-D222FD42AEF4}"/>
                </a:ext>
              </a:extLst>
            </p:cNvPr>
            <p:cNvSpPr txBox="1">
              <a:spLocks/>
            </p:cNvSpPr>
            <p:nvPr/>
          </p:nvSpPr>
          <p:spPr>
            <a:xfrm>
              <a:off x="7930569" y="6346585"/>
              <a:ext cx="2064444" cy="51141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4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800"/>
                <a:t>Growth rate </a:t>
              </a:r>
              <a:r>
                <a:rPr lang="el-GR" sz="2800"/>
                <a:t>μ</a:t>
              </a:r>
              <a:endParaRPr lang="en-GB" sz="2800" dirty="0"/>
            </a:p>
            <a:p>
              <a:endParaRPr lang="en-GB" sz="2800" dirty="0"/>
            </a:p>
            <a:p>
              <a:pPr marL="0" indent="0">
                <a:buNone/>
              </a:pPr>
              <a:endParaRPr lang="en-GB" sz="2800" dirty="0"/>
            </a:p>
            <a:p>
              <a:endParaRPr lang="en-GB" sz="2800" dirty="0"/>
            </a:p>
          </p:txBody>
        </p:sp>
        <p:sp>
          <p:nvSpPr>
            <p:cNvPr id="12" name="Content Placeholder 1">
              <a:extLst>
                <a:ext uri="{FF2B5EF4-FFF2-40B4-BE49-F238E27FC236}">
                  <a16:creationId xmlns:a16="http://schemas.microsoft.com/office/drawing/2014/main" id="{3C31EA04-D151-4FCD-805A-700AF007C76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476289" y="4625442"/>
              <a:ext cx="2064444" cy="51141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4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GB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GB" sz="2800"/>
                <a:t> </a:t>
              </a:r>
            </a:p>
            <a:p>
              <a:pPr marL="0" indent="0">
                <a:buNone/>
              </a:pPr>
              <a:endParaRPr lang="en-GB" sz="2800" dirty="0"/>
            </a:p>
            <a:p>
              <a:endParaRPr lang="en-GB" sz="2800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389ACB-82FC-49FE-A23E-446FAD86A4B1}"/>
              </a:ext>
            </a:extLst>
          </p:cNvPr>
          <p:cNvCxnSpPr>
            <a:cxnSpLocks/>
          </p:cNvCxnSpPr>
          <p:nvPr/>
        </p:nvCxnSpPr>
        <p:spPr>
          <a:xfrm flipV="1">
            <a:off x="7302020" y="956455"/>
            <a:ext cx="4177208" cy="204652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54650-5DFC-4963-B12B-BCA764993DA1}"/>
              </a:ext>
            </a:extLst>
          </p:cNvPr>
          <p:cNvSpPr/>
          <p:nvPr/>
        </p:nvSpPr>
        <p:spPr>
          <a:xfrm>
            <a:off x="11371228" y="1188888"/>
            <a:ext cx="108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5B3FC4-FCFF-489B-9406-97C915C189F1}"/>
              </a:ext>
            </a:extLst>
          </p:cNvPr>
          <p:cNvSpPr/>
          <p:nvPr/>
        </p:nvSpPr>
        <p:spPr>
          <a:xfrm>
            <a:off x="11104971" y="958537"/>
            <a:ext cx="108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104162-3996-4E25-AD41-B048B5EAAE47}"/>
              </a:ext>
            </a:extLst>
          </p:cNvPr>
          <p:cNvSpPr/>
          <p:nvPr/>
        </p:nvSpPr>
        <p:spPr>
          <a:xfrm>
            <a:off x="10273948" y="1671435"/>
            <a:ext cx="108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8CC9A0-745A-43B0-B576-3652C06E17E5}"/>
              </a:ext>
            </a:extLst>
          </p:cNvPr>
          <p:cNvSpPr/>
          <p:nvPr/>
        </p:nvSpPr>
        <p:spPr>
          <a:xfrm>
            <a:off x="9731404" y="1910340"/>
            <a:ext cx="108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63687D-004E-4BAF-AD74-DA151D38AE2D}"/>
              </a:ext>
            </a:extLst>
          </p:cNvPr>
          <p:cNvSpPr/>
          <p:nvPr/>
        </p:nvSpPr>
        <p:spPr>
          <a:xfrm>
            <a:off x="10676284" y="1188888"/>
            <a:ext cx="108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46D5E9-A6D9-47C5-A266-52BA5BA86F1F}"/>
              </a:ext>
            </a:extLst>
          </p:cNvPr>
          <p:cNvSpPr/>
          <p:nvPr/>
        </p:nvSpPr>
        <p:spPr>
          <a:xfrm>
            <a:off x="8601526" y="2182536"/>
            <a:ext cx="108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260F22-D8D2-434F-8B30-45AEF618291C}"/>
              </a:ext>
            </a:extLst>
          </p:cNvPr>
          <p:cNvSpPr/>
          <p:nvPr/>
        </p:nvSpPr>
        <p:spPr>
          <a:xfrm>
            <a:off x="8091580" y="2597064"/>
            <a:ext cx="108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7983EA-B1F3-4FDD-95BB-F6839114BE2E}"/>
              </a:ext>
            </a:extLst>
          </p:cNvPr>
          <p:cNvSpPr/>
          <p:nvPr/>
        </p:nvSpPr>
        <p:spPr>
          <a:xfrm>
            <a:off x="9392969" y="2128536"/>
            <a:ext cx="108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30723-2773-4235-B71D-F7945BBFEC3A}"/>
              </a:ext>
            </a:extLst>
          </p:cNvPr>
          <p:cNvSpPr/>
          <p:nvPr/>
        </p:nvSpPr>
        <p:spPr>
          <a:xfrm>
            <a:off x="7616562" y="2559003"/>
            <a:ext cx="108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8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Total ATP turnover rate (= total cellular energy requirement)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58587" y="956455"/>
                <a:ext cx="6686981" cy="62063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/>
                  <a:t>Of the total ATP turnover, there is a growth-related and a non-growth related part</a:t>
                </a:r>
              </a:p>
              <a:p>
                <a:pPr marL="0" indent="0">
                  <a:buNone/>
                </a:pPr>
                <a:endParaRPr lang="en-GB"/>
              </a:p>
              <a:p>
                <a:r>
                  <a:rPr lang="en-GB"/>
                  <a:t>Growth related ATP rate: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ATP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𝑥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ATP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sv-SE">
                  <a:ea typeface="Cambria Math"/>
                </a:endParaRPr>
              </a:p>
              <a:p>
                <a:pPr lvl="1"/>
                <a:r>
                  <a:rPr lang="en-GB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𝑥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ATP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/>
                              </a:rPr>
                              <m:t>ATP</m:t>
                            </m:r>
                          </m:sub>
                        </m:sSub>
                      </m:num>
                      <m:den>
                        <m:r>
                          <a:rPr lang="en-GB" i="1">
                            <a:latin typeface="Cambria Math"/>
                            <a:ea typeface="Cambria Math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GB"/>
                  <a:t> </a:t>
                </a:r>
              </a:p>
              <a:p>
                <a:endParaRPr lang="en-GB"/>
              </a:p>
              <a:p>
                <a:r>
                  <a:rPr lang="en-GB"/>
                  <a:t>Non growth related ATP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  <a:ea typeface="Cambria Math"/>
                          </a:rPr>
                          <m:t>ATP</m:t>
                        </m:r>
                      </m:sub>
                    </m:sSub>
                  </m:oMath>
                </a14:m>
                <a:endParaRPr lang="sv-SE">
                  <a:ea typeface="Cambria Math"/>
                </a:endParaRPr>
              </a:p>
              <a:p>
                <a:pPr marL="457166" lvl="1" indent="0">
                  <a:buNone/>
                </a:pPr>
                <a:endParaRPr lang="en-GB"/>
              </a:p>
              <a:p>
                <a:pPr marL="0" indent="0">
                  <a:buNone/>
                </a:pPr>
                <a:r>
                  <a:rPr lang="en-GB"/>
                  <a:t>Total ATP turnover: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</a:rPr>
                            <m:t>ATP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</a:rPr>
                            <m:t>ATP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  <a:ea typeface="Cambria Math"/>
                            </a:rPr>
                            <m:t>ATP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7" y="956455"/>
                <a:ext cx="6686981" cy="6206345"/>
              </a:xfrm>
              <a:blipFill>
                <a:blip r:embed="rId3"/>
                <a:stretch>
                  <a:fillRect l="-1914" t="-1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69EFB7D-95A3-4596-91F3-81530875A75E}"/>
              </a:ext>
            </a:extLst>
          </p:cNvPr>
          <p:cNvGrpSpPr/>
          <p:nvPr/>
        </p:nvGrpSpPr>
        <p:grpSpPr>
          <a:xfrm>
            <a:off x="7326923" y="956455"/>
            <a:ext cx="4348981" cy="3982321"/>
            <a:chOff x="7326923" y="956455"/>
            <a:chExt cx="4348981" cy="39823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E82D06-7360-4031-BFCC-A50D61FD9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922" t="3367" r="16225" b="23674"/>
            <a:stretch/>
          </p:blipFill>
          <p:spPr>
            <a:xfrm>
              <a:off x="7326923" y="956455"/>
              <a:ext cx="4348981" cy="398232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8AD0CCC-7AF6-4D4A-8831-B3ABCAC3AB80}"/>
                    </a:ext>
                  </a:extLst>
                </p:cNvPr>
                <p:cNvSpPr/>
                <p:nvPr/>
              </p:nvSpPr>
              <p:spPr>
                <a:xfrm>
                  <a:off x="8752986" y="3844909"/>
                  <a:ext cx="110203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/>
                                <a:ea typeface="Cambria Math"/>
                              </a:rPr>
                              <m:t>ATP</m:t>
                            </m:r>
                          </m:sub>
                        </m:sSub>
                      </m:oMath>
                    </m:oMathPara>
                  </a14:m>
                  <a:endParaRPr lang="en-GB" sz="280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8AD0CCC-7AF6-4D4A-8831-B3ABCAC3AB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986" y="3844909"/>
                  <a:ext cx="110203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9E4F6F9-C3F4-4B3E-8A52-BA9614E8126D}"/>
                    </a:ext>
                  </a:extLst>
                </p:cNvPr>
                <p:cNvSpPr/>
                <p:nvPr/>
              </p:nvSpPr>
              <p:spPr>
                <a:xfrm>
                  <a:off x="10296000" y="2405479"/>
                  <a:ext cx="117519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GB" sz="2800" i="1">
                                <a:latin typeface="Cambria Math"/>
                              </a:rPr>
                              <m:t>𝑥</m:t>
                            </m:r>
                            <m:r>
                              <a:rPr lang="en-GB" sz="2800" i="1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/>
                              </a:rPr>
                              <m:t>ATP</m:t>
                            </m:r>
                          </m:sub>
                        </m:sSub>
                      </m:oMath>
                    </m:oMathPara>
                  </a14:m>
                  <a:endParaRPr lang="en-GB" sz="280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9E4F6F9-C3F4-4B3E-8A52-BA9614E81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6000" y="2405479"/>
                  <a:ext cx="1175194" cy="5421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4906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8.4|10.6|1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9|9.8|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6|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38.6|3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2Bio narrow.potx" id="{F0DB04E0-57C9-4893-A516-73C2D6973BEE}" vid="{6602713D-7A23-4D59-9E68-1DA719D1BC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Sys2Bio wide</Template>
  <TotalTime>25649</TotalTime>
  <Words>387</Words>
  <Application>Microsoft Office PowerPoint</Application>
  <PresentationFormat>Widescreen</PresentationFormat>
  <Paragraphs>62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Exercise 2  Introduction</vt:lpstr>
      <vt:lpstr>Learning goals covered by this exercise</vt:lpstr>
      <vt:lpstr>How to do Exercise 2?</vt:lpstr>
      <vt:lpstr>Some concepts: yield coefficient</vt:lpstr>
      <vt:lpstr>Does energy requirement scale with growth rate?</vt:lpstr>
      <vt:lpstr>At no growth: still maintenance</vt:lpstr>
      <vt:lpstr>Total ATP turnover rate (= total cellular energy requirement)</vt:lpstr>
    </vt:vector>
  </TitlesOfParts>
  <Company>Chalmers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models of metabolism  Video 1 - Introduction</dc:title>
  <dc:creator>Eduard Kerkhoven</dc:creator>
  <cp:lastModifiedBy>Eduard Kerkhoven</cp:lastModifiedBy>
  <cp:revision>212</cp:revision>
  <dcterms:created xsi:type="dcterms:W3CDTF">2020-08-09T09:47:19Z</dcterms:created>
  <dcterms:modified xsi:type="dcterms:W3CDTF">2021-09-09T20:15:35Z</dcterms:modified>
</cp:coreProperties>
</file>