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34" r:id="rId2"/>
    <p:sldId id="287" r:id="rId3"/>
    <p:sldId id="288" r:id="rId4"/>
    <p:sldId id="310" r:id="rId5"/>
    <p:sldId id="316" r:id="rId6"/>
    <p:sldId id="291" r:id="rId7"/>
    <p:sldId id="311" r:id="rId8"/>
    <p:sldId id="317" r:id="rId9"/>
    <p:sldId id="318" r:id="rId10"/>
    <p:sldId id="312" r:id="rId11"/>
    <p:sldId id="313" r:id="rId12"/>
    <p:sldId id="319" r:id="rId13"/>
    <p:sldId id="314" r:id="rId14"/>
    <p:sldId id="322" r:id="rId15"/>
    <p:sldId id="321" r:id="rId16"/>
    <p:sldId id="339" r:id="rId17"/>
    <p:sldId id="320" r:id="rId18"/>
    <p:sldId id="325" r:id="rId19"/>
    <p:sldId id="340" r:id="rId20"/>
    <p:sldId id="341" r:id="rId21"/>
    <p:sldId id="324" r:id="rId22"/>
    <p:sldId id="327" r:id="rId23"/>
    <p:sldId id="326" r:id="rId24"/>
    <p:sldId id="329" r:id="rId25"/>
    <p:sldId id="342" r:id="rId26"/>
    <p:sldId id="337" r:id="rId27"/>
    <p:sldId id="331" r:id="rId28"/>
    <p:sldId id="333" r:id="rId29"/>
    <p:sldId id="303" r:id="rId30"/>
    <p:sldId id="295" r:id="rId31"/>
    <p:sldId id="305" r:id="rId32"/>
    <p:sldId id="338" r:id="rId33"/>
    <p:sldId id="297" r:id="rId34"/>
    <p:sldId id="336" r:id="rId35"/>
    <p:sldId id="309" r:id="rId36"/>
    <p:sldId id="306" r:id="rId37"/>
    <p:sldId id="335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6F64C-A361-4236-91CA-86A976FDAB55}" v="4" dt="2021-09-08T08:15:52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74" autoAdjust="0"/>
  </p:normalViewPr>
  <p:slideViewPr>
    <p:cSldViewPr snapToGrid="0" snapToObjects="1">
      <p:cViewPr>
        <p:scale>
          <a:sx n="117" d="100"/>
          <a:sy n="117" d="100"/>
        </p:scale>
        <p:origin x="2296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win Kittikunapong" userId="S::cheewin@chalmers.se::1ac00852-852f-4f55-bdd3-e5222f34a6fa" providerId="AD" clId="Web-{8556F64C-A361-4236-91CA-86A976FDAB55}"/>
    <pc:docChg chg="modSld">
      <pc:chgData name="Cheewin Kittikunapong" userId="S::cheewin@chalmers.se::1ac00852-852f-4f55-bdd3-e5222f34a6fa" providerId="AD" clId="Web-{8556F64C-A361-4236-91CA-86A976FDAB55}" dt="2021-09-08T08:15:52.376" v="2" actId="20577"/>
      <pc:docMkLst>
        <pc:docMk/>
      </pc:docMkLst>
      <pc:sldChg chg="modSp">
        <pc:chgData name="Cheewin Kittikunapong" userId="S::cheewin@chalmers.se::1ac00852-852f-4f55-bdd3-e5222f34a6fa" providerId="AD" clId="Web-{8556F64C-A361-4236-91CA-86A976FDAB55}" dt="2021-09-08T08:15:52.376" v="2" actId="20577"/>
        <pc:sldMkLst>
          <pc:docMk/>
          <pc:sldMk cId="1415583108" sldId="310"/>
        </pc:sldMkLst>
        <pc:spChg chg="mod">
          <ac:chgData name="Cheewin Kittikunapong" userId="S::cheewin@chalmers.se::1ac00852-852f-4f55-bdd3-e5222f34a6fa" providerId="AD" clId="Web-{8556F64C-A361-4236-91CA-86A976FDAB55}" dt="2021-09-08T08:15:52.376" v="2" actId="20577"/>
          <ac:spMkLst>
            <pc:docMk/>
            <pc:sldMk cId="1415583108" sldId="310"/>
            <ac:spMk id="2" creationId="{0194B721-7149-4E0E-AD81-6ACBE16B2711}"/>
          </ac:spMkLst>
        </pc:spChg>
      </pc:sldChg>
      <pc:sldChg chg="modSp">
        <pc:chgData name="Cheewin Kittikunapong" userId="S::cheewin@chalmers.se::1ac00852-852f-4f55-bdd3-e5222f34a6fa" providerId="AD" clId="Web-{8556F64C-A361-4236-91CA-86A976FDAB55}" dt="2021-09-08T08:15:45.860" v="1" actId="20577"/>
        <pc:sldMkLst>
          <pc:docMk/>
          <pc:sldMk cId="1838047506" sldId="316"/>
        </pc:sldMkLst>
        <pc:spChg chg="mod">
          <ac:chgData name="Cheewin Kittikunapong" userId="S::cheewin@chalmers.se::1ac00852-852f-4f55-bdd3-e5222f34a6fa" providerId="AD" clId="Web-{8556F64C-A361-4236-91CA-86A976FDAB55}" dt="2021-09-08T08:15:45.860" v="1" actId="20577"/>
          <ac:spMkLst>
            <pc:docMk/>
            <pc:sldMk cId="1838047506" sldId="316"/>
            <ac:spMk id="2" creationId="{0194B721-7149-4E0E-AD81-6ACBE16B27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BA02-EB12-411B-B756-79609287DB66}" type="datetimeFigureOut">
              <a:rPr lang="sv-SE" smtClean="0"/>
              <a:t>2021-09-08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6D3-8DEA-4E46-A8AA-F67FB60BF2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7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52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2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akZw6K1QQ" TargetMode="External"/><Relationship Id="rId2" Type="http://schemas.openxmlformats.org/officeDocument/2006/relationships/hyperlink" Target="https://www.youtube.com/watch?v=TTUrtCY2k-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8LQSvtjcE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ioChalmers/KMG060-Systems-Biology-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9373" y="2292804"/>
            <a:ext cx="7772400" cy="2065523"/>
          </a:xfrm>
        </p:spPr>
        <p:txBody>
          <a:bodyPr/>
          <a:lstStyle/>
          <a:p>
            <a:r>
              <a:rPr lang="sv-SE" sz="3600" dirty="0"/>
              <a:t>KMG060 – </a:t>
            </a:r>
            <a:r>
              <a:rPr lang="sv-SE" sz="3600" dirty="0" err="1"/>
              <a:t>Exercise</a:t>
            </a:r>
            <a:r>
              <a:rPr lang="sv-SE" sz="3600" dirty="0"/>
              <a:t> 1</a:t>
            </a:r>
            <a:br>
              <a:rPr lang="sv-SE" sz="3600" dirty="0"/>
            </a:br>
            <a:r>
              <a:rPr lang="sv-SE" sz="3600" dirty="0" err="1"/>
              <a:t>Omics</a:t>
            </a:r>
            <a:r>
              <a:rPr lang="sv-SE" sz="3600" dirty="0"/>
              <a:t> Data </a:t>
            </a:r>
            <a:r>
              <a:rPr lang="sv-SE" sz="3600" dirty="0" err="1"/>
              <a:t>Analysis</a:t>
            </a:r>
            <a:r>
              <a:rPr lang="sv-SE" sz="3600" dirty="0"/>
              <a:t>: RNA-</a:t>
            </a:r>
            <a:r>
              <a:rPr lang="sv-SE" sz="3600" dirty="0" err="1"/>
              <a:t>seq</a:t>
            </a:r>
            <a:br>
              <a:rPr lang="sv-SE" sz="3600" dirty="0"/>
            </a:br>
            <a:r>
              <a:rPr lang="sv-SE" sz="3600" dirty="0" err="1"/>
              <a:t>Yeast</a:t>
            </a:r>
            <a:r>
              <a:rPr lang="sv-SE" sz="3600" dirty="0"/>
              <a:t> Stress </a:t>
            </a:r>
            <a:r>
              <a:rPr lang="sv-SE" sz="3600" dirty="0" err="1"/>
              <a:t>Responses</a:t>
            </a:r>
            <a:endParaRPr lang="en-US" sz="360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FBD349B-AF97-41E3-AC13-8A5404CEF25B}"/>
              </a:ext>
            </a:extLst>
          </p:cNvPr>
          <p:cNvSpPr txBox="1">
            <a:spLocks/>
          </p:cNvSpPr>
          <p:nvPr/>
        </p:nvSpPr>
        <p:spPr>
          <a:xfrm>
            <a:off x="457200" y="4912546"/>
            <a:ext cx="8229600" cy="13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hangingPunct="1">
              <a:buNone/>
            </a:pPr>
            <a:r>
              <a:rPr lang="sv-SE" sz="2400" dirty="0">
                <a:latin typeface="Akzidenz for Chalmers" pitchFamily="2" charset="0"/>
              </a:rPr>
              <a:t>Cheewin Kittikunapong and Daniel Brunnsåker</a:t>
            </a:r>
          </a:p>
          <a:p>
            <a:pPr marL="0" indent="0" algn="ctr" hangingPunct="1">
              <a:buNone/>
            </a:pPr>
            <a:r>
              <a:rPr lang="sv-SE" sz="2400" dirty="0">
                <a:latin typeface="Akzidenz for Chalmers" pitchFamily="2" charset="0"/>
              </a:rPr>
              <a:t>10 September 2021</a:t>
            </a:r>
          </a:p>
        </p:txBody>
      </p:sp>
      <p:pic>
        <p:nvPicPr>
          <p:cNvPr id="11" name="Picture 2" descr="Image result for chalmers logo">
            <a:extLst>
              <a:ext uri="{FF2B5EF4-FFF2-40B4-BE49-F238E27FC236}">
                <a16:creationId xmlns:a16="http://schemas.microsoft.com/office/drawing/2014/main" id="{F4686C87-0C0E-458A-8121-A9475BA1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2" y="227281"/>
            <a:ext cx="1800000" cy="20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1FC-9649-4AF8-AADB-9DD79C9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Challenges with Normalization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E038-0E3A-4D85-B411-840D5C62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7" y="1558158"/>
            <a:ext cx="8229600" cy="4525963"/>
          </a:xfrm>
        </p:spPr>
        <p:txBody>
          <a:bodyPr/>
          <a:lstStyle/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A few highly expressed and highly variable genes often make up a large part of the total transcriptome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may skew the normalization</a:t>
            </a:r>
          </a:p>
          <a:p>
            <a:pPr marL="914400" lvl="2" indent="0">
              <a:lnSpc>
                <a:spcPct val="114000"/>
              </a:lnSpc>
              <a:buNone/>
            </a:pPr>
            <a:endParaRPr lang="en-US" sz="2000" dirty="0">
              <a:latin typeface="Akzidenz for Chalmers" pitchFamily="2" charset="0"/>
            </a:endParaRPr>
          </a:p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The mRNA molecules are fragmented before sequencing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longer genes give more fragments and thereby more counts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can be handled by dividing counts by transcript length</a:t>
            </a:r>
          </a:p>
          <a:p>
            <a:pPr lvl="1">
              <a:lnSpc>
                <a:spcPct val="114000"/>
              </a:lnSpc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 analyses</a:t>
            </a:r>
          </a:p>
        </p:txBody>
      </p:sp>
    </p:spTree>
    <p:extLst>
      <p:ext uri="{BB962C8B-B14F-4D97-AF65-F5344CB8AC3E}">
        <p14:creationId xmlns:p14="http://schemas.microsoft.com/office/powerpoint/2010/main" val="11376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Akzidenz for Chalmer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TMM (</a:t>
            </a:r>
            <a:r>
              <a:rPr lang="en-US" sz="2000" dirty="0" err="1">
                <a:latin typeface="Akzidenz for Chalmers" pitchFamily="2" charset="0"/>
              </a:rPr>
              <a:t>EdgeR</a:t>
            </a:r>
            <a:r>
              <a:rPr lang="en-US" sz="2000" dirty="0">
                <a:latin typeface="Akzidenz for Chalmers" pitchFamily="2" charset="0"/>
              </a:rPr>
              <a:t>), RLE (</a:t>
            </a:r>
            <a:r>
              <a:rPr lang="en-US" sz="2000" dirty="0" err="1">
                <a:latin typeface="Akzidenz for Chalmers" pitchFamily="2" charset="0"/>
              </a:rPr>
              <a:t>DeSeq</a:t>
            </a:r>
            <a:r>
              <a:rPr lang="en-US" sz="2000" dirty="0">
                <a:latin typeface="Akzidenz for Chalmers" pitchFamily="2" charset="0"/>
              </a:rPr>
              <a:t>), MRN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Assumption: Most genes are not 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Effectively handles variation in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Works on counts, difficult for some methods to divide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MRN is used in the lab exercise!</a:t>
            </a:r>
          </a:p>
        </p:txBody>
      </p:sp>
    </p:spTree>
    <p:extLst>
      <p:ext uri="{BB962C8B-B14F-4D97-AF65-F5344CB8AC3E}">
        <p14:creationId xmlns:p14="http://schemas.microsoft.com/office/powerpoint/2010/main" val="793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F0C265-3311-4C46-ABE6-95B1455C0BD6}"/>
              </a:ext>
            </a:extLst>
          </p:cNvPr>
          <p:cNvGraphicFramePr>
            <a:graphicFrameLocks noGrp="1"/>
          </p:cNvGraphicFramePr>
          <p:nvPr/>
        </p:nvGraphicFramePr>
        <p:xfrm>
          <a:off x="931918" y="2368688"/>
          <a:ext cx="2235200" cy="16256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493443781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2358811857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3358076603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36111181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69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587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09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00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36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374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4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7444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3EA75-3122-3C4B-A71B-5341B05A3450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679D59-7E51-D147-8633-511B8CB9DB8A}"/>
              </a:ext>
            </a:extLst>
          </p:cNvPr>
          <p:cNvSpPr/>
          <p:nvPr/>
        </p:nvSpPr>
        <p:spPr>
          <a:xfrm>
            <a:off x="819807" y="3181488"/>
            <a:ext cx="2448910" cy="41305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26B418-99D0-7348-8367-4941F67FEA55}"/>
              </a:ext>
            </a:extLst>
          </p:cNvPr>
          <p:cNvGraphicFramePr>
            <a:graphicFrameLocks noGrp="1"/>
          </p:cNvGraphicFramePr>
          <p:nvPr/>
        </p:nvGraphicFramePr>
        <p:xfrm>
          <a:off x="5349765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02821362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543735828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92777492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8907334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39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019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55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48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2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5533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1D139C-204D-3048-806A-A261B137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63" y="3611486"/>
            <a:ext cx="2607197" cy="1625601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Presence of zeros generates genes with a geometric mean of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57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5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4F777-48A1-3142-B6E2-F971880E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40806"/>
              </p:ext>
            </p:extLst>
          </p:nvPr>
        </p:nvGraphicFramePr>
        <p:xfrm>
          <a:off x="1023778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4C652-FAB5-4E47-926E-11A15EB4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13117"/>
              </p:ext>
            </p:extLst>
          </p:nvPr>
        </p:nvGraphicFramePr>
        <p:xfrm>
          <a:off x="5215964" y="2571888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7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4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92311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10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F53-A49F-4345-BC33-A104313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FB69-0BA8-463D-A887-77250A52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13828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By the end of this exercise, you should be able to: 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the effects of normalization on an RNA-seq dataset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Perform and interpret a “standard” differential gene expression analysis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how fold-changes and p-values are used to select genes for further study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Map DE analysis results to biological processes (via GO terms)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Discern some of the pitfalls/caveats associated with RNA-seq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258C-8A5D-44E1-B3A4-2863C32DD1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5961673" y="3139447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3822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911AA-98CA-894E-B63F-F2DAFB2A5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87382"/>
              </p:ext>
            </p:extLst>
          </p:nvPr>
        </p:nvGraphicFramePr>
        <p:xfrm>
          <a:off x="6472086" y="2530729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027C89-4CB9-AA48-9915-6DABDEA8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4" y="3862540"/>
            <a:ext cx="1972235" cy="4315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Rescaled values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29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0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0D59AE-130F-9F4F-A26A-967DA032C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37465"/>
              </p:ext>
            </p:extLst>
          </p:nvPr>
        </p:nvGraphicFramePr>
        <p:xfrm>
          <a:off x="1018625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46842C-EE3A-164A-892E-4B3F6CC0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44179"/>
              </p:ext>
            </p:extLst>
          </p:nvPr>
        </p:nvGraphicFramePr>
        <p:xfrm>
          <a:off x="5202518" y="24282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Divide all counts with the sample’s size factor – this will give a median fold change of 1 across genes for all samples, meaning that they are comparable.</a:t>
            </a:r>
            <a:endParaRPr lang="en-US" sz="2800" dirty="0">
              <a:latin typeface="Akzidenz for Chalmers" pitchFamily="2" charset="0"/>
            </a:endParaRPr>
          </a:p>
          <a:p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3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0B6-07B2-AC4F-979B-DFA9A26E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77552"/>
              </p:ext>
            </p:extLst>
          </p:nvPr>
        </p:nvGraphicFramePr>
        <p:xfrm>
          <a:off x="1343034" y="25298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53543-C4E3-914B-AE87-F80D6B9027C8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comparison to the rest of genes within the same sample?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8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DDE8BC-81A9-824D-B62A-85E2C619A205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0B6-07B2-AC4F-979B-DFA9A26E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36959"/>
              </p:ext>
            </p:extLst>
          </p:nvPr>
        </p:nvGraphicFramePr>
        <p:xfrm>
          <a:off x="1343034" y="25298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87633-EECA-F541-A05A-03811A9CA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26710"/>
              </p:ext>
            </p:extLst>
          </p:nvPr>
        </p:nvGraphicFramePr>
        <p:xfrm>
          <a:off x="5053066" y="26314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1824022957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98400184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728709946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7319633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09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900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74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48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08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196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53543-C4E3-914B-AE87-F80D6B9027C8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comparison to the rest of genes within the same sample?</a:t>
            </a:r>
            <a:endParaRPr lang="en-US" sz="28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2521C98-3038-B940-A5FC-4A5DEB52EB5D}"/>
              </a:ext>
            </a:extLst>
          </p:cNvPr>
          <p:cNvSpPr/>
          <p:nvPr/>
        </p:nvSpPr>
        <p:spPr>
          <a:xfrm>
            <a:off x="4859393" y="2248183"/>
            <a:ext cx="2841812" cy="18736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AC2D69-4769-F949-95AE-7E6BB1D15BB5}"/>
              </a:ext>
            </a:extLst>
          </p:cNvPr>
          <p:cNvSpPr txBox="1">
            <a:spLocks/>
          </p:cNvSpPr>
          <p:nvPr/>
        </p:nvSpPr>
        <p:spPr>
          <a:xfrm>
            <a:off x="5199116" y="4251839"/>
            <a:ext cx="2235200" cy="3962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Normalized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60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767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C1B63-8137-A94B-A644-AE26AC096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5"/>
          <a:stretch/>
        </p:blipFill>
        <p:spPr>
          <a:xfrm>
            <a:off x="3016233" y="3614451"/>
            <a:ext cx="3131937" cy="2412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D18BD-09F9-BB49-8C6B-C080CC72469F}"/>
              </a:ext>
            </a:extLst>
          </p:cNvPr>
          <p:cNvSpPr txBox="1"/>
          <p:nvPr/>
        </p:nvSpPr>
        <p:spPr>
          <a:xfrm>
            <a:off x="4063469" y="5988501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Dimensions/PCs</a:t>
            </a:r>
          </a:p>
        </p:txBody>
      </p:sp>
    </p:spTree>
    <p:extLst>
      <p:ext uri="{BB962C8B-B14F-4D97-AF65-F5344CB8AC3E}">
        <p14:creationId xmlns:p14="http://schemas.microsoft.com/office/powerpoint/2010/main" val="211236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. 1.â">
            <a:extLst>
              <a:ext uri="{FF2B5EF4-FFF2-40B4-BE49-F238E27FC236}">
                <a16:creationId xmlns:a16="http://schemas.microsoft.com/office/drawing/2014/main" id="{0C0BA32C-14AC-4F5E-A43B-78D099C8D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0"/>
          <a:stretch/>
        </p:blipFill>
        <p:spPr bwMode="auto">
          <a:xfrm>
            <a:off x="4169047" y="3451058"/>
            <a:ext cx="3029919" cy="2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52E71-10AA-4C1D-96B8-F2F811D22062}"/>
              </a:ext>
            </a:extLst>
          </p:cNvPr>
          <p:cNvSpPr/>
          <p:nvPr/>
        </p:nvSpPr>
        <p:spPr>
          <a:xfrm>
            <a:off x="5807034" y="6033846"/>
            <a:ext cx="333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https://www.liebertpub.com/doi/full/10.1089/cmb.2015.0085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4E5F-0135-4D96-B1AF-A9AFE777896D}"/>
              </a:ext>
            </a:extLst>
          </p:cNvPr>
          <p:cNvSpPr txBox="1"/>
          <p:nvPr/>
        </p:nvSpPr>
        <p:spPr>
          <a:xfrm>
            <a:off x="883407" y="4266256"/>
            <a:ext cx="31151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does this look like using RNA-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seq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01660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1F5-40E1-4201-BCFE-8795237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307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C8346988-484E-4D81-93C5-1F058CA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4" y="1129769"/>
            <a:ext cx="4389120" cy="47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pia.cancer-pku.cn/assets/pic/help/6.png">
            <a:extLst>
              <a:ext uri="{FF2B5EF4-FFF2-40B4-BE49-F238E27FC236}">
                <a16:creationId xmlns:a16="http://schemas.microsoft.com/office/drawing/2014/main" id="{3D9C0D46-05E4-4F25-890D-A8325050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51102"/>
          <a:stretch/>
        </p:blipFill>
        <p:spPr bwMode="auto">
          <a:xfrm>
            <a:off x="6374970" y="1616091"/>
            <a:ext cx="1673817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epia.cancer-pku.cn/assets/pic/help/6.png">
            <a:extLst>
              <a:ext uri="{FF2B5EF4-FFF2-40B4-BE49-F238E27FC236}">
                <a16:creationId xmlns:a16="http://schemas.microsoft.com/office/drawing/2014/main" id="{5D381ACA-0ACF-4631-8018-556D6038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14"/>
          <a:stretch/>
        </p:blipFill>
        <p:spPr bwMode="auto">
          <a:xfrm>
            <a:off x="5814783" y="1616090"/>
            <a:ext cx="565689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CD85D-373D-4961-8C6F-7272FCA40827}"/>
              </a:ext>
            </a:extLst>
          </p:cNvPr>
          <p:cNvSpPr txBox="1"/>
          <p:nvPr/>
        </p:nvSpPr>
        <p:spPr>
          <a:xfrm rot="16200000">
            <a:off x="4765873" y="3391696"/>
            <a:ext cx="183621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Log</a:t>
            </a:r>
            <a:r>
              <a:rPr kumimoji="0" lang="en-US" sz="11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(gene expression)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B1D90-91F6-4FBB-B6E4-BDD00BE6B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6E0-49B7-47E3-9586-F40E658342C5}"/>
              </a:ext>
            </a:extLst>
          </p:cNvPr>
          <p:cNvCxnSpPr>
            <a:cxnSpLocks/>
          </p:cNvCxnSpPr>
          <p:nvPr/>
        </p:nvCxnSpPr>
        <p:spPr>
          <a:xfrm>
            <a:off x="6963400" y="1448690"/>
            <a:ext cx="248478" cy="6477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FCD198-FB01-4B1E-8112-8821743AC687}"/>
              </a:ext>
            </a:extLst>
          </p:cNvPr>
          <p:cNvSpPr txBox="1"/>
          <p:nvPr/>
        </p:nvSpPr>
        <p:spPr>
          <a:xfrm>
            <a:off x="5048011" y="1088249"/>
            <a:ext cx="23801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7125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A50-850C-45C4-B0F3-17FBB38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73E4-0E2D-4827-BDF2-D7363DD6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24" y="1254694"/>
            <a:ext cx="8333420" cy="50446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Normalize and visualize gene counts data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unsupervised clustering analysis (PCA)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differential expression analysis of stress vs. control condition (using a negative binomial model)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Visualize and interpret results (using multiple methods)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Gene Ontology Term (GO-Term) Enrichment Analysis to find biological processes associated with the stress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8FFF-7645-4B63-B42D-777C7D98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107552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(Boxplots)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BBBA-EB17-49FA-8DD3-1F12ACAFD810}"/>
              </a:ext>
            </a:extLst>
          </p:cNvPr>
          <p:cNvSpPr txBox="1"/>
          <p:nvPr/>
        </p:nvSpPr>
        <p:spPr>
          <a:xfrm>
            <a:off x="898902" y="1205063"/>
            <a:ext cx="371959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D61B-638A-4024-B094-FB89CBF4F4FE}"/>
              </a:ext>
            </a:extLst>
          </p:cNvPr>
          <p:cNvSpPr txBox="1"/>
          <p:nvPr/>
        </p:nvSpPr>
        <p:spPr>
          <a:xfrm>
            <a:off x="5358545" y="123548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81C35-8BAB-405C-8077-C91F40FCD09C}"/>
              </a:ext>
            </a:extLst>
          </p:cNvPr>
          <p:cNvSpPr txBox="1"/>
          <p:nvPr/>
        </p:nvSpPr>
        <p:spPr>
          <a:xfrm>
            <a:off x="898902" y="5561601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E59-2248-48DB-AEE0-50D4984B562F}"/>
              </a:ext>
            </a:extLst>
          </p:cNvPr>
          <p:cNvSpPr txBox="1"/>
          <p:nvPr/>
        </p:nvSpPr>
        <p:spPr>
          <a:xfrm>
            <a:off x="5238426" y="556160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FF73-0F1C-4E44-A510-410A28F85A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7C143-1EA1-4937-B8DE-2AA7FF4DD62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618496" y="1528228"/>
            <a:ext cx="1" cy="454796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095482-7206-40C0-8DD6-D85D76FC2533}"/>
              </a:ext>
            </a:extLst>
          </p:cNvPr>
          <p:cNvCxnSpPr/>
          <p:nvPr/>
        </p:nvCxnSpPr>
        <p:spPr>
          <a:xfrm>
            <a:off x="162732" y="3587858"/>
            <a:ext cx="866355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5CF5F3-D25E-4334-A902-2168133F2F2B}"/>
              </a:ext>
            </a:extLst>
          </p:cNvPr>
          <p:cNvGrpSpPr/>
          <p:nvPr/>
        </p:nvGrpSpPr>
        <p:grpSpPr>
          <a:xfrm>
            <a:off x="1139125" y="1921790"/>
            <a:ext cx="2022529" cy="1270861"/>
            <a:chOff x="1139125" y="1921790"/>
            <a:chExt cx="2022529" cy="127086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E345B2-5205-4D25-BBB2-69DE53FA34B7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1C964B-ED0C-4EF9-B788-AFA064E34AAD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970CC-6DE1-4F7D-866F-25408453AD64}"/>
              </a:ext>
            </a:extLst>
          </p:cNvPr>
          <p:cNvGrpSpPr/>
          <p:nvPr/>
        </p:nvGrpSpPr>
        <p:grpSpPr>
          <a:xfrm>
            <a:off x="1423845" y="2538692"/>
            <a:ext cx="565688" cy="212238"/>
            <a:chOff x="1423845" y="2073862"/>
            <a:chExt cx="565688" cy="587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769242-0884-425B-A0DE-EED6605E3269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706E8D-1F13-4543-AF60-77CF2903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BDE6B3-95B0-48A0-8551-EC0C81DE0D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67CF24-0AFC-4DB0-BCF1-8E0D9139D6A6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0EA039-79BE-401A-957D-A794CC3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A0C28A-F632-4C26-98BE-BF4E9A929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38D5E-F265-4D92-99B2-00F31F20FE5C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FEACF3-F398-43F4-B776-172D11B79598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EABC2F-8C16-4064-904D-451B48D0B549}"/>
              </a:ext>
            </a:extLst>
          </p:cNvPr>
          <p:cNvGrpSpPr/>
          <p:nvPr/>
        </p:nvGrpSpPr>
        <p:grpSpPr>
          <a:xfrm>
            <a:off x="2266502" y="2657959"/>
            <a:ext cx="565688" cy="229928"/>
            <a:chOff x="2266502" y="2300779"/>
            <a:chExt cx="565688" cy="587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7B54E8-C01C-49D0-9E34-FC2EA3392D80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982D5-94D8-4B44-9761-60E9090DB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F689C1-E000-4494-8B99-353C299969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5FE312-DD15-4AC3-87B1-3E0DF04564F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2CAE9C-0CCD-4EEE-8DF3-699DC241A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1A9EEC-E06F-4374-9847-15644FAA45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40AF3-559A-4565-B0D4-C58D58197E3B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18F9B-88F5-4028-8BE6-0C8C765F347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E7FDF6-057A-41C0-83D4-359DC8E88DA2}"/>
              </a:ext>
            </a:extLst>
          </p:cNvPr>
          <p:cNvSpPr txBox="1"/>
          <p:nvPr/>
        </p:nvSpPr>
        <p:spPr>
          <a:xfrm>
            <a:off x="1250411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3963E-E55E-4DDF-AC6E-B98B62E7CC74}"/>
              </a:ext>
            </a:extLst>
          </p:cNvPr>
          <p:cNvSpPr txBox="1"/>
          <p:nvPr/>
        </p:nvSpPr>
        <p:spPr>
          <a:xfrm>
            <a:off x="2093068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1A65A-E78E-4BA7-B71A-AB02A9A1675B}"/>
              </a:ext>
            </a:extLst>
          </p:cNvPr>
          <p:cNvGrpSpPr/>
          <p:nvPr/>
        </p:nvGrpSpPr>
        <p:grpSpPr>
          <a:xfrm>
            <a:off x="5671284" y="1921790"/>
            <a:ext cx="2022529" cy="1270861"/>
            <a:chOff x="1139125" y="1921790"/>
            <a:chExt cx="2022529" cy="12708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5F11C-2C61-4C59-9DFB-654D6A60279A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007E77-00A1-4FD1-B795-B6B79466671C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59DA6C-2629-4E6B-BACE-E33343B87FAD}"/>
              </a:ext>
            </a:extLst>
          </p:cNvPr>
          <p:cNvGrpSpPr/>
          <p:nvPr/>
        </p:nvGrpSpPr>
        <p:grpSpPr>
          <a:xfrm>
            <a:off x="5956004" y="1965256"/>
            <a:ext cx="565688" cy="212238"/>
            <a:chOff x="1423845" y="2073862"/>
            <a:chExt cx="565688" cy="587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76C21-8621-4EC9-A872-C5E24BB8126F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C6233-C887-4340-AECD-71CCFCB1A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8FFF854-C5E8-40EA-8AB1-CCA8103E26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07E7AD-A216-4CD3-8B40-8E386DB4DE5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BB5A1B8-BA0E-4671-BEC8-E512AAE07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A4DB34-19DB-4F4E-9D9B-17799E515C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53D6F3-1E4F-4A1E-BEB9-1522C688A1FF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DB788B-0D5B-4865-A96C-FB7286BF305D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04D300-69B0-49EE-90C3-95F6F0B75242}"/>
              </a:ext>
            </a:extLst>
          </p:cNvPr>
          <p:cNvGrpSpPr/>
          <p:nvPr/>
        </p:nvGrpSpPr>
        <p:grpSpPr>
          <a:xfrm>
            <a:off x="6798661" y="2766445"/>
            <a:ext cx="565688" cy="229928"/>
            <a:chOff x="2266502" y="2300779"/>
            <a:chExt cx="565688" cy="5871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72740C-BD4B-4129-931A-F08F966B8A8C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14C88CB-880D-4FE3-8D0F-FA00DD37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C469A9-2759-40D4-B1DE-C5BD1E8B4A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6E29A6-A6E1-43E4-99A2-D41733E61888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5AB4FD-B65F-4025-A235-F79E496D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C9ADF-0EF8-4F40-867A-596D0ECA66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79588-5BE5-4A9A-9F04-ECFE4F601439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C05DB5-9B5B-438E-91F5-0B42039CB2FE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5F487C-878D-41FB-885D-AD599CF4993C}"/>
              </a:ext>
            </a:extLst>
          </p:cNvPr>
          <p:cNvGrpSpPr/>
          <p:nvPr/>
        </p:nvGrpSpPr>
        <p:grpSpPr>
          <a:xfrm>
            <a:off x="1139125" y="3990714"/>
            <a:ext cx="2022529" cy="1270861"/>
            <a:chOff x="1139125" y="1921790"/>
            <a:chExt cx="2022529" cy="12708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6CFAB8-10D4-40A2-90E0-3E30EB9B91DB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B91B90-60E5-40B5-AE6A-D569F48D8B38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54A360-5E52-45DA-A4A1-2FF1BEBCE175}"/>
              </a:ext>
            </a:extLst>
          </p:cNvPr>
          <p:cNvGrpSpPr/>
          <p:nvPr/>
        </p:nvGrpSpPr>
        <p:grpSpPr>
          <a:xfrm>
            <a:off x="1423845" y="4171397"/>
            <a:ext cx="565688" cy="876984"/>
            <a:chOff x="1423845" y="2073862"/>
            <a:chExt cx="565688" cy="58710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B3E5E4-0F16-4807-8271-CA5F8BDCFD9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AC77A12-4D9D-4729-977D-BFFB17B4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1AB3A2-2E57-4FAB-B6EC-632765FCFD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2B337C-CC5C-4F32-9619-E60538A09BC3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201DC0A-A0E0-43C0-AE71-CDA3D9178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33761E-C473-40A3-9A81-0F289138A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5D0063-73EE-41F1-BF8F-9548C3E98563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D83EE6-135A-467A-8ACC-F24EEB95D7A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B1FE31-6201-48A1-AEE2-CC952F26E7F5}"/>
              </a:ext>
            </a:extLst>
          </p:cNvPr>
          <p:cNvGrpSpPr/>
          <p:nvPr/>
        </p:nvGrpSpPr>
        <p:grpSpPr>
          <a:xfrm>
            <a:off x="2266502" y="4254304"/>
            <a:ext cx="565688" cy="950081"/>
            <a:chOff x="2266502" y="2300779"/>
            <a:chExt cx="565688" cy="58710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D852F3-F93C-4D66-BD9C-D552BB450E2B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117ECE-BA9C-42AE-B14B-B71766225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6527E60-A4C6-466C-82DC-F672133FA7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4D2B2-BE32-4646-8B71-6B66FF87F151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AA89B76-A16B-4B2A-B32E-77AE3EFB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02A97D-0299-4095-B66A-66C8B93AC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0A9935-37F9-4972-B85B-A6EB16DD67AF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02E4E3-5724-47F8-8B41-25B5270B9FEA}"/>
                </a:ext>
              </a:extLst>
            </p:cNvPr>
            <p:cNvCxnSpPr>
              <a:cxnSpLocks/>
              <a:stCxn id="85" idx="1"/>
              <a:endCxn id="85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7D40CE-359D-4C52-8E7A-BAD3AB45CB2F}"/>
              </a:ext>
            </a:extLst>
          </p:cNvPr>
          <p:cNvGrpSpPr/>
          <p:nvPr/>
        </p:nvGrpSpPr>
        <p:grpSpPr>
          <a:xfrm>
            <a:off x="5679034" y="3989637"/>
            <a:ext cx="2022529" cy="1270861"/>
            <a:chOff x="1139125" y="1921790"/>
            <a:chExt cx="2022529" cy="12708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F7A0A-5E57-4E64-8875-CEEDF4A5A7F6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F194743-0460-4C69-A5FE-91653DD2A3E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968038-D7EE-48DF-A46B-1EAFDF7B750F}"/>
              </a:ext>
            </a:extLst>
          </p:cNvPr>
          <p:cNvGrpSpPr/>
          <p:nvPr/>
        </p:nvGrpSpPr>
        <p:grpSpPr>
          <a:xfrm>
            <a:off x="5963754" y="3945888"/>
            <a:ext cx="565688" cy="679163"/>
            <a:chOff x="1423845" y="2073862"/>
            <a:chExt cx="565688" cy="5871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7FEE159-4709-4792-B8A7-B5BD14111013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DF39530-9AA1-4C31-A9A0-1EF35D6C9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CEF75F-AB6C-4307-BF0A-C0AF84E6D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7A8CE3-4A25-495A-AE53-A2B482CD323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D28C1E8-AAC3-42F1-A2EF-560B4FEE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4D2549E-8A38-42AE-BFDB-E89EA2F389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7A631C-3106-476D-A19F-08B32EBDB57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0F97B1-A5E3-4401-827D-24B83079BE12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2817AE-665E-4467-BB9D-FFEF6E346DE2}"/>
              </a:ext>
            </a:extLst>
          </p:cNvPr>
          <p:cNvGrpSpPr/>
          <p:nvPr/>
        </p:nvGrpSpPr>
        <p:grpSpPr>
          <a:xfrm>
            <a:off x="6806411" y="4345179"/>
            <a:ext cx="565688" cy="835278"/>
            <a:chOff x="2266502" y="2300779"/>
            <a:chExt cx="565688" cy="58710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91944E-6AB4-4400-AB98-34655E8AA392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B9487E-656E-4DB5-B3CA-9DC534D8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85DF83B-3AD4-4DD0-8440-44AD15A937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1A398B2-97D8-435B-BC3B-037868798D7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2AA73C-C0F4-47B4-A5EE-DC58DF03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547252-13AD-417E-BB19-8080DEC3FD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6CDB9-9FCA-4A54-B7DB-1B2E8B3EF1D1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23A3E9-9FB4-4BC7-85C3-C3A0EF36F5E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266F77F-132C-4381-AF57-7BC1CB8794BF}"/>
              </a:ext>
            </a:extLst>
          </p:cNvPr>
          <p:cNvSpPr txBox="1"/>
          <p:nvPr/>
        </p:nvSpPr>
        <p:spPr>
          <a:xfrm>
            <a:off x="5790321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CF1C0F-7280-4892-9995-9C6D9E1064CB}"/>
              </a:ext>
            </a:extLst>
          </p:cNvPr>
          <p:cNvSpPr txBox="1"/>
          <p:nvPr/>
        </p:nvSpPr>
        <p:spPr>
          <a:xfrm>
            <a:off x="6632978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5DD2F5-8182-4D98-AD85-AD4314ECCADD}"/>
              </a:ext>
            </a:extLst>
          </p:cNvPr>
          <p:cNvSpPr txBox="1"/>
          <p:nvPr/>
        </p:nvSpPr>
        <p:spPr>
          <a:xfrm>
            <a:off x="1249658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369A71-4173-4014-9A2B-8DA145C5D8B5}"/>
              </a:ext>
            </a:extLst>
          </p:cNvPr>
          <p:cNvSpPr txBox="1"/>
          <p:nvPr/>
        </p:nvSpPr>
        <p:spPr>
          <a:xfrm>
            <a:off x="2092315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D1A60A-94FE-4846-B0C8-202E84A89014}"/>
              </a:ext>
            </a:extLst>
          </p:cNvPr>
          <p:cNvSpPr txBox="1"/>
          <p:nvPr/>
        </p:nvSpPr>
        <p:spPr>
          <a:xfrm>
            <a:off x="5789567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71ED3F-142E-4A45-AD50-9CAC699EEAA1}"/>
              </a:ext>
            </a:extLst>
          </p:cNvPr>
          <p:cNvSpPr txBox="1"/>
          <p:nvPr/>
        </p:nvSpPr>
        <p:spPr>
          <a:xfrm>
            <a:off x="6632224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9571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411955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49C1-A14A-4506-823D-8BEA1D6B83A6}"/>
              </a:ext>
            </a:extLst>
          </p:cNvPr>
          <p:cNvSpPr txBox="1"/>
          <p:nvPr/>
        </p:nvSpPr>
        <p:spPr>
          <a:xfrm>
            <a:off x="515577" y="4236500"/>
            <a:ext cx="38487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EF2AA-C4E9-43F8-A363-D851679629D9}"/>
              </a:ext>
            </a:extLst>
          </p:cNvPr>
          <p:cNvSpPr txBox="1"/>
          <p:nvPr/>
        </p:nvSpPr>
        <p:spPr>
          <a:xfrm>
            <a:off x="2815860" y="5737872"/>
            <a:ext cx="38487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693A7-54C5-4A8F-BBDA-D9813FA784E7}"/>
              </a:ext>
            </a:extLst>
          </p:cNvPr>
          <p:cNvSpPr/>
          <p:nvPr/>
        </p:nvSpPr>
        <p:spPr>
          <a:xfrm>
            <a:off x="472698" y="4130300"/>
            <a:ext cx="6803756" cy="10058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6A047-2BF7-4A97-B655-38E556F30774}"/>
              </a:ext>
            </a:extLst>
          </p:cNvPr>
          <p:cNvSpPr/>
          <p:nvPr/>
        </p:nvSpPr>
        <p:spPr>
          <a:xfrm>
            <a:off x="4146126" y="1938055"/>
            <a:ext cx="1223715" cy="420164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FF76C-59EC-4259-B922-2B4F4D430760}"/>
              </a:ext>
            </a:extLst>
          </p:cNvPr>
          <p:cNvCxnSpPr/>
          <p:nvPr/>
        </p:nvCxnSpPr>
        <p:spPr>
          <a:xfrm flipH="1">
            <a:off x="6005593" y="1852047"/>
            <a:ext cx="1030638" cy="9608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E45E0-D5B4-4D36-BC73-A0805FE8DCE6}"/>
              </a:ext>
            </a:extLst>
          </p:cNvPr>
          <p:cNvCxnSpPr/>
          <p:nvPr/>
        </p:nvCxnSpPr>
        <p:spPr>
          <a:xfrm flipH="1">
            <a:off x="3564610" y="1596325"/>
            <a:ext cx="3135497" cy="1185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9E57AD-CAEE-4A89-8021-FA182AF75B9E}"/>
              </a:ext>
            </a:extLst>
          </p:cNvPr>
          <p:cNvSpPr txBox="1"/>
          <p:nvPr/>
        </p:nvSpPr>
        <p:spPr>
          <a:xfrm>
            <a:off x="6850251" y="1105596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we are interested 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945D52-7988-472F-99B6-862375D8101E}"/>
              </a:ext>
            </a:extLst>
          </p:cNvPr>
          <p:cNvCxnSpPr>
            <a:cxnSpLocks/>
          </p:cNvCxnSpPr>
          <p:nvPr/>
        </p:nvCxnSpPr>
        <p:spPr>
          <a:xfrm>
            <a:off x="1183132" y="3281130"/>
            <a:ext cx="741747" cy="7251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1EC250-E390-4C78-81C7-EF49D3BBC72B}"/>
              </a:ext>
            </a:extLst>
          </p:cNvPr>
          <p:cNvSpPr txBox="1"/>
          <p:nvPr/>
        </p:nvSpPr>
        <p:spPr>
          <a:xfrm>
            <a:off x="181941" y="2602690"/>
            <a:ext cx="206127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Note the negative</a:t>
            </a:r>
          </a:p>
        </p:txBody>
      </p:sp>
    </p:spTree>
    <p:extLst>
      <p:ext uri="{BB962C8B-B14F-4D97-AF65-F5344CB8AC3E}">
        <p14:creationId xmlns:p14="http://schemas.microsoft.com/office/powerpoint/2010/main" val="147702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5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Go Term enrichment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2650210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Calculate the enrichment that represents the amount to which the </a:t>
            </a:r>
            <a:r>
              <a:rPr lang="en-US" sz="2000" b="1" dirty="0">
                <a:latin typeface="Akzidenz for Chalmers" pitchFamily="2" charset="0"/>
              </a:rPr>
              <a:t>genes in the set are over-represented</a:t>
            </a:r>
            <a:r>
              <a:rPr lang="en-US" sz="2000" dirty="0">
                <a:latin typeface="Akzidenz for Chalmers" pitchFamily="2" charset="0"/>
              </a:rPr>
              <a:t>.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dirty="0">
                <a:latin typeface="Akzidenz for Chalmers" pitchFamily="2" charset="0"/>
              </a:rPr>
              <a:t>Estimate the </a:t>
            </a:r>
            <a:r>
              <a:rPr lang="en-US" sz="2000" b="1" dirty="0">
                <a:latin typeface="Akzidenz for Chalmers" pitchFamily="2" charset="0"/>
              </a:rPr>
              <a:t>statistical significance </a:t>
            </a:r>
            <a:r>
              <a:rPr lang="en-US" sz="2000" dirty="0">
                <a:latin typeface="Akzidenz for Chalmers" pitchFamily="2" charset="0"/>
              </a:rPr>
              <a:t>of the enrichment using a hypergeometric test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b="1" dirty="0">
                <a:latin typeface="Akzidenz for Chalmers" pitchFamily="2" charset="0"/>
              </a:rPr>
              <a:t>Adjust for multiple hypothesis testing </a:t>
            </a:r>
            <a:r>
              <a:rPr lang="en-US" sz="2000" dirty="0">
                <a:latin typeface="Akzidenz for Chalmers" pitchFamily="2" charset="0"/>
              </a:rPr>
              <a:t>for when a large number of gene sets are being analyzed at one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188D-AB35-46DA-A35C-BD480AD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multiple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7613-D2F2-4550-9C7D-CB134F74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Two widely-used methods of correction: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kzidenz for Chalmers" pitchFamily="2" charset="0"/>
              </a:rPr>
              <a:t>FDR (False Detection Rate)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Corrects for false positive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“Find all genes associated with …”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kzidenz for Chalmers" pitchFamily="2" charset="0"/>
              </a:rPr>
              <a:t>Bonferroni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Corrects for total false positives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“Find one gene to study further for …”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ABAC-865F-4DB4-B54E-B8CF64F931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18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Additional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1746785"/>
          </a:xfrm>
        </p:spPr>
        <p:txBody>
          <a:bodyPr/>
          <a:lstStyle/>
          <a:p>
            <a:pPr lvl="1"/>
            <a:r>
              <a:rPr lang="en-US" sz="2000" dirty="0">
                <a:latin typeface="Akzidenz for Chalmers" pitchFamily="2" charset="0"/>
              </a:rPr>
              <a:t>Consultation session: 17 September (15:15 – 17:00; KD1)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Hand-in deadline: 19 September at 23:59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Upload your report as .</a:t>
            </a:r>
            <a:r>
              <a:rPr lang="en-US" sz="2000" i="1" dirty="0">
                <a:latin typeface="Akzidenz for Chalmers" pitchFamily="2" charset="0"/>
              </a:rPr>
              <a:t>docx</a:t>
            </a:r>
            <a:r>
              <a:rPr lang="en-US" sz="2000" dirty="0">
                <a:latin typeface="Akzidenz for Chalmers" pitchFamily="2" charset="0"/>
              </a:rPr>
              <a:t> or .</a:t>
            </a:r>
            <a:r>
              <a:rPr lang="en-US" sz="2000" i="1" dirty="0">
                <a:latin typeface="Akzidenz for Chalmers" pitchFamily="2" charset="0"/>
              </a:rPr>
              <a:t>pdf</a:t>
            </a:r>
            <a:r>
              <a:rPr lang="en-US" sz="2000" dirty="0">
                <a:latin typeface="Akzidenz for Chalmers" pitchFamily="2" charset="0"/>
              </a:rPr>
              <a:t> formats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Please don’t forget to upload your code (</a:t>
            </a:r>
            <a:r>
              <a:rPr lang="en-US" sz="2000" i="1" dirty="0">
                <a:latin typeface="Akzidenz for Chalmers" pitchFamily="2" charset="0"/>
              </a:rPr>
              <a:t>.mlx </a:t>
            </a:r>
            <a:r>
              <a:rPr lang="en-US" sz="2000" dirty="0">
                <a:latin typeface="Akzidenz for Chalmers" pitchFamily="2" charset="0"/>
              </a:rPr>
              <a:t>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42ECA-71A9-BE46-98F1-89F7145B9A55}"/>
              </a:ext>
            </a:extLst>
          </p:cNvPr>
          <p:cNvSpPr txBox="1"/>
          <p:nvPr/>
        </p:nvSpPr>
        <p:spPr>
          <a:xfrm>
            <a:off x="1084795" y="4532717"/>
            <a:ext cx="7365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>
                <a:latin typeface="+mj-lt"/>
              </a:rPr>
              <a:t>Optional material</a:t>
            </a:r>
            <a:r>
              <a:rPr lang="en-US" dirty="0">
                <a:latin typeface="+mj-lt"/>
              </a:rPr>
              <a:t> (courtesy of </a:t>
            </a:r>
            <a:r>
              <a:rPr lang="en-US" dirty="0" err="1">
                <a:latin typeface="+mj-lt"/>
              </a:rPr>
              <a:t>StatQuest</a:t>
            </a:r>
            <a:r>
              <a:rPr lang="en-US" dirty="0">
                <a:latin typeface="+mj-lt"/>
              </a:rPr>
              <a:t>):</a:t>
            </a:r>
          </a:p>
          <a:p>
            <a:r>
              <a:rPr lang="en-US" dirty="0">
                <a:latin typeface="+mj-lt"/>
                <a:hlinkClick r:id="rId2"/>
              </a:rPr>
              <a:t>https://www.youtube.com/watch?v=TTUrtCY2k-w</a:t>
            </a:r>
            <a:r>
              <a:rPr lang="en-US" dirty="0">
                <a:latin typeface="+mj-lt"/>
              </a:rPr>
              <a:t> (Normalization)</a:t>
            </a:r>
            <a:endParaRPr lang="en-SE" dirty="0">
              <a:latin typeface="+mj-lt"/>
            </a:endParaRPr>
          </a:p>
          <a:p>
            <a:r>
              <a:rPr lang="en-GB" dirty="0">
                <a:latin typeface="+mj-lt"/>
                <a:hlinkClick r:id="rId3"/>
              </a:rPr>
              <a:t>https://www.youtube.com/watch?v=FgakZw6K1QQ</a:t>
            </a:r>
            <a:r>
              <a:rPr lang="en-GB" dirty="0">
                <a:latin typeface="+mj-lt"/>
              </a:rPr>
              <a:t> (PCA, Step-by-step)</a:t>
            </a:r>
          </a:p>
          <a:p>
            <a:r>
              <a:rPr lang="en-GB" dirty="0">
                <a:latin typeface="+mj-lt"/>
                <a:hlinkClick r:id="rId4"/>
              </a:rPr>
              <a:t>https://www.youtube.com/watch?v=K8LQSvtjcEo</a:t>
            </a:r>
            <a:r>
              <a:rPr lang="en-GB" dirty="0">
                <a:latin typeface="+mj-lt"/>
              </a:rPr>
              <a:t> (False detection rates)</a:t>
            </a:r>
          </a:p>
          <a:p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38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of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 dirty="0" err="1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dirty="0" err="1">
                <a:latin typeface="Akzidenz for Chalmers"/>
              </a:rPr>
              <a:t>of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8D571-2150-CA49-B1A2-7F781E686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87" y="3604610"/>
            <a:ext cx="2533149" cy="25331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44669A-BF29-D345-B7D7-A702222FF59B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E80-6C48-4601-A017-B291366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240E-E9C6-4CE9-99F6-54ABB1BF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2469"/>
            <a:ext cx="8229600" cy="4882088"/>
          </a:xfrm>
        </p:spPr>
        <p:txBody>
          <a:bodyPr/>
          <a:lstStyle/>
          <a:p>
            <a:r>
              <a:rPr lang="en-US" sz="1800" b="1" dirty="0">
                <a:latin typeface="Akzidenz for Chalmers" pitchFamily="2" charset="0"/>
              </a:rPr>
              <a:t>Perform </a:t>
            </a:r>
            <a:r>
              <a:rPr lang="en-US" sz="1800" dirty="0">
                <a:latin typeface="Akzidenz for Chalmers" pitchFamily="2" charset="0"/>
              </a:rPr>
              <a:t>a differential gene expression analysis for an RNA-seq dataset with multiple conditions and samples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b="1" dirty="0">
                <a:latin typeface="Akzidenz for Chalmers" pitchFamily="2" charset="0"/>
              </a:rPr>
              <a:t>Report </a:t>
            </a:r>
            <a:r>
              <a:rPr lang="en-US" sz="1800" dirty="0">
                <a:latin typeface="Akzidenz for Chalmers" pitchFamily="2" charset="0"/>
              </a:rPr>
              <a:t>which stress condition you chose, how different is the stress to the control condition (in terms of gene expression profile), and which and how many genes are differentially expressed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The </a:t>
            </a:r>
            <a:r>
              <a:rPr lang="en-US" sz="1800" b="1" dirty="0">
                <a:latin typeface="Akzidenz for Chalmers" pitchFamily="2" charset="0"/>
              </a:rPr>
              <a:t>report template </a:t>
            </a:r>
            <a:r>
              <a:rPr lang="en-US" sz="1800" dirty="0">
                <a:latin typeface="Akzidenz for Chalmers" pitchFamily="2" charset="0"/>
              </a:rPr>
              <a:t>(</a:t>
            </a:r>
            <a:r>
              <a:rPr lang="en-US" sz="1800" i="1" dirty="0">
                <a:latin typeface="Akzidenz for Chalmers" pitchFamily="2" charset="0"/>
              </a:rPr>
              <a:t>Exercise1_Report_template.docx</a:t>
            </a:r>
            <a:r>
              <a:rPr lang="en-US" sz="1800" dirty="0">
                <a:latin typeface="Akzidenz for Chalmers" pitchFamily="2" charset="0"/>
              </a:rPr>
              <a:t>) is available on the course Canvas website in Exercise 1. </a:t>
            </a:r>
            <a:r>
              <a:rPr lang="en-US" sz="1800" u="sng" dirty="0">
                <a:latin typeface="Akzidenz for Chalmers" pitchFamily="2" charset="0"/>
              </a:rPr>
              <a:t>Use this format.</a:t>
            </a:r>
          </a:p>
          <a:p>
            <a:endParaRPr lang="en-US" sz="1800" i="1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All the necessary MATLAB scripts and data for the exercise are available at: </a:t>
            </a:r>
            <a:r>
              <a:rPr lang="en-US" sz="1800" dirty="0">
                <a:latin typeface="Akzidenz for Chalmers" pitchFamily="2" charset="0"/>
                <a:hlinkClick r:id="rId2"/>
              </a:rPr>
              <a:t>https://github.com/SysBioChalmers/KMG060-Systems-Biology-course</a:t>
            </a:r>
            <a:endParaRPr lang="en-US" sz="1800" dirty="0">
              <a:latin typeface="Akzidenz for Chalmers" pitchFamily="2" charset="0"/>
            </a:endParaRP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Download or clone the repository to your preferred working directory.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4499-9C0B-4079-A12B-5F5F183AF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79EE0A-4AAD-8F45-8DC9-F7CF43A4BB96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</p:txBody>
      </p:sp>
    </p:spTree>
    <p:extLst>
      <p:ext uri="{BB962C8B-B14F-4D97-AF65-F5344CB8AC3E}">
        <p14:creationId xmlns:p14="http://schemas.microsoft.com/office/powerpoint/2010/main" val="34380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33881-00AD-43C1-AA58-C4D95EC5AB84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This is handled with normalization – the total amount of reads in a sample has no biological meaning.</a:t>
            </a:r>
          </a:p>
          <a:p>
            <a:pPr marL="0" indent="0">
              <a:buNone/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8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1935</Words>
  <Application>Microsoft Macintosh PowerPoint</Application>
  <PresentationFormat>On-screen Show (4:3)</PresentationFormat>
  <Paragraphs>635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AvantGarde Medium</vt:lpstr>
      <vt:lpstr>Akzidenz for Chalmers</vt:lpstr>
      <vt:lpstr>Arial</vt:lpstr>
      <vt:lpstr>Calibri</vt:lpstr>
      <vt:lpstr>Times New Roman</vt:lpstr>
      <vt:lpstr>Office Theme</vt:lpstr>
      <vt:lpstr>KMG060 – Exercise 1 Omics Data Analysis: RNA-seq Yeast Stress Responses</vt:lpstr>
      <vt:lpstr>Learning objectives</vt:lpstr>
      <vt:lpstr>Exercise Outline</vt:lpstr>
      <vt:lpstr>Response of S. cerevisae to various stress conditions</vt:lpstr>
      <vt:lpstr>Response of S. cerevisae to various stress conditions</vt:lpstr>
      <vt:lpstr>Instructions</vt:lpstr>
      <vt:lpstr>Normalization</vt:lpstr>
      <vt:lpstr>Normalization</vt:lpstr>
      <vt:lpstr>Normalization</vt:lpstr>
      <vt:lpstr>Challenges with Normalization </vt:lpstr>
      <vt:lpstr>Normalization Methods</vt:lpstr>
      <vt:lpstr>Normalization Methods</vt:lpstr>
      <vt:lpstr>MRN</vt:lpstr>
      <vt:lpstr>PowerPoint Presentation</vt:lpstr>
      <vt:lpstr>MRN</vt:lpstr>
      <vt:lpstr>PowerPoint Presentation</vt:lpstr>
      <vt:lpstr>MRN</vt:lpstr>
      <vt:lpstr>PowerPoint Presentation</vt:lpstr>
      <vt:lpstr>PowerPoint Presentation</vt:lpstr>
      <vt:lpstr>PowerPoint Presentation</vt:lpstr>
      <vt:lpstr>MRN</vt:lpstr>
      <vt:lpstr>PowerPoint Presentation</vt:lpstr>
      <vt:lpstr>MRN</vt:lpstr>
      <vt:lpstr>PowerPoint Presentation</vt:lpstr>
      <vt:lpstr>PowerPoint Presentation</vt:lpstr>
      <vt:lpstr>Principal Component Analysis</vt:lpstr>
      <vt:lpstr>Principal Component Analysis</vt:lpstr>
      <vt:lpstr>Principal Component Analysis</vt:lpstr>
      <vt:lpstr>Boxplots</vt:lpstr>
      <vt:lpstr>Expression and significance (Boxplots)</vt:lpstr>
      <vt:lpstr>Expression and significance (Volcano plot)</vt:lpstr>
      <vt:lpstr>Expression and significance (Volcano plot)</vt:lpstr>
      <vt:lpstr>Gene Ontology Terms</vt:lpstr>
      <vt:lpstr>Gene Ontology Terms</vt:lpstr>
      <vt:lpstr>Go Term enrichment analysis</vt:lpstr>
      <vt:lpstr>Correction for multiple testing</vt:lpstr>
      <vt:lpstr>Additional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Cheewin Kittikunapong</cp:lastModifiedBy>
  <cp:revision>147</cp:revision>
  <dcterms:created xsi:type="dcterms:W3CDTF">2012-04-17T12:02:37Z</dcterms:created>
  <dcterms:modified xsi:type="dcterms:W3CDTF">2021-09-08T17:58:09Z</dcterms:modified>
</cp:coreProperties>
</file>