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7" r:id="rId3"/>
    <p:sldId id="288" r:id="rId4"/>
    <p:sldId id="310" r:id="rId5"/>
    <p:sldId id="291" r:id="rId6"/>
    <p:sldId id="294" r:id="rId7"/>
    <p:sldId id="303" r:id="rId8"/>
    <p:sldId id="295" r:id="rId9"/>
    <p:sldId id="305" r:id="rId10"/>
    <p:sldId id="306" r:id="rId11"/>
    <p:sldId id="297" r:id="rId12"/>
    <p:sldId id="309" r:id="rId1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AB2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1" autoAdjust="0"/>
    <p:restoredTop sz="94694" autoAdjust="0"/>
  </p:normalViewPr>
  <p:slideViewPr>
    <p:cSldViewPr snapToGrid="0" snapToObjects="1">
      <p:cViewPr varScale="1">
        <p:scale>
          <a:sx n="120" d="100"/>
          <a:sy n="120" d="100"/>
        </p:scale>
        <p:origin x="184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A6FD-419D-4346-9B23-BC2123A1EBB1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F2842-B5D5-394E-921E-FA6BF675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FBA02-EB12-411B-B756-79609287DB66}" type="datetimeFigureOut">
              <a:rPr lang="sv-SE" smtClean="0"/>
              <a:t>2019-09-06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9F6D3-8DEA-4E46-A8AA-F67FB60BF2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245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A3576-CD3C-7A4F-91FA-4A3AA094D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hr-HR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kzidenz for Chalmers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dirty="0"/>
              <a:t>Subtitle</a:t>
            </a:r>
          </a:p>
          <a:p>
            <a:r>
              <a:rPr lang="hr-HR" dirty="0"/>
              <a:t>Name, affiliation, contact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5"/>
            <a:ext cx="6841120" cy="81203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3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91884"/>
            <a:ext cx="9144000" cy="574346"/>
          </a:xfrm>
          <a:prstGeom prst="rect">
            <a:avLst/>
          </a:prstGeom>
          <a:solidFill>
            <a:srgbClr val="2A6AB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369715" y="6335678"/>
            <a:ext cx="420906" cy="48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vantGarde Medium"/>
          <a:ea typeface="+mj-ea"/>
          <a:cs typeface="AvantGarde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orxiv.org/content/10.1101/660274v1" TargetMode="External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BioChalmers/KMG060-Systems-Biology-cour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KMG060 – </a:t>
            </a:r>
            <a:r>
              <a:rPr lang="sv-SE" dirty="0" err="1"/>
              <a:t>Exercise</a:t>
            </a:r>
            <a:r>
              <a:rPr lang="sv-SE" dirty="0"/>
              <a:t> 1</a:t>
            </a:r>
            <a:br>
              <a:rPr lang="sv-SE" dirty="0"/>
            </a:br>
            <a:r>
              <a:rPr lang="sv-SE" dirty="0" err="1"/>
              <a:t>Yeast</a:t>
            </a:r>
            <a:r>
              <a:rPr lang="sv-SE" dirty="0"/>
              <a:t> </a:t>
            </a:r>
            <a:r>
              <a:rPr lang="sv-SE" dirty="0" err="1"/>
              <a:t>transcriptomics</a:t>
            </a:r>
            <a:r>
              <a:rPr lang="sv-SE" dirty="0"/>
              <a:t> in </a:t>
            </a:r>
            <a:r>
              <a:rPr lang="sv-SE" dirty="0" err="1"/>
              <a:t>various</a:t>
            </a:r>
            <a:r>
              <a:rPr lang="sv-SE" dirty="0"/>
              <a:t> stress </a:t>
            </a:r>
            <a:r>
              <a:rPr lang="sv-SE" dirty="0" err="1"/>
              <a:t>conditions</a:t>
            </a:r>
            <a:endParaRPr lang="en-US" dirty="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FFBD349B-AF97-41E3-AC13-8A5404CEF25B}"/>
              </a:ext>
            </a:extLst>
          </p:cNvPr>
          <p:cNvSpPr txBox="1">
            <a:spLocks/>
          </p:cNvSpPr>
          <p:nvPr/>
        </p:nvSpPr>
        <p:spPr>
          <a:xfrm>
            <a:off x="457200" y="4250394"/>
            <a:ext cx="8229600" cy="134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 hangingPunct="1">
              <a:buNone/>
            </a:pPr>
            <a:r>
              <a:rPr lang="sv-SE" sz="2800" dirty="0"/>
              <a:t>Ivan Domenzain and Christoph Börlin</a:t>
            </a:r>
          </a:p>
          <a:p>
            <a:pPr marL="0" indent="0" algn="ctr" hangingPunct="1">
              <a:buNone/>
            </a:pPr>
            <a:r>
              <a:rPr lang="sv-SE" sz="2800" dirty="0"/>
              <a:t>6 September 2019</a:t>
            </a:r>
          </a:p>
        </p:txBody>
      </p:sp>
      <p:pic>
        <p:nvPicPr>
          <p:cNvPr id="11" name="Picture 2" descr="Image result for chalmers logo">
            <a:extLst>
              <a:ext uri="{FF2B5EF4-FFF2-40B4-BE49-F238E27FC236}">
                <a16:creationId xmlns:a16="http://schemas.microsoft.com/office/drawing/2014/main" id="{F4686C87-0C0E-458A-8121-A9475BA1A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92" y="227281"/>
            <a:ext cx="1800000" cy="206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95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188D-AB35-46DA-A35C-BD480AD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for multiple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D7613-D2F2-4550-9C7D-CB134F74E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widely-used methods of correction: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FDR (False Detection Rate)</a:t>
            </a:r>
          </a:p>
          <a:p>
            <a:pPr lvl="1"/>
            <a:r>
              <a:rPr lang="en-US" dirty="0"/>
              <a:t>Corrects for false positive rate</a:t>
            </a:r>
          </a:p>
          <a:p>
            <a:pPr lvl="1"/>
            <a:r>
              <a:rPr lang="en-US" dirty="0"/>
              <a:t>“Find all genes associated with …”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Bonferroni</a:t>
            </a:r>
          </a:p>
          <a:p>
            <a:pPr lvl="1"/>
            <a:r>
              <a:rPr lang="en-US" dirty="0"/>
              <a:t>Corrects for total false positives</a:t>
            </a:r>
          </a:p>
          <a:p>
            <a:pPr lvl="1"/>
            <a:r>
              <a:rPr lang="en-US" dirty="0"/>
              <a:t>“Find one gene to study further for …”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ABAC-865F-4DB4-B54E-B8CF64F931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1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Gene Ontology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2632"/>
            <a:ext cx="8229600" cy="2650210"/>
          </a:xfrm>
        </p:spPr>
        <p:txBody>
          <a:bodyPr/>
          <a:lstStyle/>
          <a:p>
            <a:r>
              <a:rPr lang="en-US" dirty="0"/>
              <a:t>Go Terms</a:t>
            </a:r>
          </a:p>
          <a:p>
            <a:r>
              <a:rPr lang="en-US" dirty="0"/>
              <a:t>Group genes together based on common characteristics</a:t>
            </a:r>
          </a:p>
          <a:p>
            <a:r>
              <a:rPr lang="en-US" dirty="0"/>
              <a:t>3 different types:</a:t>
            </a:r>
          </a:p>
          <a:p>
            <a:pPr lvl="1"/>
            <a:r>
              <a:rPr lang="en-US" dirty="0"/>
              <a:t>Process (e.g. Glycolysis)</a:t>
            </a:r>
          </a:p>
          <a:p>
            <a:pPr lvl="1"/>
            <a:r>
              <a:rPr lang="en-US" dirty="0"/>
              <a:t>Molecular function (e.g. Kinase)</a:t>
            </a:r>
          </a:p>
          <a:p>
            <a:pPr lvl="1"/>
            <a:r>
              <a:rPr lang="en-US" dirty="0"/>
              <a:t>Cellular components (e.g. Mitochondria)</a:t>
            </a:r>
          </a:p>
          <a:p>
            <a:r>
              <a:rPr lang="en-US" dirty="0"/>
              <a:t>Here we will focus on the process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2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Go Term enrichment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2632"/>
            <a:ext cx="8229600" cy="2650210"/>
          </a:xfrm>
        </p:spPr>
        <p:txBody>
          <a:bodyPr/>
          <a:lstStyle/>
          <a:p>
            <a:r>
              <a:rPr lang="en-US" dirty="0"/>
              <a:t>Calculate the enrichment that represents the amount to which the </a:t>
            </a:r>
            <a:r>
              <a:rPr lang="en-US" b="1" dirty="0"/>
              <a:t>genes in the set are over-represented</a:t>
            </a:r>
            <a:r>
              <a:rPr lang="en-US" dirty="0"/>
              <a:t>.</a:t>
            </a:r>
          </a:p>
          <a:p>
            <a:r>
              <a:rPr lang="en-US" dirty="0"/>
              <a:t>Estimate the </a:t>
            </a:r>
            <a:r>
              <a:rPr lang="en-US" b="1" dirty="0"/>
              <a:t>statistical significance </a:t>
            </a:r>
            <a:r>
              <a:rPr lang="en-US" dirty="0"/>
              <a:t>of the enrichment using a hypergeometric test</a:t>
            </a:r>
          </a:p>
          <a:p>
            <a:r>
              <a:rPr lang="en-US" b="1" dirty="0"/>
              <a:t>Adjust for multiple hypothesis testing </a:t>
            </a:r>
            <a:r>
              <a:rPr lang="en-US" dirty="0"/>
              <a:t>for when a large number of gene sets are being analyzed at one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0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2F53-A49F-4345-BC33-A104313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9FB69-0BA8-463D-A887-77250A529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the exercise, you should be able to: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Perform and interpret a “standard” differential gene expression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Understand how fold-changes and p-values are used to select genes for further study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Be aware of some of the pitfalls associated with RNA-</a:t>
            </a:r>
            <a:r>
              <a:rPr lang="en-US" sz="2800" dirty="0" err="1"/>
              <a:t>seq</a:t>
            </a:r>
            <a:r>
              <a:rPr lang="en-US" sz="2800" dirty="0"/>
              <a:t>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258C-8A5D-44E1-B3A4-2863C32DD1F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2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9A50-850C-45C4-B0F3-17FBB38F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73E4-0E2D-4827-BDF2-D7363DD6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145601"/>
            <a:ext cx="8333420" cy="50446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Normalize and visualize gene count data (using Principal Component Analysis)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Perform differential expression analysis of stress vs. control condition (using a negative binomial model)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Visualize and interpret results (using multiple methods)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Perform Gene Ontology Term (GO-Term) Enrichment Analysis to find biological processes associated with the stress condition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8FFF-7645-4B63-B42D-777C7D9805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5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B721-7149-4E0E-AD81-6ACBE16B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Reponse</a:t>
            </a:r>
            <a:r>
              <a:rPr lang="sv-SE" dirty="0"/>
              <a:t> of </a:t>
            </a:r>
            <a:r>
              <a:rPr lang="sv-SE" i="1" dirty="0"/>
              <a:t>S. </a:t>
            </a:r>
            <a:r>
              <a:rPr lang="sv-SE" i="1" dirty="0" err="1"/>
              <a:t>cerevisae</a:t>
            </a:r>
            <a:r>
              <a:rPr lang="sv-SE" dirty="0"/>
              <a:t> to </a:t>
            </a:r>
            <a:r>
              <a:rPr lang="sv-SE" dirty="0" err="1"/>
              <a:t>various</a:t>
            </a:r>
            <a:r>
              <a:rPr lang="sv-SE" dirty="0"/>
              <a:t> stress </a:t>
            </a:r>
            <a:r>
              <a:rPr lang="sv-SE" dirty="0" err="1"/>
              <a:t>conditions</a:t>
            </a:r>
            <a:endParaRPr lang="sv-S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1707C-E3EA-2346-BD8D-0ACD330E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37" y="1445610"/>
            <a:ext cx="2806700" cy="215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7FDC4F-5B3F-C546-BE3F-6854D5C1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89" y="2052993"/>
            <a:ext cx="5538952" cy="13760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1ADFFD-461D-FE45-BC8B-64E1AB26E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04610"/>
            <a:ext cx="3752721" cy="25018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C731F5-B26F-2E45-AFD4-A95AC5E89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292" y="3737109"/>
            <a:ext cx="2400650" cy="2400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599348-6ABB-DA4B-8AE2-21A7669E00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479" y="3604610"/>
            <a:ext cx="2533149" cy="2533149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EB41356-8660-A748-ACC0-CA1E0A5D60EA}"/>
              </a:ext>
            </a:extLst>
          </p:cNvPr>
          <p:cNvSpPr txBox="1">
            <a:spLocks/>
          </p:cNvSpPr>
          <p:nvPr/>
        </p:nvSpPr>
        <p:spPr>
          <a:xfrm>
            <a:off x="157874" y="6381374"/>
            <a:ext cx="5917325" cy="3547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https://www.biorxiv.org/content/10.1101/660274v1</a:t>
            </a:r>
            <a:endParaRPr lang="sv-SE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58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2E80-6C48-4601-A017-B2913668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4240E-E9C6-4CE9-99F6-54ABB1BF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59178"/>
            <a:ext cx="8229600" cy="5215379"/>
          </a:xfrm>
        </p:spPr>
        <p:txBody>
          <a:bodyPr/>
          <a:lstStyle/>
          <a:p>
            <a:r>
              <a:rPr lang="en-US" sz="2400" b="1" dirty="0"/>
              <a:t>Perform </a:t>
            </a:r>
            <a:r>
              <a:rPr lang="en-US" sz="2400" dirty="0"/>
              <a:t>a differential gene expression analysis of a </a:t>
            </a:r>
            <a:r>
              <a:rPr lang="en-US" sz="2400" dirty="0" err="1"/>
              <a:t>RNAseq</a:t>
            </a:r>
            <a:r>
              <a:rPr lang="en-US" sz="2400" dirty="0"/>
              <a:t> experiment in a stress condition</a:t>
            </a:r>
          </a:p>
          <a:p>
            <a:r>
              <a:rPr lang="en-US" sz="2400" b="1" dirty="0"/>
              <a:t>Report </a:t>
            </a:r>
            <a:r>
              <a:rPr lang="en-US" sz="2400" dirty="0"/>
              <a:t>what stress condition you chose, how different is the stress to the control condition, and what and how many genes are differentially expressed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report template </a:t>
            </a:r>
            <a:r>
              <a:rPr lang="en-US" sz="2400" dirty="0"/>
              <a:t>(report_template.docx) is available on the course website in Exercise 1. </a:t>
            </a:r>
            <a:r>
              <a:rPr lang="en-US" sz="2400" i="1" dirty="0"/>
              <a:t>Use this format.</a:t>
            </a:r>
          </a:p>
          <a:p>
            <a:r>
              <a:rPr lang="en-US" sz="2400" dirty="0"/>
              <a:t>All the necessary MATLAB scripts and data for the exercise are available at: </a:t>
            </a:r>
            <a:r>
              <a:rPr lang="en-US" sz="2400" dirty="0">
                <a:hlinkClick r:id="rId2"/>
              </a:rPr>
              <a:t>https://github.com/SysBioChalmers/KMG060-Systems-Biology-course</a:t>
            </a:r>
            <a:endParaRPr lang="en-US" sz="2400" dirty="0"/>
          </a:p>
          <a:p>
            <a:r>
              <a:rPr lang="en-US" sz="2400" dirty="0"/>
              <a:t>Download or clone the repository in your preferred working directory.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64499-9C0B-4079-A12B-5F5F183AFC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3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7BC-8C67-438D-B3EA-4949ED0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000" dirty="0"/>
              <a:t>rincipal</a:t>
            </a:r>
            <a:r>
              <a:rPr lang="en-US" dirty="0"/>
              <a:t> C</a:t>
            </a:r>
            <a:r>
              <a:rPr lang="en-US" sz="3000" dirty="0"/>
              <a:t>omponent</a:t>
            </a:r>
            <a:r>
              <a:rPr lang="en-US" dirty="0"/>
              <a:t> A</a:t>
            </a:r>
            <a:r>
              <a:rPr lang="en-US" sz="3000" dirty="0"/>
              <a:t>nalysis</a:t>
            </a:r>
          </a:p>
        </p:txBody>
      </p:sp>
      <p:pic>
        <p:nvPicPr>
          <p:cNvPr id="2050" name="Picture 2" descr="Image result for principal components analysis">
            <a:extLst>
              <a:ext uri="{FF2B5EF4-FFF2-40B4-BE49-F238E27FC236}">
                <a16:creationId xmlns:a16="http://schemas.microsoft.com/office/drawing/2014/main" id="{D2729B23-1A4C-4394-B45B-5730417E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" y="1010520"/>
            <a:ext cx="5486400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incipal components analysis">
            <a:extLst>
              <a:ext uri="{FF2B5EF4-FFF2-40B4-BE49-F238E27FC236}">
                <a16:creationId xmlns:a16="http://schemas.microsoft.com/office/drawing/2014/main" id="{5C5CBBA2-DE45-490D-92A9-BEEEC0DF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4" y="1136706"/>
            <a:ext cx="2560320" cy="19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G. 1.â">
            <a:extLst>
              <a:ext uri="{FF2B5EF4-FFF2-40B4-BE49-F238E27FC236}">
                <a16:creationId xmlns:a16="http://schemas.microsoft.com/office/drawing/2014/main" id="{0C0BA32C-14AC-4F5E-A43B-78D099C8D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0"/>
          <a:stretch/>
        </p:blipFill>
        <p:spPr bwMode="auto">
          <a:xfrm>
            <a:off x="4169047" y="3451058"/>
            <a:ext cx="3029919" cy="255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052E71-10AA-4C1D-96B8-F2F811D22062}"/>
              </a:ext>
            </a:extLst>
          </p:cNvPr>
          <p:cNvSpPr/>
          <p:nvPr/>
        </p:nvSpPr>
        <p:spPr>
          <a:xfrm>
            <a:off x="5807034" y="6033846"/>
            <a:ext cx="33369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https://www.liebertpub.com/doi/full/10.1089/cmb.2015.0085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054E-1D68-4153-B416-FA7FEB155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84E5F-0135-4D96-B1AF-A9AFE777896D}"/>
              </a:ext>
            </a:extLst>
          </p:cNvPr>
          <p:cNvSpPr txBox="1"/>
          <p:nvPr/>
        </p:nvSpPr>
        <p:spPr>
          <a:xfrm>
            <a:off x="883407" y="4266256"/>
            <a:ext cx="3115159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What does this look like using RNA-</a:t>
            </a:r>
            <a:r>
              <a:rPr kumimoji="0" lang="en-US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seq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data?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67CCC-D415-4AD9-9AB2-0DF71B2D6417}"/>
              </a:ext>
            </a:extLst>
          </p:cNvPr>
          <p:cNvCxnSpPr>
            <a:cxnSpLocks/>
          </p:cNvCxnSpPr>
          <p:nvPr/>
        </p:nvCxnSpPr>
        <p:spPr>
          <a:xfrm flipH="1" flipV="1">
            <a:off x="1859797" y="2262763"/>
            <a:ext cx="581189" cy="7980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64C86D-9206-4C10-93EC-2B69052E8F0F}"/>
              </a:ext>
            </a:extLst>
          </p:cNvPr>
          <p:cNvSpPr txBox="1"/>
          <p:nvPr/>
        </p:nvSpPr>
        <p:spPr>
          <a:xfrm>
            <a:off x="2134888" y="2973364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Each point is a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4FCCB-EB45-4FA0-9821-0D9C8D2F4966}"/>
              </a:ext>
            </a:extLst>
          </p:cNvPr>
          <p:cNvCxnSpPr>
            <a:cxnSpLocks/>
          </p:cNvCxnSpPr>
          <p:nvPr/>
        </p:nvCxnSpPr>
        <p:spPr>
          <a:xfrm flipV="1">
            <a:off x="3440624" y="2304093"/>
            <a:ext cx="922152" cy="707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E3856-937E-4F18-82A7-142416FEC8AF}"/>
              </a:ext>
            </a:extLst>
          </p:cNvPr>
          <p:cNvCxnSpPr>
            <a:cxnSpLocks/>
          </p:cNvCxnSpPr>
          <p:nvPr/>
        </p:nvCxnSpPr>
        <p:spPr>
          <a:xfrm flipH="1" flipV="1">
            <a:off x="7625166" y="2402237"/>
            <a:ext cx="617025" cy="6585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F01B25-CE75-456C-8619-EC77D67BEB63}"/>
              </a:ext>
            </a:extLst>
          </p:cNvPr>
          <p:cNvSpPr txBox="1"/>
          <p:nvPr/>
        </p:nvSpPr>
        <p:spPr>
          <a:xfrm>
            <a:off x="7009109" y="3060795"/>
            <a:ext cx="212036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Each PC captures a decreasing amount of variance in the data</a:t>
            </a:r>
          </a:p>
        </p:txBody>
      </p:sp>
    </p:spTree>
    <p:extLst>
      <p:ext uri="{BB962C8B-B14F-4D97-AF65-F5344CB8AC3E}">
        <p14:creationId xmlns:p14="http://schemas.microsoft.com/office/powerpoint/2010/main" val="69201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A1F5-40E1-4201-BCFE-8795237C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pic>
        <p:nvPicPr>
          <p:cNvPr id="3074" name="Picture 2" descr="https://upload.wikimedia.org/wikipedia/commons/thumb/1/1a/Boxplot_vs_PDF.svg/598px-Boxplot_vs_PDF.svg.png">
            <a:extLst>
              <a:ext uri="{FF2B5EF4-FFF2-40B4-BE49-F238E27FC236}">
                <a16:creationId xmlns:a16="http://schemas.microsoft.com/office/drawing/2014/main" id="{C8346988-484E-4D81-93C5-1F058CAA3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4" y="1129769"/>
            <a:ext cx="4389120" cy="478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gepia.cancer-pku.cn/assets/pic/help/6.png">
            <a:extLst>
              <a:ext uri="{FF2B5EF4-FFF2-40B4-BE49-F238E27FC236}">
                <a16:creationId xmlns:a16="http://schemas.microsoft.com/office/drawing/2014/main" id="{3D9C0D46-05E4-4F25-890D-A8325050E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3" r="51102"/>
          <a:stretch/>
        </p:blipFill>
        <p:spPr bwMode="auto">
          <a:xfrm>
            <a:off x="6374970" y="1616091"/>
            <a:ext cx="1673817" cy="41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epia.cancer-pku.cn/assets/pic/help/6.png">
            <a:extLst>
              <a:ext uri="{FF2B5EF4-FFF2-40B4-BE49-F238E27FC236}">
                <a16:creationId xmlns:a16="http://schemas.microsoft.com/office/drawing/2014/main" id="{5D381ACA-0ACF-4631-8018-556D60389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14"/>
          <a:stretch/>
        </p:blipFill>
        <p:spPr bwMode="auto">
          <a:xfrm>
            <a:off x="5814783" y="1616090"/>
            <a:ext cx="565689" cy="41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CD85D-373D-4961-8C6F-7272FCA40827}"/>
              </a:ext>
            </a:extLst>
          </p:cNvPr>
          <p:cNvSpPr txBox="1"/>
          <p:nvPr/>
        </p:nvSpPr>
        <p:spPr>
          <a:xfrm rot="16200000">
            <a:off x="4765873" y="3391696"/>
            <a:ext cx="1836213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Log</a:t>
            </a:r>
            <a:r>
              <a:rPr kumimoji="0" lang="en-US" sz="11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2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(gene expression)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BB1D90-91F6-4FBB-B6E4-BDD00BE6B5B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3546E0-49B7-47E3-9586-F40E658342C5}"/>
              </a:ext>
            </a:extLst>
          </p:cNvPr>
          <p:cNvCxnSpPr>
            <a:cxnSpLocks/>
          </p:cNvCxnSpPr>
          <p:nvPr/>
        </p:nvCxnSpPr>
        <p:spPr>
          <a:xfrm>
            <a:off x="6963400" y="1448690"/>
            <a:ext cx="248478" cy="6477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FCD198-FB01-4B1E-8112-8821743AC687}"/>
              </a:ext>
            </a:extLst>
          </p:cNvPr>
          <p:cNvSpPr txBox="1"/>
          <p:nvPr/>
        </p:nvSpPr>
        <p:spPr>
          <a:xfrm>
            <a:off x="5048011" y="1088249"/>
            <a:ext cx="238011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71258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AFD0-1CD2-441A-ACA4-2873AD0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0" y="255285"/>
            <a:ext cx="9166762" cy="685494"/>
          </a:xfrm>
        </p:spPr>
        <p:txBody>
          <a:bodyPr/>
          <a:lstStyle/>
          <a:p>
            <a:r>
              <a:rPr lang="en-US" dirty="0"/>
              <a:t>Expression and significance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ABBBA-EB17-49FA-8DD3-1F12ACAFD810}"/>
              </a:ext>
            </a:extLst>
          </p:cNvPr>
          <p:cNvSpPr txBox="1"/>
          <p:nvPr/>
        </p:nvSpPr>
        <p:spPr>
          <a:xfrm>
            <a:off x="898902" y="960897"/>
            <a:ext cx="371959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High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low differential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FD61B-638A-4024-B094-FB89CBF4F4FE}"/>
              </a:ext>
            </a:extLst>
          </p:cNvPr>
          <p:cNvSpPr txBox="1"/>
          <p:nvPr/>
        </p:nvSpPr>
        <p:spPr>
          <a:xfrm>
            <a:off x="5238427" y="960896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High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high differential 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81C35-8BAB-405C-8077-C91F40FCD09C}"/>
              </a:ext>
            </a:extLst>
          </p:cNvPr>
          <p:cNvSpPr txBox="1"/>
          <p:nvPr/>
        </p:nvSpPr>
        <p:spPr>
          <a:xfrm>
            <a:off x="898902" y="5561601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Low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low differential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CBE59-2248-48DB-AEE0-50D4984B562F}"/>
              </a:ext>
            </a:extLst>
          </p:cNvPr>
          <p:cNvSpPr txBox="1"/>
          <p:nvPr/>
        </p:nvSpPr>
        <p:spPr>
          <a:xfrm>
            <a:off x="5238426" y="5561600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Low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high differential expression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AFF73-0F1C-4E44-A510-410A28F85AC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07C143-1EA1-4937-B8DE-2AA7FF4DD62B}"/>
              </a:ext>
            </a:extLst>
          </p:cNvPr>
          <p:cNvCxnSpPr>
            <a:stCxn id="2" idx="2"/>
          </p:cNvCxnSpPr>
          <p:nvPr/>
        </p:nvCxnSpPr>
        <p:spPr>
          <a:xfrm flipH="1">
            <a:off x="4618496" y="940779"/>
            <a:ext cx="5415" cy="5135417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095482-7206-40C0-8DD6-D85D76FC2533}"/>
              </a:ext>
            </a:extLst>
          </p:cNvPr>
          <p:cNvCxnSpPr/>
          <p:nvPr/>
        </p:nvCxnSpPr>
        <p:spPr>
          <a:xfrm>
            <a:off x="162732" y="3587858"/>
            <a:ext cx="866355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5CF5F3-D25E-4334-A902-2168133F2F2B}"/>
              </a:ext>
            </a:extLst>
          </p:cNvPr>
          <p:cNvGrpSpPr/>
          <p:nvPr/>
        </p:nvGrpSpPr>
        <p:grpSpPr>
          <a:xfrm>
            <a:off x="1139125" y="1921790"/>
            <a:ext cx="2022529" cy="1270861"/>
            <a:chOff x="1139125" y="1921790"/>
            <a:chExt cx="2022529" cy="127086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E345B2-5205-4D25-BBB2-69DE53FA34B7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1C964B-ED0C-4EF9-B788-AFA064E34AAD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E970CC-6DE1-4F7D-866F-25408453AD64}"/>
              </a:ext>
            </a:extLst>
          </p:cNvPr>
          <p:cNvGrpSpPr/>
          <p:nvPr/>
        </p:nvGrpSpPr>
        <p:grpSpPr>
          <a:xfrm>
            <a:off x="1423845" y="2538692"/>
            <a:ext cx="565688" cy="212238"/>
            <a:chOff x="1423845" y="2073862"/>
            <a:chExt cx="565688" cy="5871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7769242-0884-425B-A0DE-EED6605E3269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6706E8D-1F13-4543-AF60-77CF29039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2BDE6B3-95B0-48A0-8551-EC0C81DE0D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67CF24-0AFC-4DB0-BCF1-8E0D9139D6A6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20EA039-79BE-401A-957D-A794CC34B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A0C28A-F632-4C26-98BE-BF4E9A9291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838D5E-F265-4D92-99B2-00F31F20FE5C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FEACF3-F398-43F4-B776-172D11B79598}"/>
                </a:ext>
              </a:extLst>
            </p:cNvPr>
            <p:cNvCxnSpPr>
              <a:cxnSpLocks/>
              <a:stCxn id="19" idx="1"/>
              <a:endCxn id="19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EABC2F-8C16-4064-904D-451B48D0B549}"/>
              </a:ext>
            </a:extLst>
          </p:cNvPr>
          <p:cNvGrpSpPr/>
          <p:nvPr/>
        </p:nvGrpSpPr>
        <p:grpSpPr>
          <a:xfrm>
            <a:off x="2266502" y="2657959"/>
            <a:ext cx="565688" cy="229928"/>
            <a:chOff x="2266502" y="2300779"/>
            <a:chExt cx="565688" cy="58710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27B54E8-C01C-49D0-9E34-FC2EA3392D80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F9982D5-94D8-4B44-9761-60E9090DB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CF689C1-E000-4494-8B99-353C2999695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C5FE312-DD15-4AC3-87B1-3E0DF04564FF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2CAE9C-0CCD-4EEE-8DF3-699DC241A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61A9EEC-E06F-4374-9847-15644FAA45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440AF3-559A-4565-B0D4-C58D58197E3B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818F9B-88F5-4028-8BE6-0C8C765F3476}"/>
                </a:ext>
              </a:extLst>
            </p:cNvPr>
            <p:cNvCxnSpPr>
              <a:cxnSpLocks/>
              <a:stCxn id="21" idx="1"/>
              <a:endCxn id="21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BE7FDF6-057A-41C0-83D4-359DC8E88DA2}"/>
              </a:ext>
            </a:extLst>
          </p:cNvPr>
          <p:cNvSpPr txBox="1"/>
          <p:nvPr/>
        </p:nvSpPr>
        <p:spPr>
          <a:xfrm>
            <a:off x="1250411" y="318595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B3963E-E55E-4DDF-AC6E-B98B62E7CC74}"/>
              </a:ext>
            </a:extLst>
          </p:cNvPr>
          <p:cNvSpPr txBox="1"/>
          <p:nvPr/>
        </p:nvSpPr>
        <p:spPr>
          <a:xfrm>
            <a:off x="2093068" y="318595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21A65A-E78E-4BA7-B71A-AB02A9A1675B}"/>
              </a:ext>
            </a:extLst>
          </p:cNvPr>
          <p:cNvGrpSpPr/>
          <p:nvPr/>
        </p:nvGrpSpPr>
        <p:grpSpPr>
          <a:xfrm>
            <a:off x="5671284" y="1921790"/>
            <a:ext cx="2022529" cy="1270861"/>
            <a:chOff x="1139125" y="1921790"/>
            <a:chExt cx="2022529" cy="127086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C5F11C-2C61-4C59-9DFB-654D6A60279A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2007E77-00A1-4FD1-B795-B6B79466671C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59DA6C-2629-4E6B-BACE-E33343B87FAD}"/>
              </a:ext>
            </a:extLst>
          </p:cNvPr>
          <p:cNvGrpSpPr/>
          <p:nvPr/>
        </p:nvGrpSpPr>
        <p:grpSpPr>
          <a:xfrm>
            <a:off x="5956004" y="1965256"/>
            <a:ext cx="565688" cy="212238"/>
            <a:chOff x="1423845" y="2073862"/>
            <a:chExt cx="565688" cy="58710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F76C21-8621-4EC9-A872-C5E24BB8126F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37C6233-C887-4340-AECD-71CCFCB1A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8FFF854-C5E8-40EA-8AB1-CCA8103E26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507E7AD-A216-4CD3-8B40-8E386DB4DE51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BB5A1B8-BA0E-4671-BEC8-E512AAE07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3A4DB34-19DB-4F4E-9D9B-17799E515C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853D6F3-1E4F-4A1E-BEB9-1522C688A1FF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DB788B-0D5B-4865-A96C-FB7286BF305D}"/>
                </a:ext>
              </a:extLst>
            </p:cNvPr>
            <p:cNvCxnSpPr>
              <a:cxnSpLocks/>
              <a:stCxn id="53" idx="1"/>
              <a:endCxn id="53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04D300-69B0-49EE-90C3-95F6F0B75242}"/>
              </a:ext>
            </a:extLst>
          </p:cNvPr>
          <p:cNvGrpSpPr/>
          <p:nvPr/>
        </p:nvGrpSpPr>
        <p:grpSpPr>
          <a:xfrm>
            <a:off x="6798661" y="2766445"/>
            <a:ext cx="565688" cy="229928"/>
            <a:chOff x="2266502" y="2300779"/>
            <a:chExt cx="565688" cy="58710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C72740C-BD4B-4129-931A-F08F966B8A8C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14C88CB-880D-4FE3-8D0F-FA00DD371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DC469A9-2759-40D4-B1DE-C5BD1E8B4A5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F6E29A6-A6E1-43E4-99A2-D41733E61888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F5AB4FD-B65F-4025-A235-F79E496DE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09C9ADF-0EF8-4F40-867A-596D0ECA66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1579588-5BE5-4A9A-9F04-ECFE4F601439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DC05DB5-9B5B-438E-91F5-0B42039CB2FE}"/>
                </a:ext>
              </a:extLst>
            </p:cNvPr>
            <p:cNvCxnSpPr>
              <a:cxnSpLocks/>
              <a:stCxn id="62" idx="1"/>
              <a:endCxn id="62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F5F487C-878D-41FB-885D-AD599CF4993C}"/>
              </a:ext>
            </a:extLst>
          </p:cNvPr>
          <p:cNvGrpSpPr/>
          <p:nvPr/>
        </p:nvGrpSpPr>
        <p:grpSpPr>
          <a:xfrm>
            <a:off x="1139125" y="3990714"/>
            <a:ext cx="2022529" cy="1270861"/>
            <a:chOff x="1139125" y="1921790"/>
            <a:chExt cx="2022529" cy="127086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36CFAB8-10D4-40A2-90E0-3E30EB9B91DB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9B91B90-60E5-40B5-AE6A-D569F48D8B38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54A360-5E52-45DA-A4A1-2FF1BEBCE175}"/>
              </a:ext>
            </a:extLst>
          </p:cNvPr>
          <p:cNvGrpSpPr/>
          <p:nvPr/>
        </p:nvGrpSpPr>
        <p:grpSpPr>
          <a:xfrm>
            <a:off x="1423845" y="4171397"/>
            <a:ext cx="565688" cy="876984"/>
            <a:chOff x="1423845" y="2073862"/>
            <a:chExt cx="565688" cy="58710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0B3E5E4-0F16-4807-8271-CA5F8BDCFD91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AC77A12-4D9D-4729-977D-BFFB17B4A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81AB3A2-2E57-4FAB-B6EC-632765FCFD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D2B337C-CC5C-4F32-9619-E60538A09BC3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201DC0A-A0E0-43C0-AE71-CDA3D9178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C33761E-C473-40A3-9A81-0F289138A7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D5D0063-73EE-41F1-BF8F-9548C3E98563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BD83EE6-135A-467A-8ACC-F24EEB95D7A3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B1FE31-6201-48A1-AEE2-CC952F26E7F5}"/>
              </a:ext>
            </a:extLst>
          </p:cNvPr>
          <p:cNvGrpSpPr/>
          <p:nvPr/>
        </p:nvGrpSpPr>
        <p:grpSpPr>
          <a:xfrm>
            <a:off x="2266502" y="4254304"/>
            <a:ext cx="565688" cy="950081"/>
            <a:chOff x="2266502" y="2300779"/>
            <a:chExt cx="565688" cy="58710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1D852F3-F93C-4D66-BD9C-D552BB450E2B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D117ECE-BA9C-42AE-B14B-B717662256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6527E60-A4C6-466C-82DC-F672133FA7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FE4D2B2-BE32-4646-8B71-6B66FF87F151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AA89B76-A16B-4B2A-B32E-77AE3EFBF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302A97D-0299-4095-B66A-66C8B93ACF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10A9935-37F9-4972-B85B-A6EB16DD67AF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602E4E3-5724-47F8-8B41-25B5270B9FEA}"/>
                </a:ext>
              </a:extLst>
            </p:cNvPr>
            <p:cNvCxnSpPr>
              <a:cxnSpLocks/>
              <a:stCxn id="85" idx="1"/>
              <a:endCxn id="85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97D40CE-359D-4C52-8E7A-BAD3AB45CB2F}"/>
              </a:ext>
            </a:extLst>
          </p:cNvPr>
          <p:cNvGrpSpPr/>
          <p:nvPr/>
        </p:nvGrpSpPr>
        <p:grpSpPr>
          <a:xfrm>
            <a:off x="5679034" y="3989637"/>
            <a:ext cx="2022529" cy="1270861"/>
            <a:chOff x="1139125" y="1921790"/>
            <a:chExt cx="2022529" cy="127086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A8F7A0A-5E57-4E64-8875-CEEDF4A5A7F6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F194743-0460-4C69-A5FE-91653DD2A3EE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6968038-D7EE-48DF-A46B-1EAFDF7B750F}"/>
              </a:ext>
            </a:extLst>
          </p:cNvPr>
          <p:cNvGrpSpPr/>
          <p:nvPr/>
        </p:nvGrpSpPr>
        <p:grpSpPr>
          <a:xfrm>
            <a:off x="5963754" y="3945888"/>
            <a:ext cx="565688" cy="679163"/>
            <a:chOff x="1423845" y="2073862"/>
            <a:chExt cx="565688" cy="58710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7FEE159-4709-4792-B8A7-B5BD14111013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DF39530-9AA1-4C31-A9A0-1EF35D6C9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8CEF75F-AB6C-4307-BF0A-C0AF84E6D6D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77A8CE3-4A25-495A-AE53-A2B482CD3231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D28C1E8-AAC3-42F1-A2EF-560B4FEEB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4D2549E-8A38-42AE-BFDB-E89EA2F389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67A631C-3106-476D-A19F-08B32EBDB57C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70F97B1-A5E3-4401-827D-24B83079BE12}"/>
                </a:ext>
              </a:extLst>
            </p:cNvPr>
            <p:cNvCxnSpPr>
              <a:cxnSpLocks/>
              <a:stCxn id="99" idx="1"/>
              <a:endCxn id="99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52817AE-665E-4467-BB9D-FFEF6E346DE2}"/>
              </a:ext>
            </a:extLst>
          </p:cNvPr>
          <p:cNvGrpSpPr/>
          <p:nvPr/>
        </p:nvGrpSpPr>
        <p:grpSpPr>
          <a:xfrm>
            <a:off x="6806411" y="4345179"/>
            <a:ext cx="565688" cy="835278"/>
            <a:chOff x="2266502" y="2300779"/>
            <a:chExt cx="565688" cy="58710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291944E-6AB4-4400-AB98-34655E8AA392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CB9487E-656E-4DB5-B3CA-9DC534D8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85DF83B-3AD4-4DD0-8440-44AD15A937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1A398B2-97D8-435B-BC3B-037868798D7F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D2AA73C-C0F4-47B4-A5EE-DC58DF032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7547252-13AD-417E-BB19-8080DEC3FD7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D06CDB9-9FCA-4A54-B7DB-1B2E8B3EF1D1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823A3E9-9FB4-4BC7-85C3-C3A0EF36F5EB}"/>
                </a:ext>
              </a:extLst>
            </p:cNvPr>
            <p:cNvCxnSpPr>
              <a:cxnSpLocks/>
              <a:stCxn id="108" idx="1"/>
              <a:endCxn id="108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F266F77F-132C-4381-AF57-7BC1CB8794BF}"/>
              </a:ext>
            </a:extLst>
          </p:cNvPr>
          <p:cNvSpPr txBox="1"/>
          <p:nvPr/>
        </p:nvSpPr>
        <p:spPr>
          <a:xfrm>
            <a:off x="5790321" y="3216881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CF1C0F-7280-4892-9995-9C6D9E1064CB}"/>
              </a:ext>
            </a:extLst>
          </p:cNvPr>
          <p:cNvSpPr txBox="1"/>
          <p:nvPr/>
        </p:nvSpPr>
        <p:spPr>
          <a:xfrm>
            <a:off x="6632978" y="3216881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5DD2F5-8182-4D98-AD85-AD4314ECCADD}"/>
              </a:ext>
            </a:extLst>
          </p:cNvPr>
          <p:cNvSpPr txBox="1"/>
          <p:nvPr/>
        </p:nvSpPr>
        <p:spPr>
          <a:xfrm>
            <a:off x="1249658" y="529819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5369A71-4173-4014-9A2B-8DA145C5D8B5}"/>
              </a:ext>
            </a:extLst>
          </p:cNvPr>
          <p:cNvSpPr txBox="1"/>
          <p:nvPr/>
        </p:nvSpPr>
        <p:spPr>
          <a:xfrm>
            <a:off x="2092315" y="529819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D1A60A-94FE-4846-B0C8-202E84A89014}"/>
              </a:ext>
            </a:extLst>
          </p:cNvPr>
          <p:cNvSpPr txBox="1"/>
          <p:nvPr/>
        </p:nvSpPr>
        <p:spPr>
          <a:xfrm>
            <a:off x="5789567" y="5280416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371ED3F-142E-4A45-AD50-9CAC699EEAA1}"/>
              </a:ext>
            </a:extLst>
          </p:cNvPr>
          <p:cNvSpPr txBox="1"/>
          <p:nvPr/>
        </p:nvSpPr>
        <p:spPr>
          <a:xfrm>
            <a:off x="6632224" y="5280416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59571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volcano plot">
            <a:extLst>
              <a:ext uri="{FF2B5EF4-FFF2-40B4-BE49-F238E27FC236}">
                <a16:creationId xmlns:a16="http://schemas.microsoft.com/office/drawing/2014/main" id="{FE56FD22-CECB-4E39-8015-64F00C0B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28" y="1321254"/>
            <a:ext cx="4986775" cy="466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7AFD0-1CD2-441A-ACA4-2873AD0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0" y="394307"/>
            <a:ext cx="9166762" cy="685494"/>
          </a:xfrm>
        </p:spPr>
        <p:txBody>
          <a:bodyPr/>
          <a:lstStyle/>
          <a:p>
            <a:r>
              <a:rPr lang="en-US" dirty="0"/>
              <a:t>Expression and significance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549C1-A14A-4506-823D-8BEA1D6B83A6}"/>
              </a:ext>
            </a:extLst>
          </p:cNvPr>
          <p:cNvSpPr txBox="1"/>
          <p:nvPr/>
        </p:nvSpPr>
        <p:spPr>
          <a:xfrm>
            <a:off x="515577" y="4236500"/>
            <a:ext cx="384874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Low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significance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EF2AA-C4E9-43F8-A363-D851679629D9}"/>
              </a:ext>
            </a:extLst>
          </p:cNvPr>
          <p:cNvSpPr txBox="1"/>
          <p:nvPr/>
        </p:nvSpPr>
        <p:spPr>
          <a:xfrm>
            <a:off x="2815860" y="5737872"/>
            <a:ext cx="384874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Low 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693A7-54C5-4A8F-BBDA-D9813FA784E7}"/>
              </a:ext>
            </a:extLst>
          </p:cNvPr>
          <p:cNvSpPr/>
          <p:nvPr/>
        </p:nvSpPr>
        <p:spPr>
          <a:xfrm>
            <a:off x="472698" y="4130300"/>
            <a:ext cx="6803756" cy="10058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6A047-2BF7-4A97-B655-38E556F30774}"/>
              </a:ext>
            </a:extLst>
          </p:cNvPr>
          <p:cNvSpPr/>
          <p:nvPr/>
        </p:nvSpPr>
        <p:spPr>
          <a:xfrm>
            <a:off x="4146126" y="1938055"/>
            <a:ext cx="1223715" cy="4201645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1FF76C-59EC-4259-B922-2B4F4D430760}"/>
              </a:ext>
            </a:extLst>
          </p:cNvPr>
          <p:cNvCxnSpPr/>
          <p:nvPr/>
        </p:nvCxnSpPr>
        <p:spPr>
          <a:xfrm flipH="1">
            <a:off x="6005593" y="1852047"/>
            <a:ext cx="1030638" cy="96089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DE45E0-D5B4-4D36-BC73-A0805FE8DCE6}"/>
              </a:ext>
            </a:extLst>
          </p:cNvPr>
          <p:cNvCxnSpPr/>
          <p:nvPr/>
        </p:nvCxnSpPr>
        <p:spPr>
          <a:xfrm flipH="1">
            <a:off x="3564610" y="1596325"/>
            <a:ext cx="3135497" cy="118562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9E57AD-CAEE-4A89-8021-FA182AF75B9E}"/>
              </a:ext>
            </a:extLst>
          </p:cNvPr>
          <p:cNvSpPr txBox="1"/>
          <p:nvPr/>
        </p:nvSpPr>
        <p:spPr>
          <a:xfrm>
            <a:off x="6850251" y="1105596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What we are interested in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2C1C1F6-4A7E-4CC4-9DCF-565E1D9252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C1EE11-58D3-4373-8D3E-5A4177756F1C}"/>
              </a:ext>
            </a:extLst>
          </p:cNvPr>
          <p:cNvGrpSpPr/>
          <p:nvPr/>
        </p:nvGrpSpPr>
        <p:grpSpPr>
          <a:xfrm>
            <a:off x="6920002" y="2185808"/>
            <a:ext cx="2022529" cy="1270861"/>
            <a:chOff x="1139125" y="1921790"/>
            <a:chExt cx="2022529" cy="127086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F2AFAC-C536-49F3-94BE-15E33EB10FE2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D015FE-ABED-46CD-A2B7-B40E844DE2FE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3DF572-C584-44D7-9C6C-E741D3438322}"/>
              </a:ext>
            </a:extLst>
          </p:cNvPr>
          <p:cNvGrpSpPr/>
          <p:nvPr/>
        </p:nvGrpSpPr>
        <p:grpSpPr>
          <a:xfrm>
            <a:off x="7204722" y="2229274"/>
            <a:ext cx="565688" cy="212238"/>
            <a:chOff x="1423845" y="2073862"/>
            <a:chExt cx="565688" cy="58710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E20FDB-8B0D-497F-BE5A-733AF58DB761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AF0AAF5-0128-44BE-A8B5-A6A27DEF8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30A6E2A-4542-4463-A9F3-3DC5EBC04B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F5DD12-D7A7-408D-950C-C2D7E4D2B702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02FF9F4-0709-41F7-94AC-747B73039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6DDDE22-DA06-4156-B05B-896F2E43A24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5ADCC2-69A5-4BEA-92F3-F1DE54A443AB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99E2AB-444B-4955-93FB-DEDBAE2CF4D9}"/>
                </a:ext>
              </a:extLst>
            </p:cNvPr>
            <p:cNvCxnSpPr>
              <a:cxnSpLocks/>
              <a:stCxn id="23" idx="1"/>
              <a:endCxn id="23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0CC228-CB97-46DA-83D4-646DF7174723}"/>
              </a:ext>
            </a:extLst>
          </p:cNvPr>
          <p:cNvGrpSpPr/>
          <p:nvPr/>
        </p:nvGrpSpPr>
        <p:grpSpPr>
          <a:xfrm>
            <a:off x="8047379" y="3030463"/>
            <a:ext cx="565688" cy="229928"/>
            <a:chOff x="2266502" y="2300779"/>
            <a:chExt cx="565688" cy="5871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98C86B-ED75-457D-8D59-E79B0D1B083D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D2F42B0-6B17-4EA6-B291-5FB1CEB71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99908D1-27FE-4559-BFF2-8D8413A7FD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B9D010-4A48-4AB9-8347-171C34B49A2D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2B62BB-0451-4DF7-8BA5-5AC708E42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B5BB523-050D-41B6-8CED-791E618C8C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E1B4E2-A4A2-4B61-98E7-3B39C824869E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2155A1-BC2B-4ED6-9F06-BE16BC2DBE09}"/>
                </a:ext>
              </a:extLst>
            </p:cNvPr>
            <p:cNvCxnSpPr>
              <a:cxnSpLocks/>
              <a:stCxn id="32" idx="1"/>
              <a:endCxn id="32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80D2C8-6E5B-4104-B0CC-30B38383B951}"/>
              </a:ext>
            </a:extLst>
          </p:cNvPr>
          <p:cNvSpPr txBox="1"/>
          <p:nvPr/>
        </p:nvSpPr>
        <p:spPr>
          <a:xfrm>
            <a:off x="7031288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C5D699-F67E-4F42-8C39-51D4677A54DE}"/>
              </a:ext>
            </a:extLst>
          </p:cNvPr>
          <p:cNvSpPr txBox="1"/>
          <p:nvPr/>
        </p:nvSpPr>
        <p:spPr>
          <a:xfrm>
            <a:off x="7873945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945D52-7988-472F-99B6-862375D8101E}"/>
              </a:ext>
            </a:extLst>
          </p:cNvPr>
          <p:cNvCxnSpPr>
            <a:cxnSpLocks/>
          </p:cNvCxnSpPr>
          <p:nvPr/>
        </p:nvCxnSpPr>
        <p:spPr>
          <a:xfrm>
            <a:off x="1183132" y="3281130"/>
            <a:ext cx="741747" cy="7251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1EC250-E390-4C78-81C7-EF49D3BBC72B}"/>
              </a:ext>
            </a:extLst>
          </p:cNvPr>
          <p:cNvSpPr txBox="1"/>
          <p:nvPr/>
        </p:nvSpPr>
        <p:spPr>
          <a:xfrm>
            <a:off x="181941" y="2602690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Note the negative</a:t>
            </a:r>
          </a:p>
        </p:txBody>
      </p:sp>
    </p:spTree>
    <p:extLst>
      <p:ext uri="{BB962C8B-B14F-4D97-AF65-F5344CB8AC3E}">
        <p14:creationId xmlns:p14="http://schemas.microsoft.com/office/powerpoint/2010/main" val="341195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kzidenz for Chalmer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487</Words>
  <Application>Microsoft Macintosh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Akzidenz for Chalmers</vt:lpstr>
      <vt:lpstr>Arial</vt:lpstr>
      <vt:lpstr>AvantGarde Medium</vt:lpstr>
      <vt:lpstr>Calibri</vt:lpstr>
      <vt:lpstr>Times New Roman</vt:lpstr>
      <vt:lpstr>Office Theme</vt:lpstr>
      <vt:lpstr>KMG060 – Exercise 1 Yeast transcriptomics in various stress conditions</vt:lpstr>
      <vt:lpstr>Learning objectives</vt:lpstr>
      <vt:lpstr>Exercise Outline</vt:lpstr>
      <vt:lpstr>Reponse of S. cerevisae to various stress conditions</vt:lpstr>
      <vt:lpstr>Instructions</vt:lpstr>
      <vt:lpstr>Principal Component Analysis</vt:lpstr>
      <vt:lpstr>Boxplots</vt:lpstr>
      <vt:lpstr>Expression and significance</vt:lpstr>
      <vt:lpstr>Expression and significance</vt:lpstr>
      <vt:lpstr>Correction for multiple testing</vt:lpstr>
      <vt:lpstr>Gene Ontology Terms</vt:lpstr>
      <vt:lpstr>Go Term enrichment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Willen</dc:creator>
  <cp:lastModifiedBy>Iván 
Del</cp:lastModifiedBy>
  <cp:revision>70</cp:revision>
  <dcterms:created xsi:type="dcterms:W3CDTF">2012-04-17T12:02:37Z</dcterms:created>
  <dcterms:modified xsi:type="dcterms:W3CDTF">2019-09-06T12:58:49Z</dcterms:modified>
</cp:coreProperties>
</file>