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75" r:id="rId3"/>
  </p:sldMasterIdLst>
  <p:notesMasterIdLst>
    <p:notesMasterId r:id="rId52"/>
  </p:notesMasterIdLst>
  <p:sldIdLst>
    <p:sldId id="256" r:id="rId4"/>
    <p:sldId id="257" r:id="rId5"/>
    <p:sldId id="306" r:id="rId6"/>
    <p:sldId id="302" r:id="rId7"/>
    <p:sldId id="301" r:id="rId8"/>
    <p:sldId id="258" r:id="rId9"/>
    <p:sldId id="259" r:id="rId10"/>
    <p:sldId id="260" r:id="rId11"/>
    <p:sldId id="280" r:id="rId12"/>
    <p:sldId id="261" r:id="rId13"/>
    <p:sldId id="262" r:id="rId14"/>
    <p:sldId id="263" r:id="rId15"/>
    <p:sldId id="264" r:id="rId16"/>
    <p:sldId id="303" r:id="rId17"/>
    <p:sldId id="265" r:id="rId18"/>
    <p:sldId id="267" r:id="rId19"/>
    <p:sldId id="266" r:id="rId20"/>
    <p:sldId id="271" r:id="rId21"/>
    <p:sldId id="272" r:id="rId22"/>
    <p:sldId id="281" r:id="rId23"/>
    <p:sldId id="282" r:id="rId24"/>
    <p:sldId id="283" r:id="rId25"/>
    <p:sldId id="284" r:id="rId26"/>
    <p:sldId id="285" r:id="rId27"/>
    <p:sldId id="286" r:id="rId28"/>
    <p:sldId id="273" r:id="rId29"/>
    <p:sldId id="287" r:id="rId30"/>
    <p:sldId id="288" r:id="rId31"/>
    <p:sldId id="289" r:id="rId32"/>
    <p:sldId id="290" r:id="rId33"/>
    <p:sldId id="294" r:id="rId34"/>
    <p:sldId id="268" r:id="rId35"/>
    <p:sldId id="291" r:id="rId36"/>
    <p:sldId id="292" r:id="rId37"/>
    <p:sldId id="269" r:id="rId38"/>
    <p:sldId id="295" r:id="rId39"/>
    <p:sldId id="296" r:id="rId40"/>
    <p:sldId id="270" r:id="rId41"/>
    <p:sldId id="275" r:id="rId42"/>
    <p:sldId id="274" r:id="rId43"/>
    <p:sldId id="298" r:id="rId44"/>
    <p:sldId id="299" r:id="rId45"/>
    <p:sldId id="297" r:id="rId46"/>
    <p:sldId id="276" r:id="rId47"/>
    <p:sldId id="278" r:id="rId48"/>
    <p:sldId id="279" r:id="rId49"/>
    <p:sldId id="300"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autoAdjust="0"/>
    <p:restoredTop sz="82012" autoAdjust="0"/>
  </p:normalViewPr>
  <p:slideViewPr>
    <p:cSldViewPr>
      <p:cViewPr varScale="1">
        <p:scale>
          <a:sx n="63" d="100"/>
          <a:sy n="63" d="100"/>
        </p:scale>
        <p:origin x="-25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EA5D4-7470-44B2-BE4B-A1053591AF7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7DF4E0-0202-4D06-B221-19EB5153B170}">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Workstation Backup</a:t>
          </a:r>
          <a:endParaRPr lang="en-US" sz="2400" b="1" dirty="0"/>
        </a:p>
      </dgm:t>
    </dgm:pt>
    <dgm:pt modelId="{BC159DFA-6041-4C6E-9E75-D61A26062749}" type="parTrans" cxnId="{3760C21D-FDAD-4673-9500-EDD53FC7460D}">
      <dgm:prSet/>
      <dgm:spPr/>
      <dgm:t>
        <a:bodyPr/>
        <a:lstStyle/>
        <a:p>
          <a:endParaRPr lang="en-US" sz="4800"/>
        </a:p>
      </dgm:t>
    </dgm:pt>
    <dgm:pt modelId="{8745AE54-26FA-42C6-9801-39DC0EE8BB1D}" type="sibTrans" cxnId="{3760C21D-FDAD-4673-9500-EDD53FC7460D}">
      <dgm:prSet/>
      <dgm:spPr/>
      <dgm:t>
        <a:bodyPr/>
        <a:lstStyle/>
        <a:p>
          <a:endParaRPr lang="en-US" sz="4800"/>
        </a:p>
      </dgm:t>
    </dgm:pt>
    <dgm:pt modelId="{8412C83F-0594-45CC-8A29-EF8A19BF4643}">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Putty Login</a:t>
          </a:r>
          <a:endParaRPr lang="en-US" sz="2400" b="1" dirty="0"/>
        </a:p>
      </dgm:t>
    </dgm:pt>
    <dgm:pt modelId="{CF598240-3F9C-47C6-863C-0C4104F11C8B}" type="parTrans" cxnId="{5ABB76FC-8A66-412F-BD12-8F830587337F}">
      <dgm:prSet/>
      <dgm:spPr/>
      <dgm:t>
        <a:bodyPr/>
        <a:lstStyle/>
        <a:p>
          <a:endParaRPr lang="en-US" sz="4800"/>
        </a:p>
      </dgm:t>
    </dgm:pt>
    <dgm:pt modelId="{012AE3A3-85A9-40B1-9C0C-7100F36B8305}" type="sibTrans" cxnId="{5ABB76FC-8A66-412F-BD12-8F830587337F}">
      <dgm:prSet/>
      <dgm:spPr/>
      <dgm:t>
        <a:bodyPr/>
        <a:lstStyle/>
        <a:p>
          <a:endParaRPr lang="en-US" sz="4800"/>
        </a:p>
      </dgm:t>
    </dgm:pt>
    <dgm:pt modelId="{FD5A9AF5-F46F-4CD0-AB83-AD1CE97C25C4}">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Shared Key Authentication</a:t>
          </a:r>
          <a:endParaRPr lang="en-US" sz="2400" b="1" dirty="0"/>
        </a:p>
      </dgm:t>
    </dgm:pt>
    <dgm:pt modelId="{7747724A-7505-4141-94DA-4C9910761065}" type="parTrans" cxnId="{63A6450C-10C9-40BE-8CED-4644304F81FF}">
      <dgm:prSet/>
      <dgm:spPr/>
      <dgm:t>
        <a:bodyPr/>
        <a:lstStyle/>
        <a:p>
          <a:endParaRPr lang="en-US" sz="4800"/>
        </a:p>
      </dgm:t>
    </dgm:pt>
    <dgm:pt modelId="{A6104797-2ACF-438B-88EF-73C0E4EA3D57}" type="sibTrans" cxnId="{63A6450C-10C9-40BE-8CED-4644304F81FF}">
      <dgm:prSet/>
      <dgm:spPr/>
      <dgm:t>
        <a:bodyPr/>
        <a:lstStyle/>
        <a:p>
          <a:endParaRPr lang="en-US" sz="4800"/>
        </a:p>
      </dgm:t>
    </dgm:pt>
    <dgm:pt modelId="{D7026B11-2763-4C75-A858-6748EF51F239}">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Login Profiles</a:t>
          </a:r>
          <a:endParaRPr lang="en-US" sz="2400" b="1" dirty="0"/>
        </a:p>
      </dgm:t>
    </dgm:pt>
    <dgm:pt modelId="{80DAB957-E866-49DC-BA9F-04461A6D7674}" type="parTrans" cxnId="{BB922B1F-1F04-42F1-8C92-CB27BB47A0AC}">
      <dgm:prSet/>
      <dgm:spPr/>
      <dgm:t>
        <a:bodyPr/>
        <a:lstStyle/>
        <a:p>
          <a:endParaRPr lang="en-US" sz="4800"/>
        </a:p>
      </dgm:t>
    </dgm:pt>
    <dgm:pt modelId="{CB92EE94-F533-485D-8199-1FDC20CC8EA4}" type="sibTrans" cxnId="{BB922B1F-1F04-42F1-8C92-CB27BB47A0AC}">
      <dgm:prSet/>
      <dgm:spPr/>
      <dgm:t>
        <a:bodyPr/>
        <a:lstStyle/>
        <a:p>
          <a:endParaRPr lang="en-US" sz="4800"/>
        </a:p>
      </dgm:t>
    </dgm:pt>
    <dgm:pt modelId="{2ED4C029-1A7F-495D-AE00-1CED224301CE}">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Custom Scripts</a:t>
          </a:r>
          <a:endParaRPr lang="en-US" sz="2400" b="1" dirty="0"/>
        </a:p>
      </dgm:t>
    </dgm:pt>
    <dgm:pt modelId="{E12F0345-CB96-45B8-98C0-CF7D7E53C2E6}" type="parTrans" cxnId="{70D69908-C428-4646-9DE0-F69DE38F0520}">
      <dgm:prSet/>
      <dgm:spPr/>
      <dgm:t>
        <a:bodyPr/>
        <a:lstStyle/>
        <a:p>
          <a:endParaRPr lang="en-US" sz="4800"/>
        </a:p>
      </dgm:t>
    </dgm:pt>
    <dgm:pt modelId="{E99FFEB3-78A9-45FB-8513-2CF468006FFC}" type="sibTrans" cxnId="{70D69908-C428-4646-9DE0-F69DE38F0520}">
      <dgm:prSet/>
      <dgm:spPr/>
      <dgm:t>
        <a:bodyPr/>
        <a:lstStyle/>
        <a:p>
          <a:endParaRPr lang="en-US" sz="4800"/>
        </a:p>
      </dgm:t>
    </dgm:pt>
    <dgm:pt modelId="{3E42F674-B41D-4408-B565-52A6979F7549}">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Rlwrap</a:t>
          </a:r>
          <a:endParaRPr lang="en-US" sz="2400" b="1" dirty="0"/>
        </a:p>
      </dgm:t>
    </dgm:pt>
    <dgm:pt modelId="{D11BDC5F-43C9-4125-B3E4-8C20ACD01CB6}" type="parTrans" cxnId="{3CDAFB66-44B5-4A45-9612-3F3CDB0B6D0D}">
      <dgm:prSet/>
      <dgm:spPr/>
      <dgm:t>
        <a:bodyPr/>
        <a:lstStyle/>
        <a:p>
          <a:endParaRPr lang="en-US" sz="4800"/>
        </a:p>
      </dgm:t>
    </dgm:pt>
    <dgm:pt modelId="{7B8C8364-1500-4682-960D-519AA4A276FE}" type="sibTrans" cxnId="{3CDAFB66-44B5-4A45-9612-3F3CDB0B6D0D}">
      <dgm:prSet/>
      <dgm:spPr/>
      <dgm:t>
        <a:bodyPr/>
        <a:lstStyle/>
        <a:p>
          <a:endParaRPr lang="en-US" sz="4800"/>
        </a:p>
      </dgm:t>
    </dgm:pt>
    <dgm:pt modelId="{4A6E19CD-51EA-4848-8370-5B303F2FD598}">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Miscellaneous</a:t>
          </a:r>
          <a:endParaRPr lang="en-US" sz="2400" b="1" dirty="0"/>
        </a:p>
      </dgm:t>
    </dgm:pt>
    <dgm:pt modelId="{E6D42AFB-BE72-4748-90EE-ACCDF70D93E6}" type="parTrans" cxnId="{80696E6A-CE4B-4FBF-AED5-CF40C0A9E215}">
      <dgm:prSet/>
      <dgm:spPr/>
      <dgm:t>
        <a:bodyPr/>
        <a:lstStyle/>
        <a:p>
          <a:endParaRPr lang="en-US" sz="4800"/>
        </a:p>
      </dgm:t>
    </dgm:pt>
    <dgm:pt modelId="{CB3BF7DC-A95D-492F-AD90-B8BDCE9EA668}" type="sibTrans" cxnId="{80696E6A-CE4B-4FBF-AED5-CF40C0A9E215}">
      <dgm:prSet/>
      <dgm:spPr/>
      <dgm:t>
        <a:bodyPr/>
        <a:lstStyle/>
        <a:p>
          <a:endParaRPr lang="en-US" sz="4800"/>
        </a:p>
      </dgm:t>
    </dgm:pt>
    <dgm:pt modelId="{3F400129-C665-4B81-9DE0-617729FC9267}" type="pres">
      <dgm:prSet presAssocID="{CDAEA5D4-7470-44B2-BE4B-A1053591AF76}" presName="linear" presStyleCnt="0">
        <dgm:presLayoutVars>
          <dgm:animLvl val="lvl"/>
          <dgm:resizeHandles val="exact"/>
        </dgm:presLayoutVars>
      </dgm:prSet>
      <dgm:spPr/>
      <dgm:t>
        <a:bodyPr/>
        <a:lstStyle/>
        <a:p>
          <a:endParaRPr lang="en-US"/>
        </a:p>
      </dgm:t>
    </dgm:pt>
    <dgm:pt modelId="{A2A96BCE-2A0D-4285-B167-5CFC01587600}" type="pres">
      <dgm:prSet presAssocID="{5E7DF4E0-0202-4D06-B221-19EB5153B170}" presName="parentText" presStyleLbl="node1" presStyleIdx="0" presStyleCnt="7">
        <dgm:presLayoutVars>
          <dgm:chMax val="0"/>
          <dgm:bulletEnabled val="1"/>
        </dgm:presLayoutVars>
      </dgm:prSet>
      <dgm:spPr/>
      <dgm:t>
        <a:bodyPr/>
        <a:lstStyle/>
        <a:p>
          <a:endParaRPr lang="en-US"/>
        </a:p>
      </dgm:t>
    </dgm:pt>
    <dgm:pt modelId="{17F2F015-BA79-431B-B201-0914163CE914}" type="pres">
      <dgm:prSet presAssocID="{8745AE54-26FA-42C6-9801-39DC0EE8BB1D}" presName="spacer" presStyleCnt="0"/>
      <dgm:spPr/>
    </dgm:pt>
    <dgm:pt modelId="{ECBDFC25-3DF1-48D2-9F9D-A30C6AB5B565}" type="pres">
      <dgm:prSet presAssocID="{8412C83F-0594-45CC-8A29-EF8A19BF4643}" presName="parentText" presStyleLbl="node1" presStyleIdx="1" presStyleCnt="7">
        <dgm:presLayoutVars>
          <dgm:chMax val="0"/>
          <dgm:bulletEnabled val="1"/>
        </dgm:presLayoutVars>
      </dgm:prSet>
      <dgm:spPr/>
      <dgm:t>
        <a:bodyPr/>
        <a:lstStyle/>
        <a:p>
          <a:endParaRPr lang="en-US"/>
        </a:p>
      </dgm:t>
    </dgm:pt>
    <dgm:pt modelId="{37478373-E272-4DE0-A216-D528C5CDEEFF}" type="pres">
      <dgm:prSet presAssocID="{012AE3A3-85A9-40B1-9C0C-7100F36B8305}" presName="spacer" presStyleCnt="0"/>
      <dgm:spPr/>
    </dgm:pt>
    <dgm:pt modelId="{914373FA-3CE8-4F68-94A9-0AE1B3019DB8}" type="pres">
      <dgm:prSet presAssocID="{FD5A9AF5-F46F-4CD0-AB83-AD1CE97C25C4}" presName="parentText" presStyleLbl="node1" presStyleIdx="2" presStyleCnt="7">
        <dgm:presLayoutVars>
          <dgm:chMax val="0"/>
          <dgm:bulletEnabled val="1"/>
        </dgm:presLayoutVars>
      </dgm:prSet>
      <dgm:spPr/>
      <dgm:t>
        <a:bodyPr/>
        <a:lstStyle/>
        <a:p>
          <a:endParaRPr lang="en-US"/>
        </a:p>
      </dgm:t>
    </dgm:pt>
    <dgm:pt modelId="{35B00D66-0E46-4B99-A3F0-247EE320594E}" type="pres">
      <dgm:prSet presAssocID="{A6104797-2ACF-438B-88EF-73C0E4EA3D57}" presName="spacer" presStyleCnt="0"/>
      <dgm:spPr/>
    </dgm:pt>
    <dgm:pt modelId="{24368CEA-3774-4F8B-A61B-9773EECAF4EE}" type="pres">
      <dgm:prSet presAssocID="{D7026B11-2763-4C75-A858-6748EF51F239}" presName="parentText" presStyleLbl="node1" presStyleIdx="3" presStyleCnt="7">
        <dgm:presLayoutVars>
          <dgm:chMax val="0"/>
          <dgm:bulletEnabled val="1"/>
        </dgm:presLayoutVars>
      </dgm:prSet>
      <dgm:spPr/>
      <dgm:t>
        <a:bodyPr/>
        <a:lstStyle/>
        <a:p>
          <a:endParaRPr lang="en-US"/>
        </a:p>
      </dgm:t>
    </dgm:pt>
    <dgm:pt modelId="{074EEAE4-AF36-487F-9EB7-2E9F20749B74}" type="pres">
      <dgm:prSet presAssocID="{CB92EE94-F533-485D-8199-1FDC20CC8EA4}" presName="spacer" presStyleCnt="0"/>
      <dgm:spPr/>
    </dgm:pt>
    <dgm:pt modelId="{EED2431A-95FD-4BF3-9E91-711D1F4A9B58}" type="pres">
      <dgm:prSet presAssocID="{2ED4C029-1A7F-495D-AE00-1CED224301CE}" presName="parentText" presStyleLbl="node1" presStyleIdx="4" presStyleCnt="7">
        <dgm:presLayoutVars>
          <dgm:chMax val="0"/>
          <dgm:bulletEnabled val="1"/>
        </dgm:presLayoutVars>
      </dgm:prSet>
      <dgm:spPr/>
      <dgm:t>
        <a:bodyPr/>
        <a:lstStyle/>
        <a:p>
          <a:endParaRPr lang="en-US"/>
        </a:p>
      </dgm:t>
    </dgm:pt>
    <dgm:pt modelId="{0097265B-A63F-4E68-8261-912BED02F0B0}" type="pres">
      <dgm:prSet presAssocID="{E99FFEB3-78A9-45FB-8513-2CF468006FFC}" presName="spacer" presStyleCnt="0"/>
      <dgm:spPr/>
    </dgm:pt>
    <dgm:pt modelId="{9FD41AD0-EAD9-4646-B73E-A38C8BFCC622}" type="pres">
      <dgm:prSet presAssocID="{3E42F674-B41D-4408-B565-52A6979F7549}" presName="parentText" presStyleLbl="node1" presStyleIdx="5" presStyleCnt="7">
        <dgm:presLayoutVars>
          <dgm:chMax val="0"/>
          <dgm:bulletEnabled val="1"/>
        </dgm:presLayoutVars>
      </dgm:prSet>
      <dgm:spPr/>
      <dgm:t>
        <a:bodyPr/>
        <a:lstStyle/>
        <a:p>
          <a:endParaRPr lang="en-US"/>
        </a:p>
      </dgm:t>
    </dgm:pt>
    <dgm:pt modelId="{8D52B3FB-F192-47C2-8139-6FB19972EB99}" type="pres">
      <dgm:prSet presAssocID="{7B8C8364-1500-4682-960D-519AA4A276FE}" presName="spacer" presStyleCnt="0"/>
      <dgm:spPr/>
    </dgm:pt>
    <dgm:pt modelId="{68102542-035E-4B2B-9CB7-1BC3FFECBD95}" type="pres">
      <dgm:prSet presAssocID="{4A6E19CD-51EA-4848-8370-5B303F2FD598}" presName="parentText" presStyleLbl="node1" presStyleIdx="6" presStyleCnt="7">
        <dgm:presLayoutVars>
          <dgm:chMax val="0"/>
          <dgm:bulletEnabled val="1"/>
        </dgm:presLayoutVars>
      </dgm:prSet>
      <dgm:spPr/>
      <dgm:t>
        <a:bodyPr/>
        <a:lstStyle/>
        <a:p>
          <a:endParaRPr lang="en-US"/>
        </a:p>
      </dgm:t>
    </dgm:pt>
  </dgm:ptLst>
  <dgm:cxnLst>
    <dgm:cxn modelId="{5ABB76FC-8A66-412F-BD12-8F830587337F}" srcId="{CDAEA5D4-7470-44B2-BE4B-A1053591AF76}" destId="{8412C83F-0594-45CC-8A29-EF8A19BF4643}" srcOrd="1" destOrd="0" parTransId="{CF598240-3F9C-47C6-863C-0C4104F11C8B}" sibTransId="{012AE3A3-85A9-40B1-9C0C-7100F36B8305}"/>
    <dgm:cxn modelId="{8EC589EE-4F3D-4A18-B9AD-574A13A18245}" type="presOf" srcId="{5E7DF4E0-0202-4D06-B221-19EB5153B170}" destId="{A2A96BCE-2A0D-4285-B167-5CFC01587600}" srcOrd="0" destOrd="0" presId="urn:microsoft.com/office/officeart/2005/8/layout/vList2"/>
    <dgm:cxn modelId="{2E5E9D5E-DD80-4576-B93A-56EA57C67F33}" type="presOf" srcId="{3E42F674-B41D-4408-B565-52A6979F7549}" destId="{9FD41AD0-EAD9-4646-B73E-A38C8BFCC622}" srcOrd="0" destOrd="0" presId="urn:microsoft.com/office/officeart/2005/8/layout/vList2"/>
    <dgm:cxn modelId="{63A6450C-10C9-40BE-8CED-4644304F81FF}" srcId="{CDAEA5D4-7470-44B2-BE4B-A1053591AF76}" destId="{FD5A9AF5-F46F-4CD0-AB83-AD1CE97C25C4}" srcOrd="2" destOrd="0" parTransId="{7747724A-7505-4141-94DA-4C9910761065}" sibTransId="{A6104797-2ACF-438B-88EF-73C0E4EA3D57}"/>
    <dgm:cxn modelId="{70D69908-C428-4646-9DE0-F69DE38F0520}" srcId="{CDAEA5D4-7470-44B2-BE4B-A1053591AF76}" destId="{2ED4C029-1A7F-495D-AE00-1CED224301CE}" srcOrd="4" destOrd="0" parTransId="{E12F0345-CB96-45B8-98C0-CF7D7E53C2E6}" sibTransId="{E99FFEB3-78A9-45FB-8513-2CF468006FFC}"/>
    <dgm:cxn modelId="{A478724E-2D27-492D-8BDE-EEB455FC0C8C}" type="presOf" srcId="{4A6E19CD-51EA-4848-8370-5B303F2FD598}" destId="{68102542-035E-4B2B-9CB7-1BC3FFECBD95}" srcOrd="0" destOrd="0" presId="urn:microsoft.com/office/officeart/2005/8/layout/vList2"/>
    <dgm:cxn modelId="{80696E6A-CE4B-4FBF-AED5-CF40C0A9E215}" srcId="{CDAEA5D4-7470-44B2-BE4B-A1053591AF76}" destId="{4A6E19CD-51EA-4848-8370-5B303F2FD598}" srcOrd="6" destOrd="0" parTransId="{E6D42AFB-BE72-4748-90EE-ACCDF70D93E6}" sibTransId="{CB3BF7DC-A95D-492F-AD90-B8BDCE9EA668}"/>
    <dgm:cxn modelId="{B135604D-3727-48D0-84B5-92F74E28D067}" type="presOf" srcId="{FD5A9AF5-F46F-4CD0-AB83-AD1CE97C25C4}" destId="{914373FA-3CE8-4F68-94A9-0AE1B3019DB8}" srcOrd="0" destOrd="0" presId="urn:microsoft.com/office/officeart/2005/8/layout/vList2"/>
    <dgm:cxn modelId="{3760C21D-FDAD-4673-9500-EDD53FC7460D}" srcId="{CDAEA5D4-7470-44B2-BE4B-A1053591AF76}" destId="{5E7DF4E0-0202-4D06-B221-19EB5153B170}" srcOrd="0" destOrd="0" parTransId="{BC159DFA-6041-4C6E-9E75-D61A26062749}" sibTransId="{8745AE54-26FA-42C6-9801-39DC0EE8BB1D}"/>
    <dgm:cxn modelId="{BB922B1F-1F04-42F1-8C92-CB27BB47A0AC}" srcId="{CDAEA5D4-7470-44B2-BE4B-A1053591AF76}" destId="{D7026B11-2763-4C75-A858-6748EF51F239}" srcOrd="3" destOrd="0" parTransId="{80DAB957-E866-49DC-BA9F-04461A6D7674}" sibTransId="{CB92EE94-F533-485D-8199-1FDC20CC8EA4}"/>
    <dgm:cxn modelId="{49546704-27A4-4217-BCDA-6D2938D0D221}" type="presOf" srcId="{8412C83F-0594-45CC-8A29-EF8A19BF4643}" destId="{ECBDFC25-3DF1-48D2-9F9D-A30C6AB5B565}" srcOrd="0" destOrd="0" presId="urn:microsoft.com/office/officeart/2005/8/layout/vList2"/>
    <dgm:cxn modelId="{4A06DADA-7AD1-4DA7-85EB-EA50C2BBB661}" type="presOf" srcId="{D7026B11-2763-4C75-A858-6748EF51F239}" destId="{24368CEA-3774-4F8B-A61B-9773EECAF4EE}" srcOrd="0" destOrd="0" presId="urn:microsoft.com/office/officeart/2005/8/layout/vList2"/>
    <dgm:cxn modelId="{224D4939-208C-4C0E-8E2D-221CFB6716DF}" type="presOf" srcId="{2ED4C029-1A7F-495D-AE00-1CED224301CE}" destId="{EED2431A-95FD-4BF3-9E91-711D1F4A9B58}" srcOrd="0" destOrd="0" presId="urn:microsoft.com/office/officeart/2005/8/layout/vList2"/>
    <dgm:cxn modelId="{3CDAFB66-44B5-4A45-9612-3F3CDB0B6D0D}" srcId="{CDAEA5D4-7470-44B2-BE4B-A1053591AF76}" destId="{3E42F674-B41D-4408-B565-52A6979F7549}" srcOrd="5" destOrd="0" parTransId="{D11BDC5F-43C9-4125-B3E4-8C20ACD01CB6}" sibTransId="{7B8C8364-1500-4682-960D-519AA4A276FE}"/>
    <dgm:cxn modelId="{0CD89C62-0D3B-4D91-B1A1-FF267179E02C}" type="presOf" srcId="{CDAEA5D4-7470-44B2-BE4B-A1053591AF76}" destId="{3F400129-C665-4B81-9DE0-617729FC9267}" srcOrd="0" destOrd="0" presId="urn:microsoft.com/office/officeart/2005/8/layout/vList2"/>
    <dgm:cxn modelId="{4740894E-F190-45B8-A115-AFD5F298063F}" type="presParOf" srcId="{3F400129-C665-4B81-9DE0-617729FC9267}" destId="{A2A96BCE-2A0D-4285-B167-5CFC01587600}" srcOrd="0" destOrd="0" presId="urn:microsoft.com/office/officeart/2005/8/layout/vList2"/>
    <dgm:cxn modelId="{A637AFA6-312D-4CBC-BCBA-7BF975AB0377}" type="presParOf" srcId="{3F400129-C665-4B81-9DE0-617729FC9267}" destId="{17F2F015-BA79-431B-B201-0914163CE914}" srcOrd="1" destOrd="0" presId="urn:microsoft.com/office/officeart/2005/8/layout/vList2"/>
    <dgm:cxn modelId="{41E80B0E-07A1-47A5-8A62-53B67DA289BB}" type="presParOf" srcId="{3F400129-C665-4B81-9DE0-617729FC9267}" destId="{ECBDFC25-3DF1-48D2-9F9D-A30C6AB5B565}" srcOrd="2" destOrd="0" presId="urn:microsoft.com/office/officeart/2005/8/layout/vList2"/>
    <dgm:cxn modelId="{A29904DF-3485-4F86-9459-927D67A8F864}" type="presParOf" srcId="{3F400129-C665-4B81-9DE0-617729FC9267}" destId="{37478373-E272-4DE0-A216-D528C5CDEEFF}" srcOrd="3" destOrd="0" presId="urn:microsoft.com/office/officeart/2005/8/layout/vList2"/>
    <dgm:cxn modelId="{2DA59BCD-7B3C-4BA0-963C-BAC5B215E11E}" type="presParOf" srcId="{3F400129-C665-4B81-9DE0-617729FC9267}" destId="{914373FA-3CE8-4F68-94A9-0AE1B3019DB8}" srcOrd="4" destOrd="0" presId="urn:microsoft.com/office/officeart/2005/8/layout/vList2"/>
    <dgm:cxn modelId="{FBA28A86-6386-44D9-BA2D-CADB7D847983}" type="presParOf" srcId="{3F400129-C665-4B81-9DE0-617729FC9267}" destId="{35B00D66-0E46-4B99-A3F0-247EE320594E}" srcOrd="5" destOrd="0" presId="urn:microsoft.com/office/officeart/2005/8/layout/vList2"/>
    <dgm:cxn modelId="{BBD42892-9158-448D-84AB-6C12499DF739}" type="presParOf" srcId="{3F400129-C665-4B81-9DE0-617729FC9267}" destId="{24368CEA-3774-4F8B-A61B-9773EECAF4EE}" srcOrd="6" destOrd="0" presId="urn:microsoft.com/office/officeart/2005/8/layout/vList2"/>
    <dgm:cxn modelId="{4934BE45-5807-447E-B56D-770ED07944BC}" type="presParOf" srcId="{3F400129-C665-4B81-9DE0-617729FC9267}" destId="{074EEAE4-AF36-487F-9EB7-2E9F20749B74}" srcOrd="7" destOrd="0" presId="urn:microsoft.com/office/officeart/2005/8/layout/vList2"/>
    <dgm:cxn modelId="{78317DCD-F389-4D92-AAA8-96D0A39C8020}" type="presParOf" srcId="{3F400129-C665-4B81-9DE0-617729FC9267}" destId="{EED2431A-95FD-4BF3-9E91-711D1F4A9B58}" srcOrd="8" destOrd="0" presId="urn:microsoft.com/office/officeart/2005/8/layout/vList2"/>
    <dgm:cxn modelId="{A5666A3F-296C-4A4E-A168-B0D8F27970DF}" type="presParOf" srcId="{3F400129-C665-4B81-9DE0-617729FC9267}" destId="{0097265B-A63F-4E68-8261-912BED02F0B0}" srcOrd="9" destOrd="0" presId="urn:microsoft.com/office/officeart/2005/8/layout/vList2"/>
    <dgm:cxn modelId="{511C5A9D-7C51-481A-BDBF-56D99E759CE2}" type="presParOf" srcId="{3F400129-C665-4B81-9DE0-617729FC9267}" destId="{9FD41AD0-EAD9-4646-B73E-A38C8BFCC622}" srcOrd="10" destOrd="0" presId="urn:microsoft.com/office/officeart/2005/8/layout/vList2"/>
    <dgm:cxn modelId="{5A61A0C1-858D-4A7F-A622-A4CBD037A1AD}" type="presParOf" srcId="{3F400129-C665-4B81-9DE0-617729FC9267}" destId="{8D52B3FB-F192-47C2-8139-6FB19972EB99}" srcOrd="11" destOrd="0" presId="urn:microsoft.com/office/officeart/2005/8/layout/vList2"/>
    <dgm:cxn modelId="{D8FA6D0B-C4D1-4296-A1E8-0FAC14AA4440}" type="presParOf" srcId="{3F400129-C665-4B81-9DE0-617729FC9267}" destId="{68102542-035E-4B2B-9CB7-1BC3FFECBD95}"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AEA5D4-7470-44B2-BE4B-A1053591AF7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7DF4E0-0202-4D06-B221-19EB5153B170}">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Workstation Backup</a:t>
          </a:r>
          <a:endParaRPr lang="en-US" sz="2400" b="1" dirty="0"/>
        </a:p>
      </dgm:t>
    </dgm:pt>
    <dgm:pt modelId="{BC159DFA-6041-4C6E-9E75-D61A26062749}" type="parTrans" cxnId="{3760C21D-FDAD-4673-9500-EDD53FC7460D}">
      <dgm:prSet/>
      <dgm:spPr/>
      <dgm:t>
        <a:bodyPr/>
        <a:lstStyle/>
        <a:p>
          <a:endParaRPr lang="en-US" sz="4800"/>
        </a:p>
      </dgm:t>
    </dgm:pt>
    <dgm:pt modelId="{8745AE54-26FA-42C6-9801-39DC0EE8BB1D}" type="sibTrans" cxnId="{3760C21D-FDAD-4673-9500-EDD53FC7460D}">
      <dgm:prSet/>
      <dgm:spPr/>
      <dgm:t>
        <a:bodyPr/>
        <a:lstStyle/>
        <a:p>
          <a:endParaRPr lang="en-US" sz="4800"/>
        </a:p>
      </dgm:t>
    </dgm:pt>
    <dgm:pt modelId="{8412C83F-0594-45CC-8A29-EF8A19BF4643}">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Putty Login</a:t>
          </a:r>
          <a:endParaRPr lang="en-US" sz="2400" b="1" dirty="0"/>
        </a:p>
      </dgm:t>
    </dgm:pt>
    <dgm:pt modelId="{CF598240-3F9C-47C6-863C-0C4104F11C8B}" type="parTrans" cxnId="{5ABB76FC-8A66-412F-BD12-8F830587337F}">
      <dgm:prSet/>
      <dgm:spPr/>
      <dgm:t>
        <a:bodyPr/>
        <a:lstStyle/>
        <a:p>
          <a:endParaRPr lang="en-US" sz="4800"/>
        </a:p>
      </dgm:t>
    </dgm:pt>
    <dgm:pt modelId="{012AE3A3-85A9-40B1-9C0C-7100F36B8305}" type="sibTrans" cxnId="{5ABB76FC-8A66-412F-BD12-8F830587337F}">
      <dgm:prSet/>
      <dgm:spPr/>
      <dgm:t>
        <a:bodyPr/>
        <a:lstStyle/>
        <a:p>
          <a:endParaRPr lang="en-US" sz="4800"/>
        </a:p>
      </dgm:t>
    </dgm:pt>
    <dgm:pt modelId="{FD5A9AF5-F46F-4CD0-AB83-AD1CE97C25C4}">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Shared Key Authentication</a:t>
          </a:r>
          <a:endParaRPr lang="en-US" sz="2400" b="1" dirty="0"/>
        </a:p>
      </dgm:t>
    </dgm:pt>
    <dgm:pt modelId="{7747724A-7505-4141-94DA-4C9910761065}" type="parTrans" cxnId="{63A6450C-10C9-40BE-8CED-4644304F81FF}">
      <dgm:prSet/>
      <dgm:spPr/>
      <dgm:t>
        <a:bodyPr/>
        <a:lstStyle/>
        <a:p>
          <a:endParaRPr lang="en-US" sz="4800"/>
        </a:p>
      </dgm:t>
    </dgm:pt>
    <dgm:pt modelId="{A6104797-2ACF-438B-88EF-73C0E4EA3D57}" type="sibTrans" cxnId="{63A6450C-10C9-40BE-8CED-4644304F81FF}">
      <dgm:prSet/>
      <dgm:spPr/>
      <dgm:t>
        <a:bodyPr/>
        <a:lstStyle/>
        <a:p>
          <a:endParaRPr lang="en-US" sz="4800"/>
        </a:p>
      </dgm:t>
    </dgm:pt>
    <dgm:pt modelId="{D7026B11-2763-4C75-A858-6748EF51F239}">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Login Profiles</a:t>
          </a:r>
          <a:endParaRPr lang="en-US" sz="2400" b="1" dirty="0"/>
        </a:p>
      </dgm:t>
    </dgm:pt>
    <dgm:pt modelId="{80DAB957-E866-49DC-BA9F-04461A6D7674}" type="parTrans" cxnId="{BB922B1F-1F04-42F1-8C92-CB27BB47A0AC}">
      <dgm:prSet/>
      <dgm:spPr/>
      <dgm:t>
        <a:bodyPr/>
        <a:lstStyle/>
        <a:p>
          <a:endParaRPr lang="en-US" sz="4800"/>
        </a:p>
      </dgm:t>
    </dgm:pt>
    <dgm:pt modelId="{CB92EE94-F533-485D-8199-1FDC20CC8EA4}" type="sibTrans" cxnId="{BB922B1F-1F04-42F1-8C92-CB27BB47A0AC}">
      <dgm:prSet/>
      <dgm:spPr/>
      <dgm:t>
        <a:bodyPr/>
        <a:lstStyle/>
        <a:p>
          <a:endParaRPr lang="en-US" sz="4800"/>
        </a:p>
      </dgm:t>
    </dgm:pt>
    <dgm:pt modelId="{2ED4C029-1A7F-495D-AE00-1CED224301CE}">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Custom Scripts</a:t>
          </a:r>
          <a:endParaRPr lang="en-US" sz="2400" b="1" dirty="0"/>
        </a:p>
      </dgm:t>
    </dgm:pt>
    <dgm:pt modelId="{E12F0345-CB96-45B8-98C0-CF7D7E53C2E6}" type="parTrans" cxnId="{70D69908-C428-4646-9DE0-F69DE38F0520}">
      <dgm:prSet/>
      <dgm:spPr/>
      <dgm:t>
        <a:bodyPr/>
        <a:lstStyle/>
        <a:p>
          <a:endParaRPr lang="en-US" sz="4800"/>
        </a:p>
      </dgm:t>
    </dgm:pt>
    <dgm:pt modelId="{E99FFEB3-78A9-45FB-8513-2CF468006FFC}" type="sibTrans" cxnId="{70D69908-C428-4646-9DE0-F69DE38F0520}">
      <dgm:prSet/>
      <dgm:spPr/>
      <dgm:t>
        <a:bodyPr/>
        <a:lstStyle/>
        <a:p>
          <a:endParaRPr lang="en-US" sz="4800"/>
        </a:p>
      </dgm:t>
    </dgm:pt>
    <dgm:pt modelId="{3E42F674-B41D-4408-B565-52A6979F7549}">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Rlwrap</a:t>
          </a:r>
          <a:endParaRPr lang="en-US" sz="2400" b="1" dirty="0"/>
        </a:p>
      </dgm:t>
    </dgm:pt>
    <dgm:pt modelId="{D11BDC5F-43C9-4125-B3E4-8C20ACD01CB6}" type="parTrans" cxnId="{3CDAFB66-44B5-4A45-9612-3F3CDB0B6D0D}">
      <dgm:prSet/>
      <dgm:spPr/>
      <dgm:t>
        <a:bodyPr/>
        <a:lstStyle/>
        <a:p>
          <a:endParaRPr lang="en-US" sz="4800"/>
        </a:p>
      </dgm:t>
    </dgm:pt>
    <dgm:pt modelId="{7B8C8364-1500-4682-960D-519AA4A276FE}" type="sibTrans" cxnId="{3CDAFB66-44B5-4A45-9612-3F3CDB0B6D0D}">
      <dgm:prSet/>
      <dgm:spPr/>
      <dgm:t>
        <a:bodyPr/>
        <a:lstStyle/>
        <a:p>
          <a:endParaRPr lang="en-US" sz="4800"/>
        </a:p>
      </dgm:t>
    </dgm:pt>
    <dgm:pt modelId="{4A6E19CD-51EA-4848-8370-5B303F2FD598}">
      <dgm:prSet custT="1"/>
      <dgm:spPr>
        <a:solidFill>
          <a:schemeClr val="tx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w="165100" prst="coolSlant"/>
        </a:sp3d>
      </dgm:spPr>
      <dgm:t>
        <a:bodyPr/>
        <a:lstStyle/>
        <a:p>
          <a:pPr algn="ctr" rtl="0"/>
          <a:r>
            <a:rPr lang="en-US" sz="2400" b="1" dirty="0" smtClean="0"/>
            <a:t>Miscellaneous</a:t>
          </a:r>
          <a:endParaRPr lang="en-US" sz="2400" b="1" dirty="0"/>
        </a:p>
      </dgm:t>
    </dgm:pt>
    <dgm:pt modelId="{E6D42AFB-BE72-4748-90EE-ACCDF70D93E6}" type="parTrans" cxnId="{80696E6A-CE4B-4FBF-AED5-CF40C0A9E215}">
      <dgm:prSet/>
      <dgm:spPr/>
      <dgm:t>
        <a:bodyPr/>
        <a:lstStyle/>
        <a:p>
          <a:endParaRPr lang="en-US" sz="4800"/>
        </a:p>
      </dgm:t>
    </dgm:pt>
    <dgm:pt modelId="{CB3BF7DC-A95D-492F-AD90-B8BDCE9EA668}" type="sibTrans" cxnId="{80696E6A-CE4B-4FBF-AED5-CF40C0A9E215}">
      <dgm:prSet/>
      <dgm:spPr/>
      <dgm:t>
        <a:bodyPr/>
        <a:lstStyle/>
        <a:p>
          <a:endParaRPr lang="en-US" sz="4800"/>
        </a:p>
      </dgm:t>
    </dgm:pt>
    <dgm:pt modelId="{3F400129-C665-4B81-9DE0-617729FC9267}" type="pres">
      <dgm:prSet presAssocID="{CDAEA5D4-7470-44B2-BE4B-A1053591AF76}" presName="linear" presStyleCnt="0">
        <dgm:presLayoutVars>
          <dgm:animLvl val="lvl"/>
          <dgm:resizeHandles val="exact"/>
        </dgm:presLayoutVars>
      </dgm:prSet>
      <dgm:spPr/>
      <dgm:t>
        <a:bodyPr/>
        <a:lstStyle/>
        <a:p>
          <a:endParaRPr lang="en-US"/>
        </a:p>
      </dgm:t>
    </dgm:pt>
    <dgm:pt modelId="{A2A96BCE-2A0D-4285-B167-5CFC01587600}" type="pres">
      <dgm:prSet presAssocID="{5E7DF4E0-0202-4D06-B221-19EB5153B170}" presName="parentText" presStyleLbl="node1" presStyleIdx="0" presStyleCnt="7">
        <dgm:presLayoutVars>
          <dgm:chMax val="0"/>
          <dgm:bulletEnabled val="1"/>
        </dgm:presLayoutVars>
      </dgm:prSet>
      <dgm:spPr/>
      <dgm:t>
        <a:bodyPr/>
        <a:lstStyle/>
        <a:p>
          <a:endParaRPr lang="en-US"/>
        </a:p>
      </dgm:t>
    </dgm:pt>
    <dgm:pt modelId="{17F2F015-BA79-431B-B201-0914163CE914}" type="pres">
      <dgm:prSet presAssocID="{8745AE54-26FA-42C6-9801-39DC0EE8BB1D}" presName="spacer" presStyleCnt="0"/>
      <dgm:spPr/>
    </dgm:pt>
    <dgm:pt modelId="{ECBDFC25-3DF1-48D2-9F9D-A30C6AB5B565}" type="pres">
      <dgm:prSet presAssocID="{8412C83F-0594-45CC-8A29-EF8A19BF4643}" presName="parentText" presStyleLbl="node1" presStyleIdx="1" presStyleCnt="7">
        <dgm:presLayoutVars>
          <dgm:chMax val="0"/>
          <dgm:bulletEnabled val="1"/>
        </dgm:presLayoutVars>
      </dgm:prSet>
      <dgm:spPr/>
      <dgm:t>
        <a:bodyPr/>
        <a:lstStyle/>
        <a:p>
          <a:endParaRPr lang="en-US"/>
        </a:p>
      </dgm:t>
    </dgm:pt>
    <dgm:pt modelId="{37478373-E272-4DE0-A216-D528C5CDEEFF}" type="pres">
      <dgm:prSet presAssocID="{012AE3A3-85A9-40B1-9C0C-7100F36B8305}" presName="spacer" presStyleCnt="0"/>
      <dgm:spPr/>
    </dgm:pt>
    <dgm:pt modelId="{914373FA-3CE8-4F68-94A9-0AE1B3019DB8}" type="pres">
      <dgm:prSet presAssocID="{FD5A9AF5-F46F-4CD0-AB83-AD1CE97C25C4}" presName="parentText" presStyleLbl="node1" presStyleIdx="2" presStyleCnt="7">
        <dgm:presLayoutVars>
          <dgm:chMax val="0"/>
          <dgm:bulletEnabled val="1"/>
        </dgm:presLayoutVars>
      </dgm:prSet>
      <dgm:spPr/>
      <dgm:t>
        <a:bodyPr/>
        <a:lstStyle/>
        <a:p>
          <a:endParaRPr lang="en-US"/>
        </a:p>
      </dgm:t>
    </dgm:pt>
    <dgm:pt modelId="{35B00D66-0E46-4B99-A3F0-247EE320594E}" type="pres">
      <dgm:prSet presAssocID="{A6104797-2ACF-438B-88EF-73C0E4EA3D57}" presName="spacer" presStyleCnt="0"/>
      <dgm:spPr/>
    </dgm:pt>
    <dgm:pt modelId="{24368CEA-3774-4F8B-A61B-9773EECAF4EE}" type="pres">
      <dgm:prSet presAssocID="{D7026B11-2763-4C75-A858-6748EF51F239}" presName="parentText" presStyleLbl="node1" presStyleIdx="3" presStyleCnt="7">
        <dgm:presLayoutVars>
          <dgm:chMax val="0"/>
          <dgm:bulletEnabled val="1"/>
        </dgm:presLayoutVars>
      </dgm:prSet>
      <dgm:spPr/>
      <dgm:t>
        <a:bodyPr/>
        <a:lstStyle/>
        <a:p>
          <a:endParaRPr lang="en-US"/>
        </a:p>
      </dgm:t>
    </dgm:pt>
    <dgm:pt modelId="{074EEAE4-AF36-487F-9EB7-2E9F20749B74}" type="pres">
      <dgm:prSet presAssocID="{CB92EE94-F533-485D-8199-1FDC20CC8EA4}" presName="spacer" presStyleCnt="0"/>
      <dgm:spPr/>
    </dgm:pt>
    <dgm:pt modelId="{EED2431A-95FD-4BF3-9E91-711D1F4A9B58}" type="pres">
      <dgm:prSet presAssocID="{2ED4C029-1A7F-495D-AE00-1CED224301CE}" presName="parentText" presStyleLbl="node1" presStyleIdx="4" presStyleCnt="7">
        <dgm:presLayoutVars>
          <dgm:chMax val="0"/>
          <dgm:bulletEnabled val="1"/>
        </dgm:presLayoutVars>
      </dgm:prSet>
      <dgm:spPr/>
      <dgm:t>
        <a:bodyPr/>
        <a:lstStyle/>
        <a:p>
          <a:endParaRPr lang="en-US"/>
        </a:p>
      </dgm:t>
    </dgm:pt>
    <dgm:pt modelId="{0097265B-A63F-4E68-8261-912BED02F0B0}" type="pres">
      <dgm:prSet presAssocID="{E99FFEB3-78A9-45FB-8513-2CF468006FFC}" presName="spacer" presStyleCnt="0"/>
      <dgm:spPr/>
    </dgm:pt>
    <dgm:pt modelId="{9FD41AD0-EAD9-4646-B73E-A38C8BFCC622}" type="pres">
      <dgm:prSet presAssocID="{3E42F674-B41D-4408-B565-52A6979F7549}" presName="parentText" presStyleLbl="node1" presStyleIdx="5" presStyleCnt="7">
        <dgm:presLayoutVars>
          <dgm:chMax val="0"/>
          <dgm:bulletEnabled val="1"/>
        </dgm:presLayoutVars>
      </dgm:prSet>
      <dgm:spPr/>
      <dgm:t>
        <a:bodyPr/>
        <a:lstStyle/>
        <a:p>
          <a:endParaRPr lang="en-US"/>
        </a:p>
      </dgm:t>
    </dgm:pt>
    <dgm:pt modelId="{8D52B3FB-F192-47C2-8139-6FB19972EB99}" type="pres">
      <dgm:prSet presAssocID="{7B8C8364-1500-4682-960D-519AA4A276FE}" presName="spacer" presStyleCnt="0"/>
      <dgm:spPr/>
    </dgm:pt>
    <dgm:pt modelId="{68102542-035E-4B2B-9CB7-1BC3FFECBD95}" type="pres">
      <dgm:prSet presAssocID="{4A6E19CD-51EA-4848-8370-5B303F2FD598}" presName="parentText" presStyleLbl="node1" presStyleIdx="6" presStyleCnt="7">
        <dgm:presLayoutVars>
          <dgm:chMax val="0"/>
          <dgm:bulletEnabled val="1"/>
        </dgm:presLayoutVars>
      </dgm:prSet>
      <dgm:spPr/>
      <dgm:t>
        <a:bodyPr/>
        <a:lstStyle/>
        <a:p>
          <a:endParaRPr lang="en-US"/>
        </a:p>
      </dgm:t>
    </dgm:pt>
  </dgm:ptLst>
  <dgm:cxnLst>
    <dgm:cxn modelId="{1617C357-5DA3-4FDA-9FC2-60074B556481}" type="presOf" srcId="{5E7DF4E0-0202-4D06-B221-19EB5153B170}" destId="{A2A96BCE-2A0D-4285-B167-5CFC01587600}" srcOrd="0" destOrd="0" presId="urn:microsoft.com/office/officeart/2005/8/layout/vList2"/>
    <dgm:cxn modelId="{5ABB76FC-8A66-412F-BD12-8F830587337F}" srcId="{CDAEA5D4-7470-44B2-BE4B-A1053591AF76}" destId="{8412C83F-0594-45CC-8A29-EF8A19BF4643}" srcOrd="1" destOrd="0" parTransId="{CF598240-3F9C-47C6-863C-0C4104F11C8B}" sibTransId="{012AE3A3-85A9-40B1-9C0C-7100F36B8305}"/>
    <dgm:cxn modelId="{44B878DF-A33F-48B8-B347-0557C03FA200}" type="presOf" srcId="{4A6E19CD-51EA-4848-8370-5B303F2FD598}" destId="{68102542-035E-4B2B-9CB7-1BC3FFECBD95}" srcOrd="0" destOrd="0" presId="urn:microsoft.com/office/officeart/2005/8/layout/vList2"/>
    <dgm:cxn modelId="{63A6450C-10C9-40BE-8CED-4644304F81FF}" srcId="{CDAEA5D4-7470-44B2-BE4B-A1053591AF76}" destId="{FD5A9AF5-F46F-4CD0-AB83-AD1CE97C25C4}" srcOrd="2" destOrd="0" parTransId="{7747724A-7505-4141-94DA-4C9910761065}" sibTransId="{A6104797-2ACF-438B-88EF-73C0E4EA3D57}"/>
    <dgm:cxn modelId="{3F3B6024-DB59-4EB8-9B8C-E93348FC0803}" type="presOf" srcId="{8412C83F-0594-45CC-8A29-EF8A19BF4643}" destId="{ECBDFC25-3DF1-48D2-9F9D-A30C6AB5B565}" srcOrd="0" destOrd="0" presId="urn:microsoft.com/office/officeart/2005/8/layout/vList2"/>
    <dgm:cxn modelId="{70D69908-C428-4646-9DE0-F69DE38F0520}" srcId="{CDAEA5D4-7470-44B2-BE4B-A1053591AF76}" destId="{2ED4C029-1A7F-495D-AE00-1CED224301CE}" srcOrd="4" destOrd="0" parTransId="{E12F0345-CB96-45B8-98C0-CF7D7E53C2E6}" sibTransId="{E99FFEB3-78A9-45FB-8513-2CF468006FFC}"/>
    <dgm:cxn modelId="{3EF585DA-6E7B-44F4-A742-9AEDFDD9AECD}" type="presOf" srcId="{2ED4C029-1A7F-495D-AE00-1CED224301CE}" destId="{EED2431A-95FD-4BF3-9E91-711D1F4A9B58}" srcOrd="0" destOrd="0" presId="urn:microsoft.com/office/officeart/2005/8/layout/vList2"/>
    <dgm:cxn modelId="{80696E6A-CE4B-4FBF-AED5-CF40C0A9E215}" srcId="{CDAEA5D4-7470-44B2-BE4B-A1053591AF76}" destId="{4A6E19CD-51EA-4848-8370-5B303F2FD598}" srcOrd="6" destOrd="0" parTransId="{E6D42AFB-BE72-4748-90EE-ACCDF70D93E6}" sibTransId="{CB3BF7DC-A95D-492F-AD90-B8BDCE9EA668}"/>
    <dgm:cxn modelId="{3760C21D-FDAD-4673-9500-EDD53FC7460D}" srcId="{CDAEA5D4-7470-44B2-BE4B-A1053591AF76}" destId="{5E7DF4E0-0202-4D06-B221-19EB5153B170}" srcOrd="0" destOrd="0" parTransId="{BC159DFA-6041-4C6E-9E75-D61A26062749}" sibTransId="{8745AE54-26FA-42C6-9801-39DC0EE8BB1D}"/>
    <dgm:cxn modelId="{0B30AE57-C035-46D7-A6B1-9E545C4C4B50}" type="presOf" srcId="{CDAEA5D4-7470-44B2-BE4B-A1053591AF76}" destId="{3F400129-C665-4B81-9DE0-617729FC9267}" srcOrd="0" destOrd="0" presId="urn:microsoft.com/office/officeart/2005/8/layout/vList2"/>
    <dgm:cxn modelId="{BB922B1F-1F04-42F1-8C92-CB27BB47A0AC}" srcId="{CDAEA5D4-7470-44B2-BE4B-A1053591AF76}" destId="{D7026B11-2763-4C75-A858-6748EF51F239}" srcOrd="3" destOrd="0" parTransId="{80DAB957-E866-49DC-BA9F-04461A6D7674}" sibTransId="{CB92EE94-F533-485D-8199-1FDC20CC8EA4}"/>
    <dgm:cxn modelId="{2BCEA7E4-DCF3-4506-BB7C-B3103533ADD5}" type="presOf" srcId="{D7026B11-2763-4C75-A858-6748EF51F239}" destId="{24368CEA-3774-4F8B-A61B-9773EECAF4EE}" srcOrd="0" destOrd="0" presId="urn:microsoft.com/office/officeart/2005/8/layout/vList2"/>
    <dgm:cxn modelId="{3CDAFB66-44B5-4A45-9612-3F3CDB0B6D0D}" srcId="{CDAEA5D4-7470-44B2-BE4B-A1053591AF76}" destId="{3E42F674-B41D-4408-B565-52A6979F7549}" srcOrd="5" destOrd="0" parTransId="{D11BDC5F-43C9-4125-B3E4-8C20ACD01CB6}" sibTransId="{7B8C8364-1500-4682-960D-519AA4A276FE}"/>
    <dgm:cxn modelId="{76C9853B-BF4D-4F3A-869A-5144B9470E38}" type="presOf" srcId="{FD5A9AF5-F46F-4CD0-AB83-AD1CE97C25C4}" destId="{914373FA-3CE8-4F68-94A9-0AE1B3019DB8}" srcOrd="0" destOrd="0" presId="urn:microsoft.com/office/officeart/2005/8/layout/vList2"/>
    <dgm:cxn modelId="{3ED1B7F0-E841-44E3-A43F-F6B1DB084400}" type="presOf" srcId="{3E42F674-B41D-4408-B565-52A6979F7549}" destId="{9FD41AD0-EAD9-4646-B73E-A38C8BFCC622}" srcOrd="0" destOrd="0" presId="urn:microsoft.com/office/officeart/2005/8/layout/vList2"/>
    <dgm:cxn modelId="{89A869C3-4017-4C5F-9C98-30D88DCBEA67}" type="presParOf" srcId="{3F400129-C665-4B81-9DE0-617729FC9267}" destId="{A2A96BCE-2A0D-4285-B167-5CFC01587600}" srcOrd="0" destOrd="0" presId="urn:microsoft.com/office/officeart/2005/8/layout/vList2"/>
    <dgm:cxn modelId="{C93B4300-6B43-4FA2-A2B0-F383FB59E385}" type="presParOf" srcId="{3F400129-C665-4B81-9DE0-617729FC9267}" destId="{17F2F015-BA79-431B-B201-0914163CE914}" srcOrd="1" destOrd="0" presId="urn:microsoft.com/office/officeart/2005/8/layout/vList2"/>
    <dgm:cxn modelId="{6E47574A-81CD-490C-9FF9-ED16053F303B}" type="presParOf" srcId="{3F400129-C665-4B81-9DE0-617729FC9267}" destId="{ECBDFC25-3DF1-48D2-9F9D-A30C6AB5B565}" srcOrd="2" destOrd="0" presId="urn:microsoft.com/office/officeart/2005/8/layout/vList2"/>
    <dgm:cxn modelId="{9C9EB699-51CD-4DC2-A5D1-85F0991764C2}" type="presParOf" srcId="{3F400129-C665-4B81-9DE0-617729FC9267}" destId="{37478373-E272-4DE0-A216-D528C5CDEEFF}" srcOrd="3" destOrd="0" presId="urn:microsoft.com/office/officeart/2005/8/layout/vList2"/>
    <dgm:cxn modelId="{525F0EB4-C97F-4E15-8A2B-2347458BCD07}" type="presParOf" srcId="{3F400129-C665-4B81-9DE0-617729FC9267}" destId="{914373FA-3CE8-4F68-94A9-0AE1B3019DB8}" srcOrd="4" destOrd="0" presId="urn:microsoft.com/office/officeart/2005/8/layout/vList2"/>
    <dgm:cxn modelId="{322DC897-ADEE-4021-8018-DEE8FFA0AC02}" type="presParOf" srcId="{3F400129-C665-4B81-9DE0-617729FC9267}" destId="{35B00D66-0E46-4B99-A3F0-247EE320594E}" srcOrd="5" destOrd="0" presId="urn:microsoft.com/office/officeart/2005/8/layout/vList2"/>
    <dgm:cxn modelId="{B90A7482-11BC-49DD-AE50-38F469AAA11B}" type="presParOf" srcId="{3F400129-C665-4B81-9DE0-617729FC9267}" destId="{24368CEA-3774-4F8B-A61B-9773EECAF4EE}" srcOrd="6" destOrd="0" presId="urn:microsoft.com/office/officeart/2005/8/layout/vList2"/>
    <dgm:cxn modelId="{CE9BDC92-9C90-4EE4-8C4B-F6FE1C298986}" type="presParOf" srcId="{3F400129-C665-4B81-9DE0-617729FC9267}" destId="{074EEAE4-AF36-487F-9EB7-2E9F20749B74}" srcOrd="7" destOrd="0" presId="urn:microsoft.com/office/officeart/2005/8/layout/vList2"/>
    <dgm:cxn modelId="{2DF6FFD3-AD19-4F49-B915-DD5B4766E15C}" type="presParOf" srcId="{3F400129-C665-4B81-9DE0-617729FC9267}" destId="{EED2431A-95FD-4BF3-9E91-711D1F4A9B58}" srcOrd="8" destOrd="0" presId="urn:microsoft.com/office/officeart/2005/8/layout/vList2"/>
    <dgm:cxn modelId="{EB4F9161-7027-4CE3-BE43-E4E19F2C9C82}" type="presParOf" srcId="{3F400129-C665-4B81-9DE0-617729FC9267}" destId="{0097265B-A63F-4E68-8261-912BED02F0B0}" srcOrd="9" destOrd="0" presId="urn:microsoft.com/office/officeart/2005/8/layout/vList2"/>
    <dgm:cxn modelId="{1B0EF291-544F-442A-A7CF-1254A08D9CEE}" type="presParOf" srcId="{3F400129-C665-4B81-9DE0-617729FC9267}" destId="{9FD41AD0-EAD9-4646-B73E-A38C8BFCC622}" srcOrd="10" destOrd="0" presId="urn:microsoft.com/office/officeart/2005/8/layout/vList2"/>
    <dgm:cxn modelId="{102033E3-47D7-4F35-85EA-A2398522EA5E}" type="presParOf" srcId="{3F400129-C665-4B81-9DE0-617729FC9267}" destId="{8D52B3FB-F192-47C2-8139-6FB19972EB99}" srcOrd="11" destOrd="0" presId="urn:microsoft.com/office/officeart/2005/8/layout/vList2"/>
    <dgm:cxn modelId="{49E43EEA-E46E-4186-BB0B-D6ECE417EED7}" type="presParOf" srcId="{3F400129-C665-4B81-9DE0-617729FC9267}" destId="{68102542-035E-4B2B-9CB7-1BC3FFECBD95}"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96BCE-2A0D-4285-B167-5CFC01587600}">
      <dsp:nvSpPr>
        <dsp:cNvPr id="0" name=""/>
        <dsp:cNvSpPr/>
      </dsp:nvSpPr>
      <dsp:spPr>
        <a:xfrm>
          <a:off x="0" y="23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Workstation Backup</a:t>
          </a:r>
          <a:endParaRPr lang="en-US" sz="2400" b="1" kern="1200" dirty="0"/>
        </a:p>
      </dsp:txBody>
      <dsp:txXfrm>
        <a:off x="27415" y="50515"/>
        <a:ext cx="4136170" cy="506770"/>
      </dsp:txXfrm>
    </dsp:sp>
    <dsp:sp modelId="{ECBDFC25-3DF1-48D2-9F9D-A30C6AB5B565}">
      <dsp:nvSpPr>
        <dsp:cNvPr id="0" name=""/>
        <dsp:cNvSpPr/>
      </dsp:nvSpPr>
      <dsp:spPr>
        <a:xfrm>
          <a:off x="0" y="671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Putty Login</a:t>
          </a:r>
          <a:endParaRPr lang="en-US" sz="2400" b="1" kern="1200" dirty="0"/>
        </a:p>
      </dsp:txBody>
      <dsp:txXfrm>
        <a:off x="27415" y="698515"/>
        <a:ext cx="4136170" cy="506770"/>
      </dsp:txXfrm>
    </dsp:sp>
    <dsp:sp modelId="{914373FA-3CE8-4F68-94A9-0AE1B3019DB8}">
      <dsp:nvSpPr>
        <dsp:cNvPr id="0" name=""/>
        <dsp:cNvSpPr/>
      </dsp:nvSpPr>
      <dsp:spPr>
        <a:xfrm>
          <a:off x="0" y="1319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Shared Key Authentication</a:t>
          </a:r>
          <a:endParaRPr lang="en-US" sz="2400" b="1" kern="1200" dirty="0"/>
        </a:p>
      </dsp:txBody>
      <dsp:txXfrm>
        <a:off x="27415" y="1346515"/>
        <a:ext cx="4136170" cy="506770"/>
      </dsp:txXfrm>
    </dsp:sp>
    <dsp:sp modelId="{24368CEA-3774-4F8B-A61B-9773EECAF4EE}">
      <dsp:nvSpPr>
        <dsp:cNvPr id="0" name=""/>
        <dsp:cNvSpPr/>
      </dsp:nvSpPr>
      <dsp:spPr>
        <a:xfrm>
          <a:off x="0" y="1967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Login Profiles</a:t>
          </a:r>
          <a:endParaRPr lang="en-US" sz="2400" b="1" kern="1200" dirty="0"/>
        </a:p>
      </dsp:txBody>
      <dsp:txXfrm>
        <a:off x="27415" y="1994515"/>
        <a:ext cx="4136170" cy="506770"/>
      </dsp:txXfrm>
    </dsp:sp>
    <dsp:sp modelId="{EED2431A-95FD-4BF3-9E91-711D1F4A9B58}">
      <dsp:nvSpPr>
        <dsp:cNvPr id="0" name=""/>
        <dsp:cNvSpPr/>
      </dsp:nvSpPr>
      <dsp:spPr>
        <a:xfrm>
          <a:off x="0" y="2615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Custom Scripts</a:t>
          </a:r>
          <a:endParaRPr lang="en-US" sz="2400" b="1" kern="1200" dirty="0"/>
        </a:p>
      </dsp:txBody>
      <dsp:txXfrm>
        <a:off x="27415" y="2642515"/>
        <a:ext cx="4136170" cy="506770"/>
      </dsp:txXfrm>
    </dsp:sp>
    <dsp:sp modelId="{9FD41AD0-EAD9-4646-B73E-A38C8BFCC622}">
      <dsp:nvSpPr>
        <dsp:cNvPr id="0" name=""/>
        <dsp:cNvSpPr/>
      </dsp:nvSpPr>
      <dsp:spPr>
        <a:xfrm>
          <a:off x="0" y="3263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Rlwrap</a:t>
          </a:r>
          <a:endParaRPr lang="en-US" sz="2400" b="1" kern="1200" dirty="0"/>
        </a:p>
      </dsp:txBody>
      <dsp:txXfrm>
        <a:off x="27415" y="3290515"/>
        <a:ext cx="4136170" cy="506770"/>
      </dsp:txXfrm>
    </dsp:sp>
    <dsp:sp modelId="{68102542-035E-4B2B-9CB7-1BC3FFECBD95}">
      <dsp:nvSpPr>
        <dsp:cNvPr id="0" name=""/>
        <dsp:cNvSpPr/>
      </dsp:nvSpPr>
      <dsp:spPr>
        <a:xfrm>
          <a:off x="0" y="3911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Miscellaneous</a:t>
          </a:r>
          <a:endParaRPr lang="en-US" sz="2400" b="1" kern="1200" dirty="0"/>
        </a:p>
      </dsp:txBody>
      <dsp:txXfrm>
        <a:off x="27415" y="3938515"/>
        <a:ext cx="4136170" cy="506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96BCE-2A0D-4285-B167-5CFC01587600}">
      <dsp:nvSpPr>
        <dsp:cNvPr id="0" name=""/>
        <dsp:cNvSpPr/>
      </dsp:nvSpPr>
      <dsp:spPr>
        <a:xfrm>
          <a:off x="0" y="23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Workstation Backup</a:t>
          </a:r>
          <a:endParaRPr lang="en-US" sz="2400" b="1" kern="1200" dirty="0"/>
        </a:p>
      </dsp:txBody>
      <dsp:txXfrm>
        <a:off x="27415" y="50515"/>
        <a:ext cx="4136170" cy="506770"/>
      </dsp:txXfrm>
    </dsp:sp>
    <dsp:sp modelId="{ECBDFC25-3DF1-48D2-9F9D-A30C6AB5B565}">
      <dsp:nvSpPr>
        <dsp:cNvPr id="0" name=""/>
        <dsp:cNvSpPr/>
      </dsp:nvSpPr>
      <dsp:spPr>
        <a:xfrm>
          <a:off x="0" y="671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Putty Login</a:t>
          </a:r>
          <a:endParaRPr lang="en-US" sz="2400" b="1" kern="1200" dirty="0"/>
        </a:p>
      </dsp:txBody>
      <dsp:txXfrm>
        <a:off x="27415" y="698515"/>
        <a:ext cx="4136170" cy="506770"/>
      </dsp:txXfrm>
    </dsp:sp>
    <dsp:sp modelId="{914373FA-3CE8-4F68-94A9-0AE1B3019DB8}">
      <dsp:nvSpPr>
        <dsp:cNvPr id="0" name=""/>
        <dsp:cNvSpPr/>
      </dsp:nvSpPr>
      <dsp:spPr>
        <a:xfrm>
          <a:off x="0" y="1319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Shared Key Authentication</a:t>
          </a:r>
          <a:endParaRPr lang="en-US" sz="2400" b="1" kern="1200" dirty="0"/>
        </a:p>
      </dsp:txBody>
      <dsp:txXfrm>
        <a:off x="27415" y="1346515"/>
        <a:ext cx="4136170" cy="506770"/>
      </dsp:txXfrm>
    </dsp:sp>
    <dsp:sp modelId="{24368CEA-3774-4F8B-A61B-9773EECAF4EE}">
      <dsp:nvSpPr>
        <dsp:cNvPr id="0" name=""/>
        <dsp:cNvSpPr/>
      </dsp:nvSpPr>
      <dsp:spPr>
        <a:xfrm>
          <a:off x="0" y="1967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Login Profiles</a:t>
          </a:r>
          <a:endParaRPr lang="en-US" sz="2400" b="1" kern="1200" dirty="0"/>
        </a:p>
      </dsp:txBody>
      <dsp:txXfrm>
        <a:off x="27415" y="1994515"/>
        <a:ext cx="4136170" cy="506770"/>
      </dsp:txXfrm>
    </dsp:sp>
    <dsp:sp modelId="{EED2431A-95FD-4BF3-9E91-711D1F4A9B58}">
      <dsp:nvSpPr>
        <dsp:cNvPr id="0" name=""/>
        <dsp:cNvSpPr/>
      </dsp:nvSpPr>
      <dsp:spPr>
        <a:xfrm>
          <a:off x="0" y="2615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Custom Scripts</a:t>
          </a:r>
          <a:endParaRPr lang="en-US" sz="2400" b="1" kern="1200" dirty="0"/>
        </a:p>
      </dsp:txBody>
      <dsp:txXfrm>
        <a:off x="27415" y="2642515"/>
        <a:ext cx="4136170" cy="506770"/>
      </dsp:txXfrm>
    </dsp:sp>
    <dsp:sp modelId="{9FD41AD0-EAD9-4646-B73E-A38C8BFCC622}">
      <dsp:nvSpPr>
        <dsp:cNvPr id="0" name=""/>
        <dsp:cNvSpPr/>
      </dsp:nvSpPr>
      <dsp:spPr>
        <a:xfrm>
          <a:off x="0" y="3263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Rlwrap</a:t>
          </a:r>
          <a:endParaRPr lang="en-US" sz="2400" b="1" kern="1200" dirty="0"/>
        </a:p>
      </dsp:txBody>
      <dsp:txXfrm>
        <a:off x="27415" y="3290515"/>
        <a:ext cx="4136170" cy="506770"/>
      </dsp:txXfrm>
    </dsp:sp>
    <dsp:sp modelId="{68102542-035E-4B2B-9CB7-1BC3FFECBD95}">
      <dsp:nvSpPr>
        <dsp:cNvPr id="0" name=""/>
        <dsp:cNvSpPr/>
      </dsp:nvSpPr>
      <dsp:spPr>
        <a:xfrm>
          <a:off x="0" y="3911100"/>
          <a:ext cx="4191000" cy="561600"/>
        </a:xfrm>
        <a:prstGeom prst="roundRect">
          <a:avLst/>
        </a:prstGeom>
        <a:solidFill>
          <a:schemeClr val="tx2"/>
        </a:soli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Miscellaneous</a:t>
          </a:r>
          <a:endParaRPr lang="en-US" sz="2400" b="1" kern="1200" dirty="0"/>
        </a:p>
      </dsp:txBody>
      <dsp:txXfrm>
        <a:off x="27415" y="3938515"/>
        <a:ext cx="4136170" cy="5067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E3FCE-72B7-46D4-9F60-77AF9ABF8178}" type="datetimeFigureOut">
              <a:rPr lang="en-US" smtClean="0"/>
              <a:t>10/15/2012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A7F157-DE76-48A1-8CF5-1626C3E00049}" type="slidenum">
              <a:rPr lang="en-US" smtClean="0"/>
              <a:t>‹#›</a:t>
            </a:fld>
            <a:endParaRPr lang="en-US"/>
          </a:p>
        </p:txBody>
      </p:sp>
    </p:spTree>
    <p:extLst>
      <p:ext uri="{BB962C8B-B14F-4D97-AF65-F5344CB8AC3E}">
        <p14:creationId xmlns:p14="http://schemas.microsoft.com/office/powerpoint/2010/main" val="175471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Time is the great equalizer.</a:t>
            </a:r>
          </a:p>
          <a:p>
            <a:r>
              <a:rPr lang="en-US" baseline="0" dirty="0" smtClean="0"/>
              <a:t>There is always a faster way of doing things.</a:t>
            </a:r>
            <a:endParaRPr lang="en-US" dirty="0" smtClean="0"/>
          </a:p>
          <a:p>
            <a:r>
              <a:rPr lang="en-US" dirty="0" smtClean="0"/>
              <a:t>I created this presentation because I am always struggling for time.</a:t>
            </a:r>
          </a:p>
          <a:p>
            <a:r>
              <a:rPr lang="en-US" dirty="0" smtClean="0"/>
              <a:t>Try to make repeatable</a:t>
            </a:r>
            <a:r>
              <a:rPr lang="en-US" baseline="0" dirty="0" smtClean="0"/>
              <a:t> tasks take less keystrokes or none at all.</a:t>
            </a:r>
          </a:p>
        </p:txBody>
      </p:sp>
      <p:sp>
        <p:nvSpPr>
          <p:cNvPr id="4" name="Slide Number Placeholder 3"/>
          <p:cNvSpPr>
            <a:spLocks noGrp="1"/>
          </p:cNvSpPr>
          <p:nvPr>
            <p:ph type="sldNum" sz="quarter" idx="10"/>
          </p:nvPr>
        </p:nvSpPr>
        <p:spPr/>
        <p:txBody>
          <a:bodyPr/>
          <a:lstStyle/>
          <a:p>
            <a:fld id="{2EA7F157-DE76-48A1-8CF5-1626C3E00049}" type="slidenum">
              <a:rPr lang="en-US" smtClean="0"/>
              <a:t>1</a:t>
            </a:fld>
            <a:endParaRPr lang="en-US" dirty="0"/>
          </a:p>
        </p:txBody>
      </p:sp>
    </p:spTree>
    <p:extLst>
      <p:ext uri="{BB962C8B-B14F-4D97-AF65-F5344CB8AC3E}">
        <p14:creationId xmlns:p14="http://schemas.microsoft.com/office/powerpoint/2010/main" val="55270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Considering how complex passwords need to be by most companies standards and how many times a day you need to type them, shared key authentication can be a huge time saver.</a:t>
            </a:r>
          </a:p>
          <a:p>
            <a:pPr marL="171450" indent="-171450">
              <a:buFont typeface="Arial" pitchFamily="34" charset="0"/>
              <a:buChar char="•"/>
            </a:pPr>
            <a:r>
              <a:rPr lang="en-US" dirty="0" smtClean="0"/>
              <a:t>Shared</a:t>
            </a:r>
            <a:r>
              <a:rPr lang="en-US" baseline="0" dirty="0" smtClean="0"/>
              <a:t> key authentications makes typing a complex password unnecessary.</a:t>
            </a:r>
          </a:p>
          <a:p>
            <a:pPr marL="171450" indent="-171450">
              <a:buFont typeface="Arial" pitchFamily="34" charset="0"/>
              <a:buChar char="•"/>
            </a:pPr>
            <a:r>
              <a:rPr lang="en-US" dirty="0" smtClean="0"/>
              <a:t>Shared</a:t>
            </a:r>
            <a:r>
              <a:rPr lang="en-US" baseline="0" dirty="0" smtClean="0"/>
              <a:t> key authentication usually comes before password authentication in the list of default methods of authentication, therefore eliminating the need to put in a password without making complex changes to the server SSH configuration.</a:t>
            </a:r>
          </a:p>
          <a:p>
            <a:pPr marL="171450" indent="-171450">
              <a:buFont typeface="Arial" pitchFamily="34" charset="0"/>
              <a:buChar char="•"/>
            </a:pPr>
            <a:r>
              <a:rPr lang="en-US" baseline="0" dirty="0" smtClean="0"/>
              <a:t>This is the method that Oracle RAC uses to move files and execute commands between RAC nodes.</a:t>
            </a:r>
          </a:p>
          <a:p>
            <a:pPr marL="171450" indent="-171450">
              <a:buFont typeface="Arial" pitchFamily="34" charset="0"/>
              <a:buChar char="•"/>
            </a:pPr>
            <a:r>
              <a:rPr lang="en-US" baseline="0" dirty="0" smtClean="0"/>
              <a:t>Public key authentication as it is also known is enabled by default for all users in Linux and needs to be explicitly disabled by the administrator if they choose not to use it.</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10</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avoid putting in a password every</a:t>
            </a:r>
            <a:r>
              <a:rPr lang="en-US" baseline="0" dirty="0" smtClean="0"/>
              <a:t> time you log into a server from your local workstation, shared key authentication can be used..</a:t>
            </a:r>
          </a:p>
          <a:p>
            <a:pPr marL="171450" indent="-171450">
              <a:buFont typeface="Arial" pitchFamily="34" charset="0"/>
              <a:buChar char="•"/>
            </a:pPr>
            <a:r>
              <a:rPr lang="en-US" baseline="0" dirty="0" smtClean="0"/>
              <a:t>The key pair that will be used will need to be generated in some way. The creators of Putty have tools that can be used in Windows. Putty Key Generator can be used to generate a private/public key pair.</a:t>
            </a:r>
          </a:p>
          <a:p>
            <a:pPr marL="171450" indent="-171450">
              <a:buFont typeface="Arial" pitchFamily="34" charset="0"/>
              <a:buChar char="•"/>
            </a:pPr>
            <a:r>
              <a:rPr lang="en-US" baseline="0" dirty="0" smtClean="0"/>
              <a:t>A passphrase can be used but is primarily for additional security and doesn't make sense when trying to reduce keystrokes.</a:t>
            </a:r>
          </a:p>
          <a:p>
            <a:pPr marL="171450" indent="-171450">
              <a:buFont typeface="Arial" pitchFamily="34" charset="0"/>
              <a:buChar char="•"/>
            </a:pPr>
            <a:r>
              <a:rPr lang="en-US" baseline="0" dirty="0" smtClean="0"/>
              <a:t>The parameters in the program indicate how strong the encryption of the key will be.</a:t>
            </a:r>
          </a:p>
          <a:p>
            <a:pPr marL="171450" indent="-171450">
              <a:buFont typeface="Arial" pitchFamily="34" charset="0"/>
              <a:buChar char="•"/>
            </a:pPr>
            <a:r>
              <a:rPr lang="en-US" baseline="0" dirty="0" smtClean="0"/>
              <a:t>Once the key is generated, the public half of the pair is displayed so it can be directly copied to the servers.</a:t>
            </a:r>
          </a:p>
          <a:p>
            <a:pPr marL="171450" indent="-171450">
              <a:buFont typeface="Arial" pitchFamily="34" charset="0"/>
              <a:buChar char="•"/>
            </a:pPr>
            <a:r>
              <a:rPr lang="en-US" baseline="0" dirty="0" smtClean="0"/>
              <a:t>Save the private key to a secure folder on your workstation by pressing the "Save private key" button. This will be used later.</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11</a:t>
            </a:fld>
            <a:endParaRPr lang="en-US"/>
          </a:p>
        </p:txBody>
      </p:sp>
    </p:spTree>
    <p:extLst>
      <p:ext uri="{BB962C8B-B14F-4D97-AF65-F5344CB8AC3E}">
        <p14:creationId xmlns:p14="http://schemas.microsoft.com/office/powerpoint/2010/main" val="3162306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creators of Putty also</a:t>
            </a:r>
            <a:r>
              <a:rPr lang="en-US" baseline="0" dirty="0" smtClean="0"/>
              <a:t> created a program called Pageant that runs on Windows to host private keys for shared key authentication.</a:t>
            </a:r>
          </a:p>
          <a:p>
            <a:pPr marL="171450" indent="-171450">
              <a:buFont typeface="Arial" pitchFamily="34" charset="0"/>
              <a:buChar char="•"/>
            </a:pPr>
            <a:r>
              <a:rPr lang="en-US" dirty="0" smtClean="0"/>
              <a:t>Pageant</a:t>
            </a:r>
            <a:r>
              <a:rPr lang="en-US" baseline="0" dirty="0" smtClean="0"/>
              <a:t> will run as a background process and can be loaded automatically at Windows startup by adding it to the startup folder.</a:t>
            </a:r>
          </a:p>
          <a:p>
            <a:pPr marL="171450" indent="-171450">
              <a:buFont typeface="Arial" pitchFamily="34" charset="0"/>
              <a:buChar char="•"/>
            </a:pPr>
            <a:r>
              <a:rPr lang="en-US" baseline="0" dirty="0" smtClean="0"/>
              <a:t>Once it is running, right click on the hat wearing computer in the system icons and choose "Add Key". Find the private key that was saved from the Putty Key Generator.</a:t>
            </a:r>
          </a:p>
          <a:p>
            <a:pPr marL="171450" indent="-171450">
              <a:buFont typeface="Arial" pitchFamily="34" charset="0"/>
              <a:buChar char="•"/>
            </a:pPr>
            <a:r>
              <a:rPr lang="en-US" baseline="0" dirty="0" smtClean="0"/>
              <a:t>Once it is chosen, they key will show up in the Pageant Key List and will stay there across reboots until it is removed.</a:t>
            </a:r>
          </a:p>
          <a:p>
            <a:pPr marL="171450" indent="-171450">
              <a:buFont typeface="Arial" pitchFamily="34" charset="0"/>
              <a:buChar char="•"/>
            </a:pPr>
            <a:r>
              <a:rPr lang="en-US" baseline="0" dirty="0" smtClean="0"/>
              <a:t>I haven't used my password to login into a server in almost six months using this method.</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12</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There are a couple of things to check on the server</a:t>
            </a:r>
            <a:r>
              <a:rPr lang="en-US" baseline="0" dirty="0" smtClean="0"/>
              <a:t> as well for shared key authentication.</a:t>
            </a:r>
            <a:endParaRPr lang="en-US" dirty="0" smtClean="0"/>
          </a:p>
          <a:p>
            <a:pPr marL="171450" indent="-171450">
              <a:buFont typeface="Arial" pitchFamily="34" charset="0"/>
              <a:buChar char="•"/>
            </a:pPr>
            <a:r>
              <a:rPr lang="en-US" dirty="0" smtClean="0"/>
              <a:t>The authorized keys file on the server will by default be .</a:t>
            </a:r>
            <a:r>
              <a:rPr lang="en-US" baseline="0" dirty="0" err="1" smtClean="0"/>
              <a:t>ssh</a:t>
            </a:r>
            <a:r>
              <a:rPr lang="en-US" baseline="0" dirty="0" smtClean="0"/>
              <a:t>/</a:t>
            </a:r>
            <a:r>
              <a:rPr lang="en-US" baseline="0" dirty="0" err="1" smtClean="0"/>
              <a:t>authorized_keys</a:t>
            </a:r>
            <a:r>
              <a:rPr lang="en-US" baseline="0" dirty="0" smtClean="0"/>
              <a:t> but can be changed in the </a:t>
            </a:r>
            <a:r>
              <a:rPr lang="en-US" baseline="0" dirty="0" err="1" smtClean="0"/>
              <a:t>config</a:t>
            </a:r>
            <a:r>
              <a:rPr lang="en-US" baseline="0" dirty="0" smtClean="0"/>
              <a:t> file. Check this first because this is often changed for security.</a:t>
            </a:r>
          </a:p>
          <a:p>
            <a:pPr marL="171450" indent="-171450">
              <a:buFont typeface="Arial" pitchFamily="34" charset="0"/>
              <a:buChar char="•"/>
            </a:pPr>
            <a:r>
              <a:rPr lang="en-US" baseline="0" dirty="0" smtClean="0"/>
              <a:t>The permissions on the .</a:t>
            </a:r>
            <a:r>
              <a:rPr lang="en-US" baseline="0" dirty="0" err="1" smtClean="0"/>
              <a:t>ssh</a:t>
            </a:r>
            <a:r>
              <a:rPr lang="en-US" baseline="0" dirty="0" smtClean="0"/>
              <a:t> directory in your user's home directory and the </a:t>
            </a:r>
            <a:r>
              <a:rPr lang="en-US" baseline="0" dirty="0" err="1" smtClean="0"/>
              <a:t>authorized_keys</a:t>
            </a:r>
            <a:r>
              <a:rPr lang="en-US" baseline="0" dirty="0" smtClean="0"/>
              <a:t> file itself have to be set to a maximum permissions level or shared key authentication will not work.</a:t>
            </a:r>
          </a:p>
          <a:p>
            <a:pPr marL="171450" indent="-171450">
              <a:buFont typeface="Arial" pitchFamily="34" charset="0"/>
              <a:buChar char="•"/>
            </a:pPr>
            <a:r>
              <a:rPr lang="en-US" baseline="0" dirty="0" smtClean="0"/>
              <a:t>Set the .</a:t>
            </a:r>
            <a:r>
              <a:rPr lang="en-US" baseline="0" dirty="0" err="1" smtClean="0"/>
              <a:t>ssh</a:t>
            </a:r>
            <a:r>
              <a:rPr lang="en-US" baseline="0" dirty="0" smtClean="0"/>
              <a:t> directory to read, write, execute for the owner only and set the </a:t>
            </a:r>
            <a:r>
              <a:rPr lang="en-US" baseline="0" dirty="0" err="1" smtClean="0"/>
              <a:t>authorized_keys</a:t>
            </a:r>
            <a:r>
              <a:rPr lang="en-US" baseline="0" dirty="0" smtClean="0"/>
              <a:t> file to read and write only for the owner.</a:t>
            </a:r>
          </a:p>
          <a:p>
            <a:pPr marL="171450" indent="-171450">
              <a:buFont typeface="Arial" pitchFamily="34" charset="0"/>
              <a:buChar char="•"/>
            </a:pPr>
            <a:r>
              <a:rPr lang="en-US" baseline="0" dirty="0" smtClean="0"/>
              <a:t>Append the public key generated from Putty </a:t>
            </a:r>
            <a:r>
              <a:rPr lang="en-US" baseline="0" dirty="0" err="1" smtClean="0"/>
              <a:t>Keygen</a:t>
            </a:r>
            <a:r>
              <a:rPr lang="en-US" baseline="0" dirty="0" smtClean="0"/>
              <a:t> to the </a:t>
            </a:r>
            <a:r>
              <a:rPr lang="en-US" baseline="0" dirty="0" err="1" smtClean="0"/>
              <a:t>authorized_keys</a:t>
            </a:r>
            <a:r>
              <a:rPr lang="en-US" baseline="0" dirty="0" smtClean="0"/>
              <a:t> files of any server on which you want to use the shared key authentication.</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13</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In the case that traditional</a:t>
            </a:r>
            <a:r>
              <a:rPr lang="en-US" baseline="0" dirty="0" smtClean="0"/>
              <a:t> passwords are used between your user and the oracle user on the server, shared key authentication can also be used.</a:t>
            </a:r>
          </a:p>
          <a:p>
            <a:pPr marL="171450" indent="-171450">
              <a:buFont typeface="Arial" pitchFamily="34" charset="0"/>
              <a:buChar char="•"/>
            </a:pPr>
            <a:r>
              <a:rPr lang="en-US" baseline="0" dirty="0" smtClean="0"/>
              <a:t>Generate a public/private key pair using the </a:t>
            </a:r>
            <a:r>
              <a:rPr lang="en-US" baseline="0" dirty="0" err="1" smtClean="0"/>
              <a:t>ssh-keygen</a:t>
            </a:r>
            <a:r>
              <a:rPr lang="en-US" baseline="0" dirty="0" smtClean="0"/>
              <a:t> command.</a:t>
            </a:r>
          </a:p>
          <a:p>
            <a:pPr marL="171450" indent="-171450">
              <a:buFont typeface="Arial" pitchFamily="34" charset="0"/>
              <a:buChar char="•"/>
            </a:pPr>
            <a:r>
              <a:rPr lang="en-US" baseline="0" dirty="0" smtClean="0"/>
              <a:t>Add the generated public key to oracle's </a:t>
            </a:r>
            <a:r>
              <a:rPr lang="en-US" baseline="0" dirty="0" err="1" smtClean="0"/>
              <a:t>authorized_keys</a:t>
            </a:r>
            <a:r>
              <a:rPr lang="en-US" baseline="0" dirty="0" smtClean="0"/>
              <a:t> file.</a:t>
            </a:r>
          </a:p>
          <a:p>
            <a:pPr marL="171450" indent="-171450">
              <a:buFont typeface="Arial" pitchFamily="34" charset="0"/>
              <a:buChar char="•"/>
            </a:pPr>
            <a:r>
              <a:rPr lang="en-US" baseline="0" dirty="0" smtClean="0"/>
              <a:t>Create an alias for the command to </a:t>
            </a:r>
            <a:r>
              <a:rPr lang="en-US" baseline="0" dirty="0" err="1" smtClean="0"/>
              <a:t>ssh</a:t>
            </a:r>
            <a:r>
              <a:rPr lang="en-US" baseline="0" dirty="0" smtClean="0"/>
              <a:t> to the same server as the oracle user.</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14</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 three most common Linux login shells are the Bourne Again Shell, C Shell and </a:t>
            </a:r>
            <a:r>
              <a:rPr lang="en-US" baseline="0" dirty="0" err="1" smtClean="0"/>
              <a:t>Korn</a:t>
            </a:r>
            <a:r>
              <a:rPr lang="en-US" baseline="0" dirty="0" smtClean="0"/>
              <a:t> Shell, of which the Bourne Again Shell, or Bash, is the default and most common.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 scripts executed on login are determined by the shell being used. Check these files when troubleshooting why something is happening or not happening when you log into a server.</a:t>
            </a:r>
            <a:endParaRPr lang="en-US" dirty="0" smtClean="0"/>
          </a:p>
          <a:p>
            <a:pPr marL="171450" indent="-171450">
              <a:buFont typeface="Arial" pitchFamily="34" charset="0"/>
              <a:buChar char="•"/>
            </a:pPr>
            <a:r>
              <a:rPr lang="en-US" dirty="0" smtClean="0"/>
              <a:t>When logging into a</a:t>
            </a:r>
            <a:r>
              <a:rPr lang="en-US" baseline="0" dirty="0" smtClean="0"/>
              <a:t> Linux server, the shell that will be used is determined normally by the /</a:t>
            </a:r>
            <a:r>
              <a:rPr lang="en-US" baseline="0" dirty="0" err="1" smtClean="0"/>
              <a:t>etc</a:t>
            </a:r>
            <a:r>
              <a:rPr lang="en-US" baseline="0" dirty="0" smtClean="0"/>
              <a:t>/</a:t>
            </a:r>
            <a:r>
              <a:rPr lang="en-US" baseline="0" dirty="0" err="1" smtClean="0"/>
              <a:t>passwd</a:t>
            </a:r>
            <a:r>
              <a:rPr lang="en-US" baseline="0" dirty="0" smtClean="0"/>
              <a:t> file, but it can also come from an </a:t>
            </a:r>
            <a:r>
              <a:rPr lang="en-US" baseline="0" dirty="0" err="1" smtClean="0"/>
              <a:t>ldap</a:t>
            </a:r>
            <a:r>
              <a:rPr lang="en-US" baseline="0" dirty="0" smtClean="0"/>
              <a:t> query. Both examples here show that my login shell will be bash.</a:t>
            </a:r>
          </a:p>
        </p:txBody>
      </p:sp>
      <p:sp>
        <p:nvSpPr>
          <p:cNvPr id="4" name="Slide Number Placeholder 3"/>
          <p:cNvSpPr>
            <a:spLocks noGrp="1"/>
          </p:cNvSpPr>
          <p:nvPr>
            <p:ph type="sldNum" sz="quarter" idx="10"/>
          </p:nvPr>
        </p:nvSpPr>
        <p:spPr/>
        <p:txBody>
          <a:bodyPr/>
          <a:lstStyle/>
          <a:p>
            <a:fld id="{2EA7F157-DE76-48A1-8CF5-1626C3E00049}" type="slidenum">
              <a:rPr lang="en-US" smtClean="0"/>
              <a:t>15</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additions I have made to </a:t>
            </a:r>
            <a:r>
              <a:rPr lang="en-US" dirty="0" smtClean="0"/>
              <a:t>my user's default .bash_profile. I generally put</a:t>
            </a:r>
            <a:r>
              <a:rPr lang="en-US" baseline="0" dirty="0" smtClean="0"/>
              <a:t> as little functionality in here as possible since the permissions on the file should only allow my user to see it.</a:t>
            </a:r>
          </a:p>
          <a:p>
            <a:pPr marL="171450" indent="-171450">
              <a:buFont typeface="Arial" pitchFamily="34" charset="0"/>
              <a:buChar char="•"/>
            </a:pPr>
            <a:r>
              <a:rPr lang="en-US" baseline="0" dirty="0" smtClean="0"/>
              <a:t>The oracle function is what makes my oracle session when I </a:t>
            </a:r>
            <a:r>
              <a:rPr lang="en-US" baseline="0" dirty="0" err="1" smtClean="0"/>
              <a:t>su</a:t>
            </a:r>
            <a:r>
              <a:rPr lang="en-US" baseline="0" dirty="0" smtClean="0"/>
              <a:t> to it unique from any other user that </a:t>
            </a:r>
            <a:r>
              <a:rPr lang="en-US" baseline="0" dirty="0" err="1" smtClean="0"/>
              <a:t>su's</a:t>
            </a:r>
            <a:r>
              <a:rPr lang="en-US" baseline="0" dirty="0" smtClean="0"/>
              <a:t> to oracle. The function </a:t>
            </a:r>
            <a:r>
              <a:rPr lang="en-US" baseline="0" dirty="0" err="1" smtClean="0"/>
              <a:t>echos</a:t>
            </a:r>
            <a:r>
              <a:rPr lang="en-US" baseline="0" dirty="0" smtClean="0"/>
              <a:t> a 1 into the </a:t>
            </a:r>
            <a:r>
              <a:rPr lang="en-US" baseline="0" dirty="0" err="1" smtClean="0"/>
              <a:t>fromsmiller</a:t>
            </a:r>
            <a:r>
              <a:rPr lang="en-US" baseline="0" dirty="0" smtClean="0"/>
              <a:t> file, changes the permissions so the oracle user can read and write to it and does an </a:t>
            </a:r>
            <a:r>
              <a:rPr lang="en-US" baseline="0" dirty="0" err="1" smtClean="0"/>
              <a:t>su</a:t>
            </a:r>
            <a:r>
              <a:rPr lang="en-US" baseline="0" dirty="0" smtClean="0"/>
              <a:t> to oracle.</a:t>
            </a:r>
          </a:p>
          <a:p>
            <a:pPr marL="171450" indent="-171450">
              <a:buFont typeface="Arial" pitchFamily="34" charset="0"/>
              <a:buChar char="•"/>
            </a:pPr>
            <a:r>
              <a:rPr lang="en-US" baseline="0" dirty="0" smtClean="0"/>
              <a:t>As part of the oracle user's profile script, it will read the </a:t>
            </a:r>
            <a:r>
              <a:rPr lang="en-US" baseline="0" dirty="0" err="1" smtClean="0"/>
              <a:t>fromsmiller</a:t>
            </a:r>
            <a:r>
              <a:rPr lang="en-US" baseline="0" dirty="0" smtClean="0"/>
              <a:t> file, find the 1, source my main profile script and reset the </a:t>
            </a:r>
            <a:r>
              <a:rPr lang="en-US" baseline="0" dirty="0" err="1" smtClean="0"/>
              <a:t>fromsmiller</a:t>
            </a:r>
            <a:r>
              <a:rPr lang="en-US" baseline="0" dirty="0" smtClean="0"/>
              <a:t> file so I don't affect other users' oracle sessions by echoing a 0 into the file. When someone else </a:t>
            </a:r>
            <a:r>
              <a:rPr lang="en-US" baseline="0" dirty="0" err="1" smtClean="0"/>
              <a:t>su's</a:t>
            </a:r>
            <a:r>
              <a:rPr lang="en-US" baseline="0" dirty="0" smtClean="0"/>
              <a:t> to oracle, the oracle shell will again check the </a:t>
            </a:r>
            <a:r>
              <a:rPr lang="en-US" baseline="0" dirty="0" err="1" smtClean="0"/>
              <a:t>fromsmiller</a:t>
            </a:r>
            <a:r>
              <a:rPr lang="en-US" baseline="0" dirty="0" smtClean="0"/>
              <a:t> file, but because it is set to 0, their environment will not be affected.</a:t>
            </a:r>
          </a:p>
          <a:p>
            <a:pPr marL="171450" indent="-171450">
              <a:buFont typeface="Arial" pitchFamily="34" charset="0"/>
              <a:buChar char="•"/>
            </a:pPr>
            <a:r>
              <a:rPr lang="en-US" baseline="0" dirty="0" smtClean="0"/>
              <a:t>The if statement is qualified with the test that says if the server I am on is usa-server1 or usa-server2, execute the oracle function, which means when I log into those two servers, I will be at the command prompt as the oracle user. I use this for most servers since 95% of the time, I </a:t>
            </a:r>
            <a:r>
              <a:rPr lang="en-US" baseline="0" dirty="0" err="1" smtClean="0"/>
              <a:t>su</a:t>
            </a:r>
            <a:r>
              <a:rPr lang="en-US" baseline="0" dirty="0" smtClean="0"/>
              <a:t> to the oracle user right away when I login anyhow.</a:t>
            </a:r>
          </a:p>
          <a:p>
            <a:pPr marL="171450" indent="-171450">
              <a:buFont typeface="Arial" pitchFamily="34" charset="0"/>
              <a:buChar char="•"/>
            </a:pPr>
            <a:r>
              <a:rPr lang="en-US" baseline="0" dirty="0" smtClean="0"/>
              <a:t>The "ENVFILE" is an environment file that is unique to each server. Hostname -s will expand to the server name without the domain with a .</a:t>
            </a:r>
            <a:r>
              <a:rPr lang="en-US" baseline="0" dirty="0" err="1" smtClean="0"/>
              <a:t>env</a:t>
            </a:r>
            <a:r>
              <a:rPr lang="en-US" baseline="0" dirty="0" smtClean="0"/>
              <a:t> extension. It will live in my home directory on that server. The test says that if the environment file does not exist, create it and give it read/write/execute for me, read/write for the group and read for others. The permissions are necessary because the oracle user will be modifying this file.</a:t>
            </a:r>
          </a:p>
        </p:txBody>
      </p:sp>
      <p:sp>
        <p:nvSpPr>
          <p:cNvPr id="4" name="Slide Number Placeholder 3"/>
          <p:cNvSpPr>
            <a:spLocks noGrp="1"/>
          </p:cNvSpPr>
          <p:nvPr>
            <p:ph type="sldNum" sz="quarter" idx="10"/>
          </p:nvPr>
        </p:nvSpPr>
        <p:spPr/>
        <p:txBody>
          <a:bodyPr/>
          <a:lstStyle/>
          <a:p>
            <a:fld id="{2EA7F157-DE76-48A1-8CF5-1626C3E00049}" type="slidenum">
              <a:rPr lang="en-US" smtClean="0"/>
              <a:t>16</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will either have access to the Oracle binaries with your login user or you will use something like sudo to switch to a shared oracle user.</a:t>
            </a:r>
          </a:p>
          <a:p>
            <a:pPr marL="171450" indent="-171450">
              <a:buFont typeface="Arial" pitchFamily="34" charset="0"/>
              <a:buChar char="•"/>
            </a:pPr>
            <a:r>
              <a:rPr lang="en-US" dirty="0" smtClean="0"/>
              <a:t>If it is necessary to use sudo to </a:t>
            </a:r>
            <a:r>
              <a:rPr lang="en-US" dirty="0" err="1" smtClean="0"/>
              <a:t>su</a:t>
            </a:r>
            <a:r>
              <a:rPr lang="en-US" dirty="0" smtClean="0"/>
              <a:t> to oracle, it is important to remember</a:t>
            </a:r>
            <a:r>
              <a:rPr lang="en-US" baseline="0" dirty="0" smtClean="0"/>
              <a:t> that most environment settings including variables are not transferred to the new session b</a:t>
            </a:r>
            <a:r>
              <a:rPr lang="en-US" dirty="0" smtClean="0"/>
              <a:t>y default</a:t>
            </a:r>
            <a:r>
              <a:rPr lang="en-US" baseline="0" dirty="0" smtClean="0"/>
              <a:t>. The scripting was written so it doesn't matter whether using sudo is necessary or not. With difficulty some environment settings can be transferred with </a:t>
            </a:r>
            <a:r>
              <a:rPr lang="en-US" baseline="0" dirty="0" err="1" smtClean="0"/>
              <a:t>sudoers</a:t>
            </a:r>
            <a:r>
              <a:rPr lang="en-US" baseline="0" dirty="0" smtClean="0"/>
              <a:t>.</a:t>
            </a:r>
          </a:p>
          <a:p>
            <a:pPr marL="171450" indent="-171450">
              <a:buFont typeface="Arial" pitchFamily="34" charset="0"/>
              <a:buChar char="•"/>
            </a:pPr>
            <a:r>
              <a:rPr lang="en-US" baseline="0" dirty="0" smtClean="0"/>
              <a:t>The better option is to source a file once you have already switched to the new user. This way you are not limited to just carrying over environment variables, you can also create functions, aliases and other functionality.</a:t>
            </a:r>
          </a:p>
          <a:p>
            <a:pPr marL="171450" indent="-171450">
              <a:buFont typeface="Arial" pitchFamily="34" charset="0"/>
              <a:buChar char="•"/>
            </a:pPr>
            <a:r>
              <a:rPr lang="en-US" baseline="0" dirty="0" smtClean="0"/>
              <a:t>The code here is what was referenced in the previous slide to automatically source a file and should  be added to oracle's .bash_profile. It will not affect other users' oracle shell.</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17</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 environment file</a:t>
            </a:r>
            <a:r>
              <a:rPr lang="en-US" baseline="0" dirty="0" smtClean="0"/>
              <a:t> can have any variables you will want set when you log in but should be limited to those that need to be unique to the server.</a:t>
            </a:r>
          </a:p>
          <a:p>
            <a:r>
              <a:rPr lang="en-US" baseline="0" dirty="0" smtClean="0"/>
              <a:t>All environment variables in this file will be set and exported but more importantly, some of them are critical for the functionality of other scripts.</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18</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check in</a:t>
            </a:r>
            <a:r>
              <a:rPr lang="en-US" baseline="0" dirty="0" smtClean="0"/>
              <a:t> the main script that is sourced when </a:t>
            </a:r>
            <a:r>
              <a:rPr lang="en-US" baseline="0" dirty="0" err="1" smtClean="0"/>
              <a:t>su'ing</a:t>
            </a:r>
            <a:r>
              <a:rPr lang="en-US" baseline="0" dirty="0" smtClean="0"/>
              <a:t> to the oracle users that checks i</a:t>
            </a:r>
            <a:r>
              <a:rPr lang="en-US" dirty="0" smtClean="0"/>
              <a:t>f any of the variables</a:t>
            </a:r>
            <a:r>
              <a:rPr lang="en-US" baseline="0" dirty="0" smtClean="0"/>
              <a:t> in the environment file for the server you are logged into are blank. If they are a script will run prompting you to populate them. Keep in mind that that script will need to be modified if any customizations are made to the variables script.</a:t>
            </a:r>
          </a:p>
          <a:p>
            <a:pPr marL="171450" indent="-171450">
              <a:buFont typeface="Arial" pitchFamily="34" charset="0"/>
              <a:buChar char="•"/>
            </a:pPr>
            <a:r>
              <a:rPr lang="en-US" baseline="0" dirty="0" smtClean="0"/>
              <a:t>The first question shown here is for the DEFAULT_ORACLE_HOME variable. Since it was blank when I logged in, I am being asked if I want to set it.</a:t>
            </a:r>
          </a:p>
          <a:p>
            <a:pPr marL="171450" indent="-171450">
              <a:buFont typeface="Arial" pitchFamily="34" charset="0"/>
              <a:buChar char="•"/>
            </a:pPr>
            <a:r>
              <a:rPr lang="en-US" baseline="0" dirty="0" smtClean="0"/>
              <a:t>The list for the various oracle paths in the slides to follow comes from an </a:t>
            </a:r>
            <a:r>
              <a:rPr lang="en-US" baseline="0" dirty="0" err="1" smtClean="0"/>
              <a:t>xlm</a:t>
            </a:r>
            <a:r>
              <a:rPr lang="en-US" baseline="0" dirty="0" smtClean="0"/>
              <a:t> parsing command running against the oracle inventory xml file on the server. The list shows all of the oracle homes listed in that inventory file and will set the DEFAULT_ORACLE_HOME variable to the one chosen.</a:t>
            </a:r>
          </a:p>
          <a:p>
            <a:pPr marL="171450" indent="-171450">
              <a:buFont typeface="Arial" pitchFamily="34" charset="0"/>
              <a:buChar char="•"/>
            </a:pPr>
            <a:r>
              <a:rPr lang="en-US" baseline="0" dirty="0" smtClean="0"/>
              <a:t>Once these variables are populated, you will not be asked again unless something changes with the environment file.</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19</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a:t>
            </a:fld>
            <a:endParaRPr lang="en-US" dirty="0"/>
          </a:p>
        </p:txBody>
      </p:sp>
    </p:spTree>
    <p:extLst>
      <p:ext uri="{BB962C8B-B14F-4D97-AF65-F5344CB8AC3E}">
        <p14:creationId xmlns:p14="http://schemas.microsoft.com/office/powerpoint/2010/main" val="36169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aseline="0" dirty="0" smtClean="0"/>
              <a:t>If you don't want to set a variable, for example, if this server is single node and does not run Clusterware, then you would choose number 8. Any variables in the variable file with the value of NA will be set to null.</a:t>
            </a:r>
          </a:p>
        </p:txBody>
      </p:sp>
      <p:sp>
        <p:nvSpPr>
          <p:cNvPr id="4" name="Slide Number Placeholder 3"/>
          <p:cNvSpPr>
            <a:spLocks noGrp="1"/>
          </p:cNvSpPr>
          <p:nvPr>
            <p:ph type="sldNum" sz="quarter" idx="10"/>
          </p:nvPr>
        </p:nvSpPr>
        <p:spPr/>
        <p:txBody>
          <a:bodyPr/>
          <a:lstStyle/>
          <a:p>
            <a:fld id="{2EA7F157-DE76-48A1-8CF5-1626C3E00049}" type="slidenum">
              <a:rPr lang="en-US" smtClean="0"/>
              <a:t>20</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would apply here if ASM was not being used.</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21</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would choose the agent home if you are running Grid Control</a:t>
            </a:r>
            <a:r>
              <a:rPr lang="en-US" baseline="0" dirty="0" smtClean="0"/>
              <a:t> in your environment and this server is running a Grid agent.</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22</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two questions are manual input since a</a:t>
            </a:r>
            <a:r>
              <a:rPr lang="en-US" baseline="0" dirty="0" smtClean="0"/>
              <a:t> list of values doesn't make sense.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previous questions did not have an appropriate choice listed in the "List of Values", there is also an option for manual input.</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23</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populated, the environment</a:t>
            </a:r>
            <a:r>
              <a:rPr lang="en-US" baseline="0" dirty="0" smtClean="0"/>
              <a:t> variable file would look something like this for a RAC server.</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24</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an example of a single node server without ASM. There are only three oracle homes listed in the inventory file.</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25</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there is no Clusterware</a:t>
            </a:r>
            <a:r>
              <a:rPr lang="en-US" baseline="0" dirty="0" smtClean="0"/>
              <a:t> installed, option 4 is chosen for NA.</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26</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ASM</a:t>
            </a:r>
            <a:r>
              <a:rPr lang="en-US" baseline="0" dirty="0" smtClean="0"/>
              <a:t> does not exist so NA is chosen again.</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27</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agent happens to be installed on this server.</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28</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RAC_NODE</a:t>
            </a:r>
            <a:r>
              <a:rPr lang="en-US" baseline="0" dirty="0" smtClean="0"/>
              <a:t> is set to NA.</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29</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3</a:t>
            </a:fld>
            <a:endParaRPr lang="en-US"/>
          </a:p>
        </p:txBody>
      </p:sp>
    </p:spTree>
    <p:extLst>
      <p:ext uri="{BB962C8B-B14F-4D97-AF65-F5344CB8AC3E}">
        <p14:creationId xmlns:p14="http://schemas.microsoft.com/office/powerpoint/2010/main" val="36169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single node server environment file. Many of the variables are set to NA.</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30</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oracleprofile</a:t>
            </a:r>
            <a:r>
              <a:rPr lang="en-US" baseline="0" dirty="0" smtClean="0"/>
              <a:t> script is the main script that is sourced when </a:t>
            </a:r>
            <a:r>
              <a:rPr lang="en-US" baseline="0" dirty="0" err="1" smtClean="0"/>
              <a:t>su'ing</a:t>
            </a:r>
            <a:r>
              <a:rPr lang="en-US" baseline="0" dirty="0" smtClean="0"/>
              <a:t> to the oracle user.</a:t>
            </a:r>
          </a:p>
          <a:p>
            <a:pPr marL="171450" indent="-171450">
              <a:buFont typeface="Arial" pitchFamily="34" charset="0"/>
              <a:buChar char="•"/>
            </a:pPr>
            <a:r>
              <a:rPr lang="en-US" dirty="0" smtClean="0"/>
              <a:t>It starts out checking and populating if necessary the environment variables</a:t>
            </a:r>
            <a:r>
              <a:rPr lang="en-US" baseline="0" dirty="0" smtClean="0"/>
              <a:t> script that we just reviewed. The setenvs.sh script is the script used to perform the tasks we just went through with the previous dozen or so slides. It is always executed and will only prompt for the previous questions when a variable in the environment variable file is blank.</a:t>
            </a:r>
          </a:p>
          <a:p>
            <a:pPr marL="171450" indent="-171450">
              <a:buFont typeface="Arial" pitchFamily="34" charset="0"/>
              <a:buChar char="•"/>
            </a:pPr>
            <a:r>
              <a:rPr lang="en-US" baseline="0" dirty="0" smtClean="0"/>
              <a:t>The for loop either exports the variable as blank if it is populated with NA or exports the variable as it is in the file.</a:t>
            </a:r>
          </a:p>
          <a:p>
            <a:pPr marL="171450" indent="-171450">
              <a:buFont typeface="Arial" pitchFamily="34" charset="0"/>
              <a:buChar char="•"/>
            </a:pPr>
            <a:r>
              <a:rPr lang="en-US" baseline="0" dirty="0" smtClean="0"/>
              <a:t>The some basic exports are made for the session. Not all of the variables are exported as some of them are used for the rest of the script.</a:t>
            </a:r>
          </a:p>
        </p:txBody>
      </p:sp>
      <p:sp>
        <p:nvSpPr>
          <p:cNvPr id="4" name="Slide Number Placeholder 3"/>
          <p:cNvSpPr>
            <a:spLocks noGrp="1"/>
          </p:cNvSpPr>
          <p:nvPr>
            <p:ph type="sldNum" sz="quarter" idx="10"/>
          </p:nvPr>
        </p:nvSpPr>
        <p:spPr/>
        <p:txBody>
          <a:bodyPr/>
          <a:lstStyle/>
          <a:p>
            <a:fld id="{2EA7F157-DE76-48A1-8CF5-1626C3E00049}" type="slidenum">
              <a:rPr lang="en-US" smtClean="0"/>
              <a:t>31</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a:t>
            </a:r>
            <a:r>
              <a:rPr lang="en-US" baseline="0" dirty="0" smtClean="0"/>
              <a:t> few slides are pieces of the </a:t>
            </a:r>
            <a:r>
              <a:rPr lang="en-US" baseline="0" dirty="0" err="1" smtClean="0"/>
              <a:t>oracleprofile</a:t>
            </a:r>
            <a:r>
              <a:rPr lang="en-US" baseline="0" dirty="0" smtClean="0"/>
              <a:t> script broken down according to their functionality.</a:t>
            </a:r>
          </a:p>
          <a:p>
            <a:pPr marL="171450" indent="-171450">
              <a:buFont typeface="Arial" pitchFamily="34" charset="0"/>
              <a:buChar char="•"/>
            </a:pPr>
            <a:r>
              <a:rPr lang="en-US" baseline="0" dirty="0" smtClean="0"/>
              <a:t>The prompt can serve any number of purposes and can be as simple or complicated as you choose.</a:t>
            </a:r>
          </a:p>
          <a:p>
            <a:pPr marL="171450" indent="-171450">
              <a:buFont typeface="Arial" pitchFamily="34" charset="0"/>
              <a:buChar char="•"/>
            </a:pPr>
            <a:r>
              <a:rPr lang="en-US" baseline="0" dirty="0" smtClean="0"/>
              <a:t>PS1 is a reserved environment variable and will determine prompt of your shell. This function is executed a number of times, including every time the "Instance Chooser" is used as we'll see coming up in another slide. It can also be invoked manually.</a:t>
            </a:r>
          </a:p>
          <a:p>
            <a:pPr marL="171450" indent="-171450">
              <a:buFont typeface="Arial" pitchFamily="34" charset="0"/>
              <a:buChar char="•"/>
            </a:pPr>
            <a:r>
              <a:rPr lang="en-US" baseline="0" dirty="0" smtClean="0"/>
              <a:t>PS1 accepts two arguments; the ORACLE_HOME and the ORACLE_SID. The prompt will be updated with these values every time the function is called.</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32</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 way most people check a Linux server to</a:t>
            </a:r>
            <a:r>
              <a:rPr lang="en-US" baseline="0" dirty="0" smtClean="0"/>
              <a:t> see what instances are running on it is with the command "</a:t>
            </a:r>
            <a:r>
              <a:rPr lang="en-US" baseline="0" dirty="0" err="1" smtClean="0"/>
              <a:t>ps</a:t>
            </a:r>
            <a:r>
              <a:rPr lang="en-US" baseline="0" dirty="0" smtClean="0"/>
              <a:t> -</a:t>
            </a:r>
            <a:r>
              <a:rPr lang="en-US" baseline="0" dirty="0" err="1" smtClean="0"/>
              <a:t>ef</a:t>
            </a:r>
            <a:r>
              <a:rPr lang="en-US" baseline="0" dirty="0" smtClean="0"/>
              <a:t> | </a:t>
            </a:r>
            <a:r>
              <a:rPr lang="en-US" baseline="0" dirty="0" err="1" smtClean="0"/>
              <a:t>grep</a:t>
            </a:r>
            <a:r>
              <a:rPr lang="en-US" baseline="0" dirty="0" smtClean="0"/>
              <a:t> </a:t>
            </a:r>
            <a:r>
              <a:rPr lang="en-US" baseline="0" dirty="0" err="1" smtClean="0"/>
              <a:t>pmon</a:t>
            </a:r>
            <a:r>
              <a:rPr lang="en-US" baseline="0" dirty="0" smtClean="0"/>
              <a:t> or </a:t>
            </a:r>
            <a:r>
              <a:rPr lang="en-US" baseline="0" dirty="0" err="1" smtClean="0"/>
              <a:t>smon</a:t>
            </a:r>
            <a:r>
              <a:rPr lang="en-US" baseline="0" dirty="0" smtClean="0"/>
              <a:t>". That command is way too many characters and doesn't give enough information. The only thing you know from this output is that ASM and a number of other instances are running on this server.</a:t>
            </a:r>
          </a:p>
        </p:txBody>
      </p:sp>
      <p:sp>
        <p:nvSpPr>
          <p:cNvPr id="4" name="Slide Number Placeholder 3"/>
          <p:cNvSpPr>
            <a:spLocks noGrp="1"/>
          </p:cNvSpPr>
          <p:nvPr>
            <p:ph type="sldNum" sz="quarter" idx="10"/>
          </p:nvPr>
        </p:nvSpPr>
        <p:spPr/>
        <p:txBody>
          <a:bodyPr/>
          <a:lstStyle/>
          <a:p>
            <a:fld id="{2EA7F157-DE76-48A1-8CF5-1626C3E00049}" type="slidenum">
              <a:rPr lang="en-US" smtClean="0"/>
              <a:t>33</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you modified that</a:t>
            </a:r>
            <a:r>
              <a:rPr lang="en-US" baseline="0" dirty="0" smtClean="0"/>
              <a:t> basic command a bit to parse the output so you only see the column with the necessary information.</a:t>
            </a:r>
          </a:p>
        </p:txBody>
      </p:sp>
      <p:sp>
        <p:nvSpPr>
          <p:cNvPr id="4" name="Slide Number Placeholder 3"/>
          <p:cNvSpPr>
            <a:spLocks noGrp="1"/>
          </p:cNvSpPr>
          <p:nvPr>
            <p:ph type="sldNum" sz="quarter" idx="10"/>
          </p:nvPr>
        </p:nvSpPr>
        <p:spPr/>
        <p:txBody>
          <a:bodyPr/>
          <a:lstStyle/>
          <a:p>
            <a:fld id="{2EA7F157-DE76-48A1-8CF5-1626C3E00049}" type="slidenum">
              <a:rPr lang="en-US" smtClean="0"/>
              <a:t>34</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know that +ASM1 is an asm instance and the others are database instances so strip that prefix away. Get rid of the </a:t>
            </a:r>
            <a:r>
              <a:rPr lang="en-US" dirty="0" err="1" smtClean="0"/>
              <a:t>grep</a:t>
            </a:r>
            <a:r>
              <a:rPr lang="en-US" dirty="0" smtClean="0"/>
              <a:t> process in the output and sort the instances alphabetically.</a:t>
            </a:r>
            <a:endParaRPr lang="en-US" baseline="0" dirty="0" smtClean="0"/>
          </a:p>
        </p:txBody>
      </p:sp>
      <p:sp>
        <p:nvSpPr>
          <p:cNvPr id="4" name="Slide Number Placeholder 3"/>
          <p:cNvSpPr>
            <a:spLocks noGrp="1"/>
          </p:cNvSpPr>
          <p:nvPr>
            <p:ph type="sldNum" sz="quarter" idx="10"/>
          </p:nvPr>
        </p:nvSpPr>
        <p:spPr/>
        <p:txBody>
          <a:bodyPr/>
          <a:lstStyle/>
          <a:p>
            <a:fld id="{2EA7F157-DE76-48A1-8CF5-1626C3E00049}" type="slidenum">
              <a:rPr lang="en-US" smtClean="0"/>
              <a:t>35</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the</a:t>
            </a:r>
            <a:r>
              <a:rPr lang="en-US" baseline="0" dirty="0" smtClean="0"/>
              <a:t> parsed output of the </a:t>
            </a:r>
            <a:r>
              <a:rPr lang="en-US" baseline="0" dirty="0" err="1" smtClean="0"/>
              <a:t>ps</a:t>
            </a:r>
            <a:r>
              <a:rPr lang="en-US" baseline="0" dirty="0" smtClean="0"/>
              <a:t> command and some further scripting, this output is displayed to tell me not only the instances that are running, but out of what oracle home each one is running. Since many of my servers have multiple listeners, all of the listeners are also listed with their oracle homes as well.</a:t>
            </a:r>
          </a:p>
        </p:txBody>
      </p:sp>
      <p:sp>
        <p:nvSpPr>
          <p:cNvPr id="4" name="Slide Number Placeholder 3"/>
          <p:cNvSpPr>
            <a:spLocks noGrp="1"/>
          </p:cNvSpPr>
          <p:nvPr>
            <p:ph type="sldNum" sz="quarter" idx="10"/>
          </p:nvPr>
        </p:nvSpPr>
        <p:spPr/>
        <p:txBody>
          <a:bodyPr/>
          <a:lstStyle/>
          <a:p>
            <a:fld id="{2EA7F157-DE76-48A1-8CF5-1626C3E00049}" type="slidenum">
              <a:rPr lang="en-US" smtClean="0"/>
              <a:t>36</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
            </a:r>
            <a:r>
              <a:rPr lang="en-US" baseline="0" dirty="0" smtClean="0"/>
              <a:t> </a:t>
            </a:r>
            <a:r>
              <a:rPr lang="en-US" dirty="0" smtClean="0"/>
              <a:t>is another function like ps1 and</a:t>
            </a:r>
            <a:r>
              <a:rPr lang="en-US" baseline="0" dirty="0" smtClean="0"/>
              <a:t> is not as complicated as it looks.</a:t>
            </a:r>
          </a:p>
          <a:p>
            <a:pPr marL="171450" indent="-171450">
              <a:buFont typeface="Arial" pitchFamily="34" charset="0"/>
              <a:buChar char="•"/>
            </a:pPr>
            <a:r>
              <a:rPr lang="en-US" baseline="0" dirty="0" smtClean="0"/>
              <a:t>The first four lines are a local variable declaration and the header for the instances.</a:t>
            </a:r>
          </a:p>
          <a:p>
            <a:pPr marL="171450" indent="-171450">
              <a:buFont typeface="Arial" pitchFamily="34" charset="0"/>
              <a:buChar char="•"/>
            </a:pPr>
            <a:r>
              <a:rPr lang="en-US" baseline="0" dirty="0" smtClean="0"/>
              <a:t>The "for" loop runs the </a:t>
            </a:r>
            <a:r>
              <a:rPr lang="en-US" baseline="0" dirty="0" err="1" smtClean="0"/>
              <a:t>ps</a:t>
            </a:r>
            <a:r>
              <a:rPr lang="en-US" baseline="0" dirty="0" smtClean="0"/>
              <a:t> command leaving an alphabetically sorted list of the running instances.</a:t>
            </a:r>
          </a:p>
          <a:p>
            <a:pPr marL="171450" indent="-171450">
              <a:buFont typeface="Arial" pitchFamily="34" charset="0"/>
              <a:buChar char="•"/>
            </a:pPr>
            <a:r>
              <a:rPr lang="en-US" baseline="0" dirty="0" smtClean="0"/>
              <a:t>The running instance is stripped of its RAC_NODE suffix and then attempts to match an entry in /</a:t>
            </a:r>
            <a:r>
              <a:rPr lang="en-US" baseline="0" dirty="0" err="1" smtClean="0"/>
              <a:t>etc</a:t>
            </a:r>
            <a:r>
              <a:rPr lang="en-US" baseline="0" dirty="0" smtClean="0"/>
              <a:t>/</a:t>
            </a:r>
            <a:r>
              <a:rPr lang="en-US" baseline="0" dirty="0" err="1" smtClean="0"/>
              <a:t>oratab</a:t>
            </a:r>
            <a:r>
              <a:rPr lang="en-US" baseline="0" dirty="0" smtClean="0"/>
              <a:t> to the left of the first colon. If a match is found, the value found to the right of the first colon is assigned to VAR.</a:t>
            </a:r>
          </a:p>
          <a:p>
            <a:pPr marL="171450" indent="-171450">
              <a:buFont typeface="Arial" pitchFamily="34" charset="0"/>
              <a:buChar char="•"/>
            </a:pPr>
            <a:r>
              <a:rPr lang="en-US" baseline="0" dirty="0" smtClean="0"/>
              <a:t>Because the asm entry in /</a:t>
            </a:r>
            <a:r>
              <a:rPr lang="en-US" baseline="0" dirty="0" err="1" smtClean="0"/>
              <a:t>etc</a:t>
            </a:r>
            <a:r>
              <a:rPr lang="en-US" baseline="0" dirty="0" smtClean="0"/>
              <a:t>/</a:t>
            </a:r>
            <a:r>
              <a:rPr lang="en-US" baseline="0" dirty="0" err="1" smtClean="0"/>
              <a:t>oratab</a:t>
            </a:r>
            <a:r>
              <a:rPr lang="en-US" baseline="0" dirty="0" smtClean="0"/>
              <a:t> usually includes the node suffix, this line of code was added. If the first four characters of the running instance is +ASM, then find the entry in /</a:t>
            </a:r>
            <a:r>
              <a:rPr lang="en-US" baseline="0" dirty="0" err="1" smtClean="0"/>
              <a:t>etc</a:t>
            </a:r>
            <a:r>
              <a:rPr lang="en-US" baseline="0" dirty="0" smtClean="0"/>
              <a:t>/</a:t>
            </a:r>
            <a:r>
              <a:rPr lang="en-US" baseline="0" dirty="0" err="1" smtClean="0"/>
              <a:t>oratab</a:t>
            </a:r>
            <a:r>
              <a:rPr lang="en-US" baseline="0" dirty="0" smtClean="0"/>
              <a:t> for the running instance without stripping the RAC_NODE suffix and assign the value found to the right of the first colon to VAR.</a:t>
            </a:r>
          </a:p>
          <a:p>
            <a:pPr marL="171450" indent="-171450">
              <a:buFont typeface="Arial" pitchFamily="34" charset="0"/>
              <a:buChar char="•"/>
            </a:pPr>
            <a:r>
              <a:rPr lang="en-US" baseline="0" dirty="0" smtClean="0"/>
              <a:t>If VAR is blank because an /</a:t>
            </a:r>
            <a:r>
              <a:rPr lang="en-US" baseline="0" dirty="0" err="1" smtClean="0"/>
              <a:t>etc</a:t>
            </a:r>
            <a:r>
              <a:rPr lang="en-US" baseline="0" dirty="0" smtClean="0"/>
              <a:t>/</a:t>
            </a:r>
            <a:r>
              <a:rPr lang="en-US" baseline="0" dirty="0" err="1" smtClean="0"/>
              <a:t>oratab</a:t>
            </a:r>
            <a:r>
              <a:rPr lang="en-US" baseline="0" dirty="0" smtClean="0"/>
              <a:t> entry could not be found for the running instance, set VAR to NA.</a:t>
            </a:r>
          </a:p>
          <a:p>
            <a:pPr marL="171450" indent="-171450">
              <a:buFont typeface="Arial" pitchFamily="34" charset="0"/>
              <a:buChar char="•"/>
            </a:pPr>
            <a:r>
              <a:rPr lang="en-US" baseline="0" dirty="0" smtClean="0"/>
              <a:t>Print the running instance and its oracle home.</a:t>
            </a:r>
          </a:p>
          <a:p>
            <a:pPr marL="171450" indent="-171450">
              <a:buFont typeface="Arial" pitchFamily="34" charset="0"/>
              <a:buChar char="•"/>
            </a:pPr>
            <a:r>
              <a:rPr lang="en-US" baseline="0" dirty="0" smtClean="0"/>
              <a:t>Print the header for the listeners.</a:t>
            </a:r>
          </a:p>
          <a:p>
            <a:pPr marL="171450" indent="-171450">
              <a:buFont typeface="Arial" pitchFamily="34" charset="0"/>
              <a:buChar char="•"/>
            </a:pPr>
            <a:r>
              <a:rPr lang="en-US" baseline="0" dirty="0" smtClean="0"/>
              <a:t>Print the running listeners and their oracle home.</a:t>
            </a:r>
          </a:p>
        </p:txBody>
      </p:sp>
      <p:sp>
        <p:nvSpPr>
          <p:cNvPr id="4" name="Slide Number Placeholder 3"/>
          <p:cNvSpPr>
            <a:spLocks noGrp="1"/>
          </p:cNvSpPr>
          <p:nvPr>
            <p:ph type="sldNum" sz="quarter" idx="10"/>
          </p:nvPr>
        </p:nvSpPr>
        <p:spPr/>
        <p:txBody>
          <a:bodyPr/>
          <a:lstStyle/>
          <a:p>
            <a:fld id="{2EA7F157-DE76-48A1-8CF5-1626C3E00049}" type="slidenum">
              <a:rPr lang="en-US" smtClean="0"/>
              <a:t>37</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pPr>
            <a:r>
              <a:rPr lang="en-US" sz="1200" spc="0" dirty="0" smtClean="0">
                <a:solidFill>
                  <a:schemeClr val="dk1"/>
                </a:solidFill>
                <a:latin typeface="Courier New" pitchFamily="49" charset="0"/>
                <a:cs typeface="Courier New" pitchFamily="49" charset="0"/>
              </a:rPr>
              <a:t>The db function is the primary</a:t>
            </a:r>
            <a:r>
              <a:rPr lang="en-US" sz="1200" spc="0" baseline="0" dirty="0" smtClean="0">
                <a:solidFill>
                  <a:schemeClr val="dk1"/>
                </a:solidFill>
                <a:latin typeface="Courier New" pitchFamily="49" charset="0"/>
                <a:cs typeface="Courier New" pitchFamily="49" charset="0"/>
              </a:rPr>
              <a:t> reason I started creating these function because using </a:t>
            </a:r>
            <a:r>
              <a:rPr lang="en-US" sz="1200" spc="0" baseline="0" dirty="0" err="1" smtClean="0">
                <a:solidFill>
                  <a:schemeClr val="dk1"/>
                </a:solidFill>
                <a:latin typeface="Courier New" pitchFamily="49" charset="0"/>
                <a:cs typeface="Courier New" pitchFamily="49" charset="0"/>
              </a:rPr>
              <a:t>oraenv</a:t>
            </a:r>
            <a:r>
              <a:rPr lang="en-US" sz="1200" spc="0" baseline="0" dirty="0" smtClean="0">
                <a:solidFill>
                  <a:schemeClr val="dk1"/>
                </a:solidFill>
                <a:latin typeface="Courier New" pitchFamily="49" charset="0"/>
                <a:cs typeface="Courier New" pitchFamily="49" charset="0"/>
              </a:rPr>
              <a:t> or setting environment variables on each server was tedious and typing </a:t>
            </a:r>
            <a:r>
              <a:rPr lang="en-US" sz="1200" spc="0" baseline="0" dirty="0" err="1" smtClean="0">
                <a:solidFill>
                  <a:schemeClr val="dk1"/>
                </a:solidFill>
                <a:latin typeface="Courier New" pitchFamily="49" charset="0"/>
                <a:cs typeface="Courier New" pitchFamily="49" charset="0"/>
              </a:rPr>
              <a:t>oraenv</a:t>
            </a:r>
            <a:r>
              <a:rPr lang="en-US" sz="1200" spc="0" baseline="0" dirty="0" smtClean="0">
                <a:solidFill>
                  <a:schemeClr val="dk1"/>
                </a:solidFill>
                <a:latin typeface="Courier New" pitchFamily="49" charset="0"/>
                <a:cs typeface="Courier New" pitchFamily="49" charset="0"/>
              </a:rPr>
              <a:t> and the oracle </a:t>
            </a:r>
            <a:r>
              <a:rPr lang="en-US" sz="1200" spc="0" baseline="0" dirty="0" err="1" smtClean="0">
                <a:solidFill>
                  <a:schemeClr val="dk1"/>
                </a:solidFill>
                <a:latin typeface="Courier New" pitchFamily="49" charset="0"/>
                <a:cs typeface="Courier New" pitchFamily="49" charset="0"/>
              </a:rPr>
              <a:t>sid</a:t>
            </a:r>
            <a:r>
              <a:rPr lang="en-US" sz="1200" spc="0" baseline="0" dirty="0" smtClean="0">
                <a:solidFill>
                  <a:schemeClr val="dk1"/>
                </a:solidFill>
                <a:latin typeface="Courier New" pitchFamily="49" charset="0"/>
                <a:cs typeface="Courier New" pitchFamily="49" charset="0"/>
              </a:rPr>
              <a:t> goes way beyond my four character limit.</a:t>
            </a:r>
          </a:p>
          <a:p>
            <a:pPr marL="171450" indent="-171450" algn="l">
              <a:spcBef>
                <a:spcPts val="0"/>
              </a:spcBef>
              <a:buFont typeface="Arial" pitchFamily="34" charset="0"/>
              <a:buChar char="•"/>
            </a:pPr>
            <a:r>
              <a:rPr lang="en-US" sz="1200" spc="0" baseline="0" dirty="0" smtClean="0">
                <a:solidFill>
                  <a:schemeClr val="dk1"/>
                </a:solidFill>
                <a:latin typeface="Courier New" pitchFamily="49" charset="0"/>
                <a:cs typeface="Courier New" pitchFamily="49" charset="0"/>
              </a:rPr>
              <a:t>The functionality of db is quite simple. Typing "db" gives you a menu like the one above, hopefully with less options.</a:t>
            </a:r>
          </a:p>
          <a:p>
            <a:pPr marL="171450" indent="-171450" algn="l">
              <a:spcBef>
                <a:spcPts val="0"/>
              </a:spcBef>
              <a:buFont typeface="Arial" pitchFamily="34" charset="0"/>
              <a:buChar char="•"/>
            </a:pPr>
            <a:r>
              <a:rPr lang="en-US" sz="1200" spc="0" baseline="0" dirty="0" smtClean="0">
                <a:solidFill>
                  <a:schemeClr val="dk1"/>
                </a:solidFill>
                <a:latin typeface="Courier New" pitchFamily="49" charset="0"/>
                <a:cs typeface="Courier New" pitchFamily="49" charset="0"/>
              </a:rPr>
              <a:t>The list is taken from /</a:t>
            </a:r>
            <a:r>
              <a:rPr lang="en-US" sz="1200" spc="0" baseline="0" dirty="0" err="1" smtClean="0">
                <a:solidFill>
                  <a:schemeClr val="dk1"/>
                </a:solidFill>
                <a:latin typeface="Courier New" pitchFamily="49" charset="0"/>
                <a:cs typeface="Courier New" pitchFamily="49" charset="0"/>
              </a:rPr>
              <a:t>etc</a:t>
            </a:r>
            <a:r>
              <a:rPr lang="en-US" sz="1200" spc="0" baseline="0" dirty="0" smtClean="0">
                <a:solidFill>
                  <a:schemeClr val="dk1"/>
                </a:solidFill>
                <a:latin typeface="Courier New" pitchFamily="49" charset="0"/>
                <a:cs typeface="Courier New" pitchFamily="49" charset="0"/>
              </a:rPr>
              <a:t>/</a:t>
            </a:r>
            <a:r>
              <a:rPr lang="en-US" sz="1200" spc="0" baseline="0" dirty="0" err="1" smtClean="0">
                <a:solidFill>
                  <a:schemeClr val="dk1"/>
                </a:solidFill>
                <a:latin typeface="Courier New" pitchFamily="49" charset="0"/>
                <a:cs typeface="Courier New" pitchFamily="49" charset="0"/>
              </a:rPr>
              <a:t>oratab</a:t>
            </a:r>
            <a:r>
              <a:rPr lang="en-US" sz="1200" spc="0" baseline="0" dirty="0" smtClean="0">
                <a:solidFill>
                  <a:schemeClr val="dk1"/>
                </a:solidFill>
                <a:latin typeface="Courier New" pitchFamily="49" charset="0"/>
                <a:cs typeface="Courier New" pitchFamily="49" charset="0"/>
              </a:rPr>
              <a:t>. Note option 25 gives the option to manually enter an oracle </a:t>
            </a:r>
            <a:r>
              <a:rPr lang="en-US" sz="1200" spc="0" baseline="0" dirty="0" err="1" smtClean="0">
                <a:solidFill>
                  <a:schemeClr val="dk1"/>
                </a:solidFill>
                <a:latin typeface="Courier New" pitchFamily="49" charset="0"/>
                <a:cs typeface="Courier New" pitchFamily="49" charset="0"/>
              </a:rPr>
              <a:t>sid</a:t>
            </a:r>
            <a:r>
              <a:rPr lang="en-US" sz="1200" spc="0" baseline="0" dirty="0" smtClean="0">
                <a:solidFill>
                  <a:schemeClr val="dk1"/>
                </a:solidFill>
                <a:latin typeface="Courier New" pitchFamily="49" charset="0"/>
                <a:cs typeface="Courier New" pitchFamily="49" charset="0"/>
              </a:rPr>
              <a:t> and an oracle home in case the oracle </a:t>
            </a:r>
            <a:r>
              <a:rPr lang="en-US" sz="1200" spc="0" baseline="0" dirty="0" err="1" smtClean="0">
                <a:solidFill>
                  <a:schemeClr val="dk1"/>
                </a:solidFill>
                <a:latin typeface="Courier New" pitchFamily="49" charset="0"/>
                <a:cs typeface="Courier New" pitchFamily="49" charset="0"/>
              </a:rPr>
              <a:t>sid</a:t>
            </a:r>
            <a:r>
              <a:rPr lang="en-US" sz="1200" spc="0" baseline="0" dirty="0" smtClean="0">
                <a:solidFill>
                  <a:schemeClr val="dk1"/>
                </a:solidFill>
                <a:latin typeface="Courier New" pitchFamily="49" charset="0"/>
                <a:cs typeface="Courier New" pitchFamily="49" charset="0"/>
              </a:rPr>
              <a:t> you are looking for is not in the /</a:t>
            </a:r>
            <a:r>
              <a:rPr lang="en-US" sz="1200" spc="0" baseline="0" dirty="0" err="1" smtClean="0">
                <a:solidFill>
                  <a:schemeClr val="dk1"/>
                </a:solidFill>
                <a:latin typeface="Courier New" pitchFamily="49" charset="0"/>
                <a:cs typeface="Courier New" pitchFamily="49" charset="0"/>
              </a:rPr>
              <a:t>etc</a:t>
            </a:r>
            <a:r>
              <a:rPr lang="en-US" sz="1200" spc="0" baseline="0" dirty="0" smtClean="0">
                <a:solidFill>
                  <a:schemeClr val="dk1"/>
                </a:solidFill>
                <a:latin typeface="Courier New" pitchFamily="49" charset="0"/>
                <a:cs typeface="Courier New" pitchFamily="49" charset="0"/>
              </a:rPr>
              <a:t>/</a:t>
            </a:r>
            <a:r>
              <a:rPr lang="en-US" sz="1200" spc="0" baseline="0" dirty="0" err="1" smtClean="0">
                <a:solidFill>
                  <a:schemeClr val="dk1"/>
                </a:solidFill>
                <a:latin typeface="Courier New" pitchFamily="49" charset="0"/>
                <a:cs typeface="Courier New" pitchFamily="49" charset="0"/>
              </a:rPr>
              <a:t>oratab</a:t>
            </a:r>
            <a:r>
              <a:rPr lang="en-US" sz="1200" spc="0" baseline="0" dirty="0" smtClean="0">
                <a:solidFill>
                  <a:schemeClr val="dk1"/>
                </a:solidFill>
                <a:latin typeface="Courier New" pitchFamily="49" charset="0"/>
                <a:cs typeface="Courier New" pitchFamily="49" charset="0"/>
              </a:rPr>
              <a:t>.</a:t>
            </a:r>
          </a:p>
          <a:p>
            <a:pPr marL="171450" indent="-171450" algn="l">
              <a:spcBef>
                <a:spcPts val="0"/>
              </a:spcBef>
              <a:buFont typeface="Arial" pitchFamily="34" charset="0"/>
              <a:buChar char="•"/>
            </a:pPr>
            <a:r>
              <a:rPr lang="en-US" sz="1200" spc="0" baseline="0" dirty="0" smtClean="0">
                <a:solidFill>
                  <a:schemeClr val="dk1"/>
                </a:solidFill>
                <a:latin typeface="Courier New" pitchFamily="49" charset="0"/>
                <a:cs typeface="Courier New" pitchFamily="49" charset="0"/>
              </a:rPr>
              <a:t>The db function will utilize the ps1 function from earlier to reset the prompt with the options that you chose.</a:t>
            </a:r>
          </a:p>
          <a:p>
            <a:pPr marL="171450" indent="-171450" algn="l">
              <a:spcBef>
                <a:spcPts val="0"/>
              </a:spcBef>
              <a:buFont typeface="Arial" pitchFamily="34" charset="0"/>
              <a:buChar char="•"/>
            </a:pPr>
            <a:r>
              <a:rPr lang="en-US" sz="1200" spc="0" baseline="0" dirty="0" smtClean="0">
                <a:solidFill>
                  <a:schemeClr val="dk1"/>
                </a:solidFill>
                <a:latin typeface="Courier New" pitchFamily="49" charset="0"/>
                <a:cs typeface="Courier New" pitchFamily="49" charset="0"/>
              </a:rPr>
              <a:t>The code for this function is similar to that of the </a:t>
            </a:r>
            <a:r>
              <a:rPr lang="en-US" sz="1200" spc="0" baseline="0" dirty="0" err="1" smtClean="0">
                <a:solidFill>
                  <a:schemeClr val="dk1"/>
                </a:solidFill>
                <a:latin typeface="Courier New" pitchFamily="49" charset="0"/>
                <a:cs typeface="Courier New" pitchFamily="49" charset="0"/>
              </a:rPr>
              <a:t>pl</a:t>
            </a:r>
            <a:r>
              <a:rPr lang="en-US" sz="1200" spc="0" baseline="0" dirty="0" smtClean="0">
                <a:solidFill>
                  <a:schemeClr val="dk1"/>
                </a:solidFill>
                <a:latin typeface="Courier New" pitchFamily="49" charset="0"/>
                <a:cs typeface="Courier New" pitchFamily="49" charset="0"/>
              </a:rPr>
              <a:t> function and is included in the notes to this slide deck.</a:t>
            </a:r>
            <a:endParaRPr lang="en-US" sz="1200" spc="0" dirty="0" smtClean="0">
              <a:solidFill>
                <a:schemeClr val="dk1"/>
              </a:solidFill>
              <a:latin typeface="Courier New" pitchFamily="49" charset="0"/>
              <a:cs typeface="Courier New" pitchFamily="49" charset="0"/>
            </a:endParaRPr>
          </a:p>
          <a:p>
            <a:pPr algn="l">
              <a:spcBef>
                <a:spcPts val="0"/>
              </a:spcBef>
            </a:pPr>
            <a:endParaRPr lang="en-US" sz="1200" spc="0" dirty="0" smtClean="0">
              <a:solidFill>
                <a:schemeClr val="dk1"/>
              </a:solidFill>
              <a:latin typeface="Courier New" pitchFamily="49" charset="0"/>
              <a:cs typeface="Courier New" pitchFamily="49" charset="0"/>
            </a:endParaRPr>
          </a:p>
          <a:p>
            <a:pPr algn="l">
              <a:spcBef>
                <a:spcPts val="0"/>
              </a:spcBef>
            </a:pPr>
            <a:r>
              <a:rPr lang="en-US" sz="1200" spc="0" dirty="0" smtClean="0">
                <a:solidFill>
                  <a:schemeClr val="dk1"/>
                </a:solidFill>
                <a:latin typeface="Courier New" pitchFamily="49" charset="0"/>
                <a:cs typeface="Courier New" pitchFamily="49" charset="0"/>
              </a:rPr>
              <a:t>function db {</a:t>
            </a:r>
          </a:p>
          <a:p>
            <a:pPr algn="l">
              <a:spcBef>
                <a:spcPts val="0"/>
              </a:spcBef>
            </a:pPr>
            <a:r>
              <a:rPr lang="en-US" sz="1200" spc="0" dirty="0" smtClean="0">
                <a:solidFill>
                  <a:schemeClr val="dk1"/>
                </a:solidFill>
                <a:latin typeface="Courier New" pitchFamily="49" charset="0"/>
                <a:cs typeface="Courier New" pitchFamily="49" charset="0"/>
              </a:rPr>
              <a:t>PS3=$'\</a:t>
            </a:r>
            <a:r>
              <a:rPr lang="en-US" sz="1200" spc="0" dirty="0" err="1" smtClean="0">
                <a:solidFill>
                  <a:schemeClr val="dk1"/>
                </a:solidFill>
                <a:latin typeface="Courier New" pitchFamily="49" charset="0"/>
                <a:cs typeface="Courier New" pitchFamily="49" charset="0"/>
              </a:rPr>
              <a:t>n''What</a:t>
            </a:r>
            <a:r>
              <a:rPr lang="en-US" sz="1200" spc="0" dirty="0" smtClean="0">
                <a:solidFill>
                  <a:schemeClr val="dk1"/>
                </a:solidFill>
                <a:latin typeface="Courier New" pitchFamily="49" charset="0"/>
                <a:cs typeface="Courier New" pitchFamily="49" charset="0"/>
              </a:rPr>
              <a:t> would you like to set your ORACLE_SID parameter to? '</a:t>
            </a:r>
          </a:p>
          <a:p>
            <a:pPr algn="l">
              <a:spcBef>
                <a:spcPts val="0"/>
              </a:spcBef>
            </a:pPr>
            <a:r>
              <a:rPr lang="en-US" sz="1200" spc="0" dirty="0" smtClean="0">
                <a:solidFill>
                  <a:schemeClr val="dk1"/>
                </a:solidFill>
                <a:latin typeface="Courier New" pitchFamily="49" charset="0"/>
                <a:cs typeface="Courier New" pitchFamily="49" charset="0"/>
              </a:rPr>
              <a:t>echo</a:t>
            </a:r>
          </a:p>
          <a:p>
            <a:pPr algn="l">
              <a:spcBef>
                <a:spcPts val="0"/>
              </a:spcBef>
            </a:pPr>
            <a:endParaRPr lang="en-US" sz="1200" spc="0" dirty="0" smtClean="0">
              <a:solidFill>
                <a:schemeClr val="dk1"/>
              </a:solidFill>
              <a:latin typeface="Courier New" pitchFamily="49" charset="0"/>
              <a:cs typeface="Courier New" pitchFamily="49" charset="0"/>
            </a:endParaRPr>
          </a:p>
          <a:p>
            <a:pPr algn="l">
              <a:spcBef>
                <a:spcPts val="0"/>
              </a:spcBef>
            </a:pPr>
            <a:r>
              <a:rPr lang="en-US" sz="1200" spc="0" dirty="0" smtClean="0">
                <a:solidFill>
                  <a:schemeClr val="dk1"/>
                </a:solidFill>
                <a:latin typeface="Courier New" pitchFamily="49" charset="0"/>
                <a:cs typeface="Courier New" pitchFamily="49" charset="0"/>
              </a:rPr>
              <a:t>select VAR in $( </a:t>
            </a:r>
            <a:r>
              <a:rPr lang="en-US" sz="1200" spc="0" dirty="0" err="1" smtClean="0">
                <a:solidFill>
                  <a:schemeClr val="dk1"/>
                </a:solidFill>
                <a:latin typeface="Courier New" pitchFamily="49" charset="0"/>
                <a:cs typeface="Courier New" pitchFamily="49" charset="0"/>
              </a:rPr>
              <a:t>egrep</a:t>
            </a:r>
            <a:r>
              <a:rPr lang="en-US" sz="1200" spc="0" dirty="0" smtClean="0">
                <a:solidFill>
                  <a:schemeClr val="dk1"/>
                </a:solidFill>
                <a:latin typeface="Courier New" pitchFamily="49" charset="0"/>
                <a:cs typeface="Courier New" pitchFamily="49" charset="0"/>
              </a:rPr>
              <a:t> '^[^#*]*:' /</a:t>
            </a:r>
            <a:r>
              <a:rPr lang="en-US" sz="1200" spc="0" dirty="0" err="1" smtClean="0">
                <a:solidFill>
                  <a:schemeClr val="dk1"/>
                </a:solidFill>
                <a:latin typeface="Courier New" pitchFamily="49" charset="0"/>
                <a:cs typeface="Courier New" pitchFamily="49" charset="0"/>
              </a:rPr>
              <a:t>etc</a:t>
            </a:r>
            <a:r>
              <a:rPr lang="en-US" sz="1200" spc="0" dirty="0" smtClean="0">
                <a:solidFill>
                  <a:schemeClr val="dk1"/>
                </a:solidFill>
                <a:latin typeface="Courier New" pitchFamily="49" charset="0"/>
                <a:cs typeface="Courier New" pitchFamily="49" charset="0"/>
              </a:rPr>
              <a:t>/</a:t>
            </a:r>
            <a:r>
              <a:rPr lang="en-US" sz="1200" spc="0" dirty="0" err="1" smtClean="0">
                <a:solidFill>
                  <a:schemeClr val="dk1"/>
                </a:solidFill>
                <a:latin typeface="Courier New" pitchFamily="49" charset="0"/>
                <a:cs typeface="Courier New" pitchFamily="49" charset="0"/>
              </a:rPr>
              <a:t>oratab</a:t>
            </a:r>
            <a:r>
              <a:rPr lang="en-US" sz="1200" spc="0" dirty="0" smtClean="0">
                <a:solidFill>
                  <a:schemeClr val="dk1"/>
                </a:solidFill>
                <a:latin typeface="Courier New" pitchFamily="49" charset="0"/>
                <a:cs typeface="Courier New" pitchFamily="49" charset="0"/>
              </a:rPr>
              <a:t> | cut -d ':' -f 1 | </a:t>
            </a:r>
            <a:r>
              <a:rPr lang="en-US" sz="1200" spc="0" dirty="0" err="1" smtClean="0">
                <a:solidFill>
                  <a:schemeClr val="dk1"/>
                </a:solidFill>
                <a:latin typeface="Courier New" pitchFamily="49" charset="0"/>
                <a:cs typeface="Courier New" pitchFamily="49" charset="0"/>
              </a:rPr>
              <a:t>grep</a:t>
            </a:r>
            <a:r>
              <a:rPr lang="en-US" sz="1200" spc="0" dirty="0" smtClean="0">
                <a:solidFill>
                  <a:schemeClr val="dk1"/>
                </a:solidFill>
                <a:latin typeface="Courier New" pitchFamily="49" charset="0"/>
                <a:cs typeface="Courier New" pitchFamily="49" charset="0"/>
              </a:rPr>
              <a:t> -v '+ASM' | sort ) "Manual Input"; do</a:t>
            </a:r>
          </a:p>
          <a:p>
            <a:pPr algn="l">
              <a:spcBef>
                <a:spcPts val="0"/>
              </a:spcBef>
            </a:pPr>
            <a:r>
              <a:rPr lang="en-US" sz="1200" spc="0" dirty="0" smtClean="0">
                <a:solidFill>
                  <a:schemeClr val="dk1"/>
                </a:solidFill>
                <a:latin typeface="Courier New" pitchFamily="49" charset="0"/>
                <a:cs typeface="Courier New" pitchFamily="49" charset="0"/>
              </a:rPr>
              <a:t>	case $VAR in</a:t>
            </a:r>
          </a:p>
          <a:p>
            <a:pPr algn="l">
              <a:spcBef>
                <a:spcPts val="0"/>
              </a:spcBef>
            </a:pPr>
            <a:r>
              <a:rPr lang="en-US" sz="1200" spc="0" dirty="0" smtClean="0">
                <a:solidFill>
                  <a:schemeClr val="dk1"/>
                </a:solidFill>
                <a:latin typeface="Courier New" pitchFamily="49" charset="0"/>
                <a:cs typeface="Courier New" pitchFamily="49" charset="0"/>
              </a:rPr>
              <a:t>		"Manual Input")</a:t>
            </a:r>
          </a:p>
          <a:p>
            <a:pPr algn="l">
              <a:spcBef>
                <a:spcPts val="0"/>
              </a:spcBef>
            </a:pPr>
            <a:r>
              <a:rPr lang="en-US" sz="1200" spc="0" dirty="0" smtClean="0">
                <a:solidFill>
                  <a:schemeClr val="dk1"/>
                </a:solidFill>
                <a:latin typeface="Courier New" pitchFamily="49" charset="0"/>
                <a:cs typeface="Courier New" pitchFamily="49" charset="0"/>
              </a:rPr>
              <a:t>		  echo</a:t>
            </a:r>
          </a:p>
          <a:p>
            <a:pPr algn="l">
              <a:spcBef>
                <a:spcPts val="0"/>
              </a:spcBef>
            </a:pPr>
            <a:r>
              <a:rPr lang="en-US" sz="1200" spc="0" dirty="0" smtClean="0">
                <a:solidFill>
                  <a:schemeClr val="dk1"/>
                </a:solidFill>
                <a:latin typeface="Courier New" pitchFamily="49" charset="0"/>
                <a:cs typeface="Courier New" pitchFamily="49" charset="0"/>
              </a:rPr>
              <a:t>		  echo "Type in your SID"</a:t>
            </a:r>
          </a:p>
          <a:p>
            <a:pPr algn="l">
              <a:spcBef>
                <a:spcPts val="0"/>
              </a:spcBef>
            </a:pPr>
            <a:r>
              <a:rPr lang="en-US" sz="1200" spc="0" dirty="0" smtClean="0">
                <a:solidFill>
                  <a:schemeClr val="dk1"/>
                </a:solidFill>
                <a:latin typeface="Courier New" pitchFamily="49" charset="0"/>
                <a:cs typeface="Courier New" pitchFamily="49" charset="0"/>
              </a:rPr>
              <a:t>		  read VAR2</a:t>
            </a:r>
          </a:p>
          <a:p>
            <a:pPr algn="l">
              <a:spcBef>
                <a:spcPts val="0"/>
              </a:spcBef>
            </a:pPr>
            <a:r>
              <a:rPr lang="en-US" sz="1200" spc="0" dirty="0" smtClean="0">
                <a:solidFill>
                  <a:schemeClr val="dk1"/>
                </a:solidFill>
                <a:latin typeface="Courier New" pitchFamily="49" charset="0"/>
                <a:cs typeface="Courier New" pitchFamily="49" charset="0"/>
              </a:rPr>
              <a:t>		  export ORACLE_SID=$VAR2</a:t>
            </a:r>
          </a:p>
          <a:p>
            <a:pPr algn="l">
              <a:spcBef>
                <a:spcPts val="0"/>
              </a:spcBef>
            </a:pPr>
            <a:r>
              <a:rPr lang="en-US" sz="1200" spc="0" dirty="0" smtClean="0">
                <a:solidFill>
                  <a:schemeClr val="dk1"/>
                </a:solidFill>
                <a:latin typeface="Courier New" pitchFamily="49" charset="0"/>
                <a:cs typeface="Courier New" pitchFamily="49" charset="0"/>
              </a:rPr>
              <a:t>		  break</a:t>
            </a:r>
          </a:p>
          <a:p>
            <a:pPr algn="l">
              <a:spcBef>
                <a:spcPts val="0"/>
              </a:spcBef>
            </a:pPr>
            <a:r>
              <a:rPr lang="en-US" sz="1200" spc="0" dirty="0" smtClean="0">
                <a:solidFill>
                  <a:schemeClr val="dk1"/>
                </a:solidFill>
                <a:latin typeface="Courier New" pitchFamily="49" charset="0"/>
                <a:cs typeface="Courier New" pitchFamily="49" charset="0"/>
              </a:rPr>
              <a:t>		  ;;</a:t>
            </a:r>
          </a:p>
          <a:p>
            <a:pPr algn="l">
              <a:spcBef>
                <a:spcPts val="0"/>
              </a:spcBef>
            </a:pPr>
            <a:r>
              <a:rPr lang="en-US" sz="1200" spc="0" dirty="0" smtClean="0">
                <a:solidFill>
                  <a:schemeClr val="dk1"/>
                </a:solidFill>
                <a:latin typeface="Courier New" pitchFamily="49" charset="0"/>
                <a:cs typeface="Courier New" pitchFamily="49" charset="0"/>
              </a:rPr>
              <a:t>		*)</a:t>
            </a:r>
          </a:p>
          <a:p>
            <a:pPr algn="l">
              <a:spcBef>
                <a:spcPts val="0"/>
              </a:spcBef>
            </a:pPr>
            <a:r>
              <a:rPr lang="en-US" sz="1200" spc="0" dirty="0" smtClean="0">
                <a:solidFill>
                  <a:schemeClr val="dk1"/>
                </a:solidFill>
                <a:latin typeface="Courier New" pitchFamily="49" charset="0"/>
                <a:cs typeface="Courier New" pitchFamily="49" charset="0"/>
              </a:rPr>
              <a:t>			export ORACLE_SID=$VAR$RAC_NODE</a:t>
            </a:r>
          </a:p>
          <a:p>
            <a:pPr algn="l">
              <a:spcBef>
                <a:spcPts val="0"/>
              </a:spcBef>
            </a:pPr>
            <a:r>
              <a:rPr lang="en-US" sz="1200" spc="0" dirty="0" smtClean="0">
                <a:solidFill>
                  <a:schemeClr val="dk1"/>
                </a:solidFill>
                <a:latin typeface="Courier New" pitchFamily="49" charset="0"/>
                <a:cs typeface="Courier New" pitchFamily="49" charset="0"/>
              </a:rPr>
              <a:t>		  break</a:t>
            </a:r>
          </a:p>
          <a:p>
            <a:pPr algn="l">
              <a:spcBef>
                <a:spcPts val="0"/>
              </a:spcBef>
            </a:pPr>
            <a:r>
              <a:rPr lang="en-US" sz="1200" spc="0" dirty="0" smtClean="0">
                <a:solidFill>
                  <a:schemeClr val="dk1"/>
                </a:solidFill>
                <a:latin typeface="Courier New" pitchFamily="49" charset="0"/>
                <a:cs typeface="Courier New" pitchFamily="49" charset="0"/>
              </a:rPr>
              <a:t>		  ;;</a:t>
            </a:r>
          </a:p>
          <a:p>
            <a:pPr algn="l">
              <a:spcBef>
                <a:spcPts val="0"/>
              </a:spcBef>
            </a:pPr>
            <a:r>
              <a:rPr lang="en-US" sz="1200" spc="0" dirty="0" smtClean="0">
                <a:solidFill>
                  <a:schemeClr val="dk1"/>
                </a:solidFill>
                <a:latin typeface="Courier New" pitchFamily="49" charset="0"/>
                <a:cs typeface="Courier New" pitchFamily="49" charset="0"/>
              </a:rPr>
              <a:t>	</a:t>
            </a:r>
            <a:r>
              <a:rPr lang="en-US" sz="1200" spc="0" dirty="0" err="1" smtClean="0">
                <a:solidFill>
                  <a:schemeClr val="dk1"/>
                </a:solidFill>
                <a:latin typeface="Courier New" pitchFamily="49" charset="0"/>
                <a:cs typeface="Courier New" pitchFamily="49" charset="0"/>
              </a:rPr>
              <a:t>esac</a:t>
            </a:r>
            <a:endParaRPr lang="en-US" sz="1200" spc="0" dirty="0" smtClean="0">
              <a:solidFill>
                <a:schemeClr val="dk1"/>
              </a:solidFill>
              <a:latin typeface="Courier New" pitchFamily="49" charset="0"/>
              <a:cs typeface="Courier New" pitchFamily="49" charset="0"/>
            </a:endParaRPr>
          </a:p>
          <a:p>
            <a:pPr algn="l">
              <a:spcBef>
                <a:spcPts val="0"/>
              </a:spcBef>
            </a:pPr>
            <a:r>
              <a:rPr lang="en-US" sz="1200" spc="0" dirty="0" smtClean="0">
                <a:solidFill>
                  <a:schemeClr val="dk1"/>
                </a:solidFill>
                <a:latin typeface="Courier New" pitchFamily="49" charset="0"/>
                <a:cs typeface="Courier New" pitchFamily="49" charset="0"/>
              </a:rPr>
              <a:t>done</a:t>
            </a:r>
          </a:p>
          <a:p>
            <a:pPr algn="l">
              <a:spcBef>
                <a:spcPts val="0"/>
              </a:spcBef>
            </a:pPr>
            <a:r>
              <a:rPr lang="en-US" sz="1200" spc="0" dirty="0" smtClean="0">
                <a:solidFill>
                  <a:schemeClr val="dk1"/>
                </a:solidFill>
                <a:latin typeface="Courier New" pitchFamily="49" charset="0"/>
                <a:cs typeface="Courier New" pitchFamily="49" charset="0"/>
              </a:rPr>
              <a:t>SIDTAB=$( </a:t>
            </a:r>
            <a:r>
              <a:rPr lang="en-US" sz="1200" spc="0" dirty="0" err="1" smtClean="0">
                <a:solidFill>
                  <a:schemeClr val="dk1"/>
                </a:solidFill>
                <a:latin typeface="Courier New" pitchFamily="49" charset="0"/>
                <a:cs typeface="Courier New" pitchFamily="49" charset="0"/>
              </a:rPr>
              <a:t>egrep</a:t>
            </a:r>
            <a:r>
              <a:rPr lang="en-US" sz="1200" spc="0" dirty="0" smtClean="0">
                <a:solidFill>
                  <a:schemeClr val="dk1"/>
                </a:solidFill>
                <a:latin typeface="Courier New" pitchFamily="49" charset="0"/>
                <a:cs typeface="Courier New" pitchFamily="49" charset="0"/>
              </a:rPr>
              <a:t> "^$( echo ${ORACLE_SID%$RAC_NODE} ):" /</a:t>
            </a:r>
            <a:r>
              <a:rPr lang="en-US" sz="1200" spc="0" dirty="0" err="1" smtClean="0">
                <a:solidFill>
                  <a:schemeClr val="dk1"/>
                </a:solidFill>
                <a:latin typeface="Courier New" pitchFamily="49" charset="0"/>
                <a:cs typeface="Courier New" pitchFamily="49" charset="0"/>
              </a:rPr>
              <a:t>etc</a:t>
            </a:r>
            <a:r>
              <a:rPr lang="en-US" sz="1200" spc="0" dirty="0" smtClean="0">
                <a:solidFill>
                  <a:schemeClr val="dk1"/>
                </a:solidFill>
                <a:latin typeface="Courier New" pitchFamily="49" charset="0"/>
                <a:cs typeface="Courier New" pitchFamily="49" charset="0"/>
              </a:rPr>
              <a:t>/</a:t>
            </a:r>
            <a:r>
              <a:rPr lang="en-US" sz="1200" spc="0" dirty="0" err="1" smtClean="0">
                <a:solidFill>
                  <a:schemeClr val="dk1"/>
                </a:solidFill>
                <a:latin typeface="Courier New" pitchFamily="49" charset="0"/>
                <a:cs typeface="Courier New" pitchFamily="49" charset="0"/>
              </a:rPr>
              <a:t>oratab</a:t>
            </a:r>
            <a:r>
              <a:rPr lang="en-US" sz="1200" spc="0" dirty="0" smtClean="0">
                <a:solidFill>
                  <a:schemeClr val="dk1"/>
                </a:solidFill>
                <a:latin typeface="Courier New" pitchFamily="49" charset="0"/>
                <a:cs typeface="Courier New" pitchFamily="49" charset="0"/>
              </a:rPr>
              <a:t> | cut -d ':' -f 2 )</a:t>
            </a:r>
          </a:p>
          <a:p>
            <a:pPr algn="l">
              <a:spcBef>
                <a:spcPts val="0"/>
              </a:spcBef>
            </a:pPr>
            <a:r>
              <a:rPr lang="en-US" sz="1200" spc="0" dirty="0" smtClean="0">
                <a:solidFill>
                  <a:schemeClr val="dk1"/>
                </a:solidFill>
                <a:latin typeface="Courier New" pitchFamily="49" charset="0"/>
                <a:cs typeface="Courier New" pitchFamily="49" charset="0"/>
              </a:rPr>
              <a:t>export ORACLE_HOME=$SIDTAB</a:t>
            </a:r>
          </a:p>
          <a:p>
            <a:pPr algn="l">
              <a:spcBef>
                <a:spcPts val="0"/>
              </a:spcBef>
            </a:pPr>
            <a:r>
              <a:rPr lang="en-US" sz="1200" spc="0" dirty="0" smtClean="0">
                <a:solidFill>
                  <a:schemeClr val="dk1"/>
                </a:solidFill>
                <a:latin typeface="Courier New" pitchFamily="49" charset="0"/>
                <a:cs typeface="Courier New" pitchFamily="49" charset="0"/>
              </a:rPr>
              <a:t>export ORACLE_BASE</a:t>
            </a:r>
          </a:p>
          <a:p>
            <a:pPr algn="l">
              <a:spcBef>
                <a:spcPts val="0"/>
              </a:spcBef>
            </a:pPr>
            <a:r>
              <a:rPr lang="en-US" sz="1200" spc="0" dirty="0" smtClean="0">
                <a:solidFill>
                  <a:schemeClr val="dk1"/>
                </a:solidFill>
                <a:latin typeface="Courier New" pitchFamily="49" charset="0"/>
                <a:cs typeface="Courier New" pitchFamily="49" charset="0"/>
              </a:rPr>
              <a:t>export PATH=$CRSHOME/bin:$ORACLE_HOME/bin:$ORACLE_HOME/</a:t>
            </a:r>
            <a:r>
              <a:rPr lang="en-US" sz="1200" spc="0" dirty="0" err="1" smtClean="0">
                <a:solidFill>
                  <a:schemeClr val="dk1"/>
                </a:solidFill>
                <a:latin typeface="Courier New" pitchFamily="49" charset="0"/>
                <a:cs typeface="Courier New" pitchFamily="49" charset="0"/>
              </a:rPr>
              <a:t>OPatch</a:t>
            </a:r>
            <a:r>
              <a:rPr lang="en-US" sz="1200" spc="0" dirty="0" smtClean="0">
                <a:solidFill>
                  <a:schemeClr val="dk1"/>
                </a:solidFill>
                <a:latin typeface="Courier New" pitchFamily="49" charset="0"/>
                <a:cs typeface="Courier New" pitchFamily="49" charset="0"/>
              </a:rPr>
              <a:t>:$SCRIPTS:$DEFPATH</a:t>
            </a:r>
          </a:p>
          <a:p>
            <a:pPr algn="l">
              <a:spcBef>
                <a:spcPts val="0"/>
              </a:spcBef>
            </a:pPr>
            <a:r>
              <a:rPr lang="en-US" sz="1200" spc="0" dirty="0" smtClean="0">
                <a:solidFill>
                  <a:schemeClr val="dk1"/>
                </a:solidFill>
                <a:latin typeface="Courier New" pitchFamily="49" charset="0"/>
                <a:cs typeface="Courier New" pitchFamily="49" charset="0"/>
              </a:rPr>
              <a:t>ps1 $ORACLE_HOME $ORACLE_SID</a:t>
            </a:r>
          </a:p>
          <a:p>
            <a:pPr algn="l">
              <a:spcBef>
                <a:spcPts val="0"/>
              </a:spcBef>
            </a:pPr>
            <a:r>
              <a:rPr lang="en-US" sz="1200" spc="0" dirty="0" smtClean="0">
                <a:solidFill>
                  <a:schemeClr val="dk1"/>
                </a:solidFill>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2EA7F157-DE76-48A1-8CF5-1626C3E00049}" type="slidenum">
              <a:rPr lang="en-US" smtClean="0"/>
              <a:t>38</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pPr>
            <a:r>
              <a:rPr lang="en-US" sz="1200" spc="0" dirty="0" smtClean="0">
                <a:solidFill>
                  <a:schemeClr val="dk1"/>
                </a:solidFill>
                <a:latin typeface="Courier New" pitchFamily="49" charset="0"/>
                <a:cs typeface="Courier New" pitchFamily="49" charset="0"/>
              </a:rPr>
              <a:t>Besides setting environment variables for instances on the server, there are three other functions that</a:t>
            </a:r>
            <a:r>
              <a:rPr lang="en-US" sz="1200" spc="0" baseline="0" dirty="0" smtClean="0">
                <a:solidFill>
                  <a:schemeClr val="dk1"/>
                </a:solidFill>
                <a:latin typeface="Courier New" pitchFamily="49" charset="0"/>
                <a:cs typeface="Courier New" pitchFamily="49" charset="0"/>
              </a:rPr>
              <a:t> set specific environment variables.</a:t>
            </a:r>
          </a:p>
          <a:p>
            <a:pPr marL="171450" indent="-171450" algn="l">
              <a:spcBef>
                <a:spcPts val="0"/>
              </a:spcBef>
              <a:buFont typeface="Arial" pitchFamily="34" charset="0"/>
              <a:buChar char="•"/>
            </a:pPr>
            <a:r>
              <a:rPr lang="en-US" sz="1200" spc="0" baseline="0" dirty="0" smtClean="0">
                <a:solidFill>
                  <a:schemeClr val="dk1"/>
                </a:solidFill>
                <a:latin typeface="Courier New" pitchFamily="49" charset="0"/>
                <a:cs typeface="Courier New" pitchFamily="49" charset="0"/>
              </a:rPr>
              <a:t>asm will set the oracle home, </a:t>
            </a:r>
            <a:r>
              <a:rPr lang="en-US" sz="1200" spc="0" baseline="0" dirty="0" err="1" smtClean="0">
                <a:solidFill>
                  <a:schemeClr val="dk1"/>
                </a:solidFill>
                <a:latin typeface="Courier New" pitchFamily="49" charset="0"/>
                <a:cs typeface="Courier New" pitchFamily="49" charset="0"/>
              </a:rPr>
              <a:t>sid</a:t>
            </a:r>
            <a:r>
              <a:rPr lang="en-US" sz="1200" spc="0" baseline="0" dirty="0" smtClean="0">
                <a:solidFill>
                  <a:schemeClr val="dk1"/>
                </a:solidFill>
                <a:latin typeface="Courier New" pitchFamily="49" charset="0"/>
                <a:cs typeface="Courier New" pitchFamily="49" charset="0"/>
              </a:rPr>
              <a:t> and path for asm as well as reset the prompt.</a:t>
            </a:r>
          </a:p>
          <a:p>
            <a:pPr marL="171450" indent="-171450" algn="l">
              <a:spcBef>
                <a:spcPts val="0"/>
              </a:spcBef>
              <a:buFont typeface="Arial" pitchFamily="34" charset="0"/>
              <a:buChar char="•"/>
            </a:pPr>
            <a:r>
              <a:rPr lang="en-US" sz="1200" spc="0" baseline="0" dirty="0" err="1" smtClean="0">
                <a:solidFill>
                  <a:schemeClr val="dk1"/>
                </a:solidFill>
                <a:latin typeface="Courier New" pitchFamily="49" charset="0"/>
                <a:cs typeface="Courier New" pitchFamily="49" charset="0"/>
              </a:rPr>
              <a:t>crs</a:t>
            </a:r>
            <a:r>
              <a:rPr lang="en-US" sz="1200" spc="0" baseline="0" dirty="0" smtClean="0">
                <a:solidFill>
                  <a:schemeClr val="dk1"/>
                </a:solidFill>
                <a:latin typeface="Courier New" pitchFamily="49" charset="0"/>
                <a:cs typeface="Courier New" pitchFamily="49" charset="0"/>
              </a:rPr>
              <a:t> will set the oracle home and path for </a:t>
            </a:r>
            <a:r>
              <a:rPr lang="en-US" sz="1200" spc="0" baseline="0" dirty="0" err="1" smtClean="0">
                <a:solidFill>
                  <a:schemeClr val="dk1"/>
                </a:solidFill>
                <a:latin typeface="Courier New" pitchFamily="49" charset="0"/>
                <a:cs typeface="Courier New" pitchFamily="49" charset="0"/>
              </a:rPr>
              <a:t>crs</a:t>
            </a:r>
            <a:r>
              <a:rPr lang="en-US" sz="1200" spc="0" baseline="0" dirty="0" smtClean="0">
                <a:solidFill>
                  <a:schemeClr val="dk1"/>
                </a:solidFill>
                <a:latin typeface="Courier New" pitchFamily="49" charset="0"/>
                <a:cs typeface="Courier New" pitchFamily="49" charset="0"/>
              </a:rPr>
              <a:t> or grid depending on your version. It executes ps1 to show the oracle home and a custom value for the oracle </a:t>
            </a:r>
            <a:r>
              <a:rPr lang="en-US" sz="1200" spc="0" baseline="0" dirty="0" err="1" smtClean="0">
                <a:solidFill>
                  <a:schemeClr val="dk1"/>
                </a:solidFill>
                <a:latin typeface="Courier New" pitchFamily="49" charset="0"/>
                <a:cs typeface="Courier New" pitchFamily="49" charset="0"/>
              </a:rPr>
              <a:t>sid</a:t>
            </a:r>
            <a:r>
              <a:rPr lang="en-US" sz="1200" spc="0" baseline="0" dirty="0" smtClean="0">
                <a:solidFill>
                  <a:schemeClr val="dk1"/>
                </a:solidFill>
                <a:latin typeface="Courier New" pitchFamily="49" charset="0"/>
                <a:cs typeface="Courier New" pitchFamily="49" charset="0"/>
              </a:rPr>
              <a:t>.</a:t>
            </a:r>
          </a:p>
          <a:p>
            <a:pPr marL="171450" indent="-171450" algn="l">
              <a:spcBef>
                <a:spcPts val="0"/>
              </a:spcBef>
              <a:buFont typeface="Arial" pitchFamily="34" charset="0"/>
              <a:buChar char="•"/>
            </a:pPr>
            <a:r>
              <a:rPr lang="en-US" sz="1200" spc="0" baseline="0" dirty="0" err="1" smtClean="0">
                <a:solidFill>
                  <a:schemeClr val="dk1"/>
                </a:solidFill>
                <a:latin typeface="Courier New" pitchFamily="49" charset="0"/>
                <a:cs typeface="Courier New" pitchFamily="49" charset="0"/>
              </a:rPr>
              <a:t>agt</a:t>
            </a:r>
            <a:r>
              <a:rPr lang="en-US" sz="1200" spc="0" baseline="0" dirty="0" smtClean="0">
                <a:solidFill>
                  <a:schemeClr val="dk1"/>
                </a:solidFill>
                <a:latin typeface="Courier New" pitchFamily="49" charset="0"/>
                <a:cs typeface="Courier New" pitchFamily="49" charset="0"/>
              </a:rPr>
              <a:t> will also set the oracle home and path with a custom value for the oracle </a:t>
            </a:r>
            <a:r>
              <a:rPr lang="en-US" sz="1200" spc="0" baseline="0" dirty="0" err="1" smtClean="0">
                <a:solidFill>
                  <a:schemeClr val="dk1"/>
                </a:solidFill>
                <a:latin typeface="Courier New" pitchFamily="49" charset="0"/>
                <a:cs typeface="Courier New" pitchFamily="49" charset="0"/>
              </a:rPr>
              <a:t>sid</a:t>
            </a:r>
            <a:r>
              <a:rPr lang="en-US" sz="1200" spc="0" baseline="0" dirty="0" smtClean="0">
                <a:solidFill>
                  <a:schemeClr val="dk1"/>
                </a:solidFill>
                <a:latin typeface="Courier New" pitchFamily="49" charset="0"/>
                <a:cs typeface="Courier New" pitchFamily="49" charset="0"/>
              </a:rPr>
              <a:t> for the grid agent.</a:t>
            </a:r>
          </a:p>
          <a:p>
            <a:pPr marL="171450" indent="-171450" algn="l">
              <a:spcBef>
                <a:spcPts val="0"/>
              </a:spcBef>
              <a:buFont typeface="Arial" pitchFamily="34" charset="0"/>
              <a:buChar char="•"/>
            </a:pPr>
            <a:r>
              <a:rPr lang="en-US" sz="1200" spc="0" baseline="0" dirty="0" smtClean="0">
                <a:solidFill>
                  <a:schemeClr val="dk1"/>
                </a:solidFill>
                <a:latin typeface="Courier New" pitchFamily="49" charset="0"/>
                <a:cs typeface="Courier New" pitchFamily="49" charset="0"/>
              </a:rPr>
              <a:t>Again, the code for these is simple and self-explanatory and is included in the notes of </a:t>
            </a:r>
            <a:r>
              <a:rPr lang="en-US" sz="1200" spc="0" baseline="0" smtClean="0">
                <a:solidFill>
                  <a:schemeClr val="dk1"/>
                </a:solidFill>
                <a:latin typeface="Courier New" pitchFamily="49" charset="0"/>
                <a:cs typeface="Courier New" pitchFamily="49" charset="0"/>
              </a:rPr>
              <a:t>this slide.</a:t>
            </a:r>
            <a:endParaRPr lang="en-US" sz="1200" spc="0" baseline="0" dirty="0" smtClean="0">
              <a:solidFill>
                <a:schemeClr val="dk1"/>
              </a:solidFill>
              <a:latin typeface="Courier New" pitchFamily="49" charset="0"/>
              <a:cs typeface="Courier New" pitchFamily="49" charset="0"/>
            </a:endParaRPr>
          </a:p>
          <a:p>
            <a:pPr algn="l">
              <a:spcBef>
                <a:spcPts val="0"/>
              </a:spcBef>
            </a:pPr>
            <a:endParaRPr lang="en-US" sz="1200" spc="0" dirty="0" smtClean="0">
              <a:solidFill>
                <a:schemeClr val="dk1"/>
              </a:solidFill>
              <a:latin typeface="Courier New" pitchFamily="49" charset="0"/>
              <a:cs typeface="Courier New" pitchFamily="49" charset="0"/>
            </a:endParaRPr>
          </a:p>
          <a:p>
            <a:pPr algn="l">
              <a:spcBef>
                <a:spcPts val="0"/>
              </a:spcBef>
            </a:pPr>
            <a:r>
              <a:rPr lang="en-US" sz="1200" spc="0" dirty="0" smtClean="0">
                <a:solidFill>
                  <a:schemeClr val="dk1"/>
                </a:solidFill>
                <a:latin typeface="Courier New" pitchFamily="49" charset="0"/>
                <a:cs typeface="Courier New" pitchFamily="49" charset="0"/>
              </a:rPr>
              <a:t>function asm</a:t>
            </a:r>
          </a:p>
          <a:p>
            <a:pPr algn="l">
              <a:spcBef>
                <a:spcPts val="0"/>
              </a:spcBef>
            </a:pPr>
            <a:r>
              <a:rPr lang="en-US" sz="1200" spc="0" dirty="0" smtClean="0">
                <a:solidFill>
                  <a:schemeClr val="dk1"/>
                </a:solidFill>
                <a:latin typeface="Courier New" pitchFamily="49" charset="0"/>
                <a:cs typeface="Courier New" pitchFamily="49" charset="0"/>
              </a:rPr>
              <a:t>{</a:t>
            </a:r>
          </a:p>
          <a:p>
            <a:pPr algn="l">
              <a:spcBef>
                <a:spcPts val="0"/>
              </a:spcBef>
            </a:pPr>
            <a:r>
              <a:rPr lang="en-US" sz="1200" spc="0" dirty="0" smtClean="0">
                <a:solidFill>
                  <a:schemeClr val="dk1"/>
                </a:solidFill>
                <a:latin typeface="Courier New" pitchFamily="49" charset="0"/>
                <a:cs typeface="Courier New" pitchFamily="49" charset="0"/>
              </a:rPr>
              <a:t>	export ORACLE_HOME=$ASM_HOME</a:t>
            </a:r>
          </a:p>
          <a:p>
            <a:pPr algn="l">
              <a:spcBef>
                <a:spcPts val="0"/>
              </a:spcBef>
            </a:pPr>
            <a:r>
              <a:rPr lang="en-US" sz="1200" spc="0" dirty="0" smtClean="0">
                <a:solidFill>
                  <a:schemeClr val="dk1"/>
                </a:solidFill>
                <a:latin typeface="Courier New" pitchFamily="49" charset="0"/>
                <a:cs typeface="Courier New" pitchFamily="49" charset="0"/>
              </a:rPr>
              <a:t>	export PATH=$CRSHOME/bin:$ORACLE_HOME/bin:$ORACLE_HOME/</a:t>
            </a:r>
            <a:r>
              <a:rPr lang="en-US" sz="1200" spc="0" dirty="0" err="1" smtClean="0">
                <a:solidFill>
                  <a:schemeClr val="dk1"/>
                </a:solidFill>
                <a:latin typeface="Courier New" pitchFamily="49" charset="0"/>
                <a:cs typeface="Courier New" pitchFamily="49" charset="0"/>
              </a:rPr>
              <a:t>OPatch</a:t>
            </a:r>
            <a:r>
              <a:rPr lang="en-US" sz="1200" spc="0" dirty="0" smtClean="0">
                <a:solidFill>
                  <a:schemeClr val="dk1"/>
                </a:solidFill>
                <a:latin typeface="Courier New" pitchFamily="49" charset="0"/>
                <a:cs typeface="Courier New" pitchFamily="49" charset="0"/>
              </a:rPr>
              <a:t>:$SCRIPTS:$DEFPATH</a:t>
            </a:r>
          </a:p>
          <a:p>
            <a:pPr algn="l">
              <a:spcBef>
                <a:spcPts val="0"/>
              </a:spcBef>
            </a:pPr>
            <a:r>
              <a:rPr lang="en-US" sz="1200" spc="0" dirty="0" smtClean="0">
                <a:solidFill>
                  <a:schemeClr val="dk1"/>
                </a:solidFill>
                <a:latin typeface="Courier New" pitchFamily="49" charset="0"/>
                <a:cs typeface="Courier New" pitchFamily="49" charset="0"/>
              </a:rPr>
              <a:t>	export ORACLE_SID=$( </a:t>
            </a:r>
            <a:r>
              <a:rPr lang="en-US" sz="1200" spc="0" dirty="0" err="1" smtClean="0">
                <a:solidFill>
                  <a:schemeClr val="dk1"/>
                </a:solidFill>
                <a:latin typeface="Courier New" pitchFamily="49" charset="0"/>
                <a:cs typeface="Courier New" pitchFamily="49" charset="0"/>
              </a:rPr>
              <a:t>grep</a:t>
            </a:r>
            <a:r>
              <a:rPr lang="en-US" sz="1200" spc="0" dirty="0" smtClean="0">
                <a:solidFill>
                  <a:schemeClr val="dk1"/>
                </a:solidFill>
                <a:latin typeface="Courier New" pitchFamily="49" charset="0"/>
                <a:cs typeface="Courier New" pitchFamily="49" charset="0"/>
              </a:rPr>
              <a:t> "^+ASM" /</a:t>
            </a:r>
            <a:r>
              <a:rPr lang="en-US" sz="1200" spc="0" dirty="0" err="1" smtClean="0">
                <a:solidFill>
                  <a:schemeClr val="dk1"/>
                </a:solidFill>
                <a:latin typeface="Courier New" pitchFamily="49" charset="0"/>
                <a:cs typeface="Courier New" pitchFamily="49" charset="0"/>
              </a:rPr>
              <a:t>etc</a:t>
            </a:r>
            <a:r>
              <a:rPr lang="en-US" sz="1200" spc="0" dirty="0" smtClean="0">
                <a:solidFill>
                  <a:schemeClr val="dk1"/>
                </a:solidFill>
                <a:latin typeface="Courier New" pitchFamily="49" charset="0"/>
                <a:cs typeface="Courier New" pitchFamily="49" charset="0"/>
              </a:rPr>
              <a:t>/</a:t>
            </a:r>
            <a:r>
              <a:rPr lang="en-US" sz="1200" spc="0" dirty="0" err="1" smtClean="0">
                <a:solidFill>
                  <a:schemeClr val="dk1"/>
                </a:solidFill>
                <a:latin typeface="Courier New" pitchFamily="49" charset="0"/>
                <a:cs typeface="Courier New" pitchFamily="49" charset="0"/>
              </a:rPr>
              <a:t>oratab</a:t>
            </a:r>
            <a:r>
              <a:rPr lang="en-US" sz="1200" spc="0" dirty="0" smtClean="0">
                <a:solidFill>
                  <a:schemeClr val="dk1"/>
                </a:solidFill>
                <a:latin typeface="Courier New" pitchFamily="49" charset="0"/>
                <a:cs typeface="Courier New" pitchFamily="49" charset="0"/>
              </a:rPr>
              <a:t> | cut -d ":" -f 1 )</a:t>
            </a:r>
          </a:p>
          <a:p>
            <a:pPr algn="l">
              <a:spcBef>
                <a:spcPts val="0"/>
              </a:spcBef>
            </a:pPr>
            <a:r>
              <a:rPr lang="en-US" sz="1200" spc="0" dirty="0" smtClean="0">
                <a:solidFill>
                  <a:schemeClr val="dk1"/>
                </a:solidFill>
                <a:latin typeface="Courier New" pitchFamily="49" charset="0"/>
                <a:cs typeface="Courier New" pitchFamily="49" charset="0"/>
              </a:rPr>
              <a:t>	ps1 $ORACLE_HOME $ORACLE_SID</a:t>
            </a:r>
          </a:p>
          <a:p>
            <a:pPr algn="l">
              <a:spcBef>
                <a:spcPts val="0"/>
              </a:spcBef>
            </a:pPr>
            <a:r>
              <a:rPr lang="en-US" sz="1200" spc="0" dirty="0" smtClean="0">
                <a:solidFill>
                  <a:schemeClr val="dk1"/>
                </a:solidFill>
                <a:latin typeface="Courier New" pitchFamily="49" charset="0"/>
                <a:cs typeface="Courier New" pitchFamily="49" charset="0"/>
              </a:rPr>
              <a:t>}</a:t>
            </a:r>
          </a:p>
          <a:p>
            <a:pPr algn="l">
              <a:spcBef>
                <a:spcPts val="0"/>
              </a:spcBef>
            </a:pPr>
            <a:endParaRPr lang="en-US" sz="1200" spc="0" dirty="0" smtClean="0">
              <a:solidFill>
                <a:schemeClr val="dk1"/>
              </a:solidFill>
              <a:latin typeface="Courier New" pitchFamily="49" charset="0"/>
              <a:cs typeface="Courier New" pitchFamily="49" charset="0"/>
            </a:endParaRPr>
          </a:p>
          <a:p>
            <a:pPr algn="l">
              <a:spcBef>
                <a:spcPts val="0"/>
              </a:spcBef>
            </a:pPr>
            <a:r>
              <a:rPr lang="en-US" sz="1200" spc="0" dirty="0" smtClean="0">
                <a:solidFill>
                  <a:schemeClr val="dk1"/>
                </a:solidFill>
                <a:latin typeface="Courier New" pitchFamily="49" charset="0"/>
                <a:cs typeface="Courier New" pitchFamily="49" charset="0"/>
              </a:rPr>
              <a:t>function </a:t>
            </a:r>
            <a:r>
              <a:rPr lang="en-US" sz="1200" spc="0" dirty="0" err="1" smtClean="0">
                <a:solidFill>
                  <a:schemeClr val="dk1"/>
                </a:solidFill>
                <a:latin typeface="Courier New" pitchFamily="49" charset="0"/>
                <a:cs typeface="Courier New" pitchFamily="49" charset="0"/>
              </a:rPr>
              <a:t>crs</a:t>
            </a:r>
            <a:endParaRPr lang="en-US" sz="1200" spc="0" dirty="0" smtClean="0">
              <a:solidFill>
                <a:schemeClr val="dk1"/>
              </a:solidFill>
              <a:latin typeface="Courier New" pitchFamily="49" charset="0"/>
              <a:cs typeface="Courier New" pitchFamily="49" charset="0"/>
            </a:endParaRPr>
          </a:p>
          <a:p>
            <a:pPr algn="l">
              <a:spcBef>
                <a:spcPts val="0"/>
              </a:spcBef>
            </a:pPr>
            <a:r>
              <a:rPr lang="en-US" sz="1200" spc="0" dirty="0" smtClean="0">
                <a:solidFill>
                  <a:schemeClr val="dk1"/>
                </a:solidFill>
                <a:latin typeface="Courier New" pitchFamily="49" charset="0"/>
                <a:cs typeface="Courier New" pitchFamily="49" charset="0"/>
              </a:rPr>
              <a:t>{</a:t>
            </a:r>
          </a:p>
          <a:p>
            <a:pPr algn="l">
              <a:spcBef>
                <a:spcPts val="0"/>
              </a:spcBef>
            </a:pPr>
            <a:r>
              <a:rPr lang="en-US" sz="1200" spc="0" dirty="0" smtClean="0">
                <a:solidFill>
                  <a:schemeClr val="dk1"/>
                </a:solidFill>
                <a:latin typeface="Courier New" pitchFamily="49" charset="0"/>
                <a:cs typeface="Courier New" pitchFamily="49" charset="0"/>
              </a:rPr>
              <a:t>	export ORACLE_HOME=$CRSHOME</a:t>
            </a:r>
          </a:p>
          <a:p>
            <a:pPr algn="l">
              <a:spcBef>
                <a:spcPts val="0"/>
              </a:spcBef>
            </a:pPr>
            <a:r>
              <a:rPr lang="en-US" sz="1200" spc="0" dirty="0" smtClean="0">
                <a:solidFill>
                  <a:schemeClr val="dk1"/>
                </a:solidFill>
                <a:latin typeface="Courier New" pitchFamily="49" charset="0"/>
                <a:cs typeface="Courier New" pitchFamily="49" charset="0"/>
              </a:rPr>
              <a:t>	export PATH=$CRSHOME/bin:$CRSHOME/</a:t>
            </a:r>
            <a:r>
              <a:rPr lang="en-US" sz="1200" spc="0" dirty="0" err="1" smtClean="0">
                <a:solidFill>
                  <a:schemeClr val="dk1"/>
                </a:solidFill>
                <a:latin typeface="Courier New" pitchFamily="49" charset="0"/>
                <a:cs typeface="Courier New" pitchFamily="49" charset="0"/>
              </a:rPr>
              <a:t>OPatch</a:t>
            </a:r>
            <a:r>
              <a:rPr lang="en-US" sz="1200" spc="0" dirty="0" smtClean="0">
                <a:solidFill>
                  <a:schemeClr val="dk1"/>
                </a:solidFill>
                <a:latin typeface="Courier New" pitchFamily="49" charset="0"/>
                <a:cs typeface="Courier New" pitchFamily="49" charset="0"/>
              </a:rPr>
              <a:t>:$SCRIPTS:$DEFPATH</a:t>
            </a:r>
          </a:p>
          <a:p>
            <a:pPr algn="l">
              <a:spcBef>
                <a:spcPts val="0"/>
              </a:spcBef>
            </a:pPr>
            <a:r>
              <a:rPr lang="en-US" sz="1200" spc="0" dirty="0" smtClean="0">
                <a:solidFill>
                  <a:schemeClr val="dk1"/>
                </a:solidFill>
                <a:latin typeface="Courier New" pitchFamily="49" charset="0"/>
                <a:cs typeface="Courier New" pitchFamily="49" charset="0"/>
              </a:rPr>
              <a:t>	ps1 $ORACLE_HOME '</a:t>
            </a:r>
            <a:r>
              <a:rPr lang="en-US" sz="1200" spc="0" dirty="0" err="1" smtClean="0">
                <a:solidFill>
                  <a:schemeClr val="dk1"/>
                </a:solidFill>
                <a:latin typeface="Courier New" pitchFamily="49" charset="0"/>
                <a:cs typeface="Courier New" pitchFamily="49" charset="0"/>
              </a:rPr>
              <a:t>crs</a:t>
            </a:r>
            <a:r>
              <a:rPr lang="en-US" sz="1200" spc="0" dirty="0" smtClean="0">
                <a:solidFill>
                  <a:schemeClr val="dk1"/>
                </a:solidFill>
                <a:latin typeface="Courier New" pitchFamily="49" charset="0"/>
                <a:cs typeface="Courier New" pitchFamily="49" charset="0"/>
              </a:rPr>
              <a:t>/grid'</a:t>
            </a:r>
          </a:p>
          <a:p>
            <a:pPr algn="l">
              <a:spcBef>
                <a:spcPts val="0"/>
              </a:spcBef>
            </a:pPr>
            <a:r>
              <a:rPr lang="en-US" sz="1200" spc="0" dirty="0" smtClean="0">
                <a:solidFill>
                  <a:schemeClr val="dk1"/>
                </a:solidFill>
                <a:latin typeface="Courier New" pitchFamily="49" charset="0"/>
                <a:cs typeface="Courier New" pitchFamily="49" charset="0"/>
              </a:rPr>
              <a:t>}</a:t>
            </a:r>
          </a:p>
          <a:p>
            <a:pPr algn="l">
              <a:spcBef>
                <a:spcPts val="0"/>
              </a:spcBef>
            </a:pPr>
            <a:endParaRPr lang="en-US" sz="1200" spc="0" dirty="0" smtClean="0">
              <a:solidFill>
                <a:schemeClr val="dk1"/>
              </a:solidFill>
              <a:latin typeface="Courier New" pitchFamily="49" charset="0"/>
              <a:cs typeface="Courier New" pitchFamily="49" charset="0"/>
            </a:endParaRPr>
          </a:p>
          <a:p>
            <a:pPr algn="l">
              <a:spcBef>
                <a:spcPts val="0"/>
              </a:spcBef>
            </a:pPr>
            <a:r>
              <a:rPr lang="en-US" sz="1200" spc="0" dirty="0" smtClean="0">
                <a:solidFill>
                  <a:schemeClr val="dk1"/>
                </a:solidFill>
                <a:latin typeface="Courier New" pitchFamily="49" charset="0"/>
                <a:cs typeface="Courier New" pitchFamily="49" charset="0"/>
              </a:rPr>
              <a:t>function </a:t>
            </a:r>
            <a:r>
              <a:rPr lang="en-US" sz="1200" spc="0" dirty="0" err="1" smtClean="0">
                <a:solidFill>
                  <a:schemeClr val="dk1"/>
                </a:solidFill>
                <a:latin typeface="Courier New" pitchFamily="49" charset="0"/>
                <a:cs typeface="Courier New" pitchFamily="49" charset="0"/>
              </a:rPr>
              <a:t>agt</a:t>
            </a:r>
            <a:endParaRPr lang="en-US" sz="1200" spc="0" dirty="0" smtClean="0">
              <a:solidFill>
                <a:schemeClr val="dk1"/>
              </a:solidFill>
              <a:latin typeface="Courier New" pitchFamily="49" charset="0"/>
              <a:cs typeface="Courier New" pitchFamily="49" charset="0"/>
            </a:endParaRPr>
          </a:p>
          <a:p>
            <a:pPr algn="l">
              <a:spcBef>
                <a:spcPts val="0"/>
              </a:spcBef>
            </a:pPr>
            <a:r>
              <a:rPr lang="en-US" sz="1200" spc="0" dirty="0" smtClean="0">
                <a:solidFill>
                  <a:schemeClr val="dk1"/>
                </a:solidFill>
                <a:latin typeface="Courier New" pitchFamily="49" charset="0"/>
                <a:cs typeface="Courier New" pitchFamily="49" charset="0"/>
              </a:rPr>
              <a:t>{</a:t>
            </a:r>
          </a:p>
          <a:p>
            <a:pPr algn="l">
              <a:spcBef>
                <a:spcPts val="0"/>
              </a:spcBef>
            </a:pPr>
            <a:r>
              <a:rPr lang="en-US" sz="1200" spc="0" dirty="0" smtClean="0">
                <a:solidFill>
                  <a:schemeClr val="dk1"/>
                </a:solidFill>
                <a:latin typeface="Courier New" pitchFamily="49" charset="0"/>
                <a:cs typeface="Courier New" pitchFamily="49" charset="0"/>
              </a:rPr>
              <a:t>	export ORACLE_HOME=$AGENT_HOME</a:t>
            </a:r>
          </a:p>
          <a:p>
            <a:pPr algn="l">
              <a:spcBef>
                <a:spcPts val="0"/>
              </a:spcBef>
            </a:pPr>
            <a:r>
              <a:rPr lang="en-US" sz="1200" spc="0" dirty="0" smtClean="0">
                <a:solidFill>
                  <a:schemeClr val="dk1"/>
                </a:solidFill>
                <a:latin typeface="Courier New" pitchFamily="49" charset="0"/>
                <a:cs typeface="Courier New" pitchFamily="49" charset="0"/>
              </a:rPr>
              <a:t>	export PATH=$CRSHOME/bin:$ORACLE_HOME/</a:t>
            </a:r>
            <a:r>
              <a:rPr lang="en-US" sz="1200" spc="0" dirty="0" err="1" smtClean="0">
                <a:solidFill>
                  <a:schemeClr val="dk1"/>
                </a:solidFill>
                <a:latin typeface="Courier New" pitchFamily="49" charset="0"/>
                <a:cs typeface="Courier New" pitchFamily="49" charset="0"/>
              </a:rPr>
              <a:t>agent_inst</a:t>
            </a:r>
            <a:r>
              <a:rPr lang="en-US" sz="1200" spc="0" dirty="0" smtClean="0">
                <a:solidFill>
                  <a:schemeClr val="dk1"/>
                </a:solidFill>
                <a:latin typeface="Courier New" pitchFamily="49" charset="0"/>
                <a:cs typeface="Courier New" pitchFamily="49" charset="0"/>
              </a:rPr>
              <a:t>/bin:$ORACLE_HOME/</a:t>
            </a:r>
            <a:r>
              <a:rPr lang="en-US" sz="1200" spc="0" dirty="0" err="1" smtClean="0">
                <a:solidFill>
                  <a:schemeClr val="dk1"/>
                </a:solidFill>
                <a:latin typeface="Courier New" pitchFamily="49" charset="0"/>
                <a:cs typeface="Courier New" pitchFamily="49" charset="0"/>
              </a:rPr>
              <a:t>OPatch</a:t>
            </a:r>
            <a:r>
              <a:rPr lang="en-US" sz="1200" spc="0" dirty="0" smtClean="0">
                <a:solidFill>
                  <a:schemeClr val="dk1"/>
                </a:solidFill>
                <a:latin typeface="Courier New" pitchFamily="49" charset="0"/>
                <a:cs typeface="Courier New" pitchFamily="49" charset="0"/>
              </a:rPr>
              <a:t>:$SCRIPTS:$DEFPATH</a:t>
            </a:r>
          </a:p>
          <a:p>
            <a:pPr algn="l">
              <a:spcBef>
                <a:spcPts val="0"/>
              </a:spcBef>
            </a:pPr>
            <a:r>
              <a:rPr lang="en-US" sz="1200" spc="0" dirty="0" smtClean="0">
                <a:solidFill>
                  <a:schemeClr val="dk1"/>
                </a:solidFill>
                <a:latin typeface="Courier New" pitchFamily="49" charset="0"/>
                <a:cs typeface="Courier New" pitchFamily="49" charset="0"/>
              </a:rPr>
              <a:t>ps1 $ORACLE_HOME agent</a:t>
            </a:r>
          </a:p>
          <a:p>
            <a:pPr algn="l">
              <a:spcBef>
                <a:spcPts val="0"/>
              </a:spcBef>
            </a:pPr>
            <a:r>
              <a:rPr lang="en-US" sz="1200" spc="0" dirty="0" smtClean="0">
                <a:solidFill>
                  <a:schemeClr val="dk1"/>
                </a:solidFill>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2EA7F157-DE76-48A1-8CF5-1626C3E00049}" type="slidenum">
              <a:rPr lang="en-US" smtClean="0"/>
              <a:t>39</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4</a:t>
            </a:fld>
            <a:endParaRPr lang="en-US"/>
          </a:p>
        </p:txBody>
      </p:sp>
    </p:spTree>
    <p:extLst>
      <p:ext uri="{BB962C8B-B14F-4D97-AF65-F5344CB8AC3E}">
        <p14:creationId xmlns:p14="http://schemas.microsoft.com/office/powerpoint/2010/main" val="36169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should be familiar with this command and its output if you manage a RAC cluster. It is important to understand where to find the right information when managing RAC and </a:t>
            </a:r>
            <a:r>
              <a:rPr lang="en-US" baseline="0" dirty="0" err="1" smtClean="0"/>
              <a:t>crs_stat</a:t>
            </a:r>
            <a:r>
              <a:rPr lang="en-US" baseline="0" dirty="0" smtClean="0"/>
              <a:t> is a very valuable tool for that.</a:t>
            </a:r>
          </a:p>
          <a:p>
            <a:endParaRPr lang="en-US" baseline="0" dirty="0" smtClean="0"/>
          </a:p>
          <a:p>
            <a:r>
              <a:rPr lang="en-US" baseline="0" dirty="0" err="1" smtClean="0"/>
              <a:t>Crs_stat</a:t>
            </a:r>
            <a:r>
              <a:rPr lang="en-US" baseline="0" dirty="0" smtClean="0"/>
              <a:t> is obsolete in 11.2 and I will develop a similar script for the similar output of </a:t>
            </a:r>
            <a:r>
              <a:rPr lang="en-US" baseline="0" dirty="0" err="1" smtClean="0"/>
              <a:t>crsctl</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2EA7F157-DE76-48A1-8CF5-1626C3E00049}" type="slidenum">
              <a:rPr lang="en-US" smtClean="0"/>
              <a:t>40</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you are familiar with </a:t>
            </a:r>
            <a:r>
              <a:rPr lang="en-US" baseline="0" dirty="0" err="1" smtClean="0"/>
              <a:t>crs_stat</a:t>
            </a:r>
            <a:r>
              <a:rPr lang="en-US" baseline="0" dirty="0" smtClean="0"/>
              <a:t>, you probably know about </a:t>
            </a:r>
            <a:r>
              <a:rPr lang="en-US" baseline="0" dirty="0" err="1" smtClean="0"/>
              <a:t>crsstat</a:t>
            </a:r>
            <a:r>
              <a:rPr lang="en-US" baseline="0" dirty="0" smtClean="0"/>
              <a:t>. </a:t>
            </a:r>
            <a:r>
              <a:rPr lang="en-US" baseline="0" dirty="0" err="1" smtClean="0"/>
              <a:t>crsstat</a:t>
            </a:r>
            <a:r>
              <a:rPr lang="en-US" baseline="0" dirty="0" smtClean="0"/>
              <a:t> is an </a:t>
            </a:r>
            <a:r>
              <a:rPr lang="en-US" baseline="0" dirty="0" err="1" smtClean="0"/>
              <a:t>Awk</a:t>
            </a:r>
            <a:r>
              <a:rPr lang="en-US" baseline="0" dirty="0" smtClean="0"/>
              <a:t> script written to parse and simplify the output of </a:t>
            </a:r>
            <a:r>
              <a:rPr lang="en-US" baseline="0" dirty="0" err="1" smtClean="0"/>
              <a:t>crs_stat</a:t>
            </a:r>
            <a:r>
              <a:rPr lang="en-US" baseline="0" dirty="0" smtClean="0"/>
              <a:t>.</a:t>
            </a:r>
          </a:p>
          <a:p>
            <a:pPr marL="171450" indent="-171450">
              <a:buFont typeface="Arial" pitchFamily="34" charset="0"/>
              <a:buChar char="•"/>
            </a:pPr>
            <a:r>
              <a:rPr lang="en-US" baseline="0" dirty="0" smtClean="0"/>
              <a:t>I personally like using </a:t>
            </a:r>
            <a:r>
              <a:rPr lang="en-US" baseline="0" dirty="0" err="1" smtClean="0"/>
              <a:t>crsstat</a:t>
            </a:r>
            <a:r>
              <a:rPr lang="en-US" baseline="0" dirty="0" smtClean="0"/>
              <a:t> with a built-in Linux command called watch.</a:t>
            </a:r>
          </a:p>
        </p:txBody>
      </p:sp>
      <p:sp>
        <p:nvSpPr>
          <p:cNvPr id="4" name="Slide Number Placeholder 3"/>
          <p:cNvSpPr>
            <a:spLocks noGrp="1"/>
          </p:cNvSpPr>
          <p:nvPr>
            <p:ph type="sldNum" sz="quarter" idx="10"/>
          </p:nvPr>
        </p:nvSpPr>
        <p:spPr/>
        <p:txBody>
          <a:bodyPr/>
          <a:lstStyle/>
          <a:p>
            <a:fld id="{2EA7F157-DE76-48A1-8CF5-1626C3E00049}" type="slidenum">
              <a:rPr lang="en-US" smtClean="0"/>
              <a:t>41</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you are familiar with </a:t>
            </a:r>
            <a:r>
              <a:rPr lang="en-US" baseline="0" dirty="0" err="1" smtClean="0"/>
              <a:t>crs_stat</a:t>
            </a:r>
            <a:r>
              <a:rPr lang="en-US" baseline="0" dirty="0" smtClean="0"/>
              <a:t>, you probably know about </a:t>
            </a:r>
            <a:r>
              <a:rPr lang="en-US" baseline="0" dirty="0" err="1" smtClean="0"/>
              <a:t>crsstat</a:t>
            </a:r>
            <a:r>
              <a:rPr lang="en-US" baseline="0" dirty="0" smtClean="0"/>
              <a:t>. </a:t>
            </a:r>
            <a:r>
              <a:rPr lang="en-US" baseline="0" dirty="0" err="1" smtClean="0"/>
              <a:t>crsstat</a:t>
            </a:r>
            <a:r>
              <a:rPr lang="en-US" baseline="0" dirty="0" smtClean="0"/>
              <a:t> is an </a:t>
            </a:r>
            <a:r>
              <a:rPr lang="en-US" baseline="0" dirty="0" err="1" smtClean="0"/>
              <a:t>Awk</a:t>
            </a:r>
            <a:r>
              <a:rPr lang="en-US" baseline="0" dirty="0" smtClean="0"/>
              <a:t> script written to parse and simplify the output of </a:t>
            </a:r>
            <a:r>
              <a:rPr lang="en-US" baseline="0" dirty="0" err="1" smtClean="0"/>
              <a:t>crs_stat</a:t>
            </a:r>
            <a:r>
              <a:rPr lang="en-US" baseline="0" dirty="0" smtClean="0"/>
              <a:t>.</a:t>
            </a:r>
          </a:p>
          <a:p>
            <a:pPr marL="171450" indent="-171450">
              <a:buFont typeface="Arial" pitchFamily="34" charset="0"/>
              <a:buChar char="•"/>
            </a:pPr>
            <a:r>
              <a:rPr lang="en-US" baseline="0" dirty="0" smtClean="0"/>
              <a:t>I personally like using </a:t>
            </a:r>
            <a:r>
              <a:rPr lang="en-US" baseline="0" dirty="0" err="1" smtClean="0"/>
              <a:t>crsstat</a:t>
            </a:r>
            <a:r>
              <a:rPr lang="en-US" baseline="0" dirty="0" smtClean="0"/>
              <a:t> with a built-in Linux command called watch. Watch allows you to run a command in a loop while showing the output in a constant state. It would be the same as if I ran </a:t>
            </a:r>
            <a:r>
              <a:rPr lang="en-US" baseline="0" dirty="0" err="1" smtClean="0"/>
              <a:t>crsstat</a:t>
            </a:r>
            <a:r>
              <a:rPr lang="en-US" baseline="0" dirty="0" smtClean="0"/>
              <a:t> OPDEV every two seconds to monitor the status of the database and its instances.</a:t>
            </a:r>
          </a:p>
          <a:p>
            <a:pPr marL="171450" indent="-171450">
              <a:buFont typeface="Arial" pitchFamily="34" charset="0"/>
              <a:buChar char="•"/>
            </a:pPr>
            <a:r>
              <a:rPr lang="en-US" baseline="0" dirty="0" smtClean="0"/>
              <a:t>However, with my DEV cluster that contains over 40 databases, it is impossible to keep all of the output from </a:t>
            </a:r>
            <a:r>
              <a:rPr lang="en-US" baseline="0" dirty="0" err="1" smtClean="0"/>
              <a:t>crsstat</a:t>
            </a:r>
            <a:r>
              <a:rPr lang="en-US" baseline="0" dirty="0" smtClean="0"/>
              <a:t> on one page and watch just truncates what can't fit on your screen.</a:t>
            </a:r>
          </a:p>
        </p:txBody>
      </p:sp>
      <p:sp>
        <p:nvSpPr>
          <p:cNvPr id="4" name="Slide Number Placeholder 3"/>
          <p:cNvSpPr>
            <a:spLocks noGrp="1"/>
          </p:cNvSpPr>
          <p:nvPr>
            <p:ph type="sldNum" sz="quarter" idx="10"/>
          </p:nvPr>
        </p:nvSpPr>
        <p:spPr/>
        <p:txBody>
          <a:bodyPr/>
          <a:lstStyle/>
          <a:p>
            <a:fld id="{2EA7F157-DE76-48A1-8CF5-1626C3E00049}" type="slidenum">
              <a:rPr lang="en-US" smtClean="0"/>
              <a:t>42</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is for this reason that I created the multiline </a:t>
            </a:r>
            <a:r>
              <a:rPr lang="en-US" baseline="0" dirty="0" err="1" smtClean="0"/>
              <a:t>crsstat</a:t>
            </a:r>
            <a:r>
              <a:rPr lang="en-US" baseline="0" dirty="0" smtClean="0"/>
              <a:t>, or </a:t>
            </a:r>
            <a:r>
              <a:rPr lang="en-US" baseline="0" dirty="0" err="1" smtClean="0"/>
              <a:t>crsm</a:t>
            </a:r>
            <a:r>
              <a:rPr lang="en-US" baseline="0" dirty="0" smtClean="0"/>
              <a:t>.</a:t>
            </a:r>
          </a:p>
          <a:p>
            <a:pPr marL="171450" indent="-171450">
              <a:buFont typeface="Arial" pitchFamily="34" charset="0"/>
              <a:buChar char="•"/>
            </a:pPr>
            <a:r>
              <a:rPr lang="en-US" baseline="0" dirty="0" smtClean="0"/>
              <a:t>I stuck with </a:t>
            </a:r>
            <a:r>
              <a:rPr lang="en-US" baseline="0" dirty="0" err="1" smtClean="0"/>
              <a:t>Awk</a:t>
            </a:r>
            <a:r>
              <a:rPr lang="en-US" baseline="0" dirty="0" smtClean="0"/>
              <a:t> as the parsing language for the </a:t>
            </a:r>
            <a:r>
              <a:rPr lang="en-US" baseline="0" dirty="0" err="1" smtClean="0"/>
              <a:t>crs_stat</a:t>
            </a:r>
            <a:r>
              <a:rPr lang="en-US" baseline="0" dirty="0" smtClean="0"/>
              <a:t> output and used some shortcuts like </a:t>
            </a:r>
            <a:r>
              <a:rPr lang="en-US" baseline="0" dirty="0" err="1" smtClean="0"/>
              <a:t>boolean</a:t>
            </a:r>
            <a:r>
              <a:rPr lang="en-US" baseline="0" dirty="0" smtClean="0"/>
              <a:t> values for State and Location to save characters on the page.</a:t>
            </a:r>
          </a:p>
          <a:p>
            <a:pPr marL="171450" indent="-171450">
              <a:buFont typeface="Arial" pitchFamily="34" charset="0"/>
              <a:buChar char="•"/>
            </a:pPr>
            <a:r>
              <a:rPr lang="en-US" baseline="0" dirty="0" smtClean="0"/>
              <a:t>The script is written to display all of the resources or a subset of the resources from </a:t>
            </a:r>
            <a:r>
              <a:rPr lang="en-US" baseline="0" dirty="0" err="1" smtClean="0"/>
              <a:t>crs_stat</a:t>
            </a:r>
            <a:r>
              <a:rPr lang="en-US" baseline="0" dirty="0" smtClean="0"/>
              <a:t> in a three column fixed width format.</a:t>
            </a:r>
          </a:p>
          <a:p>
            <a:pPr marL="171450" indent="-171450">
              <a:buFont typeface="Arial" pitchFamily="34" charset="0"/>
              <a:buChar char="•"/>
            </a:pPr>
            <a:r>
              <a:rPr lang="en-US" baseline="0" dirty="0" smtClean="0"/>
              <a:t>Even with 42 databases and over 100 resources, I can fit everything onto one screen so I can run it in watch and monitor every resource on the cluster.</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#!/bin/sh</a:t>
            </a:r>
          </a:p>
          <a:p>
            <a:pPr marL="0" indent="0">
              <a:buFont typeface="Arial" pitchFamily="34" charset="0"/>
              <a:buNone/>
            </a:pPr>
            <a:r>
              <a:rPr lang="en-US" baseline="0" dirty="0" smtClean="0"/>
              <a:t># </a:t>
            </a:r>
            <a:r>
              <a:rPr lang="en-US" baseline="0" dirty="0" err="1" smtClean="0"/>
              <a:t>Crsstatm</a:t>
            </a:r>
            <a:r>
              <a:rPr lang="en-US" baseline="0" dirty="0" smtClean="0"/>
              <a:t> (multi-line)</a:t>
            </a:r>
          </a:p>
          <a:p>
            <a:pPr marL="0" indent="0">
              <a:buFont typeface="Arial" pitchFamily="34" charset="0"/>
              <a:buNone/>
            </a:pPr>
            <a:r>
              <a:rPr lang="en-US" baseline="0" dirty="0" smtClean="0"/>
              <a:t># Created by Seth Miller 2012/06/15</a:t>
            </a:r>
          </a:p>
          <a:p>
            <a:pPr marL="0" indent="0">
              <a:buFont typeface="Arial" pitchFamily="34" charset="0"/>
              <a:buNone/>
            </a:pPr>
            <a:r>
              <a:rPr lang="en-US" baseline="0" dirty="0" smtClean="0"/>
              <a:t># Version 1.1</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 This is a modification of the "</a:t>
            </a:r>
            <a:r>
              <a:rPr lang="en-US" baseline="0" dirty="0" err="1" smtClean="0"/>
              <a:t>crsstat</a:t>
            </a:r>
            <a:r>
              <a:rPr lang="en-US" baseline="0" dirty="0" smtClean="0"/>
              <a:t>" script widely used to interpret Oracle Clusterware</a:t>
            </a:r>
          </a:p>
          <a:p>
            <a:pPr marL="0" indent="0">
              <a:buFont typeface="Arial" pitchFamily="34" charset="0"/>
              <a:buNone/>
            </a:pPr>
            <a:r>
              <a:rPr lang="en-US" baseline="0" dirty="0" smtClean="0"/>
              <a:t># "</a:t>
            </a:r>
            <a:r>
              <a:rPr lang="en-US" baseline="0" dirty="0" err="1" smtClean="0"/>
              <a:t>crs_stat</a:t>
            </a:r>
            <a:r>
              <a:rPr lang="en-US" baseline="0" dirty="0" smtClean="0"/>
              <a:t>" output. This version is written specifically for Oracle Database 11.1 and has</a:t>
            </a:r>
          </a:p>
          <a:p>
            <a:pPr marL="0" indent="0">
              <a:buFont typeface="Arial" pitchFamily="34" charset="0"/>
              <a:buNone/>
            </a:pPr>
            <a:r>
              <a:rPr lang="en-US" baseline="0" dirty="0" smtClean="0"/>
              <a:t># not yet been tested on any other versions. It displays the </a:t>
            </a:r>
            <a:r>
              <a:rPr lang="en-US" baseline="0" dirty="0" err="1" smtClean="0"/>
              <a:t>crs_stat</a:t>
            </a:r>
            <a:r>
              <a:rPr lang="en-US" baseline="0" dirty="0" smtClean="0"/>
              <a:t> output in a three column format.</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    Summary of output</a:t>
            </a:r>
          </a:p>
          <a:p>
            <a:pPr marL="0" indent="0">
              <a:buFont typeface="Arial" pitchFamily="34" charset="0"/>
              <a:buNone/>
            </a:pPr>
            <a:r>
              <a:rPr lang="en-US" baseline="0" dirty="0" smtClean="0"/>
              <a:t># The "ora." is truncated from the resource name </a:t>
            </a:r>
          </a:p>
          <a:p>
            <a:pPr marL="0" indent="0">
              <a:buFont typeface="Arial" pitchFamily="34" charset="0"/>
              <a:buNone/>
            </a:pPr>
            <a:r>
              <a:rPr lang="en-US" baseline="0" dirty="0" smtClean="0"/>
              <a:t># The target of the resource will be "X" if it is "ONLINE" and "-" if it is "OFFLINE"</a:t>
            </a:r>
          </a:p>
          <a:p>
            <a:pPr marL="0" indent="0">
              <a:buFont typeface="Arial" pitchFamily="34" charset="0"/>
              <a:buNone/>
            </a:pPr>
            <a:r>
              <a:rPr lang="en-US" baseline="0" dirty="0" smtClean="0"/>
              <a:t># The state of the resource will be "X &lt;node name&gt;" if it is "ONLINE on &lt;node name&gt;"</a:t>
            </a:r>
          </a:p>
          <a:p>
            <a:pPr marL="0" indent="0">
              <a:buFont typeface="Arial" pitchFamily="34" charset="0"/>
              <a:buNone/>
            </a:pPr>
            <a:r>
              <a:rPr lang="en-US" baseline="0" dirty="0" smtClean="0"/>
              <a:t># and "-" if it is "OFFLINE"</a:t>
            </a:r>
          </a:p>
          <a:p>
            <a:pPr marL="0" indent="0">
              <a:buFont typeface="Arial" pitchFamily="34" charset="0"/>
              <a:buNone/>
            </a:pPr>
            <a:r>
              <a:rPr lang="en-US" baseline="0" dirty="0" smtClean="0"/>
              <a:t># An example of the output would be: </a:t>
            </a:r>
          </a:p>
          <a:p>
            <a:pPr marL="0" indent="0">
              <a:buFont typeface="Arial" pitchFamily="34" charset="0"/>
              <a:buNone/>
            </a:pPr>
            <a:r>
              <a:rPr lang="en-US" baseline="0" dirty="0" smtClean="0"/>
              <a:t>#        ORCL.ORCL1.inst               XX server1</a:t>
            </a:r>
          </a:p>
          <a:p>
            <a:pPr marL="0" indent="0">
              <a:buFont typeface="Arial" pitchFamily="34" charset="0"/>
              <a:buNone/>
            </a:pPr>
            <a:r>
              <a:rPr lang="en-US" baseline="0" dirty="0" smtClean="0"/>
              <a:t># This should be interpreted as:</a:t>
            </a:r>
          </a:p>
          <a:p>
            <a:pPr marL="0" indent="0">
              <a:buFont typeface="Arial" pitchFamily="34" charset="0"/>
              <a:buNone/>
            </a:pPr>
            <a:r>
              <a:rPr lang="en-US" baseline="0" dirty="0" smtClean="0"/>
              <a:t># Instance ORCL1 of database ORCL is targeted to be ONLINE and is in an online state on node server1</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 Clusterware home directory</a:t>
            </a:r>
          </a:p>
          <a:p>
            <a:pPr marL="0" indent="0">
              <a:buFont typeface="Arial" pitchFamily="34" charset="0"/>
              <a:buNone/>
            </a:pPr>
            <a:r>
              <a:rPr lang="en-US" baseline="0" dirty="0" smtClean="0"/>
              <a:t>ORA_CRS_HOME=/u01/app/</a:t>
            </a:r>
            <a:r>
              <a:rPr lang="en-US" baseline="0" dirty="0" err="1" smtClean="0"/>
              <a:t>crs</a:t>
            </a:r>
            <a:endParaRPr lang="en-US" baseline="0" dirty="0" smtClean="0"/>
          </a:p>
          <a:p>
            <a:pPr marL="0" indent="0">
              <a:buFont typeface="Arial" pitchFamily="34" charset="0"/>
              <a:buNone/>
            </a:pPr>
            <a:r>
              <a:rPr lang="en-US" baseline="0" dirty="0" smtClean="0"/>
              <a:t>CRSSTATBIN=$ORA_CRS_HOME/bin/</a:t>
            </a:r>
            <a:r>
              <a:rPr lang="en-US" baseline="0" dirty="0" err="1" smtClean="0"/>
              <a:t>crs_stat</a:t>
            </a:r>
            <a:endParaRPr lang="en-US" baseline="0" dirty="0" smtClean="0"/>
          </a:p>
          <a:p>
            <a:pPr marL="0" indent="0">
              <a:buFont typeface="Arial" pitchFamily="34" charset="0"/>
              <a:buNone/>
            </a:pPr>
            <a:r>
              <a:rPr lang="en-US" baseline="0" dirty="0" smtClean="0"/>
              <a:t>AWK=/usr/bin/</a:t>
            </a:r>
            <a:r>
              <a:rPr lang="en-US" baseline="0" dirty="0" err="1" smtClean="0"/>
              <a:t>awk</a:t>
            </a:r>
            <a:endParaRPr lang="en-US" baseline="0" dirty="0" smtClean="0"/>
          </a:p>
          <a:p>
            <a:pPr marL="0" indent="0">
              <a:buFont typeface="Arial" pitchFamily="34" charset="0"/>
              <a:buNone/>
            </a:pPr>
            <a:r>
              <a:rPr lang="en-US" baseline="0" dirty="0" smtClean="0"/>
              <a:t>LD_LIBRARY_PATH=$ORA_CRS_HOME/lib</a:t>
            </a:r>
          </a:p>
          <a:p>
            <a:pPr marL="0" indent="0">
              <a:buFont typeface="Arial" pitchFamily="34" charset="0"/>
              <a:buNone/>
            </a:pPr>
            <a:r>
              <a:rPr lang="en-US" baseline="0" dirty="0" smtClean="0"/>
              <a:t># Command line argument to limit output</a:t>
            </a:r>
          </a:p>
          <a:p>
            <a:pPr marL="0" indent="0">
              <a:buFont typeface="Arial" pitchFamily="34" charset="0"/>
              <a:buNone/>
            </a:pPr>
            <a:r>
              <a:rPr lang="en-US" baseline="0" dirty="0" smtClean="0"/>
              <a:t>RSC_KEY=$1</a:t>
            </a:r>
          </a:p>
          <a:p>
            <a:pPr marL="0" indent="0">
              <a:buFont typeface="Arial" pitchFamily="34" charset="0"/>
              <a:buNone/>
            </a:pPr>
            <a:r>
              <a:rPr lang="en-US" baseline="0" dirty="0" smtClean="0"/>
              <a:t>QSTAT=-u</a:t>
            </a:r>
          </a:p>
          <a:p>
            <a:pPr marL="0" indent="0">
              <a:buFont typeface="Arial" pitchFamily="34" charset="0"/>
              <a:buNone/>
            </a:pPr>
            <a:endParaRPr lang="en-US" baseline="0" dirty="0" smtClean="0"/>
          </a:p>
          <a:p>
            <a:pPr marL="0" indent="0">
              <a:buFont typeface="Arial" pitchFamily="34" charset="0"/>
              <a:buNone/>
            </a:pPr>
            <a:r>
              <a:rPr lang="en-US" baseline="0" dirty="0" smtClean="0"/>
              <a:t>$CRSSTATBIN $QSTAT | $AWK \</a:t>
            </a:r>
          </a:p>
          <a:p>
            <a:pPr marL="0" indent="0">
              <a:buFont typeface="Arial" pitchFamily="34" charset="0"/>
              <a:buNone/>
            </a:pPr>
            <a:r>
              <a:rPr lang="en-US" baseline="0" dirty="0" smtClean="0"/>
              <a:t>'</a:t>
            </a:r>
          </a:p>
          <a:p>
            <a:pPr marL="0" indent="0">
              <a:buFont typeface="Arial" pitchFamily="34" charset="0"/>
              <a:buNone/>
            </a:pPr>
            <a:r>
              <a:rPr lang="en-US" baseline="0" dirty="0" smtClean="0"/>
              <a:t># Table header</a:t>
            </a:r>
          </a:p>
          <a:p>
            <a:pPr marL="0" indent="0">
              <a:buFont typeface="Arial" pitchFamily="34" charset="0"/>
              <a:buNone/>
            </a:pPr>
            <a:endParaRPr lang="en-US" baseline="0" dirty="0" smtClean="0"/>
          </a:p>
          <a:p>
            <a:pPr marL="0" indent="0">
              <a:buFont typeface="Arial" pitchFamily="34" charset="0"/>
              <a:buNone/>
            </a:pPr>
            <a:r>
              <a:rPr lang="en-US" baseline="0" dirty="0" smtClean="0"/>
              <a:t># Start of the BEGIN block</a:t>
            </a:r>
          </a:p>
          <a:p>
            <a:pPr marL="0" indent="0">
              <a:buFont typeface="Arial" pitchFamily="34" charset="0"/>
              <a:buNone/>
            </a:pPr>
            <a:r>
              <a:rPr lang="en-US" baseline="0" dirty="0" smtClean="0"/>
              <a:t>  BEGIN {</a:t>
            </a:r>
          </a:p>
          <a:p>
            <a:pPr marL="0" indent="0">
              <a:buFont typeface="Arial" pitchFamily="34" charset="0"/>
              <a:buNone/>
            </a:pPr>
            <a:r>
              <a:rPr lang="en-US" baseline="0" dirty="0" smtClean="0"/>
              <a:t>    </a:t>
            </a:r>
          </a:p>
          <a:p>
            <a:pPr marL="0" indent="0">
              <a:buFont typeface="Arial" pitchFamily="34" charset="0"/>
              <a:buNone/>
            </a:pPr>
            <a:r>
              <a:rPr lang="en-US" baseline="0" dirty="0" smtClean="0"/>
              <a:t>    # Print the header</a:t>
            </a:r>
          </a:p>
          <a:p>
            <a:pPr marL="0" indent="0">
              <a:buFont typeface="Arial" pitchFamily="34" charset="0"/>
              <a:buNone/>
            </a:pPr>
            <a:r>
              <a:rPr lang="en-US" baseline="0" dirty="0" smtClean="0"/>
              <a:t>    </a:t>
            </a:r>
            <a:r>
              <a:rPr lang="en-US" baseline="0" dirty="0" err="1" smtClean="0"/>
              <a:t>printf</a:t>
            </a:r>
            <a:r>
              <a:rPr lang="en-US" baseline="0" dirty="0" smtClean="0"/>
              <a:t> "%1$36s%1$53s%1$53s\n", "Target"</a:t>
            </a:r>
          </a:p>
          <a:p>
            <a:pPr marL="0" indent="0">
              <a:buFont typeface="Arial" pitchFamily="34" charset="0"/>
              <a:buNone/>
            </a:pPr>
            <a:r>
              <a:rPr lang="en-US" baseline="0" dirty="0" smtClean="0"/>
              <a:t>    </a:t>
            </a:r>
            <a:r>
              <a:rPr lang="en-US" baseline="0" dirty="0" err="1" smtClean="0"/>
              <a:t>printf</a:t>
            </a:r>
            <a:r>
              <a:rPr lang="en-US" baseline="0" dirty="0" smtClean="0"/>
              <a:t> "%1$11s%2$22s%3$-20s%1$11s%2$22s%3$-20s%1$11s%2$22s%3$-20s\n", "HA Resource", "|", "State/Location"</a:t>
            </a:r>
          </a:p>
          <a:p>
            <a:pPr marL="0" indent="0">
              <a:buFont typeface="Arial" pitchFamily="34" charset="0"/>
              <a:buNone/>
            </a:pPr>
            <a:r>
              <a:rPr lang="en-US" baseline="0" dirty="0" smtClean="0"/>
              <a:t>    </a:t>
            </a:r>
            <a:r>
              <a:rPr lang="en-US" baseline="0" dirty="0" err="1" smtClean="0"/>
              <a:t>printf</a:t>
            </a:r>
            <a:r>
              <a:rPr lang="en-US" baseline="0" dirty="0" smtClean="0"/>
              <a:t> "%1$11s%2$22s%3$-20s%1$11s%2$22s%3$-20s%1$11s%2$22s%3$-20s\n", "-----------", "|", "|--------------"</a:t>
            </a:r>
          </a:p>
          <a:p>
            <a:pPr marL="0" indent="0">
              <a:buFont typeface="Arial" pitchFamily="34" charset="0"/>
              <a:buNone/>
            </a:pPr>
            <a:endParaRPr lang="en-US" baseline="0" dirty="0" smtClean="0"/>
          </a:p>
          <a:p>
            <a:pPr marL="0" indent="0">
              <a:buFont typeface="Arial" pitchFamily="34" charset="0"/>
              <a:buNone/>
            </a:pPr>
            <a:r>
              <a:rPr lang="en-US" baseline="0" dirty="0" smtClean="0"/>
              <a:t># Table body</a:t>
            </a:r>
          </a:p>
          <a:p>
            <a:pPr marL="0" indent="0">
              <a:buFont typeface="Arial" pitchFamily="34" charset="0"/>
              <a:buNone/>
            </a:pPr>
            <a:r>
              <a:rPr lang="en-US" baseline="0" dirty="0" smtClean="0"/>
              <a:t>    FS="="; PROCSTATE = 0; NUMLINES = 0</a:t>
            </a:r>
          </a:p>
          <a:p>
            <a:pPr marL="0" indent="0">
              <a:buFont typeface="Arial" pitchFamily="34" charset="0"/>
              <a:buNone/>
            </a:pPr>
            <a:r>
              <a:rPr lang="en-US" baseline="0" dirty="0" smtClean="0"/>
              <a:t>  </a:t>
            </a:r>
          </a:p>
          <a:p>
            <a:pPr marL="0" indent="0">
              <a:buFont typeface="Arial" pitchFamily="34" charset="0"/>
              <a:buNone/>
            </a:pPr>
            <a:r>
              <a:rPr lang="en-US" baseline="0" dirty="0" smtClean="0"/>
              <a:t>  }</a:t>
            </a:r>
          </a:p>
          <a:p>
            <a:pPr marL="0" indent="0">
              <a:buFont typeface="Arial" pitchFamily="34" charset="0"/>
              <a:buNone/>
            </a:pPr>
            <a:r>
              <a:rPr lang="en-US" baseline="0" dirty="0" smtClean="0"/>
              <a:t># End of BEGIN block</a:t>
            </a:r>
          </a:p>
          <a:p>
            <a:pPr marL="0" indent="0">
              <a:buFont typeface="Arial" pitchFamily="34" charset="0"/>
              <a:buNone/>
            </a:pPr>
            <a:endParaRPr lang="en-US" baseline="0" dirty="0" smtClean="0"/>
          </a:p>
          <a:p>
            <a:pPr marL="0" indent="0">
              <a:buFont typeface="Arial" pitchFamily="34" charset="0"/>
              <a:buNone/>
            </a:pPr>
            <a:r>
              <a:rPr lang="en-US" baseline="0" dirty="0" smtClean="0"/>
              <a:t># Line Processing block</a:t>
            </a:r>
          </a:p>
          <a:p>
            <a:pPr marL="0" indent="0">
              <a:buFont typeface="Arial" pitchFamily="34" charset="0"/>
              <a:buNone/>
            </a:pPr>
            <a:endParaRPr lang="en-US" baseline="0" dirty="0" smtClean="0"/>
          </a:p>
          <a:p>
            <a:pPr marL="0" indent="0">
              <a:buFont typeface="Arial" pitchFamily="34" charset="0"/>
              <a:buNone/>
            </a:pPr>
            <a:r>
              <a:rPr lang="en-US" baseline="0" dirty="0" smtClean="0"/>
              <a:t>  # If the first word of the line contains NAME and the second word contains the value of $RSC_KEY then</a:t>
            </a:r>
          </a:p>
          <a:p>
            <a:pPr marL="0" indent="0">
              <a:buFont typeface="Arial" pitchFamily="34" charset="0"/>
              <a:buNone/>
            </a:pPr>
            <a:r>
              <a:rPr lang="en-US" baseline="0" dirty="0" smtClean="0"/>
              <a:t>  $1~/NAME/ &amp;&amp; $2~/'$RSC_KEY'/ {</a:t>
            </a:r>
          </a:p>
          <a:p>
            <a:pPr marL="0" indent="0">
              <a:buFont typeface="Arial" pitchFamily="34" charset="0"/>
              <a:buNone/>
            </a:pPr>
            <a:endParaRPr lang="en-US" baseline="0" dirty="0" smtClean="0"/>
          </a:p>
          <a:p>
            <a:pPr marL="0" indent="0">
              <a:buFont typeface="Arial" pitchFamily="34" charset="0"/>
              <a:buNone/>
            </a:pPr>
            <a:r>
              <a:rPr lang="en-US" baseline="0" dirty="0" smtClean="0"/>
              <a:t>    # truncate "ora." from the front of the resource name</a:t>
            </a:r>
          </a:p>
          <a:p>
            <a:pPr marL="0" indent="0">
              <a:buFont typeface="Arial" pitchFamily="34" charset="0"/>
              <a:buNone/>
            </a:pPr>
            <a:r>
              <a:rPr lang="en-US" baseline="0" dirty="0" smtClean="0"/>
              <a:t>    sub(/ora./,"",$2)</a:t>
            </a:r>
          </a:p>
          <a:p>
            <a:pPr marL="0" indent="0">
              <a:buFont typeface="Arial" pitchFamily="34" charset="0"/>
              <a:buNone/>
            </a:pPr>
            <a:endParaRPr lang="en-US" baseline="0" dirty="0" smtClean="0"/>
          </a:p>
          <a:p>
            <a:pPr marL="0" indent="0">
              <a:buFont typeface="Arial" pitchFamily="34" charset="0"/>
              <a:buNone/>
            </a:pPr>
            <a:r>
              <a:rPr lang="en-US" baseline="0" dirty="0" smtClean="0"/>
              <a:t>    # assign resource name to the "APPNAME" variable</a:t>
            </a:r>
          </a:p>
          <a:p>
            <a:pPr marL="0" indent="0">
              <a:buFont typeface="Arial" pitchFamily="34" charset="0"/>
              <a:buNone/>
            </a:pPr>
            <a:r>
              <a:rPr lang="en-US" baseline="0" dirty="0" smtClean="0"/>
              <a:t>    APPNAME = $2</a:t>
            </a:r>
          </a:p>
          <a:p>
            <a:pPr marL="0" indent="0">
              <a:buFont typeface="Arial" pitchFamily="34" charset="0"/>
              <a:buNone/>
            </a:pPr>
            <a:endParaRPr lang="en-US" baseline="0" dirty="0" smtClean="0"/>
          </a:p>
          <a:p>
            <a:pPr marL="0" indent="0">
              <a:buFont typeface="Arial" pitchFamily="34" charset="0"/>
              <a:buNone/>
            </a:pPr>
            <a:r>
              <a:rPr lang="en-US" baseline="0" dirty="0" smtClean="0"/>
              <a:t>    # set PROCSTATE equal to 1 signifying a block has begun and the next line should be the resource target</a:t>
            </a:r>
          </a:p>
          <a:p>
            <a:pPr marL="0" indent="0">
              <a:buFont typeface="Arial" pitchFamily="34" charset="0"/>
              <a:buNone/>
            </a:pPr>
            <a:r>
              <a:rPr lang="en-US" baseline="0" dirty="0" smtClean="0"/>
              <a:t>    PROCSTATE=1</a:t>
            </a:r>
          </a:p>
          <a:p>
            <a:pPr marL="0" indent="0">
              <a:buFont typeface="Arial" pitchFamily="34" charset="0"/>
              <a:buNone/>
            </a:pPr>
            <a:endParaRPr lang="en-US" baseline="0" dirty="0" smtClean="0"/>
          </a:p>
          <a:p>
            <a:pPr marL="0" indent="0">
              <a:buFont typeface="Arial" pitchFamily="34" charset="0"/>
              <a:buNone/>
            </a:pPr>
            <a:r>
              <a:rPr lang="en-US" baseline="0" dirty="0" smtClean="0"/>
              <a:t>    # increment the NUMLINES variable by 1</a:t>
            </a:r>
          </a:p>
          <a:p>
            <a:pPr marL="0" indent="0">
              <a:buFont typeface="Arial" pitchFamily="34" charset="0"/>
              <a:buNone/>
            </a:pPr>
            <a:r>
              <a:rPr lang="en-US" baseline="0" dirty="0" smtClean="0"/>
              <a:t>    NUMLINES++</a:t>
            </a:r>
          </a:p>
          <a:p>
            <a:pPr marL="0" indent="0">
              <a:buFont typeface="Arial" pitchFamily="34" charset="0"/>
              <a:buNone/>
            </a:pPr>
            <a:endParaRPr lang="en-US" baseline="0" dirty="0" smtClean="0"/>
          </a:p>
          <a:p>
            <a:pPr marL="0" indent="0">
              <a:buFont typeface="Arial" pitchFamily="34" charset="0"/>
              <a:buNone/>
            </a:pPr>
            <a:r>
              <a:rPr lang="en-US" baseline="0" dirty="0" smtClean="0"/>
              <a:t>  }</a:t>
            </a:r>
          </a:p>
          <a:p>
            <a:pPr marL="0" indent="0">
              <a:buFont typeface="Arial" pitchFamily="34" charset="0"/>
              <a:buNone/>
            </a:pPr>
            <a:endParaRPr lang="en-US" baseline="0" dirty="0" smtClean="0"/>
          </a:p>
          <a:p>
            <a:pPr marL="0" indent="0">
              <a:buFont typeface="Arial" pitchFamily="34" charset="0"/>
              <a:buNone/>
            </a:pPr>
            <a:r>
              <a:rPr lang="en-US" baseline="0" dirty="0" smtClean="0"/>
              <a:t>  # If the previous line processed was the name of the resource then</a:t>
            </a:r>
          </a:p>
          <a:p>
            <a:pPr marL="0" indent="0">
              <a:buFont typeface="Arial" pitchFamily="34" charset="0"/>
              <a:buNone/>
            </a:pPr>
            <a:r>
              <a:rPr lang="en-US" baseline="0" dirty="0" smtClean="0"/>
              <a:t>  PROCSTATE == 0 {</a:t>
            </a:r>
          </a:p>
          <a:p>
            <a:pPr marL="0" indent="0">
              <a:buFont typeface="Arial" pitchFamily="34" charset="0"/>
              <a:buNone/>
            </a:pPr>
            <a:endParaRPr lang="en-US" baseline="0" dirty="0" smtClean="0"/>
          </a:p>
          <a:p>
            <a:pPr marL="0" indent="0">
              <a:buFont typeface="Arial" pitchFamily="34" charset="0"/>
              <a:buNone/>
            </a:pPr>
            <a:r>
              <a:rPr lang="en-US" baseline="0" dirty="0" smtClean="0"/>
              <a:t>    # restart the Line Processing Block</a:t>
            </a:r>
          </a:p>
          <a:p>
            <a:pPr marL="0" indent="0">
              <a:buFont typeface="Arial" pitchFamily="34" charset="0"/>
              <a:buNone/>
            </a:pPr>
            <a:r>
              <a:rPr lang="en-US" baseline="0" dirty="0" smtClean="0"/>
              <a:t>    next</a:t>
            </a:r>
          </a:p>
          <a:p>
            <a:pPr marL="0" indent="0">
              <a:buFont typeface="Arial" pitchFamily="34" charset="0"/>
              <a:buNone/>
            </a:pPr>
            <a:endParaRPr lang="en-US" baseline="0" dirty="0" smtClean="0"/>
          </a:p>
          <a:p>
            <a:pPr marL="0" indent="0">
              <a:buFont typeface="Arial" pitchFamily="34" charset="0"/>
              <a:buNone/>
            </a:pPr>
            <a:r>
              <a:rPr lang="en-US" baseline="0" dirty="0" smtClean="0"/>
              <a:t>  }</a:t>
            </a:r>
          </a:p>
          <a:p>
            <a:pPr marL="0" indent="0">
              <a:buFont typeface="Arial" pitchFamily="34" charset="0"/>
              <a:buNone/>
            </a:pPr>
            <a:endParaRPr lang="en-US" baseline="0" dirty="0" smtClean="0"/>
          </a:p>
          <a:p>
            <a:pPr marL="0" indent="0">
              <a:buFont typeface="Arial" pitchFamily="34" charset="0"/>
              <a:buNone/>
            </a:pPr>
            <a:r>
              <a:rPr lang="en-US" baseline="0" dirty="0" smtClean="0"/>
              <a:t>  # If the first word of the line contains TARGET and the previous line processed was the name of the resource then</a:t>
            </a:r>
          </a:p>
          <a:p>
            <a:pPr marL="0" indent="0">
              <a:buFont typeface="Arial" pitchFamily="34" charset="0"/>
              <a:buNone/>
            </a:pPr>
            <a:r>
              <a:rPr lang="en-US" baseline="0" dirty="0" smtClean="0"/>
              <a:t>  $1~/TARGET/ &amp;&amp; PROCSTATE == 1 {</a:t>
            </a:r>
          </a:p>
          <a:p>
            <a:pPr marL="0" indent="0">
              <a:buFont typeface="Arial" pitchFamily="34" charset="0"/>
              <a:buNone/>
            </a:pPr>
            <a:endParaRPr lang="en-US" baseline="0" dirty="0" smtClean="0"/>
          </a:p>
          <a:p>
            <a:pPr marL="0" indent="0">
              <a:buFont typeface="Arial" pitchFamily="34" charset="0"/>
              <a:buNone/>
            </a:pPr>
            <a:r>
              <a:rPr lang="en-US" baseline="0" dirty="0" smtClean="0"/>
              <a:t>    # change the word "ONLINE" to "X" anywhere in the value of the resource target</a:t>
            </a:r>
          </a:p>
          <a:p>
            <a:pPr marL="0" indent="0">
              <a:buFont typeface="Arial" pitchFamily="34" charset="0"/>
              <a:buNone/>
            </a:pPr>
            <a:r>
              <a:rPr lang="en-US" baseline="0" dirty="0" smtClean="0"/>
              <a:t>    </a:t>
            </a:r>
            <a:r>
              <a:rPr lang="en-US" baseline="0" dirty="0" err="1" smtClean="0"/>
              <a:t>gsub</a:t>
            </a:r>
            <a:r>
              <a:rPr lang="en-US" baseline="0" dirty="0" smtClean="0"/>
              <a:t>(/ONLINE/,"X",$2)</a:t>
            </a:r>
          </a:p>
          <a:p>
            <a:pPr marL="0" indent="0">
              <a:buFont typeface="Arial" pitchFamily="34" charset="0"/>
              <a:buNone/>
            </a:pPr>
            <a:r>
              <a:rPr lang="en-US" baseline="0" dirty="0" smtClean="0"/>
              <a:t>    </a:t>
            </a:r>
          </a:p>
          <a:p>
            <a:pPr marL="0" indent="0">
              <a:buFont typeface="Arial" pitchFamily="34" charset="0"/>
              <a:buNone/>
            </a:pPr>
            <a:r>
              <a:rPr lang="en-US" baseline="0" dirty="0" smtClean="0"/>
              <a:t>    # change the word "OFFLINE" to "-" anywhere in the value of the resource target</a:t>
            </a:r>
          </a:p>
          <a:p>
            <a:pPr marL="0" indent="0">
              <a:buFont typeface="Arial" pitchFamily="34" charset="0"/>
              <a:buNone/>
            </a:pPr>
            <a:r>
              <a:rPr lang="en-US" baseline="0" dirty="0" smtClean="0"/>
              <a:t>    </a:t>
            </a:r>
            <a:r>
              <a:rPr lang="en-US" baseline="0" dirty="0" err="1" smtClean="0"/>
              <a:t>gsub</a:t>
            </a:r>
            <a:r>
              <a:rPr lang="en-US" baseline="0" dirty="0" smtClean="0"/>
              <a:t>(/OFFLINE/,"-",$2)</a:t>
            </a:r>
          </a:p>
          <a:p>
            <a:pPr marL="0" indent="0">
              <a:buFont typeface="Arial" pitchFamily="34" charset="0"/>
              <a:buNone/>
            </a:pPr>
            <a:r>
              <a:rPr lang="en-US" baseline="0" dirty="0" smtClean="0"/>
              <a:t>    </a:t>
            </a:r>
          </a:p>
          <a:p>
            <a:pPr marL="0" indent="0">
              <a:buFont typeface="Arial" pitchFamily="34" charset="0"/>
              <a:buNone/>
            </a:pPr>
            <a:r>
              <a:rPr lang="en-US" baseline="0" dirty="0" smtClean="0"/>
              <a:t>    # assign resource target to the "APPTARGET" variable</a:t>
            </a:r>
          </a:p>
          <a:p>
            <a:pPr marL="0" indent="0">
              <a:buFont typeface="Arial" pitchFamily="34" charset="0"/>
              <a:buNone/>
            </a:pPr>
            <a:r>
              <a:rPr lang="en-US" baseline="0" dirty="0" smtClean="0"/>
              <a:t>    APPTARGET = $2</a:t>
            </a:r>
          </a:p>
          <a:p>
            <a:pPr marL="0" indent="0">
              <a:buFont typeface="Arial" pitchFamily="34" charset="0"/>
              <a:buNone/>
            </a:pPr>
            <a:r>
              <a:rPr lang="en-US" baseline="0" dirty="0" smtClean="0"/>
              <a:t>    </a:t>
            </a:r>
          </a:p>
          <a:p>
            <a:pPr marL="0" indent="0">
              <a:buFont typeface="Arial" pitchFamily="34" charset="0"/>
              <a:buNone/>
            </a:pPr>
            <a:r>
              <a:rPr lang="en-US" baseline="0" dirty="0" smtClean="0"/>
              <a:t>    # set PROCSTATE equal to 2 signifying the next line should be the resource state</a:t>
            </a:r>
          </a:p>
          <a:p>
            <a:pPr marL="0" indent="0">
              <a:buFont typeface="Arial" pitchFamily="34" charset="0"/>
              <a:buNone/>
            </a:pPr>
            <a:r>
              <a:rPr lang="en-US" baseline="0" dirty="0" smtClean="0"/>
              <a:t>    PROCSTATE=2</a:t>
            </a:r>
          </a:p>
          <a:p>
            <a:pPr marL="0" indent="0">
              <a:buFont typeface="Arial" pitchFamily="34" charset="0"/>
              <a:buNone/>
            </a:pPr>
            <a:endParaRPr lang="en-US" baseline="0" dirty="0" smtClean="0"/>
          </a:p>
          <a:p>
            <a:pPr marL="0" indent="0">
              <a:buFont typeface="Arial" pitchFamily="34" charset="0"/>
              <a:buNone/>
            </a:pPr>
            <a:r>
              <a:rPr lang="en-US" baseline="0" dirty="0" smtClean="0"/>
              <a:t>  }</a:t>
            </a:r>
          </a:p>
          <a:p>
            <a:pPr marL="0" indent="0">
              <a:buFont typeface="Arial" pitchFamily="34" charset="0"/>
              <a:buNone/>
            </a:pPr>
            <a:endParaRPr lang="en-US" baseline="0" dirty="0" smtClean="0"/>
          </a:p>
          <a:p>
            <a:pPr marL="0" indent="0">
              <a:buFont typeface="Arial" pitchFamily="34" charset="0"/>
              <a:buNone/>
            </a:pPr>
            <a:r>
              <a:rPr lang="en-US" baseline="0" dirty="0" smtClean="0"/>
              <a:t>  # If first word of the line contains STATE and the previous line processed was the target of the resource then</a:t>
            </a:r>
          </a:p>
          <a:p>
            <a:pPr marL="0" indent="0">
              <a:buFont typeface="Arial" pitchFamily="34" charset="0"/>
              <a:buNone/>
            </a:pPr>
            <a:r>
              <a:rPr lang="en-US" baseline="0" dirty="0" smtClean="0"/>
              <a:t>  $1~/STATE/ &amp;&amp; PROCSTATE == 2 {</a:t>
            </a:r>
          </a:p>
          <a:p>
            <a:pPr marL="0" indent="0">
              <a:buFont typeface="Arial" pitchFamily="34" charset="0"/>
              <a:buNone/>
            </a:pPr>
            <a:r>
              <a:rPr lang="en-US" baseline="0" dirty="0" smtClean="0"/>
              <a:t>  </a:t>
            </a:r>
          </a:p>
          <a:p>
            <a:pPr marL="0" indent="0">
              <a:buFont typeface="Arial" pitchFamily="34" charset="0"/>
              <a:buNone/>
            </a:pPr>
            <a:r>
              <a:rPr lang="en-US" baseline="0" dirty="0" smtClean="0"/>
              <a:t>    # change the phrase "ONLINE on *" to "X" in the value of the resource state and assign it to the variable "FUN"</a:t>
            </a:r>
          </a:p>
          <a:p>
            <a:pPr marL="0" indent="0">
              <a:buFont typeface="Arial" pitchFamily="34" charset="0"/>
              <a:buNone/>
            </a:pPr>
            <a:r>
              <a:rPr lang="en-US" baseline="0" dirty="0" smtClean="0"/>
              <a:t>    FUN = </a:t>
            </a:r>
            <a:r>
              <a:rPr lang="en-US" baseline="0" dirty="0" err="1" smtClean="0"/>
              <a:t>gensub</a:t>
            </a:r>
            <a:r>
              <a:rPr lang="en-US" baseline="0" dirty="0" smtClean="0"/>
              <a:t>(/ONLINE on (.*)/,"X \\1","g",$2)</a:t>
            </a:r>
          </a:p>
          <a:p>
            <a:pPr marL="0" indent="0">
              <a:buFont typeface="Arial" pitchFamily="34" charset="0"/>
              <a:buNone/>
            </a:pPr>
            <a:r>
              <a:rPr lang="en-US" baseline="0" dirty="0" smtClean="0"/>
              <a:t>    </a:t>
            </a:r>
          </a:p>
          <a:p>
            <a:pPr marL="0" indent="0">
              <a:buFont typeface="Arial" pitchFamily="34" charset="0"/>
              <a:buNone/>
            </a:pPr>
            <a:r>
              <a:rPr lang="en-US" baseline="0" dirty="0" smtClean="0"/>
              <a:t>    # change the word "OFFLINE" to "-" anywhere in the "FUN" variable</a:t>
            </a:r>
          </a:p>
          <a:p>
            <a:pPr marL="0" indent="0">
              <a:buFont typeface="Arial" pitchFamily="34" charset="0"/>
              <a:buNone/>
            </a:pPr>
            <a:r>
              <a:rPr lang="en-US" baseline="0" dirty="0" smtClean="0"/>
              <a:t>    </a:t>
            </a:r>
            <a:r>
              <a:rPr lang="en-US" baseline="0" dirty="0" err="1" smtClean="0"/>
              <a:t>gsub</a:t>
            </a:r>
            <a:r>
              <a:rPr lang="en-US" baseline="0" dirty="0" smtClean="0"/>
              <a:t>(/OFFLINE/,"-",FUN)</a:t>
            </a:r>
          </a:p>
          <a:p>
            <a:pPr marL="0" indent="0">
              <a:buFont typeface="Arial" pitchFamily="34" charset="0"/>
              <a:buNone/>
            </a:pPr>
            <a:r>
              <a:rPr lang="en-US" baseline="0" dirty="0" smtClean="0"/>
              <a:t>    </a:t>
            </a:r>
          </a:p>
          <a:p>
            <a:pPr marL="0" indent="0">
              <a:buFont typeface="Arial" pitchFamily="34" charset="0"/>
              <a:buNone/>
            </a:pPr>
            <a:r>
              <a:rPr lang="en-US" baseline="0" dirty="0" smtClean="0"/>
              <a:t>    # assign resource state to the "APPSTATE" variable</a:t>
            </a:r>
          </a:p>
          <a:p>
            <a:pPr marL="0" indent="0">
              <a:buFont typeface="Arial" pitchFamily="34" charset="0"/>
              <a:buNone/>
            </a:pPr>
            <a:r>
              <a:rPr lang="en-US" baseline="0" dirty="0" smtClean="0"/>
              <a:t>    APPSTATE = FUN</a:t>
            </a:r>
          </a:p>
          <a:p>
            <a:pPr marL="0" indent="0">
              <a:buFont typeface="Arial" pitchFamily="34" charset="0"/>
              <a:buNone/>
            </a:pPr>
            <a:r>
              <a:rPr lang="en-US" baseline="0" dirty="0" smtClean="0"/>
              <a:t>    </a:t>
            </a:r>
          </a:p>
          <a:p>
            <a:pPr marL="0" indent="0">
              <a:buFont typeface="Arial" pitchFamily="34" charset="0"/>
              <a:buNone/>
            </a:pPr>
            <a:r>
              <a:rPr lang="en-US" baseline="0" dirty="0" smtClean="0"/>
              <a:t>    # set PROCSTATE equal to 3 signifying the block has ended</a:t>
            </a:r>
          </a:p>
          <a:p>
            <a:pPr marL="0" indent="0">
              <a:buFont typeface="Arial" pitchFamily="34" charset="0"/>
              <a:buNone/>
            </a:pPr>
            <a:r>
              <a:rPr lang="en-US" baseline="0" dirty="0" smtClean="0"/>
              <a:t>    PROCSTATE=3</a:t>
            </a:r>
          </a:p>
          <a:p>
            <a:pPr marL="0" indent="0">
              <a:buFont typeface="Arial" pitchFamily="34" charset="0"/>
              <a:buNone/>
            </a:pPr>
            <a:endParaRPr lang="en-US" baseline="0" dirty="0" smtClean="0"/>
          </a:p>
          <a:p>
            <a:pPr marL="0" indent="0">
              <a:buFont typeface="Arial" pitchFamily="34" charset="0"/>
              <a:buNone/>
            </a:pPr>
            <a:r>
              <a:rPr lang="en-US" baseline="0" dirty="0" smtClean="0"/>
              <a:t>  }</a:t>
            </a:r>
          </a:p>
          <a:p>
            <a:pPr marL="0" indent="0">
              <a:buFont typeface="Arial" pitchFamily="34" charset="0"/>
              <a:buNone/>
            </a:pPr>
            <a:endParaRPr lang="en-US" baseline="0" dirty="0" smtClean="0"/>
          </a:p>
          <a:p>
            <a:pPr marL="0" indent="0">
              <a:buFont typeface="Arial" pitchFamily="34" charset="0"/>
              <a:buNone/>
            </a:pPr>
            <a:r>
              <a:rPr lang="en-US" baseline="0" dirty="0" smtClean="0"/>
              <a:t>  # If the block has ended, populate the array with the values captured in the block</a:t>
            </a:r>
          </a:p>
          <a:p>
            <a:pPr marL="0" indent="0">
              <a:buFont typeface="Arial" pitchFamily="34" charset="0"/>
              <a:buNone/>
            </a:pPr>
            <a:r>
              <a:rPr lang="en-US" baseline="0" dirty="0" smtClean="0"/>
              <a:t>  PROCSTATE == 3 {</a:t>
            </a:r>
          </a:p>
          <a:p>
            <a:pPr marL="0" indent="0">
              <a:buFont typeface="Arial" pitchFamily="34" charset="0"/>
              <a:buNone/>
            </a:pPr>
            <a:endParaRPr lang="en-US" baseline="0" dirty="0" smtClean="0"/>
          </a:p>
          <a:p>
            <a:pPr marL="0" indent="0">
              <a:buFont typeface="Arial" pitchFamily="34" charset="0"/>
              <a:buNone/>
            </a:pPr>
            <a:r>
              <a:rPr lang="en-US" baseline="0" dirty="0" smtClean="0"/>
              <a:t>    # Populate the first subfield of the current array field with the resource name</a:t>
            </a:r>
          </a:p>
          <a:p>
            <a:pPr marL="0" indent="0">
              <a:buFont typeface="Arial" pitchFamily="34" charset="0"/>
              <a:buNone/>
            </a:pPr>
            <a:r>
              <a:rPr lang="en-US" baseline="0" dirty="0" smtClean="0"/>
              <a:t>    NUMFIELDS=1; ARR1[NUMLINES,NUMFIELDS] = APPNAME</a:t>
            </a:r>
          </a:p>
          <a:p>
            <a:pPr marL="0" indent="0">
              <a:buFont typeface="Arial" pitchFamily="34" charset="0"/>
              <a:buNone/>
            </a:pPr>
            <a:endParaRPr lang="en-US" baseline="0" dirty="0" smtClean="0"/>
          </a:p>
          <a:p>
            <a:pPr marL="0" indent="0">
              <a:buFont typeface="Arial" pitchFamily="34" charset="0"/>
              <a:buNone/>
            </a:pPr>
            <a:r>
              <a:rPr lang="en-US" baseline="0" dirty="0" smtClean="0"/>
              <a:t>    # Populate the second subfield of the current array field with the resource target</a:t>
            </a:r>
          </a:p>
          <a:p>
            <a:pPr marL="0" indent="0">
              <a:buFont typeface="Arial" pitchFamily="34" charset="0"/>
              <a:buNone/>
            </a:pPr>
            <a:r>
              <a:rPr lang="en-US" baseline="0" dirty="0" smtClean="0"/>
              <a:t>    NUMFIELDS++; ARR1[NUMLINES,NUMFIELDS] = APPTARGET</a:t>
            </a:r>
          </a:p>
          <a:p>
            <a:pPr marL="0" indent="0">
              <a:buFont typeface="Arial" pitchFamily="34" charset="0"/>
              <a:buNone/>
            </a:pPr>
            <a:endParaRPr lang="en-US" baseline="0" dirty="0" smtClean="0"/>
          </a:p>
          <a:p>
            <a:pPr marL="0" indent="0">
              <a:buFont typeface="Arial" pitchFamily="34" charset="0"/>
              <a:buNone/>
            </a:pPr>
            <a:r>
              <a:rPr lang="en-US" baseline="0" dirty="0" smtClean="0"/>
              <a:t>    # Populate the third subfield of the current array field with the resource state</a:t>
            </a:r>
          </a:p>
          <a:p>
            <a:pPr marL="0" indent="0">
              <a:buFont typeface="Arial" pitchFamily="34" charset="0"/>
              <a:buNone/>
            </a:pPr>
            <a:r>
              <a:rPr lang="en-US" baseline="0" dirty="0" smtClean="0"/>
              <a:t>    NUMFIELDS++; ARR1[NUMLINES,NUMFIELDS] = APPSTATE</a:t>
            </a:r>
          </a:p>
          <a:p>
            <a:pPr marL="0" indent="0">
              <a:buFont typeface="Arial" pitchFamily="34" charset="0"/>
              <a:buNone/>
            </a:pPr>
            <a:endParaRPr lang="en-US" baseline="0" dirty="0" smtClean="0"/>
          </a:p>
          <a:p>
            <a:pPr marL="0" indent="0">
              <a:buFont typeface="Arial" pitchFamily="34" charset="0"/>
              <a:buNone/>
            </a:pPr>
            <a:r>
              <a:rPr lang="en-US" baseline="0" dirty="0" smtClean="0"/>
              <a:t>  }</a:t>
            </a:r>
          </a:p>
          <a:p>
            <a:pPr marL="0" indent="0">
              <a:buFont typeface="Arial" pitchFamily="34" charset="0"/>
              <a:buNone/>
            </a:pPr>
            <a:endParaRPr lang="en-US" baseline="0" dirty="0" smtClean="0"/>
          </a:p>
          <a:p>
            <a:pPr marL="0" indent="0">
              <a:buFont typeface="Arial" pitchFamily="34" charset="0"/>
              <a:buNone/>
            </a:pPr>
            <a:r>
              <a:rPr lang="en-US" baseline="0" dirty="0" smtClean="0"/>
              <a:t># Start of the END block</a:t>
            </a:r>
          </a:p>
          <a:p>
            <a:pPr marL="0" indent="0">
              <a:buFont typeface="Arial" pitchFamily="34" charset="0"/>
              <a:buNone/>
            </a:pPr>
            <a:r>
              <a:rPr lang="en-US" baseline="0" dirty="0" smtClean="0"/>
              <a:t>END {</a:t>
            </a:r>
          </a:p>
          <a:p>
            <a:pPr marL="0" indent="0">
              <a:buFont typeface="Arial" pitchFamily="34" charset="0"/>
              <a:buNone/>
            </a:pPr>
            <a:r>
              <a:rPr lang="en-US" baseline="0" dirty="0" smtClean="0"/>
              <a:t>  </a:t>
            </a:r>
          </a:p>
          <a:p>
            <a:pPr marL="0" indent="0">
              <a:buFont typeface="Arial" pitchFamily="34" charset="0"/>
              <a:buNone/>
            </a:pPr>
            <a:r>
              <a:rPr lang="en-US" baseline="0" dirty="0" smtClean="0"/>
              <a:t>  # Column variables have the format </a:t>
            </a:r>
            <a:r>
              <a:rPr lang="en-US" baseline="0" dirty="0" err="1" smtClean="0"/>
              <a:t>COLXe</a:t>
            </a:r>
            <a:r>
              <a:rPr lang="en-US" baseline="0" dirty="0" smtClean="0"/>
              <a:t> and </a:t>
            </a:r>
            <a:r>
              <a:rPr lang="en-US" baseline="0" dirty="0" err="1" smtClean="0"/>
              <a:t>COLXb</a:t>
            </a:r>
            <a:endParaRPr lang="en-US" baseline="0" dirty="0" smtClean="0"/>
          </a:p>
          <a:p>
            <a:pPr marL="0" indent="0">
              <a:buFont typeface="Arial" pitchFamily="34" charset="0"/>
              <a:buNone/>
            </a:pPr>
            <a:r>
              <a:rPr lang="en-US" baseline="0" dirty="0" smtClean="0"/>
              <a:t>  # meaning column X end and column X begin</a:t>
            </a:r>
          </a:p>
          <a:p>
            <a:pPr marL="0" indent="0">
              <a:buFont typeface="Arial" pitchFamily="34" charset="0"/>
              <a:buNone/>
            </a:pPr>
            <a:endParaRPr lang="en-US" baseline="0" dirty="0" smtClean="0"/>
          </a:p>
          <a:p>
            <a:pPr marL="0" indent="0">
              <a:buFont typeface="Arial" pitchFamily="34" charset="0"/>
              <a:buNone/>
            </a:pPr>
            <a:r>
              <a:rPr lang="en-US" baseline="0" dirty="0" smtClean="0"/>
              <a:t>  # The end of the first column is the total number of resources to be printed</a:t>
            </a:r>
          </a:p>
          <a:p>
            <a:pPr marL="0" indent="0">
              <a:buFont typeface="Arial" pitchFamily="34" charset="0"/>
              <a:buNone/>
            </a:pPr>
            <a:r>
              <a:rPr lang="en-US" baseline="0" dirty="0" smtClean="0"/>
              <a:t>  # divided by 3 for 3 columns</a:t>
            </a:r>
          </a:p>
          <a:p>
            <a:pPr marL="0" indent="0">
              <a:buFont typeface="Arial" pitchFamily="34" charset="0"/>
              <a:buNone/>
            </a:pPr>
            <a:r>
              <a:rPr lang="en-US" baseline="0" dirty="0" smtClean="0"/>
              <a:t>  # plus 1 to make the first two columns longer than the last in case of an off number of resources</a:t>
            </a:r>
          </a:p>
          <a:p>
            <a:pPr marL="0" indent="0">
              <a:buFont typeface="Arial" pitchFamily="34" charset="0"/>
              <a:buNone/>
            </a:pPr>
            <a:r>
              <a:rPr lang="en-US" baseline="0" dirty="0" smtClean="0"/>
              <a:t>  # truncated to the whole number</a:t>
            </a:r>
          </a:p>
          <a:p>
            <a:pPr marL="0" indent="0">
              <a:buFont typeface="Arial" pitchFamily="34" charset="0"/>
              <a:buNone/>
            </a:pPr>
            <a:r>
              <a:rPr lang="en-US" baseline="0" dirty="0" smtClean="0"/>
              <a:t>  COL1e=</a:t>
            </a:r>
            <a:r>
              <a:rPr lang="en-US" baseline="0" dirty="0" err="1" smtClean="0"/>
              <a:t>int</a:t>
            </a:r>
            <a:r>
              <a:rPr lang="en-US" baseline="0" dirty="0" smtClean="0"/>
              <a:t>(NUMLINES/3+1)</a:t>
            </a:r>
          </a:p>
          <a:p>
            <a:pPr marL="0" indent="0">
              <a:buFont typeface="Arial" pitchFamily="34" charset="0"/>
              <a:buNone/>
            </a:pPr>
            <a:endParaRPr lang="en-US" baseline="0" dirty="0" smtClean="0"/>
          </a:p>
          <a:p>
            <a:pPr marL="0" indent="0">
              <a:buFont typeface="Arial" pitchFamily="34" charset="0"/>
              <a:buNone/>
            </a:pPr>
            <a:r>
              <a:rPr lang="en-US" baseline="0" dirty="0" smtClean="0"/>
              <a:t>  # The beginning of the second column is the number of lines in column 1 plus 1</a:t>
            </a:r>
          </a:p>
          <a:p>
            <a:pPr marL="0" indent="0">
              <a:buFont typeface="Arial" pitchFamily="34" charset="0"/>
              <a:buNone/>
            </a:pPr>
            <a:r>
              <a:rPr lang="en-US" baseline="0" dirty="0" smtClean="0"/>
              <a:t>  COL2b=COL1e+1</a:t>
            </a:r>
          </a:p>
          <a:p>
            <a:pPr marL="0" indent="0">
              <a:buFont typeface="Arial" pitchFamily="34" charset="0"/>
              <a:buNone/>
            </a:pPr>
            <a:r>
              <a:rPr lang="en-US" baseline="0" dirty="0" smtClean="0"/>
              <a:t>  </a:t>
            </a:r>
          </a:p>
          <a:p>
            <a:pPr marL="0" indent="0">
              <a:buFont typeface="Arial" pitchFamily="34" charset="0"/>
              <a:buNone/>
            </a:pPr>
            <a:r>
              <a:rPr lang="en-US" baseline="0" dirty="0" smtClean="0"/>
              <a:t>  # The end of the second column is the total of the first two columns minus 1</a:t>
            </a:r>
          </a:p>
          <a:p>
            <a:pPr marL="0" indent="0">
              <a:buFont typeface="Arial" pitchFamily="34" charset="0"/>
              <a:buNone/>
            </a:pPr>
            <a:r>
              <a:rPr lang="en-US" baseline="0" dirty="0" smtClean="0"/>
              <a:t>  COL2e=COL2b+COL1e-1</a:t>
            </a:r>
          </a:p>
          <a:p>
            <a:pPr marL="0" indent="0">
              <a:buFont typeface="Arial" pitchFamily="34" charset="0"/>
              <a:buNone/>
            </a:pPr>
            <a:r>
              <a:rPr lang="en-US" baseline="0" dirty="0" smtClean="0"/>
              <a:t>  </a:t>
            </a:r>
          </a:p>
          <a:p>
            <a:pPr marL="0" indent="0">
              <a:buFont typeface="Arial" pitchFamily="34" charset="0"/>
              <a:buNone/>
            </a:pPr>
            <a:r>
              <a:rPr lang="en-US" baseline="0" dirty="0" smtClean="0"/>
              <a:t>  # The beginning of the third column is the number of lines in columns 1 and 2 plus 1</a:t>
            </a:r>
          </a:p>
          <a:p>
            <a:pPr marL="0" indent="0">
              <a:buFont typeface="Arial" pitchFamily="34" charset="0"/>
              <a:buNone/>
            </a:pPr>
            <a:r>
              <a:rPr lang="en-US" baseline="0" dirty="0" smtClean="0"/>
              <a:t>  COL3b=COL2e+1</a:t>
            </a:r>
          </a:p>
          <a:p>
            <a:pPr marL="0" indent="0">
              <a:buFont typeface="Arial" pitchFamily="34" charset="0"/>
              <a:buNone/>
            </a:pPr>
            <a:endParaRPr lang="en-US" baseline="0" dirty="0" smtClean="0"/>
          </a:p>
          <a:p>
            <a:pPr marL="0" indent="0">
              <a:buFont typeface="Arial" pitchFamily="34" charset="0"/>
              <a:buNone/>
            </a:pPr>
            <a:r>
              <a:rPr lang="en-US" baseline="0" dirty="0" smtClean="0"/>
              <a:t>  # These lines can be uncommented for debug printing of the column variable assignments</a:t>
            </a:r>
          </a:p>
          <a:p>
            <a:pPr marL="0" indent="0">
              <a:buFont typeface="Arial" pitchFamily="34" charset="0"/>
              <a:buNone/>
            </a:pPr>
            <a:r>
              <a:rPr lang="en-US" baseline="0" dirty="0" smtClean="0"/>
              <a:t>  # print "Column 1 End:", COL1e, "Column 2 Begin:", COL2b, "Column 2 End:", COL2e,</a:t>
            </a:r>
          </a:p>
          <a:p>
            <a:pPr marL="0" indent="0">
              <a:buFont typeface="Arial" pitchFamily="34" charset="0"/>
              <a:buNone/>
            </a:pPr>
            <a:r>
              <a:rPr lang="en-US" baseline="0" dirty="0" smtClean="0"/>
              <a:t>  # "Column 3 Begin:", COL3b, "Total:", NUMLINES</a:t>
            </a:r>
          </a:p>
          <a:p>
            <a:pPr marL="0" indent="0">
              <a:buFont typeface="Arial" pitchFamily="34" charset="0"/>
              <a:buNone/>
            </a:pPr>
            <a:endParaRPr lang="en-US" baseline="0" dirty="0" smtClean="0"/>
          </a:p>
          <a:p>
            <a:pPr marL="0" indent="0">
              <a:buFont typeface="Arial" pitchFamily="34" charset="0"/>
              <a:buNone/>
            </a:pPr>
            <a:r>
              <a:rPr lang="en-US" baseline="0" dirty="0" smtClean="0"/>
              <a:t>  # Start of the print loop</a:t>
            </a:r>
          </a:p>
          <a:p>
            <a:pPr marL="0" indent="0">
              <a:buFont typeface="Arial" pitchFamily="34" charset="0"/>
              <a:buNone/>
            </a:pPr>
            <a:r>
              <a:rPr lang="en-US" baseline="0" dirty="0" smtClean="0"/>
              <a:t>  # Start with 1 and increment by one until the value of end of column 1 is reached</a:t>
            </a:r>
          </a:p>
          <a:p>
            <a:pPr marL="0" indent="0">
              <a:buFont typeface="Arial" pitchFamily="34" charset="0"/>
              <a:buNone/>
            </a:pPr>
            <a:r>
              <a:rPr lang="en-US" baseline="0" dirty="0" smtClean="0"/>
              <a:t>  for (x=1; x&lt;=COL1e; x++)</a:t>
            </a:r>
          </a:p>
          <a:p>
            <a:pPr marL="0" indent="0">
              <a:buFont typeface="Arial" pitchFamily="34" charset="0"/>
              <a:buNone/>
            </a:pPr>
            <a:endParaRPr lang="en-US" baseline="0" dirty="0" smtClean="0"/>
          </a:p>
          <a:p>
            <a:pPr marL="0" indent="0">
              <a:buFont typeface="Arial" pitchFamily="34" charset="0"/>
              <a:buNone/>
            </a:pPr>
            <a:r>
              <a:rPr lang="en-US" baseline="0" dirty="0" smtClean="0"/>
              <a:t>    # Print the three column output of the array  </a:t>
            </a:r>
          </a:p>
          <a:p>
            <a:pPr marL="0" indent="0">
              <a:buFont typeface="Arial" pitchFamily="34" charset="0"/>
              <a:buNone/>
            </a:pPr>
            <a:r>
              <a:rPr lang="en-US" baseline="0" dirty="0" smtClean="0"/>
              <a:t>    </a:t>
            </a:r>
            <a:r>
              <a:rPr lang="en-US" baseline="0" dirty="0" err="1" smtClean="0"/>
              <a:t>printf</a:t>
            </a:r>
            <a:r>
              <a:rPr lang="en-US" baseline="0" dirty="0" smtClean="0"/>
              <a:t> "%-32.30s%1.1s%-20.18s%-32.30s%1.1s%-20.18s%-32.30s%1.1s%s\n",</a:t>
            </a:r>
          </a:p>
          <a:p>
            <a:pPr marL="0" indent="0">
              <a:buFont typeface="Arial" pitchFamily="34" charset="0"/>
              <a:buNone/>
            </a:pPr>
            <a:r>
              <a:rPr lang="en-US" baseline="0" dirty="0" smtClean="0"/>
              <a:t>    ARR1[x,1], ARR1[x,2], ARR1[x,3],</a:t>
            </a:r>
          </a:p>
          <a:p>
            <a:pPr marL="0" indent="0">
              <a:buFont typeface="Arial" pitchFamily="34" charset="0"/>
              <a:buNone/>
            </a:pPr>
            <a:r>
              <a:rPr lang="en-US" baseline="0" dirty="0" smtClean="0"/>
              <a:t>    ARR1[x+COL1e,1], ARR1[x+COL1e,2], ARR1[x+COL1e,3],</a:t>
            </a:r>
          </a:p>
          <a:p>
            <a:pPr marL="0" indent="0">
              <a:buFont typeface="Arial" pitchFamily="34" charset="0"/>
              <a:buNone/>
            </a:pPr>
            <a:r>
              <a:rPr lang="en-US" baseline="0" dirty="0" smtClean="0"/>
              <a:t>    ARR1[x+COL2e,1], ARR1[x+COL2e,2], ARR1[x+COL2e,3]</a:t>
            </a:r>
          </a:p>
          <a:p>
            <a:pPr marL="0" indent="0">
              <a:buFont typeface="Arial" pitchFamily="34" charset="0"/>
              <a:buNone/>
            </a:pPr>
            <a:endParaRPr lang="en-US" baseline="0" dirty="0" smtClean="0"/>
          </a:p>
          <a:p>
            <a:pPr marL="0" indent="0">
              <a:buFont typeface="Arial" pitchFamily="34" charset="0"/>
              <a:buNone/>
            </a:pPr>
            <a:r>
              <a:rPr lang="en-US" baseline="0" dirty="0" smtClean="0"/>
              <a:t>}</a:t>
            </a:r>
          </a:p>
          <a:p>
            <a:pPr marL="0" indent="0">
              <a:buFont typeface="Arial" pitchFamily="34" charset="0"/>
              <a:buNone/>
            </a:pPr>
            <a:r>
              <a:rPr lang="en-US" baseline="0" dirty="0" smtClean="0"/>
              <a:t># End of the END block'</a:t>
            </a:r>
          </a:p>
          <a:p>
            <a:pPr marL="0" indent="0">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2EA7F157-DE76-48A1-8CF5-1626C3E00049}" type="slidenum">
              <a:rPr lang="en-US" smtClean="0"/>
              <a:t>43</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Rlwrap is an open-source tool for Linux to allow editing of input from the keyboard on any command line tool running in Linux.</a:t>
            </a:r>
          </a:p>
          <a:p>
            <a:pPr marL="171450" indent="-171450">
              <a:buFont typeface="Arial" pitchFamily="34" charset="0"/>
              <a:buChar char="•"/>
            </a:pPr>
            <a:r>
              <a:rPr lang="en-US" baseline="0" dirty="0" smtClean="0"/>
              <a:t>It works very similar in functionality to the bash command line.</a:t>
            </a:r>
          </a:p>
          <a:p>
            <a:pPr marL="171450" indent="-171450">
              <a:buFont typeface="Arial" pitchFamily="34" charset="0"/>
              <a:buChar char="•"/>
            </a:pPr>
            <a:r>
              <a:rPr lang="en-US" baseline="0" dirty="0" smtClean="0"/>
              <a:t>For example, up arrow will input the last command edited, control-r will give you the ability to search and recall previous commands and the EMACS movement key combinations will work to edit the command.</a:t>
            </a:r>
          </a:p>
          <a:p>
            <a:pPr marL="171450" indent="-171450">
              <a:buFont typeface="Arial" pitchFamily="34" charset="0"/>
              <a:buChar char="•"/>
            </a:pPr>
            <a:r>
              <a:rPr lang="en-US" baseline="0" dirty="0" smtClean="0"/>
              <a:t>It works incredibly well for sqlplus, </a:t>
            </a:r>
            <a:r>
              <a:rPr lang="en-US" baseline="0" dirty="0" err="1" smtClean="0"/>
              <a:t>asmcmd</a:t>
            </a:r>
            <a:r>
              <a:rPr lang="en-US" baseline="0" dirty="0" smtClean="0"/>
              <a:t> and </a:t>
            </a:r>
            <a:r>
              <a:rPr lang="en-US" baseline="0" dirty="0" err="1" smtClean="0"/>
              <a:t>rman</a:t>
            </a:r>
            <a:r>
              <a:rPr lang="en-US" baseline="0" dirty="0" smtClean="0"/>
              <a:t> command line interfaces.</a:t>
            </a:r>
          </a:p>
          <a:p>
            <a:pPr marL="171450" indent="-171450">
              <a:buFont typeface="Arial" pitchFamily="34" charset="0"/>
              <a:buChar char="•"/>
            </a:pPr>
            <a:r>
              <a:rPr lang="en-US" baseline="0" dirty="0" smtClean="0"/>
              <a:t>Create aliases or functions with four characters or less with "</a:t>
            </a:r>
            <a:r>
              <a:rPr lang="en-US" baseline="0" dirty="0" err="1" smtClean="0"/>
              <a:t>rlwrap</a:t>
            </a:r>
            <a:r>
              <a:rPr lang="en-US" baseline="0" dirty="0" smtClean="0"/>
              <a:t>" before the command line tool executable for a much more efficient interface.</a:t>
            </a:r>
          </a:p>
          <a:p>
            <a:pPr marL="171450" indent="-171450">
              <a:buFont typeface="Arial" pitchFamily="34" charset="0"/>
              <a:buChar char="•"/>
            </a:pPr>
            <a:r>
              <a:rPr lang="en-US" baseline="0" dirty="0" smtClean="0"/>
              <a:t>Has a lot of useful options that for the most part go unused. Learn the EMACS shortcuts for a much more efficient interface.</a:t>
            </a:r>
          </a:p>
          <a:p>
            <a:pPr marL="171450" indent="-171450">
              <a:buFont typeface="Arial" pitchFamily="34" charset="0"/>
              <a:buChar char="•"/>
            </a:pPr>
            <a:r>
              <a:rPr lang="en-US" baseline="0" dirty="0" smtClean="0"/>
              <a:t>The goo.gl links are shortened URLs for the preceding links.</a:t>
            </a:r>
          </a:p>
        </p:txBody>
      </p:sp>
      <p:sp>
        <p:nvSpPr>
          <p:cNvPr id="4" name="Slide Number Placeholder 3"/>
          <p:cNvSpPr>
            <a:spLocks noGrp="1"/>
          </p:cNvSpPr>
          <p:nvPr>
            <p:ph type="sldNum" sz="quarter" idx="10"/>
          </p:nvPr>
        </p:nvSpPr>
        <p:spPr/>
        <p:txBody>
          <a:bodyPr/>
          <a:lstStyle/>
          <a:p>
            <a:fld id="{2EA7F157-DE76-48A1-8CF5-1626C3E00049}" type="slidenum">
              <a:rPr lang="en-US" smtClean="0"/>
              <a:t>44</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is important to customize your local or remote sqlplus sessions if for no other reason than to set the </a:t>
            </a:r>
            <a:r>
              <a:rPr lang="en-US" baseline="0" dirty="0" err="1" smtClean="0"/>
              <a:t>sqlprompt</a:t>
            </a:r>
            <a:r>
              <a:rPr lang="en-US" baseline="0" dirty="0" smtClean="0"/>
              <a:t>. </a:t>
            </a:r>
          </a:p>
          <a:p>
            <a:pPr marL="171450" indent="-171450">
              <a:buFont typeface="Arial" pitchFamily="34" charset="0"/>
              <a:buChar char="•"/>
            </a:pPr>
            <a:r>
              <a:rPr lang="en-US" baseline="0" dirty="0" smtClean="0"/>
              <a:t>One of the environment variables that was set at the beginning of the login session was the SQLPATH variable. Sqlplus looks to this variable after the local directory to execute scripts in sqlplus that are not qualified with a path.</a:t>
            </a:r>
          </a:p>
          <a:p>
            <a:pPr marL="171450" indent="-171450">
              <a:buFont typeface="Arial" pitchFamily="34" charset="0"/>
              <a:buChar char="•"/>
            </a:pPr>
            <a:r>
              <a:rPr lang="en-US" baseline="0" dirty="0" smtClean="0"/>
              <a:t>Always know where you are in sqlplus. As a DBA you probably have a pretty powerful login if not </a:t>
            </a:r>
            <a:r>
              <a:rPr lang="en-US" baseline="0" dirty="0" err="1" smtClean="0"/>
              <a:t>sysdba</a:t>
            </a:r>
            <a:r>
              <a:rPr lang="en-US" baseline="0" dirty="0" smtClean="0"/>
              <a:t> and there's no rollback with DML. A customized sql prompt is the easiest way to make sure the command you are executing is being executed in the right place.</a:t>
            </a:r>
          </a:p>
        </p:txBody>
      </p:sp>
      <p:sp>
        <p:nvSpPr>
          <p:cNvPr id="4" name="Slide Number Placeholder 3"/>
          <p:cNvSpPr>
            <a:spLocks noGrp="1"/>
          </p:cNvSpPr>
          <p:nvPr>
            <p:ph type="sldNum" sz="quarter" idx="10"/>
          </p:nvPr>
        </p:nvSpPr>
        <p:spPr/>
        <p:txBody>
          <a:bodyPr/>
          <a:lstStyle/>
          <a:p>
            <a:fld id="{2EA7F157-DE76-48A1-8CF5-1626C3E00049}" type="slidenum">
              <a:rPr lang="en-US" smtClean="0"/>
              <a:t>45</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build my scripts to be fully portable across all of my servers. I keep them on my local machine so I can make changes globally and back them up on a regular basis. Any changes to my script are made to my local copy and uploaded to my servers using a custom upload script.</a:t>
            </a:r>
          </a:p>
          <a:p>
            <a:pPr marL="171450" indent="-171450">
              <a:buFont typeface="Arial" pitchFamily="34" charset="0"/>
              <a:buChar char="•"/>
            </a:pPr>
            <a:r>
              <a:rPr lang="en-US" baseline="0" dirty="0" smtClean="0"/>
              <a:t>This script is a batch file that I run manually when I want to update a script and update the server copies.</a:t>
            </a:r>
          </a:p>
          <a:p>
            <a:pPr marL="171450" indent="-171450">
              <a:buFont typeface="Arial" pitchFamily="34" charset="0"/>
              <a:buChar char="•"/>
            </a:pPr>
            <a:r>
              <a:rPr lang="en-US" baseline="0" dirty="0" smtClean="0"/>
              <a:t>This script can either take a command line variable or not. I can execute it with a space delimited, quoted command line variable to only upload to a subset of servers or execute it without a variable to upload to all of the servers in the list.</a:t>
            </a:r>
          </a:p>
          <a:p>
            <a:pPr marL="171450" indent="-171450">
              <a:buFont typeface="Arial" pitchFamily="34" charset="0"/>
              <a:buChar char="•"/>
            </a:pPr>
            <a:r>
              <a:rPr lang="en-US" baseline="0" dirty="0" smtClean="0"/>
              <a:t>plink.exe executes commands remotely and pscp.exe uploads files through SSH.</a:t>
            </a:r>
          </a:p>
          <a:p>
            <a:pPr marL="171450" indent="-171450">
              <a:buFont typeface="Arial" pitchFamily="34" charset="0"/>
              <a:buChar char="•"/>
            </a:pPr>
            <a:r>
              <a:rPr lang="en-US" baseline="0" dirty="0" smtClean="0"/>
              <a:t>First the script makes sure the scripts directory exists, then it uploads the base files followed by the scripts. Finally, the files are converted to get rid of the extra Windows carriage return and modify some permissions.</a:t>
            </a:r>
          </a:p>
        </p:txBody>
      </p:sp>
      <p:sp>
        <p:nvSpPr>
          <p:cNvPr id="4" name="Slide Number Placeholder 3"/>
          <p:cNvSpPr>
            <a:spLocks noGrp="1"/>
          </p:cNvSpPr>
          <p:nvPr>
            <p:ph type="sldNum" sz="quarter" idx="10"/>
          </p:nvPr>
        </p:nvSpPr>
        <p:spPr/>
        <p:txBody>
          <a:bodyPr/>
          <a:lstStyle/>
          <a:p>
            <a:fld id="{2EA7F157-DE76-48A1-8CF5-1626C3E00049}" type="slidenum">
              <a:rPr lang="en-US" smtClean="0"/>
              <a:t>46</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EA7F157-DE76-48A1-8CF5-1626C3E00049}" type="slidenum">
              <a:rPr lang="en-US" smtClean="0"/>
              <a:t>47</a:t>
            </a:fld>
            <a:endParaRPr lang="en-US"/>
          </a:p>
        </p:txBody>
      </p:sp>
    </p:spTree>
    <p:extLst>
      <p:ext uri="{BB962C8B-B14F-4D97-AF65-F5344CB8AC3E}">
        <p14:creationId xmlns:p14="http://schemas.microsoft.com/office/powerpoint/2010/main" val="1571394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about licensing and limitations in the enterprise.</a:t>
            </a:r>
          </a:p>
        </p:txBody>
      </p:sp>
      <p:sp>
        <p:nvSpPr>
          <p:cNvPr id="4" name="Slide Number Placeholder 3"/>
          <p:cNvSpPr>
            <a:spLocks noGrp="1"/>
          </p:cNvSpPr>
          <p:nvPr>
            <p:ph type="sldNum" sz="quarter" idx="10"/>
          </p:nvPr>
        </p:nvSpPr>
        <p:spPr/>
        <p:txBody>
          <a:bodyPr/>
          <a:lstStyle/>
          <a:p>
            <a:fld id="{2EA7F157-DE76-48A1-8CF5-1626C3E00049}" type="slidenum">
              <a:rPr lang="en-US" smtClean="0"/>
              <a:t>48</a:t>
            </a:fld>
            <a:endParaRPr lang="en-US"/>
          </a:p>
        </p:txBody>
      </p:sp>
    </p:spTree>
    <p:extLst>
      <p:ext uri="{BB962C8B-B14F-4D97-AF65-F5344CB8AC3E}">
        <p14:creationId xmlns:p14="http://schemas.microsoft.com/office/powerpoint/2010/main" val="55270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Backup is one of the most basic things and it continues to surprise me how many professionals don't bother to do</a:t>
            </a:r>
            <a:r>
              <a:rPr lang="en-US" baseline="0" dirty="0" smtClean="0"/>
              <a:t> it or do it in a way that doesn't help them when their laptop or desktop becomes unavailable.</a:t>
            </a:r>
          </a:p>
          <a:p>
            <a:r>
              <a:rPr lang="en-US" baseline="0" dirty="0" smtClean="0"/>
              <a:t>A simple file backup will give you 95% of your functionality back on your rebuilt machine or a brand new one. Windows' </a:t>
            </a:r>
            <a:r>
              <a:rPr lang="en-US" baseline="0" dirty="0" err="1" smtClean="0"/>
              <a:t>xcopy</a:t>
            </a:r>
            <a:r>
              <a:rPr lang="en-US" baseline="0" dirty="0" smtClean="0"/>
              <a:t> command is relatively robust and works very well for a file backup. Some of the switches available for the </a:t>
            </a:r>
            <a:r>
              <a:rPr lang="en-US" baseline="0" dirty="0" err="1" smtClean="0"/>
              <a:t>xcopy</a:t>
            </a:r>
            <a:r>
              <a:rPr lang="en-US" baseline="0" dirty="0" smtClean="0"/>
              <a:t> command are listed here.</a:t>
            </a:r>
            <a:endParaRPr lang="en-US" dirty="0"/>
          </a:p>
        </p:txBody>
      </p:sp>
      <p:sp>
        <p:nvSpPr>
          <p:cNvPr id="4" name="Slide Number Placeholder 3"/>
          <p:cNvSpPr>
            <a:spLocks noGrp="1"/>
          </p:cNvSpPr>
          <p:nvPr>
            <p:ph type="sldNum" sz="quarter" idx="10"/>
          </p:nvPr>
        </p:nvSpPr>
        <p:spPr/>
        <p:txBody>
          <a:bodyPr/>
          <a:lstStyle/>
          <a:p>
            <a:fld id="{2EA7F157-DE76-48A1-8CF5-1626C3E00049}" type="slidenum">
              <a:rPr lang="en-US" smtClean="0"/>
              <a:t>5</a:t>
            </a:fld>
            <a:endParaRPr lang="en-US"/>
          </a:p>
        </p:txBody>
      </p:sp>
    </p:spTree>
    <p:extLst>
      <p:ext uri="{BB962C8B-B14F-4D97-AF65-F5344CB8AC3E}">
        <p14:creationId xmlns:p14="http://schemas.microsoft.com/office/powerpoint/2010/main" val="3616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backup batch</a:t>
            </a:r>
            <a:r>
              <a:rPr lang="en-US" baseline="0" dirty="0" smtClean="0"/>
              <a:t> file I use to backup all of the files I need from my laptop. Other than the programs I use, there is nothing else on my laptop that I would need if it died today. If I do come across another file or directory that needs to be backed up, I simply add it to script.</a:t>
            </a:r>
          </a:p>
          <a:p>
            <a:pPr marL="171450" indent="-171450">
              <a:buFont typeface="Arial" pitchFamily="34" charset="0"/>
              <a:buChar char="•"/>
            </a:pPr>
            <a:r>
              <a:rPr lang="en-US" baseline="0" dirty="0" smtClean="0"/>
              <a:t>I first mount a network share to a blank drive letter to use as a destination.</a:t>
            </a:r>
          </a:p>
          <a:p>
            <a:pPr marL="171450" indent="-171450">
              <a:buFont typeface="Arial" pitchFamily="34" charset="0"/>
              <a:buChar char="•"/>
            </a:pPr>
            <a:r>
              <a:rPr lang="en-US" baseline="0" dirty="0" smtClean="0"/>
              <a:t>I try to use as many environment variables as possible to make the script highly portable.</a:t>
            </a:r>
          </a:p>
          <a:p>
            <a:pPr marL="171450" indent="-171450">
              <a:buFont typeface="Arial" pitchFamily="34" charset="0"/>
              <a:buChar char="•"/>
            </a:pPr>
            <a:r>
              <a:rPr lang="en-US" baseline="0" dirty="0" smtClean="0"/>
              <a:t>Finally, I </a:t>
            </a:r>
            <a:r>
              <a:rPr lang="en-US" baseline="0" dirty="0" err="1" smtClean="0"/>
              <a:t>unmount</a:t>
            </a:r>
            <a:r>
              <a:rPr lang="en-US" baseline="0" dirty="0" smtClean="0"/>
              <a:t> the network share.</a:t>
            </a:r>
          </a:p>
          <a:p>
            <a:pPr marL="0" indent="0">
              <a:buFont typeface="Arial" pitchFamily="34" charset="0"/>
              <a:buNone/>
            </a:pPr>
            <a:r>
              <a:rPr lang="en-US" baseline="0" dirty="0" smtClean="0"/>
              <a:t>This script runs from a task everyday while I am at lunch. Since it is only copying new or modified files and most of the files I am copying are text files, it generally takes less than 30 seconds to run. Well worth it when (not if) your hard drive dies.</a:t>
            </a:r>
          </a:p>
        </p:txBody>
      </p:sp>
      <p:sp>
        <p:nvSpPr>
          <p:cNvPr id="4" name="Slide Number Placeholder 3"/>
          <p:cNvSpPr>
            <a:spLocks noGrp="1"/>
          </p:cNvSpPr>
          <p:nvPr>
            <p:ph type="sldNum" sz="quarter" idx="10"/>
          </p:nvPr>
        </p:nvSpPr>
        <p:spPr/>
        <p:txBody>
          <a:bodyPr/>
          <a:lstStyle/>
          <a:p>
            <a:fld id="{2EA7F157-DE76-48A1-8CF5-1626C3E00049}" type="slidenum">
              <a:rPr lang="en-US" smtClean="0"/>
              <a:t>6</a:t>
            </a:fld>
            <a:endParaRPr lang="en-US"/>
          </a:p>
        </p:txBody>
      </p:sp>
    </p:spTree>
    <p:extLst>
      <p:ext uri="{BB962C8B-B14F-4D97-AF65-F5344CB8AC3E}">
        <p14:creationId xmlns:p14="http://schemas.microsoft.com/office/powerpoint/2010/main" val="1036749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 couple of different</a:t>
            </a:r>
            <a:r>
              <a:rPr lang="en-US" baseline="0" dirty="0" smtClean="0"/>
              <a:t> command window profile scripts for different purposes. This is one I use for my sqlplus sessions that connect to the Oracle RDBMS running on my laptop.</a:t>
            </a:r>
          </a:p>
          <a:p>
            <a:pPr marL="171450" indent="-171450">
              <a:buFont typeface="Arial" pitchFamily="34" charset="0"/>
              <a:buChar char="•"/>
            </a:pPr>
            <a:r>
              <a:rPr lang="en-US" dirty="0" smtClean="0"/>
              <a:t>First I set my environment variables that I will be using.</a:t>
            </a:r>
          </a:p>
          <a:p>
            <a:pPr marL="171450" indent="-171450">
              <a:buFont typeface="Arial" pitchFamily="34" charset="0"/>
              <a:buChar char="•"/>
            </a:pPr>
            <a:r>
              <a:rPr lang="en-US" dirty="0" smtClean="0"/>
              <a:t>Secondly I set</a:t>
            </a:r>
            <a:r>
              <a:rPr lang="en-US" baseline="0" dirty="0" smtClean="0"/>
              <a:t> shortcut commands, similar to what I would use alias or function for on Linux.</a:t>
            </a:r>
            <a:endParaRPr lang="en-US" dirty="0" smtClean="0"/>
          </a:p>
        </p:txBody>
      </p:sp>
      <p:sp>
        <p:nvSpPr>
          <p:cNvPr id="4" name="Slide Number Placeholder 3"/>
          <p:cNvSpPr>
            <a:spLocks noGrp="1"/>
          </p:cNvSpPr>
          <p:nvPr>
            <p:ph type="sldNum" sz="quarter" idx="10"/>
          </p:nvPr>
        </p:nvSpPr>
        <p:spPr/>
        <p:txBody>
          <a:bodyPr/>
          <a:lstStyle/>
          <a:p>
            <a:fld id="{2EA7F157-DE76-48A1-8CF5-1626C3E00049}" type="slidenum">
              <a:rPr lang="en-US" smtClean="0"/>
              <a:t>7</a:t>
            </a:fld>
            <a:endParaRPr lang="en-US"/>
          </a:p>
        </p:txBody>
      </p:sp>
    </p:spTree>
    <p:extLst>
      <p:ext uri="{BB962C8B-B14F-4D97-AF65-F5344CB8AC3E}">
        <p14:creationId xmlns:p14="http://schemas.microsoft.com/office/powerpoint/2010/main" val="920282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DBA's</a:t>
            </a:r>
            <a:r>
              <a:rPr lang="en-US" baseline="0" dirty="0" smtClean="0"/>
              <a:t> use Putty or a similar SSH client on their Windows PC or MAC. Putty is highly customizable but a little Windows setup can make pulling up a Putty session extremely quick and efficient.</a:t>
            </a:r>
          </a:p>
          <a:p>
            <a:pPr marL="171450" indent="-171450">
              <a:buFont typeface="Arial" pitchFamily="34" charset="0"/>
              <a:buChar char="•"/>
            </a:pPr>
            <a:r>
              <a:rPr lang="en-US" dirty="0" smtClean="0"/>
              <a:t>Create a directory specifically for shortcuts on your machine and include it in your path. All of the shortcuts</a:t>
            </a:r>
            <a:r>
              <a:rPr lang="en-US" baseline="0" dirty="0" smtClean="0"/>
              <a:t> you will create should live in this directory so they will all be backed up, in the default path and in one place.</a:t>
            </a:r>
            <a:endParaRPr lang="en-US" dirty="0" smtClean="0"/>
          </a:p>
          <a:p>
            <a:pPr marL="171450" indent="-171450">
              <a:buFont typeface="Arial" pitchFamily="34" charset="0"/>
              <a:buChar char="•"/>
            </a:pPr>
            <a:r>
              <a:rPr lang="en-US" dirty="0" smtClean="0"/>
              <a:t>Instead of bringing up the Putty window and</a:t>
            </a:r>
            <a:r>
              <a:rPr lang="en-US" baseline="0" dirty="0" smtClean="0"/>
              <a:t> loading a saved session with your mouse, c</a:t>
            </a:r>
            <a:r>
              <a:rPr lang="en-US" dirty="0" smtClean="0"/>
              <a:t>reate batch</a:t>
            </a:r>
            <a:r>
              <a:rPr lang="en-US" baseline="0" dirty="0" smtClean="0"/>
              <a:t> files for each frequently accessed server and place them in the shortcuts folder. The batch file for each server should be four letters or less not including the .bat extension. Each batch file will utilize </a:t>
            </a:r>
            <a:r>
              <a:rPr lang="en-US" baseline="0" dirty="0" err="1" smtClean="0"/>
              <a:t>wscript</a:t>
            </a:r>
            <a:r>
              <a:rPr lang="en-US" baseline="0" dirty="0" smtClean="0"/>
              <a:t> with a parameter file and an embedded batch file.</a:t>
            </a:r>
          </a:p>
          <a:p>
            <a:pPr marL="171450" indent="-171450">
              <a:buFont typeface="Arial" pitchFamily="34" charset="0"/>
              <a:buChar char="•"/>
            </a:pPr>
            <a:r>
              <a:rPr lang="en-US" baseline="0" dirty="0" smtClean="0"/>
              <a:t>The openputty.bat with the Putty saved session name as an argument creates the putty session with all of the settings saved with that session.</a:t>
            </a:r>
          </a:p>
          <a:p>
            <a:pPr marL="171450" indent="-171450">
              <a:buFont typeface="Arial" pitchFamily="34" charset="0"/>
              <a:buChar char="•"/>
            </a:pPr>
            <a:r>
              <a:rPr lang="en-US" baseline="0" dirty="0" smtClean="0"/>
              <a:t>Invis.vbs runs the openputty.bat batch file completely hidden from the screen. Without the </a:t>
            </a:r>
            <a:r>
              <a:rPr lang="en-US" baseline="0" dirty="0" err="1" smtClean="0"/>
              <a:t>vbs</a:t>
            </a:r>
            <a:r>
              <a:rPr lang="en-US" baseline="0" dirty="0" smtClean="0"/>
              <a:t> script, a separate command line window would be present behind the putty session for the duration of the session.</a:t>
            </a:r>
          </a:p>
          <a:p>
            <a:pPr marL="171450" indent="-171450">
              <a:buFont typeface="Arial" pitchFamily="34" charset="0"/>
              <a:buChar char="•"/>
            </a:pPr>
            <a:r>
              <a:rPr lang="en-US" dirty="0" smtClean="0"/>
              <a:t>Each</a:t>
            </a:r>
            <a:r>
              <a:rPr lang="en-US" baseline="0" dirty="0" smtClean="0"/>
              <a:t> subsequent putty session batch file would have the same information except for the name and the session variable.</a:t>
            </a:r>
          </a:p>
          <a:p>
            <a:pPr marL="171450" indent="-171450">
              <a:buFont typeface="Arial" pitchFamily="34" charset="0"/>
              <a:buChar char="•"/>
            </a:pPr>
            <a:r>
              <a:rPr lang="en-US" baseline="0" dirty="0" smtClean="0"/>
              <a:t>Use Windows R to open a Run window and type the batch file name without the .bat extension to open the putty session.</a:t>
            </a:r>
          </a:p>
          <a:p>
            <a:pPr marL="171450" indent="-171450">
              <a:buFont typeface="Arial" pitchFamily="34" charset="0"/>
              <a:buChar char="•"/>
            </a:pP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aseline="0" dirty="0" smtClean="0"/>
              <a:t>Change server1 to s1</a:t>
            </a:r>
          </a:p>
        </p:txBody>
      </p:sp>
      <p:sp>
        <p:nvSpPr>
          <p:cNvPr id="4" name="Slide Number Placeholder 3"/>
          <p:cNvSpPr>
            <a:spLocks noGrp="1"/>
          </p:cNvSpPr>
          <p:nvPr>
            <p:ph type="sldNum" sz="quarter" idx="10"/>
          </p:nvPr>
        </p:nvSpPr>
        <p:spPr/>
        <p:txBody>
          <a:bodyPr/>
          <a:lstStyle/>
          <a:p>
            <a:fld id="{2EA7F157-DE76-48A1-8CF5-1626C3E00049}" type="slidenum">
              <a:rPr lang="en-US" smtClean="0"/>
              <a:t>8</a:t>
            </a:fld>
            <a:endParaRPr lang="en-US"/>
          </a:p>
        </p:txBody>
      </p:sp>
    </p:spTree>
    <p:extLst>
      <p:ext uri="{BB962C8B-B14F-4D97-AF65-F5344CB8AC3E}">
        <p14:creationId xmlns:p14="http://schemas.microsoft.com/office/powerpoint/2010/main" val="202254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Use the auto-login feature of Putty if you usually login with the same username.</a:t>
            </a:r>
            <a:endParaRPr lang="en-US" dirty="0" smtClean="0"/>
          </a:p>
        </p:txBody>
      </p:sp>
      <p:sp>
        <p:nvSpPr>
          <p:cNvPr id="4" name="Slide Number Placeholder 3"/>
          <p:cNvSpPr>
            <a:spLocks noGrp="1"/>
          </p:cNvSpPr>
          <p:nvPr>
            <p:ph type="sldNum" sz="quarter" idx="10"/>
          </p:nvPr>
        </p:nvSpPr>
        <p:spPr/>
        <p:txBody>
          <a:bodyPr/>
          <a:lstStyle/>
          <a:p>
            <a:fld id="{2EA7F157-DE76-48A1-8CF5-1626C3E00049}" type="slidenum">
              <a:rPr lang="en-US" smtClean="0"/>
              <a:t>9</a:t>
            </a:fld>
            <a:endParaRPr lang="en-US"/>
          </a:p>
        </p:txBody>
      </p:sp>
    </p:spTree>
    <p:extLst>
      <p:ext uri="{BB962C8B-B14F-4D97-AF65-F5344CB8AC3E}">
        <p14:creationId xmlns:p14="http://schemas.microsoft.com/office/powerpoint/2010/main" val="20225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9930799-2259-4E47-BA7A-0606F3040A71}" type="datetimeFigureOut">
              <a:rPr lang="en-US" smtClean="0"/>
              <a:t>10/15/2012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3CFC6F7-DD17-4D65-80F6-44B72EB80593}" type="slidenum">
              <a:rPr lang="en-US" smtClean="0"/>
              <a:t>‹#›</a:t>
            </a:fld>
            <a:endParaRPr lang="en-US"/>
          </a:p>
        </p:txBody>
      </p:sp>
    </p:spTree>
    <p:extLst>
      <p:ext uri="{BB962C8B-B14F-4D97-AF65-F5344CB8AC3E}">
        <p14:creationId xmlns:p14="http://schemas.microsoft.com/office/powerpoint/2010/main" val="304033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Presentation Title Slide">
    <p:spTree>
      <p:nvGrpSpPr>
        <p:cNvPr id="1" name=""/>
        <p:cNvGrpSpPr/>
        <p:nvPr/>
      </p:nvGrpSpPr>
      <p:grpSpPr>
        <a:xfrm>
          <a:off x="0" y="0"/>
          <a:ext cx="0" cy="0"/>
          <a:chOff x="0" y="0"/>
          <a:chExt cx="0" cy="0"/>
        </a:xfrm>
      </p:grpSpPr>
      <p:pic>
        <p:nvPicPr>
          <p:cNvPr id="4" name="Picture 5" descr="ppt_slides_V8_Tagline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122" name="Rectangle 2"/>
          <p:cNvSpPr>
            <a:spLocks noGrp="1" noChangeArrowheads="1"/>
          </p:cNvSpPr>
          <p:nvPr>
            <p:ph type="ctrTitle"/>
          </p:nvPr>
        </p:nvSpPr>
        <p:spPr>
          <a:xfrm>
            <a:off x="428625" y="457200"/>
            <a:ext cx="8105775" cy="1905000"/>
          </a:xfrm>
        </p:spPr>
        <p:txBody>
          <a:bodyPr anchor="b"/>
          <a:lstStyle>
            <a:lvl1pPr>
              <a:defRPr sz="40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457200" y="2447925"/>
            <a:ext cx="8077200" cy="457200"/>
          </a:xfrm>
        </p:spPr>
        <p:txBody>
          <a:bodyPr/>
          <a:lstStyle>
            <a:lvl1pPr marL="0" indent="0">
              <a:buFont typeface="Wingdings" pitchFamily="-108" charset="2"/>
              <a:buNone/>
              <a:defRPr sz="1800"/>
            </a:lvl1pPr>
          </a:lstStyle>
          <a:p>
            <a:r>
              <a:rPr lang="en-US" smtClean="0"/>
              <a:t>Click to edit Master subtitle style</a:t>
            </a:r>
            <a:endParaRPr lang="en-US"/>
          </a:p>
        </p:txBody>
      </p:sp>
      <p:sp>
        <p:nvSpPr>
          <p:cNvPr id="5" name="Rectangle 6"/>
          <p:cNvSpPr>
            <a:spLocks noGrp="1" noChangeArrowheads="1"/>
          </p:cNvSpPr>
          <p:nvPr>
            <p:ph type="sldNum" sz="quarter" idx="10"/>
          </p:nvPr>
        </p:nvSpPr>
        <p:spPr>
          <a:xfrm>
            <a:off x="8001000" y="6477000"/>
            <a:ext cx="1066800" cy="323850"/>
          </a:xfrm>
        </p:spPr>
        <p:txBody>
          <a:bodyPr/>
          <a:lstStyle>
            <a:lvl1pPr algn="r">
              <a:defRPr/>
            </a:lvl1pPr>
          </a:lstStyle>
          <a:p>
            <a:pPr>
              <a:defRPr/>
            </a:pPr>
            <a:fld id="{C2DA0610-710A-4337-8FA9-681D27ED803F}" type="slidenum">
              <a:rPr lang="en-US"/>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Section Slide with Top Gray Bar">
    <p:spTree>
      <p:nvGrpSpPr>
        <p:cNvPr id="1" name=""/>
        <p:cNvGrpSpPr/>
        <p:nvPr/>
      </p:nvGrpSpPr>
      <p:grpSpPr>
        <a:xfrm>
          <a:off x="0" y="0"/>
          <a:ext cx="0" cy="0"/>
          <a:chOff x="0" y="0"/>
          <a:chExt cx="0" cy="0"/>
        </a:xfrm>
      </p:grpSpPr>
      <p:pic>
        <p:nvPicPr>
          <p:cNvPr id="4" name="Picture 6" descr="ppt_slides_V8_Tagline_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0898" name="Rectangle 2"/>
          <p:cNvSpPr>
            <a:spLocks noGrp="1" noChangeArrowheads="1"/>
          </p:cNvSpPr>
          <p:nvPr>
            <p:ph type="ctrTitle"/>
          </p:nvPr>
        </p:nvSpPr>
        <p:spPr>
          <a:xfrm>
            <a:off x="685800" y="1273175"/>
            <a:ext cx="7772400" cy="1698625"/>
          </a:xfrm>
        </p:spPr>
        <p:txBody>
          <a:bodyPr/>
          <a:lstStyle>
            <a:lvl1pPr>
              <a:defRPr sz="4000"/>
            </a:lvl1pPr>
          </a:lstStyle>
          <a:p>
            <a:r>
              <a:rPr lang="en-US" smtClean="0"/>
              <a:t>Click to edit Master title style</a:t>
            </a:r>
            <a:endParaRPr lang="en-US"/>
          </a:p>
        </p:txBody>
      </p:sp>
      <p:sp>
        <p:nvSpPr>
          <p:cNvPr id="80899" name="Rectangle 3"/>
          <p:cNvSpPr>
            <a:spLocks noGrp="1" noChangeArrowheads="1"/>
          </p:cNvSpPr>
          <p:nvPr>
            <p:ph type="subTitle" idx="1"/>
          </p:nvPr>
        </p:nvSpPr>
        <p:spPr>
          <a:xfrm>
            <a:off x="2590800" y="304800"/>
            <a:ext cx="6477000" cy="457200"/>
          </a:xfrm>
        </p:spPr>
        <p:txBody>
          <a:bodyPr/>
          <a:lstStyle>
            <a:lvl1pPr marL="0" indent="0" algn="r">
              <a:buFont typeface="Wingdings" pitchFamily="-108" charset="2"/>
              <a:buNone/>
              <a:defRPr sz="1600"/>
            </a:lvl1pPr>
          </a:lstStyle>
          <a:p>
            <a:r>
              <a:rPr lang="en-US" smtClean="0"/>
              <a:t>Click to edit Master subtitle style</a:t>
            </a:r>
            <a:endParaRPr lang="en-US"/>
          </a:p>
        </p:txBody>
      </p:sp>
      <p:sp>
        <p:nvSpPr>
          <p:cNvPr id="5" name="Rectangle 8"/>
          <p:cNvSpPr>
            <a:spLocks noGrp="1" noChangeArrowheads="1"/>
          </p:cNvSpPr>
          <p:nvPr>
            <p:ph type="sldNum" sz="quarter" idx="10"/>
          </p:nvPr>
        </p:nvSpPr>
        <p:spPr>
          <a:xfrm>
            <a:off x="8001000" y="6477000"/>
            <a:ext cx="1066800" cy="323850"/>
          </a:xfrm>
        </p:spPr>
        <p:txBody>
          <a:bodyPr/>
          <a:lstStyle>
            <a:lvl1pPr algn="r">
              <a:defRPr/>
            </a:lvl1pPr>
          </a:lstStyle>
          <a:p>
            <a:pPr>
              <a:defRPr/>
            </a:pPr>
            <a:fld id="{A31EE8EF-8BFC-4AC8-878B-42368716A37D}" type="slidenum">
              <a:rPr lang="en-US"/>
              <a:pPr>
                <a:defRPr/>
              </a:pPr>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ection Slide with Top Green Bar">
    <p:spTree>
      <p:nvGrpSpPr>
        <p:cNvPr id="1" name=""/>
        <p:cNvGrpSpPr/>
        <p:nvPr/>
      </p:nvGrpSpPr>
      <p:grpSpPr>
        <a:xfrm>
          <a:off x="0" y="0"/>
          <a:ext cx="0" cy="0"/>
          <a:chOff x="0" y="0"/>
          <a:chExt cx="0" cy="0"/>
        </a:xfrm>
      </p:grpSpPr>
      <p:pic>
        <p:nvPicPr>
          <p:cNvPr id="4" name="Picture 6" descr="ppt_slides_V8_Tagline_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green_gradient_ppt_temp.jpg"/>
          <p:cNvPicPr>
            <a:picLocks noChangeAspect="1"/>
          </p:cNvPicPr>
          <p:nvPr userDrawn="1"/>
        </p:nvPicPr>
        <p:blipFill>
          <a:blip r:embed="rId3" cstate="print"/>
          <a:srcRect/>
          <a:stretch>
            <a:fillRect/>
          </a:stretch>
        </p:blipFill>
        <p:spPr bwMode="auto">
          <a:xfrm>
            <a:off x="0" y="0"/>
            <a:ext cx="9144000" cy="914400"/>
          </a:xfrm>
          <a:prstGeom prst="rect">
            <a:avLst/>
          </a:prstGeom>
          <a:noFill/>
          <a:ln w="9525">
            <a:noFill/>
            <a:miter lim="800000"/>
            <a:headEnd/>
            <a:tailEnd/>
          </a:ln>
        </p:spPr>
      </p:pic>
      <p:sp>
        <p:nvSpPr>
          <p:cNvPr id="80898" name="Rectangle 2"/>
          <p:cNvSpPr>
            <a:spLocks noGrp="1" noChangeArrowheads="1"/>
          </p:cNvSpPr>
          <p:nvPr>
            <p:ph type="ctrTitle"/>
          </p:nvPr>
        </p:nvSpPr>
        <p:spPr>
          <a:xfrm>
            <a:off x="685800" y="1273175"/>
            <a:ext cx="7772400" cy="1698625"/>
          </a:xfrm>
        </p:spPr>
        <p:txBody>
          <a:bodyPr/>
          <a:lstStyle>
            <a:lvl1pPr>
              <a:defRPr sz="4000"/>
            </a:lvl1pPr>
          </a:lstStyle>
          <a:p>
            <a:r>
              <a:rPr lang="en-US" smtClean="0"/>
              <a:t>Click to edit Master title style</a:t>
            </a:r>
            <a:endParaRPr lang="en-US"/>
          </a:p>
        </p:txBody>
      </p:sp>
      <p:sp>
        <p:nvSpPr>
          <p:cNvPr id="80899" name="Rectangle 3"/>
          <p:cNvSpPr>
            <a:spLocks noGrp="1" noChangeArrowheads="1"/>
          </p:cNvSpPr>
          <p:nvPr>
            <p:ph type="subTitle" idx="1"/>
          </p:nvPr>
        </p:nvSpPr>
        <p:spPr>
          <a:xfrm>
            <a:off x="2590800" y="304800"/>
            <a:ext cx="6477000" cy="457200"/>
          </a:xfrm>
        </p:spPr>
        <p:txBody>
          <a:bodyPr/>
          <a:lstStyle>
            <a:lvl1pPr marL="0" indent="0" algn="r">
              <a:buFont typeface="Wingdings" pitchFamily="-108" charset="2"/>
              <a:buNone/>
              <a:defRPr sz="1600">
                <a:solidFill>
                  <a:schemeClr val="bg1"/>
                </a:solidFill>
              </a:defRPr>
            </a:lvl1pPr>
          </a:lstStyle>
          <a:p>
            <a:r>
              <a:rPr lang="en-US" smtClean="0"/>
              <a:t>Click to edit Master subtitle style</a:t>
            </a:r>
            <a:endParaRPr lang="en-US" dirty="0"/>
          </a:p>
        </p:txBody>
      </p:sp>
      <p:sp>
        <p:nvSpPr>
          <p:cNvPr id="6" name="Rectangle 5"/>
          <p:cNvSpPr>
            <a:spLocks noGrp="1" noChangeArrowheads="1"/>
          </p:cNvSpPr>
          <p:nvPr>
            <p:ph type="sldNum" sz="quarter" idx="10"/>
          </p:nvPr>
        </p:nvSpPr>
        <p:spPr>
          <a:xfrm>
            <a:off x="8001000" y="6477000"/>
            <a:ext cx="1066800" cy="323850"/>
          </a:xfrm>
        </p:spPr>
        <p:txBody>
          <a:bodyPr/>
          <a:lstStyle>
            <a:lvl1pPr algn="r">
              <a:defRPr/>
            </a:lvl1pPr>
          </a:lstStyle>
          <a:p>
            <a:pPr>
              <a:defRPr/>
            </a:pPr>
            <a:fld id="{2FF59C74-535B-46A4-9CA6-D67AF1EA7B9E}" type="slidenum">
              <a:rPr lang="en-US"/>
              <a:pPr>
                <a:defRPr/>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914400"/>
            <a:ext cx="4090988" cy="48006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8213" y="914400"/>
            <a:ext cx="4090987" cy="48006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5F0F800D-5004-481B-BAF8-0D0E84B86F4A}" type="slidenum">
              <a:rPr lang="en-US"/>
              <a:pPr>
                <a:defRPr/>
              </a:pPr>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5C4065F2-73D1-43A9-935B-654702DB0B36}" type="slidenum">
              <a:rPr lang="en-US"/>
              <a:pPr>
                <a:defRPr/>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3698565E-FDB6-4DCD-B26E-2F19AEF49D3A}" type="slidenum">
              <a:rPr lang="en-US"/>
              <a:pPr>
                <a:defRPr/>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914400"/>
            <a:ext cx="40909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8213" y="914400"/>
            <a:ext cx="4090987"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0CD4795A-026A-42C7-AC3C-879F566122E8}" type="slidenum">
              <a:rPr lang="en-US"/>
              <a:pPr>
                <a:defRPr/>
              </a:pPr>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lumn with Sub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FD991477-F62B-4990-A4D1-32E49A9C5C3F}"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914400"/>
            <a:ext cx="4090988" cy="48006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8213" y="914400"/>
            <a:ext cx="4090987" cy="48006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6A1CF6B5-5CB2-40E3-AF01-8EDCCC4448C7}" type="slidenum">
              <a:rPr lang="en-US"/>
              <a:pPr>
                <a:defRPr/>
              </a:pPr>
              <a:t>‹#›</a:t>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D96F76C7-EE4F-4646-A684-4AE8D236B5D8}" type="slidenum">
              <a:rPr lang="en-US"/>
              <a:pPr>
                <a:defRPr/>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Side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F06249E-675B-46BE-9588-F202C86E636F}" type="slidenum">
              <a:rPr lang="en-US"/>
              <a:pPr>
                <a:defRPr/>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48641FD-0AC3-44C5-A282-28DD5A1ABC9A}" type="slidenum">
              <a:rPr lang="en-US"/>
              <a:pPr>
                <a:defRPr/>
              </a:pPr>
              <a:t>‹#›</a:t>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Rota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703DFEC4-603A-4541-A304-9DA82A9CB6E2}" type="slidenum">
              <a:rPr lang="en-US"/>
              <a:pPr>
                <a:defRPr/>
              </a:pPr>
              <a:t>‹#›</a:t>
            </a:fld>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Rotat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1625"/>
            <a:ext cx="2114550" cy="5870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01625"/>
            <a:ext cx="6191250"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78D72C54-F802-44FD-8B75-39A46BDB0E8B}"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Two Column with Sub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35162"/>
            <a:ext cx="4040188" cy="3932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95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35162"/>
            <a:ext cx="4041775" cy="3932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Side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211455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04800"/>
            <a:ext cx="619125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C3CFC6F7-DD17-4D65-80F6-44B72EB80593}"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7" descr="SJM_Logo_Standard_3C"/>
          <p:cNvPicPr>
            <a:picLocks noChangeAspect="1" noChangeArrowheads="1"/>
          </p:cNvPicPr>
          <p:nvPr/>
        </p:nvPicPr>
        <p:blipFill>
          <a:blip r:embed="rId12" cstate="print"/>
          <a:srcRect/>
          <a:stretch>
            <a:fillRect/>
          </a:stretch>
        </p:blipFill>
        <p:spPr bwMode="auto">
          <a:xfrm>
            <a:off x="5486400" y="5613400"/>
            <a:ext cx="3656013" cy="1244600"/>
          </a:xfrm>
          <a:prstGeom prst="rect">
            <a:avLst/>
          </a:prstGeom>
          <a:noFill/>
          <a:ln w="9525">
            <a:noFill/>
            <a:miter lim="800000"/>
            <a:headEnd/>
            <a:tailEnd/>
          </a:ln>
        </p:spPr>
      </p:pic>
      <p:sp>
        <p:nvSpPr>
          <p:cNvPr id="3075" name="Rectangle 2"/>
          <p:cNvSpPr>
            <a:spLocks noGrp="1" noChangeArrowheads="1"/>
          </p:cNvSpPr>
          <p:nvPr>
            <p:ph type="title"/>
          </p:nvPr>
        </p:nvSpPr>
        <p:spPr bwMode="auto">
          <a:xfrm>
            <a:off x="381000" y="304800"/>
            <a:ext cx="84582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3"/>
          <p:cNvSpPr>
            <a:spLocks noGrp="1" noChangeArrowheads="1"/>
          </p:cNvSpPr>
          <p:nvPr>
            <p:ph type="body" idx="1"/>
          </p:nvPr>
        </p:nvSpPr>
        <p:spPr bwMode="auto">
          <a:xfrm>
            <a:off x="504825" y="914400"/>
            <a:ext cx="8334375"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5" name="Rectangle 11"/>
          <p:cNvSpPr>
            <a:spLocks noGrp="1" noChangeArrowheads="1"/>
          </p:cNvSpPr>
          <p:nvPr>
            <p:ph type="sldNum" sz="quarter" idx="4"/>
          </p:nvPr>
        </p:nvSpPr>
        <p:spPr bwMode="auto">
          <a:xfrm>
            <a:off x="228600" y="6294438"/>
            <a:ext cx="1066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chemeClr val="bg2"/>
                </a:solidFill>
              </a:defRPr>
            </a:lvl1pPr>
          </a:lstStyle>
          <a:p>
            <a:fld id="{C3CFC6F7-DD17-4D65-80F6-44B72EB805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p:transition>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0" algn="l" rtl="0" eaLnBrk="1" fontAlgn="base" hangingPunct="1">
        <a:spcBef>
          <a:spcPct val="0"/>
        </a:spcBef>
        <a:spcAft>
          <a:spcPct val="0"/>
        </a:spcAft>
        <a:defRPr sz="2800">
          <a:solidFill>
            <a:schemeClr val="tx2"/>
          </a:solidFill>
          <a:latin typeface="Arial" charset="0"/>
        </a:defRPr>
      </a:lvl6pPr>
      <a:lvl7pPr marL="914400" algn="l" rtl="0" eaLnBrk="1" fontAlgn="base" hangingPunct="1">
        <a:spcBef>
          <a:spcPct val="0"/>
        </a:spcBef>
        <a:spcAft>
          <a:spcPct val="0"/>
        </a:spcAft>
        <a:defRPr sz="2800">
          <a:solidFill>
            <a:schemeClr val="tx2"/>
          </a:solidFill>
          <a:latin typeface="Arial" charset="0"/>
        </a:defRPr>
      </a:lvl7pPr>
      <a:lvl8pPr marL="1371600" algn="l" rtl="0" eaLnBrk="1" fontAlgn="base" hangingPunct="1">
        <a:spcBef>
          <a:spcPct val="0"/>
        </a:spcBef>
        <a:spcAft>
          <a:spcPct val="0"/>
        </a:spcAft>
        <a:defRPr sz="2800">
          <a:solidFill>
            <a:schemeClr val="tx2"/>
          </a:solidFill>
          <a:latin typeface="Arial" charset="0"/>
        </a:defRPr>
      </a:lvl8pPr>
      <a:lvl9pPr marL="1828800" algn="l" rtl="0" eaLnBrk="1" fontAlgn="base" hangingPunct="1">
        <a:spcBef>
          <a:spcPct val="0"/>
        </a:spcBef>
        <a:spcAft>
          <a:spcPct val="0"/>
        </a:spcAft>
        <a:defRPr sz="2800">
          <a:solidFill>
            <a:schemeClr val="tx2"/>
          </a:solidFill>
          <a:latin typeface="Arial" charset="0"/>
        </a:defRPr>
      </a:lvl9pPr>
    </p:titleStyle>
    <p:bodyStyle>
      <a:lvl1pPr marL="282575" indent="-282575" algn="l" rtl="0" eaLnBrk="1" fontAlgn="base" hangingPunct="1">
        <a:spcBef>
          <a:spcPct val="20000"/>
        </a:spcBef>
        <a:spcAft>
          <a:spcPct val="0"/>
        </a:spcAft>
        <a:buFont typeface="Wingdings" pitchFamily="2" charset="2"/>
        <a:buChar char="§"/>
        <a:defRPr sz="2400">
          <a:solidFill>
            <a:schemeClr val="tx1"/>
          </a:solidFill>
          <a:latin typeface="+mn-lt"/>
          <a:ea typeface="+mn-ea"/>
          <a:cs typeface="+mn-cs"/>
        </a:defRPr>
      </a:lvl1pPr>
      <a:lvl2pPr marL="571500" indent="-282575" algn="l" rtl="0" eaLnBrk="1" fontAlgn="base" hangingPunct="1">
        <a:spcBef>
          <a:spcPct val="20000"/>
        </a:spcBef>
        <a:spcAft>
          <a:spcPct val="0"/>
        </a:spcAft>
        <a:buFont typeface="Wingdings" pitchFamily="2" charset="2"/>
        <a:buChar char="§"/>
        <a:defRPr sz="2200">
          <a:solidFill>
            <a:schemeClr val="tx1"/>
          </a:solidFill>
          <a:latin typeface="+mn-lt"/>
        </a:defRPr>
      </a:lvl2pPr>
      <a:lvl3pPr marL="808038" indent="-228600" algn="l" rtl="0" eaLnBrk="1" fontAlgn="base" hangingPunct="1">
        <a:spcBef>
          <a:spcPct val="20000"/>
        </a:spcBef>
        <a:spcAft>
          <a:spcPct val="0"/>
        </a:spcAft>
        <a:buFont typeface="Wingdings" pitchFamily="2" charset="2"/>
        <a:buChar char="§"/>
        <a:defRPr sz="2000">
          <a:solidFill>
            <a:schemeClr val="tx1"/>
          </a:solidFill>
          <a:latin typeface="+mn-lt"/>
        </a:defRPr>
      </a:lvl3pPr>
      <a:lvl4pPr marL="1030288" indent="-228600" algn="l" rtl="0" eaLnBrk="1" fontAlgn="base" hangingPunct="1">
        <a:spcBef>
          <a:spcPct val="20000"/>
        </a:spcBef>
        <a:spcAft>
          <a:spcPct val="0"/>
        </a:spcAft>
        <a:buFont typeface="Wingdings" pitchFamily="2" charset="2"/>
        <a:buChar char="§"/>
        <a:defRPr sz="1800">
          <a:solidFill>
            <a:schemeClr val="tx1"/>
          </a:solidFill>
          <a:latin typeface="+mn-lt"/>
        </a:defRPr>
      </a:lvl4pPr>
      <a:lvl5pPr marL="1265238"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108"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108"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108"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10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SJM_Logo_Standard_3C"/>
          <p:cNvPicPr>
            <a:picLocks noChangeAspect="1" noChangeArrowheads="1"/>
          </p:cNvPicPr>
          <p:nvPr/>
        </p:nvPicPr>
        <p:blipFill>
          <a:blip r:embed="rId6" cstate="print"/>
          <a:srcRect/>
          <a:stretch>
            <a:fillRect/>
          </a:stretch>
        </p:blipFill>
        <p:spPr bwMode="auto">
          <a:xfrm>
            <a:off x="5486400" y="5613400"/>
            <a:ext cx="3656013" cy="12446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81000" y="301625"/>
            <a:ext cx="8458200" cy="612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04825" y="914400"/>
            <a:ext cx="8334375"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9882" name="Rectangle 10"/>
          <p:cNvSpPr>
            <a:spLocks noGrp="1" noChangeArrowheads="1"/>
          </p:cNvSpPr>
          <p:nvPr>
            <p:ph type="sldNum" sz="quarter" idx="4"/>
          </p:nvPr>
        </p:nvSpPr>
        <p:spPr bwMode="auto">
          <a:xfrm>
            <a:off x="228600" y="6302375"/>
            <a:ext cx="1066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2"/>
                </a:solidFill>
              </a:defRPr>
            </a:lvl1pPr>
          </a:lstStyle>
          <a:p>
            <a:pPr>
              <a:defRPr/>
            </a:pPr>
            <a:fld id="{0A7401AF-9A30-44E0-A66B-000942A28050}" type="slidenum">
              <a:rPr lang="en-US"/>
              <a:pPr>
                <a:defRPr/>
              </a:pPr>
              <a:t>‹#›</a:t>
            </a:fld>
            <a:endParaRPr lang="en-US"/>
          </a:p>
        </p:txBody>
      </p:sp>
      <p:sp>
        <p:nvSpPr>
          <p:cNvPr id="79884" name="Text Box 12"/>
          <p:cNvSpPr txBox="1">
            <a:spLocks noChangeArrowheads="1"/>
          </p:cNvSpPr>
          <p:nvPr/>
        </p:nvSpPr>
        <p:spPr bwMode="auto">
          <a:xfrm>
            <a:off x="5715000" y="273050"/>
            <a:ext cx="3048000" cy="336550"/>
          </a:xfrm>
          <a:prstGeom prst="rect">
            <a:avLst/>
          </a:prstGeom>
          <a:noFill/>
          <a:ln w="9525">
            <a:noFill/>
            <a:miter lim="800000"/>
            <a:headEnd/>
            <a:tailEnd/>
          </a:ln>
          <a:effectLst/>
        </p:spPr>
        <p:txBody>
          <a:bodyPr>
            <a:spAutoFit/>
          </a:bodyPr>
          <a:lstStyle/>
          <a:p>
            <a:pPr algn="r">
              <a:spcBef>
                <a:spcPct val="50000"/>
              </a:spcBef>
              <a:defRPr/>
            </a:pPr>
            <a:r>
              <a:rPr lang="en-US" sz="1600" b="0">
                <a:solidFill>
                  <a:schemeClr val="bg2"/>
                </a:solidFill>
              </a:rPr>
              <a:t> </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87" r:id="rId4"/>
  </p:sldLayoutIdLst>
  <p:transition>
    <p:fade/>
  </p:transition>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0" algn="l" rtl="0" eaLnBrk="1" fontAlgn="base" hangingPunct="1">
        <a:spcBef>
          <a:spcPct val="0"/>
        </a:spcBef>
        <a:spcAft>
          <a:spcPct val="0"/>
        </a:spcAft>
        <a:defRPr sz="2800">
          <a:solidFill>
            <a:schemeClr val="tx2"/>
          </a:solidFill>
          <a:latin typeface="Arial" charset="0"/>
        </a:defRPr>
      </a:lvl6pPr>
      <a:lvl7pPr marL="914400" algn="l" rtl="0" eaLnBrk="1" fontAlgn="base" hangingPunct="1">
        <a:spcBef>
          <a:spcPct val="0"/>
        </a:spcBef>
        <a:spcAft>
          <a:spcPct val="0"/>
        </a:spcAft>
        <a:defRPr sz="2800">
          <a:solidFill>
            <a:schemeClr val="tx2"/>
          </a:solidFill>
          <a:latin typeface="Arial" charset="0"/>
        </a:defRPr>
      </a:lvl7pPr>
      <a:lvl8pPr marL="1371600" algn="l" rtl="0" eaLnBrk="1" fontAlgn="base" hangingPunct="1">
        <a:spcBef>
          <a:spcPct val="0"/>
        </a:spcBef>
        <a:spcAft>
          <a:spcPct val="0"/>
        </a:spcAft>
        <a:defRPr sz="2800">
          <a:solidFill>
            <a:schemeClr val="tx2"/>
          </a:solidFill>
          <a:latin typeface="Arial" charset="0"/>
        </a:defRPr>
      </a:lvl8pPr>
      <a:lvl9pPr marL="1828800" algn="l" rtl="0" eaLnBrk="1" fontAlgn="base" hangingPunct="1">
        <a:spcBef>
          <a:spcPct val="0"/>
        </a:spcBef>
        <a:spcAft>
          <a:spcPct val="0"/>
        </a:spcAft>
        <a:defRPr sz="2800">
          <a:solidFill>
            <a:schemeClr val="tx2"/>
          </a:solidFill>
          <a:latin typeface="Arial" charset="0"/>
        </a:defRPr>
      </a:lvl9pPr>
    </p:titleStyle>
    <p:bodyStyle>
      <a:lvl1pPr marL="282575" indent="-282575" algn="l" rtl="0" eaLnBrk="1" fontAlgn="base" hangingPunct="1">
        <a:spcBef>
          <a:spcPct val="20000"/>
        </a:spcBef>
        <a:spcAft>
          <a:spcPct val="0"/>
        </a:spcAft>
        <a:buFont typeface="Wingdings" pitchFamily="2" charset="2"/>
        <a:buChar char="§"/>
        <a:defRPr sz="2400">
          <a:solidFill>
            <a:schemeClr val="tx1"/>
          </a:solidFill>
          <a:latin typeface="+mn-lt"/>
          <a:ea typeface="+mn-ea"/>
          <a:cs typeface="+mn-cs"/>
        </a:defRPr>
      </a:lvl1pPr>
      <a:lvl2pPr marL="563563" indent="-285750" algn="l" rtl="0" eaLnBrk="1" fontAlgn="base" hangingPunct="1">
        <a:spcBef>
          <a:spcPct val="20000"/>
        </a:spcBef>
        <a:spcAft>
          <a:spcPct val="0"/>
        </a:spcAft>
        <a:buFont typeface="Wingdings" pitchFamily="2" charset="2"/>
        <a:buChar char="§"/>
        <a:defRPr sz="2200">
          <a:solidFill>
            <a:schemeClr val="tx1"/>
          </a:solidFill>
          <a:latin typeface="+mn-lt"/>
        </a:defRPr>
      </a:lvl2pPr>
      <a:lvl3pPr marL="808038" indent="-228600" algn="l" rtl="0" eaLnBrk="1" fontAlgn="base" hangingPunct="1">
        <a:spcBef>
          <a:spcPct val="20000"/>
        </a:spcBef>
        <a:spcAft>
          <a:spcPct val="0"/>
        </a:spcAft>
        <a:buFont typeface="Wingdings" pitchFamily="2" charset="2"/>
        <a:buChar char="§"/>
        <a:defRPr sz="2000">
          <a:solidFill>
            <a:schemeClr val="tx1"/>
          </a:solidFill>
          <a:latin typeface="+mn-lt"/>
        </a:defRPr>
      </a:lvl3pPr>
      <a:lvl4pPr marL="1030288" indent="-228600" algn="l" rtl="0" eaLnBrk="1" fontAlgn="base" hangingPunct="1">
        <a:spcBef>
          <a:spcPct val="20000"/>
        </a:spcBef>
        <a:spcAft>
          <a:spcPct val="0"/>
        </a:spcAft>
        <a:buFont typeface="Wingdings" pitchFamily="2" charset="2"/>
        <a:buChar char="§"/>
        <a:defRPr>
          <a:solidFill>
            <a:schemeClr val="tx1"/>
          </a:solidFill>
          <a:latin typeface="+mn-lt"/>
        </a:defRPr>
      </a:lvl4pPr>
      <a:lvl5pPr marL="1265238"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108"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108"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108"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10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81000" y="301625"/>
            <a:ext cx="8458200" cy="612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504825" y="914400"/>
            <a:ext cx="8334375"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7029" name="Rectangle 5"/>
          <p:cNvSpPr>
            <a:spLocks noGrp="1" noChangeArrowheads="1"/>
          </p:cNvSpPr>
          <p:nvPr>
            <p:ph type="sldNum" sz="quarter" idx="4"/>
          </p:nvPr>
        </p:nvSpPr>
        <p:spPr bwMode="auto">
          <a:xfrm>
            <a:off x="228600" y="6302375"/>
            <a:ext cx="1066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2"/>
                </a:solidFill>
              </a:defRPr>
            </a:lvl1pPr>
          </a:lstStyle>
          <a:p>
            <a:pPr>
              <a:defRPr/>
            </a:pPr>
            <a:fld id="{6168511E-C277-42A9-BF22-DD7052F5CB40}" type="slidenum">
              <a:rPr lang="en-US"/>
              <a:pPr>
                <a:defRPr/>
              </a:pPr>
              <a:t>‹#›</a:t>
            </a:fld>
            <a:endParaRPr lang="en-US"/>
          </a:p>
        </p:txBody>
      </p:sp>
      <p:sp>
        <p:nvSpPr>
          <p:cNvPr id="257030" name="Text Box 6"/>
          <p:cNvSpPr txBox="1">
            <a:spLocks noChangeArrowheads="1"/>
          </p:cNvSpPr>
          <p:nvPr/>
        </p:nvSpPr>
        <p:spPr bwMode="auto">
          <a:xfrm>
            <a:off x="5715000" y="273050"/>
            <a:ext cx="3048000" cy="336550"/>
          </a:xfrm>
          <a:prstGeom prst="rect">
            <a:avLst/>
          </a:prstGeom>
          <a:noFill/>
          <a:ln w="9525">
            <a:noFill/>
            <a:miter lim="800000"/>
            <a:headEnd/>
            <a:tailEnd/>
          </a:ln>
          <a:effectLst/>
        </p:spPr>
        <p:txBody>
          <a:bodyPr>
            <a:spAutoFit/>
          </a:bodyPr>
          <a:lstStyle/>
          <a:p>
            <a:pPr algn="r">
              <a:spcBef>
                <a:spcPct val="50000"/>
              </a:spcBef>
              <a:defRPr/>
            </a:pPr>
            <a:r>
              <a:rPr lang="en-US" sz="1600" b="0">
                <a:solidFill>
                  <a:schemeClr val="bg2"/>
                </a:solidFill>
              </a:rPr>
              <a:t> </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fade/>
  </p:transition>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0" algn="l" rtl="0" eaLnBrk="1" fontAlgn="base" hangingPunct="1">
        <a:spcBef>
          <a:spcPct val="0"/>
        </a:spcBef>
        <a:spcAft>
          <a:spcPct val="0"/>
        </a:spcAft>
        <a:defRPr sz="2800">
          <a:solidFill>
            <a:schemeClr val="tx2"/>
          </a:solidFill>
          <a:latin typeface="Arial" charset="0"/>
        </a:defRPr>
      </a:lvl6pPr>
      <a:lvl7pPr marL="914400" algn="l" rtl="0" eaLnBrk="1" fontAlgn="base" hangingPunct="1">
        <a:spcBef>
          <a:spcPct val="0"/>
        </a:spcBef>
        <a:spcAft>
          <a:spcPct val="0"/>
        </a:spcAft>
        <a:defRPr sz="2800">
          <a:solidFill>
            <a:schemeClr val="tx2"/>
          </a:solidFill>
          <a:latin typeface="Arial" charset="0"/>
        </a:defRPr>
      </a:lvl7pPr>
      <a:lvl8pPr marL="1371600" algn="l" rtl="0" eaLnBrk="1" fontAlgn="base" hangingPunct="1">
        <a:spcBef>
          <a:spcPct val="0"/>
        </a:spcBef>
        <a:spcAft>
          <a:spcPct val="0"/>
        </a:spcAft>
        <a:defRPr sz="2800">
          <a:solidFill>
            <a:schemeClr val="tx2"/>
          </a:solidFill>
          <a:latin typeface="Arial" charset="0"/>
        </a:defRPr>
      </a:lvl8pPr>
      <a:lvl9pPr marL="1828800" algn="l" rtl="0" eaLnBrk="1" fontAlgn="base" hangingPunct="1">
        <a:spcBef>
          <a:spcPct val="0"/>
        </a:spcBef>
        <a:spcAft>
          <a:spcPct val="0"/>
        </a:spcAft>
        <a:defRPr sz="2800">
          <a:solidFill>
            <a:schemeClr val="tx2"/>
          </a:solidFill>
          <a:latin typeface="Arial" charset="0"/>
        </a:defRPr>
      </a:lvl9pPr>
    </p:titleStyle>
    <p:bodyStyle>
      <a:lvl1pPr marL="282575" indent="-282575" algn="l" rtl="0" eaLnBrk="1" fontAlgn="base" hangingPunct="1">
        <a:spcBef>
          <a:spcPct val="20000"/>
        </a:spcBef>
        <a:spcAft>
          <a:spcPct val="0"/>
        </a:spcAft>
        <a:buFont typeface="Wingdings" pitchFamily="2" charset="2"/>
        <a:buChar char="§"/>
        <a:defRPr sz="2400">
          <a:solidFill>
            <a:schemeClr val="tx1"/>
          </a:solidFill>
          <a:latin typeface="+mn-lt"/>
          <a:ea typeface="+mn-ea"/>
          <a:cs typeface="+mn-cs"/>
        </a:defRPr>
      </a:lvl1pPr>
      <a:lvl2pPr marL="563563" indent="-285750" algn="l" rtl="0" eaLnBrk="1" fontAlgn="base" hangingPunct="1">
        <a:spcBef>
          <a:spcPct val="20000"/>
        </a:spcBef>
        <a:spcAft>
          <a:spcPct val="0"/>
        </a:spcAft>
        <a:buFont typeface="Wingdings" pitchFamily="2" charset="2"/>
        <a:buChar char="§"/>
        <a:defRPr sz="2200">
          <a:solidFill>
            <a:schemeClr val="tx1"/>
          </a:solidFill>
          <a:latin typeface="+mn-lt"/>
        </a:defRPr>
      </a:lvl2pPr>
      <a:lvl3pPr marL="808038" indent="-228600" algn="l" rtl="0" eaLnBrk="1" fontAlgn="base" hangingPunct="1">
        <a:spcBef>
          <a:spcPct val="20000"/>
        </a:spcBef>
        <a:spcAft>
          <a:spcPct val="0"/>
        </a:spcAft>
        <a:buFont typeface="Wingdings" pitchFamily="2" charset="2"/>
        <a:buChar char="§"/>
        <a:defRPr sz="2000">
          <a:solidFill>
            <a:schemeClr val="tx1"/>
          </a:solidFill>
          <a:latin typeface="+mn-lt"/>
        </a:defRPr>
      </a:lvl3pPr>
      <a:lvl4pPr marL="1030288" indent="-228600" algn="l" rtl="0" eaLnBrk="1" fontAlgn="base" hangingPunct="1">
        <a:spcBef>
          <a:spcPct val="20000"/>
        </a:spcBef>
        <a:spcAft>
          <a:spcPct val="0"/>
        </a:spcAft>
        <a:buFont typeface="Wingdings" pitchFamily="2" charset="2"/>
        <a:buChar char="§"/>
        <a:defRPr>
          <a:solidFill>
            <a:schemeClr val="tx1"/>
          </a:solidFill>
          <a:latin typeface="+mn-lt"/>
        </a:defRPr>
      </a:lvl4pPr>
      <a:lvl5pPr marL="1265238"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108"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108"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108"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10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miller05@sjm.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sysdba.wordpress.com/2006/10/08/how-to-use-rlwrap-to-get-a-command-history-in-sqlplus/"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6" Type="http://schemas.openxmlformats.org/officeDocument/2006/relationships/hyperlink" Target="http://goo.gl/YdJN5" TargetMode="External"/><Relationship Id="rId5" Type="http://schemas.openxmlformats.org/officeDocument/2006/relationships/hyperlink" Target="http://utopia.knoware.nl/~hlub/rlwrap/" TargetMode="External"/><Relationship Id="rId4" Type="http://schemas.openxmlformats.org/officeDocument/2006/relationships/hyperlink" Target="http://goo.gl/EfGO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smiller05@sjm.com"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8325"/>
            <a:ext cx="7772400" cy="1698625"/>
          </a:xfrm>
        </p:spPr>
        <p:txBody>
          <a:bodyPr>
            <a:normAutofit/>
          </a:bodyPr>
          <a:lstStyle/>
          <a:p>
            <a:pPr algn="ctr"/>
            <a:r>
              <a:rPr lang="en-US" sz="7200" dirty="0">
                <a:latin typeface="Sylfaen" pitchFamily="18" charset="0"/>
                <a:cs typeface="Narkisim" pitchFamily="34" charset="-79"/>
              </a:rPr>
              <a:t>Efficient DBA</a:t>
            </a:r>
          </a:p>
        </p:txBody>
      </p:sp>
      <p:sp>
        <p:nvSpPr>
          <p:cNvPr id="8" name="Rectangle 7"/>
          <p:cNvSpPr/>
          <p:nvPr/>
        </p:nvSpPr>
        <p:spPr>
          <a:xfrm>
            <a:off x="2971800" y="1905000"/>
            <a:ext cx="3252186" cy="13335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TextBox 5"/>
          <p:cNvSpPr txBox="1"/>
          <p:nvPr/>
        </p:nvSpPr>
        <p:spPr>
          <a:xfrm>
            <a:off x="152400" y="5722892"/>
            <a:ext cx="1750800" cy="800219"/>
          </a:xfrm>
          <a:prstGeom prst="rect">
            <a:avLst/>
          </a:prstGeom>
          <a:noFill/>
        </p:spPr>
        <p:txBody>
          <a:bodyPr wrap="none" rtlCol="0">
            <a:spAutoFit/>
          </a:bodyPr>
          <a:lstStyle/>
          <a:p>
            <a:r>
              <a:rPr lang="en-US" dirty="0" smtClean="0"/>
              <a:t>Seth Miller</a:t>
            </a:r>
          </a:p>
          <a:p>
            <a:r>
              <a:rPr lang="en-US" sz="1400" dirty="0" smtClean="0">
                <a:hlinkClick r:id="rId3"/>
              </a:rPr>
              <a:t>smiller05@sjm.com</a:t>
            </a:r>
            <a:endParaRPr lang="en-US" sz="1400" dirty="0" smtClean="0"/>
          </a:p>
          <a:p>
            <a:r>
              <a:rPr lang="en-US" sz="1400" dirty="0" smtClean="0"/>
              <a:t>http://sethmiller.org</a:t>
            </a:r>
            <a:endParaRPr lang="en-US" sz="1400" dirty="0"/>
          </a:p>
        </p:txBody>
      </p:sp>
      <p:sp>
        <p:nvSpPr>
          <p:cNvPr id="10" name="Subtitle 2"/>
          <p:cNvSpPr txBox="1">
            <a:spLocks/>
          </p:cNvSpPr>
          <p:nvPr/>
        </p:nvSpPr>
        <p:spPr bwMode="auto">
          <a:xfrm>
            <a:off x="0" y="2209800"/>
            <a:ext cx="91440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r" rtl="0" eaLnBrk="1" fontAlgn="base" hangingPunct="1">
              <a:spcBef>
                <a:spcPct val="20000"/>
              </a:spcBef>
              <a:spcAft>
                <a:spcPct val="0"/>
              </a:spcAft>
              <a:buFont typeface="Wingdings" pitchFamily="-108" charset="2"/>
              <a:buNone/>
              <a:defRPr sz="1600">
                <a:solidFill>
                  <a:schemeClr val="bg1"/>
                </a:solidFill>
                <a:latin typeface="+mn-lt"/>
                <a:ea typeface="+mn-ea"/>
                <a:cs typeface="+mn-cs"/>
              </a:defRPr>
            </a:lvl1pPr>
            <a:lvl2pPr marL="563563" indent="-285750" algn="l" rtl="0" eaLnBrk="1" fontAlgn="base" hangingPunct="1">
              <a:spcBef>
                <a:spcPct val="20000"/>
              </a:spcBef>
              <a:spcAft>
                <a:spcPct val="0"/>
              </a:spcAft>
              <a:buFont typeface="Wingdings" pitchFamily="2" charset="2"/>
              <a:buChar char="§"/>
              <a:defRPr sz="2200">
                <a:solidFill>
                  <a:schemeClr val="tx1"/>
                </a:solidFill>
                <a:latin typeface="+mn-lt"/>
              </a:defRPr>
            </a:lvl2pPr>
            <a:lvl3pPr marL="808038" indent="-228600" algn="l" rtl="0" eaLnBrk="1" fontAlgn="base" hangingPunct="1">
              <a:spcBef>
                <a:spcPct val="20000"/>
              </a:spcBef>
              <a:spcAft>
                <a:spcPct val="0"/>
              </a:spcAft>
              <a:buFont typeface="Wingdings" pitchFamily="2" charset="2"/>
              <a:buChar char="§"/>
              <a:defRPr sz="2000">
                <a:solidFill>
                  <a:schemeClr val="tx1"/>
                </a:solidFill>
                <a:latin typeface="+mn-lt"/>
              </a:defRPr>
            </a:lvl3pPr>
            <a:lvl4pPr marL="1030288" indent="-228600" algn="l" rtl="0" eaLnBrk="1" fontAlgn="base" hangingPunct="1">
              <a:spcBef>
                <a:spcPct val="20000"/>
              </a:spcBef>
              <a:spcAft>
                <a:spcPct val="0"/>
              </a:spcAft>
              <a:buFont typeface="Wingdings" pitchFamily="2" charset="2"/>
              <a:buChar char="§"/>
              <a:defRPr>
                <a:solidFill>
                  <a:schemeClr val="tx1"/>
                </a:solidFill>
                <a:latin typeface="+mn-lt"/>
              </a:defRPr>
            </a:lvl4pPr>
            <a:lvl5pPr marL="1265238"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108"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108"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108"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108" charset="2"/>
              <a:buChar char="§"/>
              <a:defRPr sz="2000">
                <a:solidFill>
                  <a:schemeClr val="tx1"/>
                </a:solidFill>
                <a:latin typeface="+mn-lt"/>
              </a:defRPr>
            </a:lvl9pPr>
          </a:lstStyle>
          <a:p>
            <a:pPr algn="ctr"/>
            <a:r>
              <a:rPr lang="en-US" sz="3600" dirty="0" smtClean="0">
                <a:solidFill>
                  <a:schemeClr val="tx1">
                    <a:lumMod val="50000"/>
                  </a:schemeClr>
                </a:solidFill>
                <a:latin typeface="+mj-lt"/>
                <a:ea typeface="+mj-ea"/>
                <a:cs typeface="+mj-cs"/>
              </a:rPr>
              <a:t>Gain Time by Reducing</a:t>
            </a:r>
            <a:br>
              <a:rPr lang="en-US" sz="3600" dirty="0" smtClean="0">
                <a:solidFill>
                  <a:schemeClr val="tx1">
                    <a:lumMod val="50000"/>
                  </a:schemeClr>
                </a:solidFill>
                <a:latin typeface="+mj-lt"/>
                <a:ea typeface="+mj-ea"/>
                <a:cs typeface="+mj-cs"/>
              </a:rPr>
            </a:br>
            <a:r>
              <a:rPr lang="en-US" sz="3600" dirty="0" smtClean="0">
                <a:solidFill>
                  <a:schemeClr val="tx1">
                    <a:lumMod val="50000"/>
                  </a:schemeClr>
                </a:solidFill>
                <a:latin typeface="+mj-lt"/>
                <a:ea typeface="+mj-ea"/>
                <a:cs typeface="+mj-cs"/>
              </a:rPr>
              <a:t>Command-Line Keystrokes</a:t>
            </a:r>
            <a:endParaRPr lang="en-US" sz="3600" dirty="0">
              <a:solidFill>
                <a:schemeClr val="tx1">
                  <a:lumMod val="50000"/>
                </a:schemeClr>
              </a:solidFill>
              <a:latin typeface="+mj-lt"/>
              <a:ea typeface="+mj-ea"/>
              <a:cs typeface="+mj-cs"/>
            </a:endParaRPr>
          </a:p>
        </p:txBody>
      </p:sp>
    </p:spTree>
    <p:extLst>
      <p:ext uri="{BB962C8B-B14F-4D97-AF65-F5344CB8AC3E}">
        <p14:creationId xmlns:p14="http://schemas.microsoft.com/office/powerpoint/2010/main" val="119741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381000" y="1447800"/>
            <a:ext cx="8686800" cy="51054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Makes password authentication not necessary</a:t>
            </a:r>
          </a:p>
          <a:p>
            <a:pPr marL="285750" indent="-285750" algn="l">
              <a:spcBef>
                <a:spcPts val="600"/>
              </a:spcBef>
              <a:spcAft>
                <a:spcPts val="600"/>
              </a:spcAft>
              <a:buFont typeface="Arial" pitchFamily="34" charset="0"/>
              <a:buChar char="•"/>
            </a:pPr>
            <a:r>
              <a:rPr lang="en-US" sz="1800" spc="-150" dirty="0">
                <a:solidFill>
                  <a:schemeClr val="dk1"/>
                </a:solidFill>
                <a:latin typeface="Courier New" pitchFamily="49" charset="0"/>
                <a:cs typeface="Courier New" pitchFamily="49" charset="0"/>
              </a:rPr>
              <a:t>Usually precedes password </a:t>
            </a:r>
            <a:r>
              <a:rPr lang="en-US" sz="1800" spc="-150" dirty="0" smtClean="0">
                <a:solidFill>
                  <a:schemeClr val="dk1"/>
                </a:solidFill>
                <a:latin typeface="Courier New" pitchFamily="49" charset="0"/>
                <a:cs typeface="Courier New" pitchFamily="49" charset="0"/>
              </a:rPr>
              <a:t>authentication</a:t>
            </a: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Used by RAC for communication between nodes</a:t>
            </a:r>
          </a:p>
          <a:p>
            <a:pPr marL="365760" algn="l"/>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[oracle@server1 ~]$ </a:t>
            </a:r>
            <a:r>
              <a:rPr lang="en-US" sz="11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ssh</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-v server2</a:t>
            </a:r>
          </a:p>
          <a:p>
            <a:pPr marL="365760" algn="l"/>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OpenSSH_4.3p2</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OpenSSL</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 0.9.8e-fips-rhel5 01 Jul 2008</a:t>
            </a:r>
          </a:p>
          <a:p>
            <a:pPr marL="365760" algn="l"/>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p>
          <a:p>
            <a:pPr marL="365760" algn="l"/>
            <a:r>
              <a:rPr lang="en-US" sz="1400" b="1"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debug1</a:t>
            </a:r>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 Authentications that can continue: </a:t>
            </a:r>
            <a:r>
              <a:rPr lang="en-US" sz="1400" b="1" dirty="0" err="1">
                <a:solidFill>
                  <a:schemeClr val="dk1"/>
                </a:solidFill>
                <a:effectLst>
                  <a:reflection endPos="0" dir="5400000" sy="-100000" algn="bl" rotWithShape="0"/>
                </a:effectLst>
                <a:latin typeface="Lucida Console" pitchFamily="49" charset="0"/>
                <a:ea typeface="Ebrima" pitchFamily="2" charset="0"/>
                <a:cs typeface="Ebrima" pitchFamily="2" charset="0"/>
              </a:rPr>
              <a:t>publickey,password</a:t>
            </a:r>
            <a:endPar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debug1: Next authentication method: </a:t>
            </a:r>
            <a:r>
              <a:rPr lang="en-US" sz="1400" b="1" dirty="0" err="1">
                <a:solidFill>
                  <a:schemeClr val="dk1"/>
                </a:solidFill>
                <a:effectLst>
                  <a:reflection endPos="0" dir="5400000" sy="-100000" algn="bl" rotWithShape="0"/>
                </a:effectLst>
                <a:latin typeface="Lucida Console" pitchFamily="49" charset="0"/>
                <a:ea typeface="Ebrima" pitchFamily="2" charset="0"/>
                <a:cs typeface="Ebrima" pitchFamily="2" charset="0"/>
              </a:rPr>
              <a:t>publickey</a:t>
            </a:r>
            <a:endPar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debug1: Trying private key: /home/oracle/.</a:t>
            </a:r>
            <a:r>
              <a:rPr lang="en-US" sz="1400" b="1" dirty="0" err="1">
                <a:solidFill>
                  <a:schemeClr val="dk1"/>
                </a:solidFill>
                <a:effectLst>
                  <a:reflection endPos="0" dir="5400000" sy="-100000" algn="bl" rotWithShape="0"/>
                </a:effectLst>
                <a:latin typeface="Lucida Console" pitchFamily="49" charset="0"/>
                <a:ea typeface="Ebrima" pitchFamily="2" charset="0"/>
                <a:cs typeface="Ebrima" pitchFamily="2" charset="0"/>
              </a:rPr>
              <a:t>ssh</a:t>
            </a:r>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/identity</a:t>
            </a:r>
          </a:p>
          <a:p>
            <a:pPr marL="365760" algn="l"/>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debug1: Offering public key: /home/oracle/.</a:t>
            </a:r>
            <a:r>
              <a:rPr lang="en-US" sz="1400" b="1" dirty="0" err="1">
                <a:solidFill>
                  <a:schemeClr val="dk1"/>
                </a:solidFill>
                <a:effectLst>
                  <a:reflection endPos="0" dir="5400000" sy="-100000" algn="bl" rotWithShape="0"/>
                </a:effectLst>
                <a:latin typeface="Lucida Console" pitchFamily="49" charset="0"/>
                <a:ea typeface="Ebrima" pitchFamily="2" charset="0"/>
                <a:cs typeface="Ebrima" pitchFamily="2" charset="0"/>
              </a:rPr>
              <a:t>ssh</a:t>
            </a:r>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400" b="1" dirty="0" err="1">
                <a:solidFill>
                  <a:schemeClr val="dk1"/>
                </a:solidFill>
                <a:effectLst>
                  <a:reflection endPos="0" dir="5400000" sy="-100000" algn="bl" rotWithShape="0"/>
                </a:effectLst>
                <a:latin typeface="Lucida Console" pitchFamily="49" charset="0"/>
                <a:ea typeface="Ebrima" pitchFamily="2" charset="0"/>
                <a:cs typeface="Ebrima" pitchFamily="2" charset="0"/>
              </a:rPr>
              <a:t>id_rsa</a:t>
            </a:r>
            <a:endPar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debug1: Authentication succeeded (</a:t>
            </a:r>
            <a:r>
              <a:rPr lang="en-US" sz="1400" b="1" dirty="0" err="1">
                <a:solidFill>
                  <a:schemeClr val="dk1"/>
                </a:solidFill>
                <a:effectLst>
                  <a:reflection endPos="0" dir="5400000" sy="-100000" algn="bl" rotWithShape="0"/>
                </a:effectLst>
                <a:latin typeface="Lucida Console" pitchFamily="49" charset="0"/>
                <a:ea typeface="Ebrima" pitchFamily="2" charset="0"/>
                <a:cs typeface="Ebrima" pitchFamily="2" charset="0"/>
              </a:rPr>
              <a:t>publickey</a:t>
            </a:r>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p>
          <a:p>
            <a:pPr marL="365760" algn="l"/>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p>
          <a:p>
            <a:pPr marL="365760" algn="l"/>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oracle@server2 ~]$</a:t>
            </a:r>
          </a:p>
          <a:p>
            <a:pPr marL="285750" indent="-285750" algn="l">
              <a:spcBef>
                <a:spcPts val="600"/>
              </a:spcBef>
              <a:spcAft>
                <a:spcPts val="600"/>
              </a:spcAft>
              <a:buFont typeface="Arial" pitchFamily="34" charset="0"/>
              <a:buChar char="•"/>
            </a:pPr>
            <a:r>
              <a:rPr lang="en-US" sz="1800" spc="-150" dirty="0">
                <a:solidFill>
                  <a:schemeClr val="dk1"/>
                </a:solidFill>
                <a:latin typeface="Courier New" pitchFamily="49" charset="0"/>
                <a:cs typeface="Courier New" pitchFamily="49" charset="0"/>
              </a:rPr>
              <a:t>Enabled in SSHD by default</a:t>
            </a:r>
          </a:p>
          <a:p>
            <a:pPr marL="365760" algn="l">
              <a:lnSpc>
                <a:spcPct val="120000"/>
              </a:lnSpc>
              <a:spcBef>
                <a:spcPts val="0"/>
              </a:spcBef>
            </a:pP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[root@server1 ~]# cat /</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etc</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ssh</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sshd_config</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 | </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grep</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Pubkey</a:t>
            </a:r>
            <a:endPar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lnSpc>
                <a:spcPct val="120000"/>
              </a:lnSpc>
              <a:spcBef>
                <a:spcPts val="0"/>
              </a:spcBef>
            </a:pPr>
            <a:r>
              <a:rPr lang="en-US" sz="1400" b="1"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400" b="1"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PubkeyAuthentication</a:t>
            </a:r>
            <a:r>
              <a:rPr lang="en-US" sz="1400" b="1"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yes</a:t>
            </a:r>
          </a:p>
        </p:txBody>
      </p:sp>
      <p:sp>
        <p:nvSpPr>
          <p:cNvPr id="2" name="TextBox 1"/>
          <p:cNvSpPr txBox="1"/>
          <p:nvPr/>
        </p:nvSpPr>
        <p:spPr>
          <a:xfrm>
            <a:off x="228600" y="609600"/>
            <a:ext cx="6522940" cy="646331"/>
          </a:xfrm>
          <a:prstGeom prst="rect">
            <a:avLst/>
          </a:prstGeom>
          <a:noFill/>
        </p:spPr>
        <p:txBody>
          <a:bodyPr wrap="none" rtlCol="0">
            <a:spAutoFit/>
          </a:bodyPr>
          <a:lstStyle/>
          <a:p>
            <a:r>
              <a:rPr lang="en-US" sz="3600" dirty="0" smtClean="0">
                <a:latin typeface="Eras Bold ITC" pitchFamily="34" charset="0"/>
              </a:rPr>
              <a:t>Shared Key Authentication</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3141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381000" y="1447800"/>
            <a:ext cx="8686800" cy="51054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Create keys on Windows with Putty Key Generator</a:t>
            </a: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Can optionally use a passphrase</a:t>
            </a:r>
          </a:p>
          <a:p>
            <a:pPr marL="742950" lvl="1" indent="-285750" algn="l">
              <a:spcBef>
                <a:spcPts val="600"/>
              </a:spcBef>
              <a:spcAft>
                <a:spcPts val="600"/>
              </a:spcAft>
              <a:buFont typeface="Arial" pitchFamily="34" charset="0"/>
              <a:buChar char="•"/>
            </a:pPr>
            <a:r>
              <a:rPr lang="en-US" sz="1400" spc="-150" dirty="0" smtClean="0">
                <a:solidFill>
                  <a:schemeClr val="dk1"/>
                </a:solidFill>
                <a:latin typeface="Courier New" pitchFamily="49" charset="0"/>
                <a:cs typeface="Courier New" pitchFamily="49" charset="0"/>
              </a:rPr>
              <a:t>The use of a passphrase is for additional security</a:t>
            </a:r>
          </a:p>
          <a:p>
            <a:pPr marL="742950" lvl="1" indent="-285750" algn="l">
              <a:spcBef>
                <a:spcPts val="600"/>
              </a:spcBef>
              <a:spcAft>
                <a:spcPts val="600"/>
              </a:spcAft>
              <a:buFont typeface="Arial" pitchFamily="34" charset="0"/>
              <a:buChar char="•"/>
            </a:pPr>
            <a:r>
              <a:rPr lang="en-US" sz="1400" spc="-150" dirty="0" smtClean="0">
                <a:solidFill>
                  <a:schemeClr val="dk1"/>
                </a:solidFill>
                <a:latin typeface="Courier New" pitchFamily="49" charset="0"/>
                <a:cs typeface="Courier New" pitchFamily="49" charset="0"/>
              </a:rPr>
              <a:t>Counterproductive to eliminating keystrokes</a:t>
            </a: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Can use different algorithms</a:t>
            </a: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Public key is displayed for copy/paste</a:t>
            </a: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Private key needs to be secure</a:t>
            </a:r>
          </a:p>
        </p:txBody>
      </p:sp>
      <p:sp>
        <p:nvSpPr>
          <p:cNvPr id="2" name="TextBox 1"/>
          <p:cNvSpPr txBox="1"/>
          <p:nvPr/>
        </p:nvSpPr>
        <p:spPr>
          <a:xfrm>
            <a:off x="228600" y="609600"/>
            <a:ext cx="6522940" cy="646331"/>
          </a:xfrm>
          <a:prstGeom prst="rect">
            <a:avLst/>
          </a:prstGeom>
          <a:noFill/>
        </p:spPr>
        <p:txBody>
          <a:bodyPr wrap="none" rtlCol="0">
            <a:spAutoFit/>
          </a:bodyPr>
          <a:lstStyle/>
          <a:p>
            <a:r>
              <a:rPr lang="en-US" sz="3600" dirty="0" smtClean="0">
                <a:latin typeface="Eras Bold ITC" pitchFamily="34" charset="0"/>
              </a:rPr>
              <a:t>Shared Key Authentication</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913" y="2667000"/>
            <a:ext cx="3386507" cy="3276600"/>
          </a:xfrm>
          <a:prstGeom prst="rect">
            <a:avLst/>
          </a:prstGeom>
        </p:spPr>
      </p:pic>
    </p:spTree>
    <p:extLst>
      <p:ext uri="{BB962C8B-B14F-4D97-AF65-F5344CB8AC3E}">
        <p14:creationId xmlns:p14="http://schemas.microsoft.com/office/powerpoint/2010/main" val="157918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Host keys on Windows with Pageant</a:t>
            </a: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Run in the background</a:t>
            </a: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Start with Windows startup</a:t>
            </a: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Load private key into Pageant</a:t>
            </a:r>
          </a:p>
        </p:txBody>
      </p:sp>
      <p:sp>
        <p:nvSpPr>
          <p:cNvPr id="2" name="TextBox 1"/>
          <p:cNvSpPr txBox="1"/>
          <p:nvPr/>
        </p:nvSpPr>
        <p:spPr>
          <a:xfrm>
            <a:off x="228600" y="609600"/>
            <a:ext cx="6522940" cy="646331"/>
          </a:xfrm>
          <a:prstGeom prst="rect">
            <a:avLst/>
          </a:prstGeom>
          <a:noFill/>
        </p:spPr>
        <p:txBody>
          <a:bodyPr wrap="none" rtlCol="0">
            <a:spAutoFit/>
          </a:bodyPr>
          <a:lstStyle/>
          <a:p>
            <a:r>
              <a:rPr lang="en-US" sz="3600" dirty="0" smtClean="0">
                <a:latin typeface="Eras Bold ITC" pitchFamily="34" charset="0"/>
              </a:rPr>
              <a:t>Shared Key Authentication</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285679"/>
            <a:ext cx="3657600" cy="25982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5442" y="1482378"/>
            <a:ext cx="3453297" cy="1494934"/>
          </a:xfrm>
          <a:prstGeom prst="rect">
            <a:avLst/>
          </a:prstGeom>
          <a:ln w="28575">
            <a:solidFill>
              <a:schemeClr val="tx1"/>
            </a:solidFill>
          </a:ln>
        </p:spPr>
      </p:pic>
      <p:pic>
        <p:nvPicPr>
          <p:cNvPr id="205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6811" t="51208" r="34521" b="22106"/>
          <a:stretch/>
        </p:blipFill>
        <p:spPr bwMode="auto">
          <a:xfrm>
            <a:off x="5212975" y="3311291"/>
            <a:ext cx="3425763" cy="248655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56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500"/>
                                        <p:tgtEl>
                                          <p:spTgt spid="8"/>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500"/>
                                        <p:tgtEl>
                                          <p:spTgt spid="9"/>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circle(in)">
                                      <p:cBhvr>
                                        <p:cTn id="15"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spcBef>
                <a:spcPts val="600"/>
              </a:spcBef>
              <a:spcAft>
                <a:spcPts val="600"/>
              </a:spcAft>
              <a:buFont typeface="Arial" pitchFamily="34" charset="0"/>
              <a:buChar char="•"/>
            </a:pPr>
            <a:r>
              <a:rPr lang="en-US" sz="1800" spc="-150" dirty="0" err="1" smtClean="0">
                <a:solidFill>
                  <a:schemeClr val="dk1"/>
                </a:solidFill>
                <a:latin typeface="Courier New" pitchFamily="49" charset="0"/>
                <a:cs typeface="Courier New" pitchFamily="49" charset="0"/>
              </a:rPr>
              <a:t>Authorized_keys</a:t>
            </a:r>
            <a:r>
              <a:rPr lang="en-US" sz="1800" spc="-150" dirty="0" smtClean="0">
                <a:solidFill>
                  <a:schemeClr val="dk1"/>
                </a:solidFill>
                <a:latin typeface="Courier New" pitchFamily="49" charset="0"/>
                <a:cs typeface="Courier New" pitchFamily="49" charset="0"/>
              </a:rPr>
              <a:t> file on server</a:t>
            </a:r>
          </a:p>
          <a:p>
            <a:pPr marL="365760" algn="l">
              <a:spcBef>
                <a:spcPts val="0"/>
              </a:spcBef>
            </a:pP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root@server1 </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 cat /</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etc</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ssh</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sshd_config</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 | </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grep</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AuthorizedKeysFile</a:t>
            </a:r>
            <a:endPar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400" b="1" dirty="0" err="1">
                <a:solidFill>
                  <a:schemeClr val="dk1"/>
                </a:solidFill>
                <a:effectLst>
                  <a:reflection endPos="0" dir="5400000" sy="-100000" algn="bl" rotWithShape="0"/>
                </a:effectLst>
                <a:latin typeface="Lucida Console" pitchFamily="49" charset="0"/>
                <a:ea typeface="Ebrima" pitchFamily="2" charset="0"/>
                <a:cs typeface="Ebrima" pitchFamily="2" charset="0"/>
              </a:rPr>
              <a:t>AuthorizedKeysFile</a:t>
            </a:r>
            <a:r>
              <a:rPr lang="en-US" sz="1400" b="1" dirty="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400" b="1"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ssh</a:t>
            </a:r>
            <a:r>
              <a:rPr lang="en-US" sz="1400" b="1"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400" b="1"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authorized_keys</a:t>
            </a:r>
            <a:endParaRPr lang="en-US" sz="1400" b="1" dirty="0" smtClean="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endParaRPr lang="en-US" sz="1400" b="1" dirty="0">
              <a:solidFill>
                <a:schemeClr val="dk1"/>
              </a:solidFill>
              <a:effectLst>
                <a:reflection endPos="0" dir="5400000" sy="-100000" algn="bl" rotWithShape="0"/>
              </a:effectLst>
              <a:latin typeface="Ebrima" pitchFamily="2" charset="0"/>
              <a:ea typeface="Ebrima" pitchFamily="2" charset="0"/>
              <a:cs typeface="Ebrima" pitchFamily="2" charset="0"/>
            </a:endParaRP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Permissions need to be set properly</a:t>
            </a:r>
          </a:p>
          <a:p>
            <a:pPr marL="365760" algn="l">
              <a:spcBef>
                <a:spcPts val="0"/>
              </a:spcBef>
            </a:pP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[smiller@server1 ~]$ </a:t>
            </a:r>
            <a:r>
              <a:rPr lang="en-US" sz="11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chmod</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700 ~/.</a:t>
            </a:r>
            <a:r>
              <a:rPr lang="en-US" sz="11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ssh</a:t>
            </a:r>
            <a:endPar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[smiller@server1 ~]$ </a:t>
            </a:r>
            <a:r>
              <a:rPr lang="en-US" sz="11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ls</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ld</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ssh</a:t>
            </a:r>
            <a:endPar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400" b="1"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drwx</a:t>
            </a:r>
            <a:r>
              <a:rPr lang="en-US" sz="1400" b="1"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4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4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smiller</a:t>
            </a:r>
            <a:r>
              <a:rPr lang="en-US" sz="14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4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smiller</a:t>
            </a:r>
            <a:r>
              <a:rPr lang="en-US" sz="14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/home/</a:t>
            </a:r>
            <a:r>
              <a:rPr lang="en-US" sz="14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smiller</a:t>
            </a:r>
            <a:r>
              <a:rPr lang="en-US" sz="14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4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ssh</a:t>
            </a:r>
            <a:endParaRPr lang="en-US" sz="1800" spc="-150" dirty="0">
              <a:solidFill>
                <a:schemeClr val="dk1"/>
              </a:solidFill>
              <a:latin typeface="Lucida Console" pitchFamily="49" charset="0"/>
              <a:cs typeface="Courier New" pitchFamily="49" charset="0"/>
            </a:endParaRPr>
          </a:p>
          <a:p>
            <a:pPr marL="365760" lvl="0" algn="l">
              <a:spcBef>
                <a:spcPts val="0"/>
              </a:spcBef>
            </a:pP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 </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chmod</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600 </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ssh</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authorized_keys</a:t>
            </a:r>
            <a:endPar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lvl="0" algn="l">
              <a:spcBef>
                <a:spcPts val="0"/>
              </a:spcBef>
            </a:pP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 </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ls</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ld</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ssh</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authorized_keys</a:t>
            </a:r>
            <a:endPar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lvl="0" algn="l">
              <a:spcBef>
                <a:spcPts val="0"/>
              </a:spcBef>
            </a:pPr>
            <a:r>
              <a:rPr lang="en-US" sz="1400" b="1" dirty="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400" b="1"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rw</a:t>
            </a:r>
            <a:r>
              <a:rPr lang="en-US" sz="1400" b="1"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4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4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4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4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400" dirty="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4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home/</a:t>
            </a:r>
            <a:r>
              <a:rPr lang="en-US" sz="14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4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4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ssh</a:t>
            </a:r>
            <a:r>
              <a:rPr lang="en-US" sz="14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4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authorized_keys</a:t>
            </a:r>
            <a:endParaRPr lang="en-US" sz="1400" dirty="0" smtClean="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lvl="0" algn="l">
              <a:spcBef>
                <a:spcPts val="0"/>
              </a:spcBef>
            </a:pPr>
            <a:endParaRPr lang="en-US" sz="1400" dirty="0" smtClean="0">
              <a:solidFill>
                <a:prstClr val="black"/>
              </a:solidFill>
              <a:effectLst>
                <a:reflection endPos="0" dir="5400000" sy="-100000" algn="bl" rotWithShape="0"/>
              </a:effectLst>
              <a:latin typeface="Ebrima" pitchFamily="2" charset="0"/>
              <a:ea typeface="Ebrima" pitchFamily="2" charset="0"/>
              <a:cs typeface="Ebrima" pitchFamily="2" charset="0"/>
            </a:endParaRPr>
          </a:p>
          <a:p>
            <a:pPr marL="285750" lvl="0" indent="-285750" algn="l">
              <a:spcBef>
                <a:spcPts val="600"/>
              </a:spcBef>
              <a:spcAft>
                <a:spcPts val="600"/>
              </a:spcAft>
              <a:buFont typeface="Arial" pitchFamily="34" charset="0"/>
              <a:buChar char="•"/>
            </a:pPr>
            <a:r>
              <a:rPr lang="en-US" sz="1800" spc="-150" dirty="0" smtClean="0">
                <a:solidFill>
                  <a:prstClr val="black"/>
                </a:solidFill>
                <a:latin typeface="Courier New" pitchFamily="49" charset="0"/>
                <a:cs typeface="Courier New" pitchFamily="49" charset="0"/>
              </a:rPr>
              <a:t>Append the public key to the </a:t>
            </a:r>
            <a:r>
              <a:rPr lang="en-US" sz="1800" spc="-150" dirty="0" err="1" smtClean="0">
                <a:solidFill>
                  <a:prstClr val="black"/>
                </a:solidFill>
                <a:latin typeface="Courier New" pitchFamily="49" charset="0"/>
                <a:cs typeface="Courier New" pitchFamily="49" charset="0"/>
              </a:rPr>
              <a:t>authorized_keys</a:t>
            </a:r>
            <a:r>
              <a:rPr lang="en-US" sz="1800" spc="-150" dirty="0" smtClean="0">
                <a:solidFill>
                  <a:prstClr val="black"/>
                </a:solidFill>
                <a:latin typeface="Courier New" pitchFamily="49" charset="0"/>
                <a:cs typeface="Courier New" pitchFamily="49" charset="0"/>
              </a:rPr>
              <a:t> file</a:t>
            </a:r>
          </a:p>
          <a:p>
            <a:pPr marL="365760" lvl="0" algn="l">
              <a:spcBef>
                <a:spcPts val="0"/>
              </a:spcBef>
            </a:pP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 </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cat /home/</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ssh</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authorized_keys</a:t>
            </a:r>
            <a:endPar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lvl="0" algn="l">
              <a:spcBef>
                <a:spcPts val="0"/>
              </a:spcBef>
            </a:pPr>
            <a:r>
              <a:rPr lang="en-US" sz="11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ssh-rsa</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AAAAB3NzaC1yc2EAAAABJQAAAIG2QRU8oQ0Rp7LuMre9Vaxjt7mL50xsADMUAXuBPOlXxjeJVPbjYO+0EjUo116gXWMc74Qa9iA1O8+3EoQOgjttsYjVMgYmposqltdBz3LG7EDqKfiV+73CABgrayZxo2WaBIZF3c5448gtQp6JC6HElEZFnX9xCuL43y9tovUicw==</a:t>
            </a:r>
            <a:endParaRPr lang="en-US" sz="1800" spc="-150" dirty="0" smtClean="0">
              <a:solidFill>
                <a:prstClr val="black"/>
              </a:solidFill>
              <a:latin typeface="Lucida Console" pitchFamily="49" charset="0"/>
              <a:cs typeface="Courier New" pitchFamily="49" charset="0"/>
            </a:endParaRPr>
          </a:p>
        </p:txBody>
      </p:sp>
      <p:sp>
        <p:nvSpPr>
          <p:cNvPr id="2" name="TextBox 1"/>
          <p:cNvSpPr txBox="1"/>
          <p:nvPr/>
        </p:nvSpPr>
        <p:spPr>
          <a:xfrm>
            <a:off x="228600" y="609600"/>
            <a:ext cx="6522940" cy="646331"/>
          </a:xfrm>
          <a:prstGeom prst="rect">
            <a:avLst/>
          </a:prstGeom>
          <a:noFill/>
        </p:spPr>
        <p:txBody>
          <a:bodyPr wrap="none" rtlCol="0">
            <a:spAutoFit/>
          </a:bodyPr>
          <a:lstStyle/>
          <a:p>
            <a:r>
              <a:rPr lang="en-US" sz="3600" dirty="0" smtClean="0">
                <a:latin typeface="Eras Bold ITC" pitchFamily="34" charset="0"/>
              </a:rPr>
              <a:t>Shared Key Authentication</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66346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spcBef>
                <a:spcPts val="600"/>
              </a:spcBef>
              <a:spcAft>
                <a:spcPts val="600"/>
              </a:spcAft>
              <a:buFont typeface="Arial" pitchFamily="34" charset="0"/>
              <a:buChar char="•"/>
            </a:pPr>
            <a:r>
              <a:rPr lang="en-US" sz="1800" spc="-150" dirty="0">
                <a:solidFill>
                  <a:schemeClr val="dk1"/>
                </a:solidFill>
                <a:latin typeface="Courier New" pitchFamily="49" charset="0"/>
                <a:cs typeface="Courier New" pitchFamily="49" charset="0"/>
              </a:rPr>
              <a:t>Generate a public/private key pair</a:t>
            </a:r>
          </a:p>
          <a:p>
            <a:pPr marL="365760" algn="l">
              <a:spcBef>
                <a:spcPts val="0"/>
              </a:spcBef>
            </a:pP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 </a:t>
            </a:r>
            <a:r>
              <a:rPr lang="en-US" sz="11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ssh-keygen</a:t>
            </a:r>
            <a:endPar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Generating public/private </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rsa</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 key pair.</a:t>
            </a:r>
          </a:p>
          <a:p>
            <a:pPr marL="365760" algn="l">
              <a:spcBef>
                <a:spcPts val="0"/>
              </a:spcBef>
            </a:pP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Enter file in which to save the key (/</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home/</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ssh</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id_rsa</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p>
          <a:p>
            <a:pPr marL="365760" algn="l">
              <a:spcBef>
                <a:spcPts val="0"/>
              </a:spcBef>
            </a:pP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Enter </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passphrase (empty for no passphrase):</a:t>
            </a:r>
          </a:p>
          <a:p>
            <a:pPr marL="365760" algn="l">
              <a:spcBef>
                <a:spcPts val="0"/>
              </a:spcBef>
            </a:pP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Enter same passphrase again:</a:t>
            </a:r>
          </a:p>
          <a:p>
            <a:pPr marL="365760" algn="l">
              <a:spcBef>
                <a:spcPts val="0"/>
              </a:spcBef>
            </a:pP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Your identification has been saved in (/home/</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ssh</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id_rsa</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endPar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Your public key has been saved in (/home/</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ssh</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/id_rsa</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.pub</a:t>
            </a: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a:t>
            </a:r>
          </a:p>
          <a:p>
            <a:pPr marL="365760" algn="l">
              <a:spcBef>
                <a:spcPts val="0"/>
              </a:spcBef>
            </a:pP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The key fingerprint is:</a:t>
            </a:r>
          </a:p>
          <a:p>
            <a:pPr marL="365760" algn="l">
              <a:spcBef>
                <a:spcPts val="0"/>
              </a:spcBef>
            </a:pPr>
            <a:r>
              <a:rPr lang="en-US" sz="1100" dirty="0">
                <a:solidFill>
                  <a:schemeClr val="dk1"/>
                </a:solidFill>
                <a:effectLst>
                  <a:reflection endPos="0" dir="5400000" sy="-100000" algn="bl" rotWithShape="0"/>
                </a:effectLst>
                <a:latin typeface="Lucida Console" pitchFamily="49" charset="0"/>
                <a:ea typeface="Ebrima" pitchFamily="2" charset="0"/>
                <a:cs typeface="Ebrima" pitchFamily="2" charset="0"/>
              </a:rPr>
              <a:t>f5:2e:c1:bf:ed:75:27:6f:50:a2:6a:17:a7:94:e5:e7 </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1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server1</a:t>
            </a:r>
          </a:p>
          <a:p>
            <a:pPr marL="365760" algn="l">
              <a:spcBef>
                <a:spcPts val="0"/>
              </a:spcBef>
            </a:pPr>
            <a:endParaRPr lang="en-US" sz="1100" spc="-150" dirty="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cp /home/</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ssh</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/id_rsa.pub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tmp</a:t>
            </a:r>
            <a:endPar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endPar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su</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 oracle</a:t>
            </a:r>
          </a:p>
          <a:p>
            <a:pPr marL="365760" algn="l">
              <a:spcBef>
                <a:spcPts val="0"/>
              </a:spcBef>
            </a:pPr>
            <a:r>
              <a:rPr lang="en-US" sz="1100" spc="-15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Password: </a:t>
            </a:r>
            <a:endParaRPr lang="en-US" sz="1800" spc="-150" dirty="0">
              <a:solidFill>
                <a:prstClr val="black"/>
              </a:solidFill>
              <a:latin typeface="Lucida Console" pitchFamily="49" charset="0"/>
              <a:cs typeface="Courier New" pitchFamily="49" charset="0"/>
            </a:endParaRPr>
          </a:p>
          <a:p>
            <a:pPr marL="365760" algn="l">
              <a:spcBef>
                <a:spcPts val="0"/>
              </a:spcBef>
            </a:pPr>
            <a:endPar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[oracle@server1 ~]$ cat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tmp</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/id_rsa.pub &gt;&gt;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ssh</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authorized_keys</a:t>
            </a:r>
            <a:endPar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endParaRPr lang="en-US" sz="1100" spc="-150" dirty="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[oracle@server1 </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exit</a:t>
            </a:r>
          </a:p>
          <a:p>
            <a:pPr marL="365760" algn="l">
              <a:spcBef>
                <a:spcPts val="0"/>
              </a:spcBef>
            </a:pPr>
            <a:endParaRPr lang="en-US" sz="1100" spc="-150" dirty="0" smtClean="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alias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suo</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ssh</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oracle@localhost</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p>
          <a:p>
            <a:pPr marL="365760" algn="l">
              <a:spcBef>
                <a:spcPts val="0"/>
              </a:spcBef>
            </a:pPr>
            <a:endPar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suo</a:t>
            </a:r>
            <a:endPar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endPar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pP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oracle@server1 ~]$</a:t>
            </a:r>
            <a:endParaRPr lang="en-US" sz="1800" spc="-150" dirty="0" smtClean="0">
              <a:solidFill>
                <a:prstClr val="black"/>
              </a:solidFill>
              <a:latin typeface="Lucida Console" pitchFamily="49" charset="0"/>
              <a:cs typeface="Courier New" pitchFamily="49" charset="0"/>
            </a:endParaRPr>
          </a:p>
        </p:txBody>
      </p:sp>
      <p:sp>
        <p:nvSpPr>
          <p:cNvPr id="2" name="TextBox 1"/>
          <p:cNvSpPr txBox="1"/>
          <p:nvPr/>
        </p:nvSpPr>
        <p:spPr>
          <a:xfrm>
            <a:off x="228600" y="609600"/>
            <a:ext cx="6522940" cy="646331"/>
          </a:xfrm>
          <a:prstGeom prst="rect">
            <a:avLst/>
          </a:prstGeom>
          <a:noFill/>
        </p:spPr>
        <p:txBody>
          <a:bodyPr wrap="none" rtlCol="0">
            <a:spAutoFit/>
          </a:bodyPr>
          <a:lstStyle/>
          <a:p>
            <a:r>
              <a:rPr lang="en-US" sz="3600" dirty="0" smtClean="0">
                <a:latin typeface="Eras Bold ITC" pitchFamily="34" charset="0"/>
              </a:rPr>
              <a:t>Shared Key Authentication</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52736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4294967295"/>
          </p:nvPr>
        </p:nvSpPr>
        <p:spPr>
          <a:xfrm>
            <a:off x="4114800" y="1981200"/>
            <a:ext cx="5029200" cy="4144963"/>
          </a:xfrm>
        </p:spPr>
        <p:txBody>
          <a:bodyPr/>
          <a:lstStyle/>
          <a:p>
            <a:pPr marL="365760" lvl="0" indent="0">
              <a:spcBef>
                <a:spcPts val="0"/>
              </a:spcBef>
              <a:spcAft>
                <a:spcPts val="600"/>
              </a:spcAft>
              <a:buNone/>
            </a:pPr>
            <a:endParaRPr lang="en-US" sz="1100" dirty="0">
              <a:solidFill>
                <a:prstClr val="black"/>
              </a:solidFill>
              <a:effectLst>
                <a:reflection endPos="0" dir="5400000" sy="-100000" algn="bl" rotWithShape="0"/>
              </a:effectLst>
              <a:latin typeface="Ebrima" pitchFamily="2" charset="0"/>
              <a:ea typeface="Ebrima" pitchFamily="2" charset="0"/>
              <a:cs typeface="Ebrima" pitchFamily="2" charset="0"/>
            </a:endParaRPr>
          </a:p>
          <a:p>
            <a:pPr marL="285750" lvl="0" indent="-285750">
              <a:spcBef>
                <a:spcPts val="600"/>
              </a:spcBef>
              <a:spcAft>
                <a:spcPts val="600"/>
              </a:spcAft>
            </a:pPr>
            <a:r>
              <a:rPr lang="en-US" sz="1700" spc="-150" dirty="0" smtClean="0">
                <a:solidFill>
                  <a:prstClr val="black"/>
                </a:solidFill>
                <a:latin typeface="Courier New" pitchFamily="49" charset="0"/>
                <a:cs typeface="Courier New" pitchFamily="49" charset="0"/>
              </a:rPr>
              <a:t>Password File</a:t>
            </a:r>
            <a:endParaRPr lang="en-US" sz="1700" spc="-150" dirty="0">
              <a:solidFill>
                <a:prstClr val="black"/>
              </a:solidFill>
              <a:latin typeface="Courier New" pitchFamily="49" charset="0"/>
              <a:cs typeface="Courier New" pitchFamily="49" charset="0"/>
            </a:endParaRPr>
          </a:p>
          <a:p>
            <a:pPr marL="365760" lvl="0" indent="0">
              <a:spcBef>
                <a:spcPts val="0"/>
              </a:spcBef>
              <a:spcAft>
                <a:spcPts val="600"/>
              </a:spcAft>
              <a:buNone/>
            </a:pP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 cat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etc</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passwd</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grep</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endPar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lvl="0" indent="0">
              <a:spcBef>
                <a:spcPts val="0"/>
              </a:spcBef>
              <a:spcAft>
                <a:spcPts val="600"/>
              </a:spcAft>
              <a:buNone/>
            </a:pP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smiller:x:15525:15003:Seth </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Miller - Oracle DBA:/home/</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b="1" dirty="0">
                <a:solidFill>
                  <a:prstClr val="black"/>
                </a:solidFill>
                <a:effectLst>
                  <a:reflection endPos="0" dir="5400000" sy="-100000" algn="bl" rotWithShape="0"/>
                </a:effectLst>
                <a:latin typeface="Lucida Console" pitchFamily="49" charset="0"/>
                <a:ea typeface="Ebrima" pitchFamily="2" charset="0"/>
                <a:cs typeface="Ebrima" pitchFamily="2" charset="0"/>
              </a:rPr>
              <a:t>/bin/bash</a:t>
            </a:r>
          </a:p>
          <a:p>
            <a:pPr marL="365760" lvl="0" indent="0">
              <a:spcBef>
                <a:spcPts val="0"/>
              </a:spcBef>
              <a:spcAft>
                <a:spcPts val="600"/>
              </a:spcAft>
              <a:buNone/>
            </a:pPr>
            <a:endParaRPr lang="en-US" sz="1100" dirty="0">
              <a:solidFill>
                <a:prstClr val="black"/>
              </a:solidFill>
              <a:effectLst>
                <a:reflection endPos="0" dir="5400000" sy="-100000" algn="bl" rotWithShape="0"/>
              </a:effectLst>
              <a:latin typeface="Ebrima" pitchFamily="2" charset="0"/>
              <a:ea typeface="Ebrima" pitchFamily="2" charset="0"/>
              <a:cs typeface="Ebrima" pitchFamily="2" charset="0"/>
            </a:endParaRPr>
          </a:p>
          <a:p>
            <a:pPr marL="285750" lvl="0" indent="-285750">
              <a:spcBef>
                <a:spcPts val="600"/>
              </a:spcBef>
              <a:spcAft>
                <a:spcPts val="600"/>
              </a:spcAft>
            </a:pPr>
            <a:r>
              <a:rPr lang="en-US" sz="1700" spc="-150" dirty="0" smtClean="0">
                <a:solidFill>
                  <a:prstClr val="black"/>
                </a:solidFill>
                <a:latin typeface="Courier New" pitchFamily="49" charset="0"/>
                <a:cs typeface="Courier New" pitchFamily="49" charset="0"/>
              </a:rPr>
              <a:t>LDAP</a:t>
            </a:r>
            <a:endParaRPr lang="en-US" sz="1700" spc="-150" dirty="0">
              <a:solidFill>
                <a:prstClr val="black"/>
              </a:solidFill>
              <a:latin typeface="Courier New" pitchFamily="49" charset="0"/>
              <a:cs typeface="Courier New" pitchFamily="49" charset="0"/>
            </a:endParaRPr>
          </a:p>
          <a:p>
            <a:pPr marL="365760" lvl="0" indent="0">
              <a:spcBef>
                <a:spcPts val="0"/>
              </a:spcBef>
              <a:spcAft>
                <a:spcPts val="600"/>
              </a:spcAft>
              <a:buNone/>
            </a:pP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[smiller@server1 ~]$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ldapsearch</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-x -h ldap.example.com -b "dc=</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us,dc</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example,dc</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=com" </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cn</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smtClean="0">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a:t>
            </a:r>
          </a:p>
          <a:p>
            <a:pPr marL="365760" lvl="0" indent="0">
              <a:spcBef>
                <a:spcPts val="0"/>
              </a:spcBef>
              <a:spcAft>
                <a:spcPts val="600"/>
              </a:spcAft>
              <a:buNone/>
            </a:pPr>
            <a:r>
              <a:rPr lang="en-US" sz="1100" dirty="0" smtClean="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 people, us.example.com</a:t>
            </a:r>
          </a:p>
          <a:p>
            <a:pPr marL="365760" lvl="0" indent="0">
              <a:spcBef>
                <a:spcPts val="0"/>
              </a:spcBef>
              <a:spcAft>
                <a:spcPts val="600"/>
              </a:spcAft>
              <a:buNone/>
            </a:pP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dn</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uid</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smiller,ou</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people,dc</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us,dc</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example,dc</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=com</a:t>
            </a:r>
          </a:p>
          <a:p>
            <a:pPr marL="365760" lvl="0" indent="0">
              <a:spcBef>
                <a:spcPts val="0"/>
              </a:spcBef>
              <a:spcAft>
                <a:spcPts val="600"/>
              </a:spcAft>
              <a:buNone/>
            </a:pPr>
            <a:r>
              <a:rPr lang="en-US" sz="1100" b="1" dirty="0" err="1">
                <a:solidFill>
                  <a:prstClr val="black"/>
                </a:solidFill>
                <a:effectLst>
                  <a:reflection endPos="0" dir="5400000" sy="-100000" algn="bl" rotWithShape="0"/>
                </a:effectLst>
                <a:latin typeface="Lucida Console" pitchFamily="49" charset="0"/>
                <a:ea typeface="Ebrima" pitchFamily="2" charset="0"/>
                <a:cs typeface="Ebrima" pitchFamily="2" charset="0"/>
              </a:rPr>
              <a:t>loginShell</a:t>
            </a:r>
            <a:r>
              <a:rPr lang="en-US" sz="1100" b="1" dirty="0">
                <a:solidFill>
                  <a:prstClr val="black"/>
                </a:solidFill>
                <a:effectLst>
                  <a:reflection endPos="0" dir="5400000" sy="-100000" algn="bl" rotWithShape="0"/>
                </a:effectLst>
                <a:latin typeface="Lucida Console" pitchFamily="49" charset="0"/>
                <a:ea typeface="Ebrima" pitchFamily="2" charset="0"/>
                <a:cs typeface="Ebrima" pitchFamily="2" charset="0"/>
              </a:rPr>
              <a:t>: /bin/bash</a:t>
            </a:r>
          </a:p>
          <a:p>
            <a:pPr marL="365760" lvl="0" indent="0">
              <a:spcBef>
                <a:spcPts val="0"/>
              </a:spcBef>
              <a:spcAft>
                <a:spcPts val="600"/>
              </a:spcAft>
              <a:buNone/>
            </a:pP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cn</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 </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endPar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endParaRPr>
          </a:p>
          <a:p>
            <a:pPr marL="365760" lvl="0" indent="0">
              <a:spcBef>
                <a:spcPts val="0"/>
              </a:spcBef>
              <a:spcAft>
                <a:spcPts val="600"/>
              </a:spcAft>
              <a:buNone/>
            </a:pP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gecos</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 Seth Miller - Oracle DBA</a:t>
            </a:r>
          </a:p>
          <a:p>
            <a:pPr marL="365760" lvl="0" indent="0">
              <a:spcBef>
                <a:spcPts val="0"/>
              </a:spcBef>
              <a:spcAft>
                <a:spcPts val="600"/>
              </a:spcAft>
              <a:buNone/>
            </a:pP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homeDirectory</a:t>
            </a:r>
            <a:r>
              <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rPr>
              <a:t>: /home/</a:t>
            </a:r>
            <a:r>
              <a:rPr lang="en-US" sz="1100" dirty="0" err="1">
                <a:solidFill>
                  <a:prstClr val="black"/>
                </a:solidFill>
                <a:effectLst>
                  <a:reflection endPos="0" dir="5400000" sy="-100000" algn="bl" rotWithShape="0"/>
                </a:effectLst>
                <a:latin typeface="Lucida Console" pitchFamily="49" charset="0"/>
                <a:ea typeface="Ebrima" pitchFamily="2" charset="0"/>
                <a:cs typeface="Ebrima" pitchFamily="2" charset="0"/>
              </a:rPr>
              <a:t>smiller</a:t>
            </a:r>
            <a:endParaRPr lang="en-US" sz="1100" dirty="0">
              <a:solidFill>
                <a:prstClr val="black"/>
              </a:solidFill>
              <a:effectLst>
                <a:reflection endPos="0" dir="5400000" sy="-100000" algn="bl" rotWithShape="0"/>
              </a:effectLst>
              <a:latin typeface="Lucida Console" pitchFamily="49" charset="0"/>
              <a:ea typeface="Ebrima" pitchFamily="2" charset="0"/>
              <a:cs typeface="Ebrima" pitchFamily="2" charset="0"/>
            </a:endParaRPr>
          </a:p>
        </p:txBody>
      </p:sp>
      <p:sp>
        <p:nvSpPr>
          <p:cNvPr id="9" name="Content Placeholder 8"/>
          <p:cNvSpPr>
            <a:spLocks noGrp="1"/>
          </p:cNvSpPr>
          <p:nvPr>
            <p:ph sz="half" idx="4294967295"/>
          </p:nvPr>
        </p:nvSpPr>
        <p:spPr>
          <a:xfrm>
            <a:off x="0" y="1264398"/>
            <a:ext cx="4090988" cy="4800600"/>
          </a:xfrm>
        </p:spPr>
        <p:txBody>
          <a:bodyPr/>
          <a:lstStyle/>
          <a:p>
            <a:pPr marL="285750" lvl="0" indent="-285750">
              <a:spcBef>
                <a:spcPts val="600"/>
              </a:spcBef>
              <a:spcAft>
                <a:spcPts val="600"/>
              </a:spcAft>
            </a:pPr>
            <a:r>
              <a:rPr lang="en-US" sz="1700" spc="-150" dirty="0" smtClean="0">
                <a:solidFill>
                  <a:prstClr val="black"/>
                </a:solidFill>
                <a:latin typeface="Courier New" pitchFamily="49" charset="0"/>
                <a:cs typeface="Courier New" pitchFamily="49" charset="0"/>
              </a:rPr>
              <a:t>Bourne Again Shell (Bash)</a:t>
            </a:r>
          </a:p>
          <a:p>
            <a:pPr marL="365760" lvl="0" indent="0">
              <a:spcBef>
                <a:spcPts val="0"/>
              </a:spcBef>
              <a:spcAft>
                <a:spcPts val="600"/>
              </a:spcAft>
              <a:buNone/>
            </a:pPr>
            <a:r>
              <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rPr>
              <a:t>/</a:t>
            </a:r>
            <a:r>
              <a:rPr lang="en-US" sz="1000" dirty="0" err="1" smtClean="0">
                <a:solidFill>
                  <a:prstClr val="black"/>
                </a:solidFill>
                <a:effectLst>
                  <a:reflection endPos="0" dir="5400000" sy="-100000" algn="bl" rotWithShape="0"/>
                </a:effectLst>
                <a:latin typeface="Courier New" pitchFamily="49" charset="0"/>
                <a:ea typeface="Ebrima" pitchFamily="2" charset="0"/>
                <a:cs typeface="Courier New" pitchFamily="49" charset="0"/>
              </a:rPr>
              <a:t>etc</a:t>
            </a:r>
            <a:r>
              <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rPr>
              <a:t>/profile</a:t>
            </a:r>
          </a:p>
          <a:p>
            <a:pPr marL="365760" lvl="0" indent="0">
              <a:spcBef>
                <a:spcPts val="0"/>
              </a:spcBef>
              <a:spcAft>
                <a:spcPts val="600"/>
              </a:spcAft>
              <a:buNone/>
            </a:pPr>
            <a:r>
              <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rPr>
              <a:t>~/.</a:t>
            </a:r>
            <a:r>
              <a:rPr lang="en-US" sz="1000" dirty="0" err="1" smtClean="0">
                <a:solidFill>
                  <a:prstClr val="black"/>
                </a:solidFill>
                <a:effectLst>
                  <a:reflection endPos="0" dir="5400000" sy="-100000" algn="bl" rotWithShape="0"/>
                </a:effectLst>
                <a:latin typeface="Courier New" pitchFamily="49" charset="0"/>
                <a:ea typeface="Ebrima" pitchFamily="2" charset="0"/>
                <a:cs typeface="Courier New" pitchFamily="49" charset="0"/>
              </a:rPr>
              <a:t>bash_profile</a:t>
            </a:r>
            <a:endPar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endParaRPr>
          </a:p>
          <a:p>
            <a:pPr marL="365760" lvl="0" indent="0">
              <a:spcBef>
                <a:spcPts val="0"/>
              </a:spcBef>
              <a:spcAft>
                <a:spcPts val="600"/>
              </a:spcAft>
              <a:buNone/>
            </a:pPr>
            <a:r>
              <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rPr>
              <a:t>~/.</a:t>
            </a:r>
            <a:r>
              <a:rPr lang="en-US" sz="1000" dirty="0" err="1" smtClean="0">
                <a:solidFill>
                  <a:prstClr val="black"/>
                </a:solidFill>
                <a:effectLst>
                  <a:reflection endPos="0" dir="5400000" sy="-100000" algn="bl" rotWithShape="0"/>
                </a:effectLst>
                <a:latin typeface="Courier New" pitchFamily="49" charset="0"/>
                <a:ea typeface="Ebrima" pitchFamily="2" charset="0"/>
                <a:cs typeface="Courier New" pitchFamily="49" charset="0"/>
              </a:rPr>
              <a:t>bash_login</a:t>
            </a:r>
            <a:endPar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endParaRPr>
          </a:p>
          <a:p>
            <a:pPr marL="365760" lvl="0" indent="0">
              <a:spcBef>
                <a:spcPts val="0"/>
              </a:spcBef>
              <a:spcAft>
                <a:spcPts val="600"/>
              </a:spcAft>
              <a:buNone/>
            </a:pPr>
            <a:r>
              <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rPr>
              <a:t>~/.profile</a:t>
            </a:r>
          </a:p>
          <a:p>
            <a:pPr marL="285750" lvl="0" indent="-285750">
              <a:spcBef>
                <a:spcPts val="600"/>
              </a:spcBef>
              <a:spcAft>
                <a:spcPts val="600"/>
              </a:spcAft>
            </a:pPr>
            <a:r>
              <a:rPr lang="en-US" sz="1700" spc="-150" dirty="0" smtClean="0">
                <a:solidFill>
                  <a:prstClr val="black"/>
                </a:solidFill>
                <a:latin typeface="Courier New" pitchFamily="49" charset="0"/>
                <a:cs typeface="Courier New" pitchFamily="49" charset="0"/>
              </a:rPr>
              <a:t>C Shell (</a:t>
            </a:r>
            <a:r>
              <a:rPr lang="en-US" sz="1700" spc="-150" dirty="0" err="1" smtClean="0">
                <a:solidFill>
                  <a:prstClr val="black"/>
                </a:solidFill>
                <a:latin typeface="Courier New" pitchFamily="49" charset="0"/>
                <a:cs typeface="Courier New" pitchFamily="49" charset="0"/>
              </a:rPr>
              <a:t>csh</a:t>
            </a:r>
            <a:r>
              <a:rPr lang="en-US" sz="1700" spc="-150" dirty="0" smtClean="0">
                <a:solidFill>
                  <a:prstClr val="black"/>
                </a:solidFill>
                <a:latin typeface="Courier New" pitchFamily="49" charset="0"/>
                <a:cs typeface="Courier New" pitchFamily="49" charset="0"/>
              </a:rPr>
              <a:t>)</a:t>
            </a:r>
          </a:p>
          <a:p>
            <a:pPr marL="365760" lvl="0" indent="0">
              <a:spcBef>
                <a:spcPts val="0"/>
              </a:spcBef>
              <a:spcAft>
                <a:spcPts val="600"/>
              </a:spcAft>
              <a:buNone/>
            </a:pPr>
            <a:r>
              <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rPr>
              <a:t>~/.login</a:t>
            </a:r>
          </a:p>
          <a:p>
            <a:pPr marL="365760" lvl="0" indent="0">
              <a:spcBef>
                <a:spcPts val="0"/>
              </a:spcBef>
              <a:spcAft>
                <a:spcPts val="600"/>
              </a:spcAft>
              <a:buNone/>
            </a:pPr>
            <a:r>
              <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rPr>
              <a:t>~/.</a:t>
            </a:r>
            <a:r>
              <a:rPr lang="en-US" sz="1000" dirty="0" err="1" smtClean="0">
                <a:solidFill>
                  <a:prstClr val="black"/>
                </a:solidFill>
                <a:effectLst>
                  <a:reflection endPos="0" dir="5400000" sy="-100000" algn="bl" rotWithShape="0"/>
                </a:effectLst>
                <a:latin typeface="Courier New" pitchFamily="49" charset="0"/>
                <a:ea typeface="Ebrima" pitchFamily="2" charset="0"/>
                <a:cs typeface="Courier New" pitchFamily="49" charset="0"/>
              </a:rPr>
              <a:t>cshrc</a:t>
            </a:r>
            <a:endPar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endParaRPr>
          </a:p>
          <a:p>
            <a:pPr marL="285750" lvl="0" indent="-285750">
              <a:spcBef>
                <a:spcPts val="600"/>
              </a:spcBef>
              <a:spcAft>
                <a:spcPts val="600"/>
              </a:spcAft>
            </a:pPr>
            <a:r>
              <a:rPr lang="en-US" sz="1700" spc="-150" dirty="0" err="1" smtClean="0">
                <a:solidFill>
                  <a:prstClr val="black"/>
                </a:solidFill>
                <a:latin typeface="Courier New" pitchFamily="49" charset="0"/>
                <a:cs typeface="Courier New" pitchFamily="49" charset="0"/>
              </a:rPr>
              <a:t>Korn</a:t>
            </a:r>
            <a:r>
              <a:rPr lang="en-US" sz="1700" spc="-150" dirty="0" smtClean="0">
                <a:solidFill>
                  <a:prstClr val="black"/>
                </a:solidFill>
                <a:latin typeface="Courier New" pitchFamily="49" charset="0"/>
                <a:cs typeface="Courier New" pitchFamily="49" charset="0"/>
              </a:rPr>
              <a:t> Shell (</a:t>
            </a:r>
            <a:r>
              <a:rPr lang="en-US" sz="1700" spc="-150" dirty="0" err="1" smtClean="0">
                <a:solidFill>
                  <a:prstClr val="black"/>
                </a:solidFill>
                <a:latin typeface="Courier New" pitchFamily="49" charset="0"/>
                <a:cs typeface="Courier New" pitchFamily="49" charset="0"/>
              </a:rPr>
              <a:t>ksh</a:t>
            </a:r>
            <a:r>
              <a:rPr lang="en-US" sz="1700" spc="-150" dirty="0" smtClean="0">
                <a:solidFill>
                  <a:prstClr val="black"/>
                </a:solidFill>
                <a:latin typeface="Courier New" pitchFamily="49" charset="0"/>
                <a:cs typeface="Courier New" pitchFamily="49" charset="0"/>
              </a:rPr>
              <a:t>)</a:t>
            </a:r>
          </a:p>
          <a:p>
            <a:pPr marL="365760" lvl="0" indent="0">
              <a:spcBef>
                <a:spcPts val="0"/>
              </a:spcBef>
              <a:spcAft>
                <a:spcPts val="600"/>
              </a:spcAft>
              <a:buNone/>
            </a:pPr>
            <a:r>
              <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rPr>
              <a:t>~/.profile</a:t>
            </a:r>
          </a:p>
          <a:p>
            <a:pPr marL="365760" lvl="0" indent="0">
              <a:spcBef>
                <a:spcPts val="0"/>
              </a:spcBef>
              <a:spcAft>
                <a:spcPts val="600"/>
              </a:spcAft>
              <a:buNone/>
            </a:pPr>
            <a:r>
              <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rPr>
              <a:t>~/.</a:t>
            </a:r>
            <a:r>
              <a:rPr lang="en-US" sz="1000" dirty="0" err="1" smtClean="0">
                <a:solidFill>
                  <a:prstClr val="black"/>
                </a:solidFill>
                <a:effectLst>
                  <a:reflection endPos="0" dir="5400000" sy="-100000" algn="bl" rotWithShape="0"/>
                </a:effectLst>
                <a:latin typeface="Courier New" pitchFamily="49" charset="0"/>
                <a:ea typeface="Ebrima" pitchFamily="2" charset="0"/>
                <a:cs typeface="Courier New" pitchFamily="49" charset="0"/>
              </a:rPr>
              <a:t>kshrc</a:t>
            </a:r>
            <a:endParaRPr lang="en-US" sz="1000" dirty="0" smtClean="0">
              <a:solidFill>
                <a:prstClr val="black"/>
              </a:solidFill>
              <a:effectLst>
                <a:reflection endPos="0" dir="5400000" sy="-100000" algn="bl" rotWithShape="0"/>
              </a:effectLst>
              <a:latin typeface="Courier New" pitchFamily="49" charset="0"/>
              <a:ea typeface="Ebrima" pitchFamily="2" charset="0"/>
              <a:cs typeface="Courier New" pitchFamily="49" charset="0"/>
            </a:endParaRPr>
          </a:p>
          <a:p>
            <a:endParaRPr lang="en-US" dirty="0"/>
          </a:p>
        </p:txBody>
      </p:sp>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28600" y="609600"/>
            <a:ext cx="2975495" cy="646331"/>
          </a:xfrm>
          <a:prstGeom prst="rect">
            <a:avLst/>
          </a:prstGeom>
          <a:noFill/>
        </p:spPr>
        <p:txBody>
          <a:bodyPr wrap="none" rtlCol="0">
            <a:spAutoFit/>
          </a:bodyPr>
          <a:lstStyle/>
          <a:p>
            <a:r>
              <a:rPr lang="en-US" sz="3600" dirty="0" smtClean="0">
                <a:latin typeface="Eras Bold ITC" pitchFamily="34" charset="0"/>
              </a:rPr>
              <a:t>Linux Shells</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cxnSp>
        <p:nvCxnSpPr>
          <p:cNvPr id="12" name="Straight Connector 11"/>
          <p:cNvCxnSpPr/>
          <p:nvPr/>
        </p:nvCxnSpPr>
        <p:spPr>
          <a:xfrm flipH="1">
            <a:off x="1371600" y="1255931"/>
            <a:ext cx="3200400" cy="4992469"/>
          </a:xfrm>
          <a:prstGeom prst="line">
            <a:avLst/>
          </a:prstGeom>
          <a:ln>
            <a:solidFill>
              <a:schemeClr val="tx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2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228600" y="1981200"/>
            <a:ext cx="5067300" cy="1231106"/>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400" dirty="0" smtClean="0">
                <a:solidFill>
                  <a:schemeClr val="bg1">
                    <a:lumMod val="50000"/>
                  </a:schemeClr>
                </a:solidFill>
                <a:latin typeface="Lucida Console" pitchFamily="49" charset="0"/>
                <a:cs typeface="Courier New" pitchFamily="49" charset="0"/>
              </a:rPr>
              <a:t>function ora</a:t>
            </a:r>
          </a:p>
          <a:p>
            <a:pPr algn="l">
              <a:spcBef>
                <a:spcPts val="0"/>
              </a:spcBef>
            </a:pPr>
            <a:r>
              <a:rPr lang="en-US" sz="1400" dirty="0" smtClean="0">
                <a:solidFill>
                  <a:schemeClr val="bg1">
                    <a:lumMod val="50000"/>
                  </a:schemeClr>
                </a:solidFill>
                <a:latin typeface="Lucida Console" pitchFamily="49" charset="0"/>
                <a:cs typeface="Courier New" pitchFamily="49" charset="0"/>
              </a:rPr>
              <a:t>{</a:t>
            </a:r>
          </a:p>
          <a:p>
            <a:pPr algn="l">
              <a:spcBef>
                <a:spcPts val="0"/>
              </a:spcBef>
            </a:pPr>
            <a:r>
              <a:rPr lang="en-US" sz="1400" dirty="0" smtClean="0">
                <a:solidFill>
                  <a:schemeClr val="bg1">
                    <a:lumMod val="50000"/>
                  </a:schemeClr>
                </a:solidFill>
                <a:latin typeface="Lucida Console" pitchFamily="49" charset="0"/>
                <a:cs typeface="Courier New" pitchFamily="49" charset="0"/>
              </a:rPr>
              <a:t>echo 1 &gt; ~/</a:t>
            </a:r>
            <a:r>
              <a:rPr lang="en-US" sz="1400" dirty="0" err="1" smtClean="0">
                <a:solidFill>
                  <a:schemeClr val="bg1">
                    <a:lumMod val="50000"/>
                  </a:schemeClr>
                </a:solidFill>
                <a:latin typeface="Lucida Console" pitchFamily="49" charset="0"/>
                <a:cs typeface="Courier New" pitchFamily="49" charset="0"/>
              </a:rPr>
              <a:t>fromsmiller</a:t>
            </a:r>
            <a:endParaRPr lang="en-US" sz="1400" dirty="0" smtClean="0">
              <a:solidFill>
                <a:schemeClr val="bg1">
                  <a:lumMod val="50000"/>
                </a:schemeClr>
              </a:solidFill>
              <a:latin typeface="Lucida Console" pitchFamily="49" charset="0"/>
              <a:cs typeface="Courier New" pitchFamily="49" charset="0"/>
            </a:endParaRPr>
          </a:p>
          <a:p>
            <a:pPr algn="l">
              <a:spcBef>
                <a:spcPts val="0"/>
              </a:spcBef>
            </a:pPr>
            <a:r>
              <a:rPr lang="en-US" sz="1400" dirty="0" err="1" smtClean="0">
                <a:solidFill>
                  <a:schemeClr val="bg1">
                    <a:lumMod val="50000"/>
                  </a:schemeClr>
                </a:solidFill>
                <a:latin typeface="Lucida Console" pitchFamily="49" charset="0"/>
                <a:cs typeface="Courier New" pitchFamily="49" charset="0"/>
              </a:rPr>
              <a:t>chmod</a:t>
            </a:r>
            <a:r>
              <a:rPr lang="en-US" sz="1400" dirty="0" smtClean="0">
                <a:solidFill>
                  <a:schemeClr val="bg1">
                    <a:lumMod val="50000"/>
                  </a:schemeClr>
                </a:solidFill>
                <a:latin typeface="Lucida Console" pitchFamily="49" charset="0"/>
                <a:cs typeface="Courier New" pitchFamily="49" charset="0"/>
              </a:rPr>
              <a:t> </a:t>
            </a:r>
            <a:r>
              <a:rPr lang="en-US" sz="1400" dirty="0" err="1" smtClean="0">
                <a:solidFill>
                  <a:schemeClr val="bg1">
                    <a:lumMod val="50000"/>
                  </a:schemeClr>
                </a:solidFill>
                <a:latin typeface="Lucida Console" pitchFamily="49" charset="0"/>
                <a:cs typeface="Courier New" pitchFamily="49" charset="0"/>
              </a:rPr>
              <a:t>go+rw</a:t>
            </a:r>
            <a:r>
              <a:rPr lang="en-US" sz="1400" dirty="0" smtClean="0">
                <a:solidFill>
                  <a:schemeClr val="bg1">
                    <a:lumMod val="50000"/>
                  </a:schemeClr>
                </a:solidFill>
                <a:latin typeface="Lucida Console" pitchFamily="49" charset="0"/>
                <a:cs typeface="Courier New" pitchFamily="49" charset="0"/>
              </a:rPr>
              <a:t> ~/</a:t>
            </a:r>
            <a:r>
              <a:rPr lang="en-US" sz="1400" dirty="0" err="1" smtClean="0">
                <a:solidFill>
                  <a:schemeClr val="bg1">
                    <a:lumMod val="50000"/>
                  </a:schemeClr>
                </a:solidFill>
                <a:latin typeface="Lucida Console" pitchFamily="49" charset="0"/>
                <a:cs typeface="Courier New" pitchFamily="49" charset="0"/>
              </a:rPr>
              <a:t>fromsmiller</a:t>
            </a:r>
            <a:endParaRPr lang="en-US" sz="1400" dirty="0" smtClean="0">
              <a:solidFill>
                <a:schemeClr val="bg1">
                  <a:lumMod val="50000"/>
                </a:schemeClr>
              </a:solidFill>
              <a:latin typeface="Lucida Console" pitchFamily="49" charset="0"/>
              <a:cs typeface="Courier New" pitchFamily="49" charset="0"/>
            </a:endParaRPr>
          </a:p>
          <a:p>
            <a:pPr algn="l">
              <a:spcBef>
                <a:spcPts val="0"/>
              </a:spcBef>
            </a:pPr>
            <a:r>
              <a:rPr lang="en-US" sz="1400" dirty="0" smtClean="0">
                <a:solidFill>
                  <a:schemeClr val="bg1">
                    <a:lumMod val="50000"/>
                  </a:schemeClr>
                </a:solidFill>
                <a:latin typeface="Lucida Console" pitchFamily="49" charset="0"/>
                <a:cs typeface="Courier New" pitchFamily="49" charset="0"/>
              </a:rPr>
              <a:t>sudo /bin/</a:t>
            </a:r>
            <a:r>
              <a:rPr lang="en-US" sz="1400" dirty="0" err="1" smtClean="0">
                <a:solidFill>
                  <a:schemeClr val="bg1">
                    <a:lumMod val="50000"/>
                  </a:schemeClr>
                </a:solidFill>
                <a:latin typeface="Lucida Console" pitchFamily="49" charset="0"/>
                <a:cs typeface="Courier New" pitchFamily="49" charset="0"/>
              </a:rPr>
              <a:t>su</a:t>
            </a:r>
            <a:r>
              <a:rPr lang="en-US" sz="1400" dirty="0" smtClean="0">
                <a:solidFill>
                  <a:schemeClr val="bg1">
                    <a:lumMod val="50000"/>
                  </a:schemeClr>
                </a:solidFill>
                <a:latin typeface="Lucida Console" pitchFamily="49" charset="0"/>
                <a:cs typeface="Courier New" pitchFamily="49" charset="0"/>
              </a:rPr>
              <a:t> - oracle</a:t>
            </a:r>
          </a:p>
          <a:p>
            <a:pPr algn="l">
              <a:spcBef>
                <a:spcPts val="0"/>
              </a:spcBef>
            </a:pPr>
            <a:r>
              <a:rPr lang="en-US" sz="1400" dirty="0" smtClean="0">
                <a:solidFill>
                  <a:schemeClr val="bg1">
                    <a:lumMod val="50000"/>
                  </a:schemeClr>
                </a:solidFill>
                <a:latin typeface="Lucida Console" pitchFamily="49" charset="0"/>
                <a:cs typeface="Courier New" pitchFamily="49" charset="0"/>
              </a:rPr>
              <a:t>}</a:t>
            </a:r>
          </a:p>
        </p:txBody>
      </p:sp>
      <p:sp>
        <p:nvSpPr>
          <p:cNvPr id="2" name="TextBox 1"/>
          <p:cNvSpPr txBox="1"/>
          <p:nvPr/>
        </p:nvSpPr>
        <p:spPr>
          <a:xfrm>
            <a:off x="228600" y="609600"/>
            <a:ext cx="5477782" cy="646331"/>
          </a:xfrm>
          <a:prstGeom prst="rect">
            <a:avLst/>
          </a:prstGeom>
          <a:noFill/>
        </p:spPr>
        <p:txBody>
          <a:bodyPr wrap="none" rtlCol="0">
            <a:spAutoFit/>
          </a:bodyPr>
          <a:lstStyle/>
          <a:p>
            <a:r>
              <a:rPr lang="en-US" sz="3600" dirty="0" smtClean="0">
                <a:latin typeface="Eras Bold ITC" pitchFamily="34" charset="0"/>
              </a:rPr>
              <a:t>My User's Profile Script</a:t>
            </a:r>
            <a:endParaRPr lang="en-US" sz="3600" dirty="0">
              <a:latin typeface="Eras Bold ITC" pitchFamily="34" charset="0"/>
            </a:endParaRPr>
          </a:p>
        </p:txBody>
      </p:sp>
      <p:sp>
        <p:nvSpPr>
          <p:cNvPr id="11" name="Rectangle 10"/>
          <p:cNvSpPr/>
          <p:nvPr/>
        </p:nvSpPr>
        <p:spPr>
          <a:xfrm>
            <a:off x="3886200" y="1981200"/>
            <a:ext cx="5334000" cy="1415772"/>
          </a:xfrm>
          <a:prstGeom prst="rect">
            <a:avLst/>
          </a:prstGeom>
        </p:spPr>
        <p:txBody>
          <a:bodyPr wrap="square">
            <a:spAutoFit/>
          </a:bodyPr>
          <a:lstStyle/>
          <a:p>
            <a:pPr lvl="0" algn="ctr"/>
            <a:r>
              <a:rPr lang="en-US" sz="1600" b="1" dirty="0" smtClean="0">
                <a:solidFill>
                  <a:schemeClr val="bg1">
                    <a:lumMod val="50000"/>
                  </a:schemeClr>
                </a:solidFill>
                <a:latin typeface="Courier New" pitchFamily="49" charset="0"/>
                <a:cs typeface="Courier New" pitchFamily="49" charset="0"/>
              </a:rPr>
              <a:t>(From oracle's .bash_profile script)</a:t>
            </a:r>
          </a:p>
          <a:p>
            <a:pPr lvl="0"/>
            <a:r>
              <a:rPr lang="en-US" sz="1400" dirty="0" smtClean="0">
                <a:solidFill>
                  <a:schemeClr val="bg1">
                    <a:lumMod val="50000"/>
                  </a:schemeClr>
                </a:solidFill>
                <a:latin typeface="Lucida Console" pitchFamily="49" charset="0"/>
                <a:cs typeface="Courier New" pitchFamily="49" charset="0"/>
              </a:rPr>
              <a:t>if </a:t>
            </a:r>
            <a:r>
              <a:rPr lang="en-US" sz="1400" dirty="0">
                <a:solidFill>
                  <a:schemeClr val="bg1">
                    <a:lumMod val="50000"/>
                  </a:schemeClr>
                </a:solidFill>
                <a:latin typeface="Lucida Console" pitchFamily="49" charset="0"/>
                <a:cs typeface="Courier New" pitchFamily="49" charset="0"/>
              </a:rPr>
              <a:t>[ $( cat /home/</a:t>
            </a:r>
            <a:r>
              <a:rPr lang="en-US" sz="1400" dirty="0" err="1">
                <a:solidFill>
                  <a:schemeClr val="bg1">
                    <a:lumMod val="50000"/>
                  </a:schemeClr>
                </a:solidFill>
                <a:latin typeface="Lucida Console" pitchFamily="49" charset="0"/>
                <a:cs typeface="Courier New" pitchFamily="49" charset="0"/>
              </a:rPr>
              <a:t>smiller</a:t>
            </a:r>
            <a:r>
              <a:rPr lang="en-US" sz="1400" dirty="0">
                <a:solidFill>
                  <a:schemeClr val="bg1">
                    <a:lumMod val="50000"/>
                  </a:schemeClr>
                </a:solidFill>
                <a:latin typeface="Lucida Console" pitchFamily="49" charset="0"/>
                <a:cs typeface="Courier New" pitchFamily="49" charset="0"/>
              </a:rPr>
              <a:t>/</a:t>
            </a:r>
            <a:r>
              <a:rPr lang="en-US" sz="1400" dirty="0" err="1">
                <a:solidFill>
                  <a:schemeClr val="bg1">
                    <a:lumMod val="50000"/>
                  </a:schemeClr>
                </a:solidFill>
                <a:latin typeface="Lucida Console" pitchFamily="49" charset="0"/>
                <a:cs typeface="Courier New" pitchFamily="49" charset="0"/>
              </a:rPr>
              <a:t>fromsmiller</a:t>
            </a:r>
            <a:r>
              <a:rPr lang="en-US" sz="1400" dirty="0">
                <a:solidFill>
                  <a:schemeClr val="bg1">
                    <a:lumMod val="50000"/>
                  </a:schemeClr>
                </a:solidFill>
                <a:latin typeface="Lucida Console" pitchFamily="49" charset="0"/>
                <a:cs typeface="Courier New" pitchFamily="49" charset="0"/>
              </a:rPr>
              <a:t> ) -</a:t>
            </a:r>
            <a:r>
              <a:rPr lang="en-US" sz="1400" dirty="0" err="1">
                <a:solidFill>
                  <a:schemeClr val="bg1">
                    <a:lumMod val="50000"/>
                  </a:schemeClr>
                </a:solidFill>
                <a:latin typeface="Lucida Console" pitchFamily="49" charset="0"/>
                <a:cs typeface="Courier New" pitchFamily="49" charset="0"/>
              </a:rPr>
              <a:t>eq</a:t>
            </a:r>
            <a:r>
              <a:rPr lang="en-US" sz="1400" dirty="0">
                <a:solidFill>
                  <a:schemeClr val="bg1">
                    <a:lumMod val="50000"/>
                  </a:schemeClr>
                </a:solidFill>
                <a:latin typeface="Lucida Console" pitchFamily="49" charset="0"/>
                <a:cs typeface="Courier New" pitchFamily="49" charset="0"/>
              </a:rPr>
              <a:t> 1 </a:t>
            </a:r>
            <a:r>
              <a:rPr lang="en-US" sz="1400" dirty="0" smtClean="0">
                <a:solidFill>
                  <a:schemeClr val="bg1">
                    <a:lumMod val="50000"/>
                  </a:schemeClr>
                </a:solidFill>
                <a:latin typeface="Lucida Console" pitchFamily="49" charset="0"/>
                <a:cs typeface="Courier New" pitchFamily="49" charset="0"/>
              </a:rPr>
              <a:t>];</a:t>
            </a:r>
          </a:p>
          <a:p>
            <a:pPr lvl="0"/>
            <a:r>
              <a:rPr lang="en-US" sz="1400" dirty="0" smtClean="0">
                <a:solidFill>
                  <a:schemeClr val="bg1">
                    <a:lumMod val="50000"/>
                  </a:schemeClr>
                </a:solidFill>
                <a:latin typeface="Lucida Console" pitchFamily="49" charset="0"/>
                <a:cs typeface="Courier New" pitchFamily="49" charset="0"/>
              </a:rPr>
              <a:t>then</a:t>
            </a:r>
            <a:endParaRPr lang="en-US" sz="1400" dirty="0">
              <a:solidFill>
                <a:schemeClr val="bg1">
                  <a:lumMod val="50000"/>
                </a:schemeClr>
              </a:solidFill>
              <a:latin typeface="Lucida Console" pitchFamily="49" charset="0"/>
              <a:cs typeface="Courier New" pitchFamily="49" charset="0"/>
            </a:endParaRPr>
          </a:p>
          <a:p>
            <a:pPr lvl="0"/>
            <a:r>
              <a:rPr lang="en-US" sz="1400" dirty="0">
                <a:solidFill>
                  <a:schemeClr val="bg1">
                    <a:lumMod val="50000"/>
                  </a:schemeClr>
                </a:solidFill>
                <a:latin typeface="Lucida Console" pitchFamily="49" charset="0"/>
                <a:cs typeface="Courier New" pitchFamily="49" charset="0"/>
              </a:rPr>
              <a:t>  . /home/</a:t>
            </a:r>
            <a:r>
              <a:rPr lang="en-US" sz="1400" dirty="0" err="1">
                <a:solidFill>
                  <a:schemeClr val="bg1">
                    <a:lumMod val="50000"/>
                  </a:schemeClr>
                </a:solidFill>
                <a:latin typeface="Lucida Console" pitchFamily="49" charset="0"/>
                <a:cs typeface="Courier New" pitchFamily="49" charset="0"/>
              </a:rPr>
              <a:t>smiller</a:t>
            </a:r>
            <a:r>
              <a:rPr lang="en-US" sz="1400" dirty="0">
                <a:solidFill>
                  <a:schemeClr val="bg1">
                    <a:lumMod val="50000"/>
                  </a:schemeClr>
                </a:solidFill>
                <a:latin typeface="Lucida Console" pitchFamily="49" charset="0"/>
                <a:cs typeface="Courier New" pitchFamily="49" charset="0"/>
              </a:rPr>
              <a:t>/</a:t>
            </a:r>
            <a:r>
              <a:rPr lang="en-US" sz="1400" dirty="0" err="1">
                <a:solidFill>
                  <a:schemeClr val="bg1">
                    <a:lumMod val="50000"/>
                  </a:schemeClr>
                </a:solidFill>
                <a:latin typeface="Lucida Console" pitchFamily="49" charset="0"/>
                <a:cs typeface="Courier New" pitchFamily="49" charset="0"/>
              </a:rPr>
              <a:t>oracleprofile</a:t>
            </a:r>
            <a:endParaRPr lang="en-US" sz="1400" dirty="0">
              <a:solidFill>
                <a:schemeClr val="bg1">
                  <a:lumMod val="50000"/>
                </a:schemeClr>
              </a:solidFill>
              <a:latin typeface="Lucida Console" pitchFamily="49" charset="0"/>
              <a:cs typeface="Courier New" pitchFamily="49" charset="0"/>
            </a:endParaRPr>
          </a:p>
          <a:p>
            <a:pPr lvl="0"/>
            <a:r>
              <a:rPr lang="en-US" sz="1400" dirty="0">
                <a:solidFill>
                  <a:schemeClr val="bg1">
                    <a:lumMod val="50000"/>
                  </a:schemeClr>
                </a:solidFill>
                <a:latin typeface="Lucida Console" pitchFamily="49" charset="0"/>
                <a:cs typeface="Courier New" pitchFamily="49" charset="0"/>
              </a:rPr>
              <a:t>  echo 0 &gt; /home/</a:t>
            </a:r>
            <a:r>
              <a:rPr lang="en-US" sz="1400" dirty="0" err="1">
                <a:solidFill>
                  <a:schemeClr val="bg1">
                    <a:lumMod val="50000"/>
                  </a:schemeClr>
                </a:solidFill>
                <a:latin typeface="Lucida Console" pitchFamily="49" charset="0"/>
                <a:cs typeface="Courier New" pitchFamily="49" charset="0"/>
              </a:rPr>
              <a:t>smiller</a:t>
            </a:r>
            <a:r>
              <a:rPr lang="en-US" sz="1400" dirty="0">
                <a:solidFill>
                  <a:schemeClr val="bg1">
                    <a:lumMod val="50000"/>
                  </a:schemeClr>
                </a:solidFill>
                <a:latin typeface="Lucida Console" pitchFamily="49" charset="0"/>
                <a:cs typeface="Courier New" pitchFamily="49" charset="0"/>
              </a:rPr>
              <a:t>/</a:t>
            </a:r>
            <a:r>
              <a:rPr lang="en-US" sz="1400" dirty="0" err="1">
                <a:solidFill>
                  <a:schemeClr val="bg1">
                    <a:lumMod val="50000"/>
                  </a:schemeClr>
                </a:solidFill>
                <a:latin typeface="Lucida Console" pitchFamily="49" charset="0"/>
                <a:cs typeface="Courier New" pitchFamily="49" charset="0"/>
              </a:rPr>
              <a:t>fromsmiller</a:t>
            </a:r>
            <a:endParaRPr lang="en-US" sz="1400" dirty="0">
              <a:solidFill>
                <a:schemeClr val="bg1">
                  <a:lumMod val="50000"/>
                </a:schemeClr>
              </a:solidFill>
              <a:latin typeface="Lucida Console" pitchFamily="49" charset="0"/>
              <a:cs typeface="Courier New" pitchFamily="49" charset="0"/>
            </a:endParaRPr>
          </a:p>
          <a:p>
            <a:pPr lvl="0"/>
            <a:r>
              <a:rPr lang="en-US" sz="1400" dirty="0">
                <a:solidFill>
                  <a:schemeClr val="bg1">
                    <a:lumMod val="50000"/>
                  </a:schemeClr>
                </a:solidFill>
                <a:latin typeface="Lucida Console" pitchFamily="49" charset="0"/>
                <a:cs typeface="Courier New" pitchFamily="49" charset="0"/>
              </a:rPr>
              <a:t>fi</a:t>
            </a:r>
          </a:p>
        </p:txBody>
      </p:sp>
      <p:sp>
        <p:nvSpPr>
          <p:cNvPr id="12" name="Right Arrow 11"/>
          <p:cNvSpPr/>
          <p:nvPr/>
        </p:nvSpPr>
        <p:spPr>
          <a:xfrm>
            <a:off x="3124200" y="2444353"/>
            <a:ext cx="68644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8600" y="3534312"/>
            <a:ext cx="8839200" cy="738664"/>
          </a:xfrm>
          <a:prstGeom prst="rect">
            <a:avLst/>
          </a:prstGeom>
        </p:spPr>
        <p:txBody>
          <a:bodyPr wrap="square">
            <a:spAutoFit/>
          </a:bodyPr>
          <a:lstStyle/>
          <a:p>
            <a:pPr lvl="0"/>
            <a:r>
              <a:rPr lang="en-US" sz="1400" dirty="0">
                <a:solidFill>
                  <a:prstClr val="white">
                    <a:lumMod val="50000"/>
                  </a:prstClr>
                </a:solidFill>
                <a:latin typeface="Lucida Console" pitchFamily="49" charset="0"/>
                <a:cs typeface="Courier New" pitchFamily="49" charset="0"/>
              </a:rPr>
              <a:t>if [ $(hostname -s) = "usa-server1" -o $(hostname -s) = "usa-server2" ]; then</a:t>
            </a:r>
          </a:p>
          <a:p>
            <a:pPr lvl="0"/>
            <a:r>
              <a:rPr lang="en-US" sz="1400" dirty="0">
                <a:solidFill>
                  <a:prstClr val="white">
                    <a:lumMod val="50000"/>
                  </a:prstClr>
                </a:solidFill>
                <a:latin typeface="Lucida Console" pitchFamily="49" charset="0"/>
                <a:cs typeface="Courier New" pitchFamily="49" charset="0"/>
              </a:rPr>
              <a:t>	</a:t>
            </a:r>
            <a:r>
              <a:rPr lang="en-US" sz="1400" dirty="0" smtClean="0">
                <a:solidFill>
                  <a:prstClr val="white">
                    <a:lumMod val="50000"/>
                  </a:prstClr>
                </a:solidFill>
                <a:latin typeface="Lucida Console" pitchFamily="49" charset="0"/>
                <a:cs typeface="Courier New" pitchFamily="49" charset="0"/>
              </a:rPr>
              <a:t>ora</a:t>
            </a:r>
            <a:endParaRPr lang="en-US" sz="1400" dirty="0">
              <a:solidFill>
                <a:prstClr val="white">
                  <a:lumMod val="50000"/>
                </a:prstClr>
              </a:solidFill>
              <a:latin typeface="Lucida Console" pitchFamily="49" charset="0"/>
              <a:cs typeface="Courier New" pitchFamily="49" charset="0"/>
            </a:endParaRPr>
          </a:p>
          <a:p>
            <a:pPr lvl="0"/>
            <a:r>
              <a:rPr lang="en-US" sz="1400" dirty="0">
                <a:solidFill>
                  <a:prstClr val="white">
                    <a:lumMod val="50000"/>
                  </a:prstClr>
                </a:solidFill>
                <a:latin typeface="Lucida Console" pitchFamily="49" charset="0"/>
                <a:cs typeface="Courier New" pitchFamily="49" charset="0"/>
              </a:rPr>
              <a:t>fi</a:t>
            </a:r>
          </a:p>
        </p:txBody>
      </p:sp>
      <p:sp>
        <p:nvSpPr>
          <p:cNvPr id="16" name="Rectangle 15"/>
          <p:cNvSpPr/>
          <p:nvPr/>
        </p:nvSpPr>
        <p:spPr>
          <a:xfrm>
            <a:off x="228600" y="4365309"/>
            <a:ext cx="8382640" cy="523220"/>
          </a:xfrm>
          <a:prstGeom prst="rect">
            <a:avLst/>
          </a:prstGeom>
        </p:spPr>
        <p:txBody>
          <a:bodyPr wrap="square">
            <a:spAutoFit/>
          </a:bodyPr>
          <a:lstStyle/>
          <a:p>
            <a:pPr lvl="0"/>
            <a:r>
              <a:rPr lang="en-US" sz="1400" dirty="0">
                <a:solidFill>
                  <a:prstClr val="white">
                    <a:lumMod val="50000"/>
                  </a:prstClr>
                </a:solidFill>
                <a:latin typeface="Lucida Console" pitchFamily="49" charset="0"/>
                <a:cs typeface="Courier New" pitchFamily="49" charset="0"/>
              </a:rPr>
              <a:t>ENVFILE=~/$(hostname -s).</a:t>
            </a:r>
            <a:r>
              <a:rPr lang="en-US" sz="1400" dirty="0" err="1">
                <a:solidFill>
                  <a:prstClr val="white">
                    <a:lumMod val="50000"/>
                  </a:prstClr>
                </a:solidFill>
                <a:latin typeface="Lucida Console" pitchFamily="49" charset="0"/>
                <a:cs typeface="Courier New" pitchFamily="49" charset="0"/>
              </a:rPr>
              <a:t>env</a:t>
            </a:r>
            <a:endParaRPr lang="en-US" sz="1400" dirty="0">
              <a:solidFill>
                <a:prstClr val="white">
                  <a:lumMod val="50000"/>
                </a:prstClr>
              </a:solidFill>
              <a:latin typeface="Lucida Console" pitchFamily="49" charset="0"/>
              <a:cs typeface="Courier New" pitchFamily="49" charset="0"/>
            </a:endParaRPr>
          </a:p>
          <a:p>
            <a:pPr lvl="0"/>
            <a:r>
              <a:rPr lang="fr-FR" sz="1400" dirty="0">
                <a:solidFill>
                  <a:prstClr val="white">
                    <a:lumMod val="50000"/>
                  </a:prstClr>
                </a:solidFill>
                <a:latin typeface="Lucida Console" pitchFamily="49" charset="0"/>
                <a:cs typeface="Courier New" pitchFamily="49" charset="0"/>
              </a:rPr>
              <a:t>[ ! -f $ENVFILE ] &amp;&amp; </a:t>
            </a:r>
            <a:r>
              <a:rPr lang="fr-FR" sz="1400" dirty="0" err="1">
                <a:solidFill>
                  <a:prstClr val="white">
                    <a:lumMod val="50000"/>
                  </a:prstClr>
                </a:solidFill>
                <a:latin typeface="Lucida Console" pitchFamily="49" charset="0"/>
                <a:cs typeface="Courier New" pitchFamily="49" charset="0"/>
              </a:rPr>
              <a:t>touch</a:t>
            </a:r>
            <a:r>
              <a:rPr lang="fr-FR" sz="1400" dirty="0">
                <a:solidFill>
                  <a:prstClr val="white">
                    <a:lumMod val="50000"/>
                  </a:prstClr>
                </a:solidFill>
                <a:latin typeface="Lucida Console" pitchFamily="49" charset="0"/>
                <a:cs typeface="Courier New" pitchFamily="49" charset="0"/>
              </a:rPr>
              <a:t> $ENVFILE &amp;&amp; chmod 764 $ENVFILE</a:t>
            </a:r>
          </a:p>
        </p:txBody>
      </p:sp>
    </p:spTree>
    <p:extLst>
      <p:ext uri="{BB962C8B-B14F-4D97-AF65-F5344CB8AC3E}">
        <p14:creationId xmlns:p14="http://schemas.microsoft.com/office/powerpoint/2010/main" val="261093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7"/>
                                        </p:tgtEl>
                                        <p:attrNameLst>
                                          <p:attrName>style.color</p:attrName>
                                        </p:attrNameLst>
                                      </p:cBhvr>
                                      <p:to>
                                        <a:schemeClr val="tx1"/>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00" fill="hold"/>
                                        <p:tgtEl>
                                          <p:spTgt spid="11"/>
                                        </p:tgtEl>
                                        <p:attrNameLst>
                                          <p:attrName>style.color</p:attrName>
                                        </p:attrNameLst>
                                      </p:cBhvr>
                                      <p:to>
                                        <a:schemeClr val="tx1"/>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00" fill="hold"/>
                                        <p:tgtEl>
                                          <p:spTgt spid="14"/>
                                        </p:tgtEl>
                                        <p:attrNameLst>
                                          <p:attrName>style.color</p:attrName>
                                        </p:attrNameLst>
                                      </p:cBhvr>
                                      <p:to>
                                        <a:schemeClr val="tx1"/>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00" fill="hold"/>
                                        <p:tgtEl>
                                          <p:spTgt spid="16"/>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spcBef>
                <a:spcPts val="600"/>
              </a:spcBef>
              <a:spcAft>
                <a:spcPts val="600"/>
              </a:spcAft>
              <a:buFont typeface="Arial" pitchFamily="34" charset="0"/>
              <a:buChar char="•"/>
            </a:pP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sudo </a:t>
            </a:r>
            <a:r>
              <a:rPr lang="en-US" sz="18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su</a:t>
            </a: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 - oracle</a:t>
            </a:r>
          </a:p>
          <a:p>
            <a:pPr marL="742950" lvl="1"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Environment settings are not transferred with sudo by default</a:t>
            </a:r>
          </a:p>
          <a:p>
            <a:pPr marL="285750" indent="-285750" algn="l">
              <a:spcBef>
                <a:spcPts val="600"/>
              </a:spcBef>
              <a:spcAft>
                <a:spcPts val="600"/>
              </a:spcAft>
              <a:buFont typeface="Arial" pitchFamily="34" charset="0"/>
              <a:buChar char="•"/>
            </a:pPr>
            <a:r>
              <a:rPr lang="en-US" sz="1800" spc="-150" dirty="0" smtClean="0">
                <a:solidFill>
                  <a:schemeClr val="dk1"/>
                </a:solidFill>
                <a:latin typeface="Courier New" pitchFamily="49" charset="0"/>
                <a:cs typeface="Courier New" pitchFamily="49" charset="0"/>
              </a:rPr>
              <a:t>Source a file as the Oracle user</a:t>
            </a:r>
          </a:p>
          <a:p>
            <a:pPr marL="365760" algn="l">
              <a:spcBef>
                <a:spcPts val="0"/>
              </a:spcBef>
              <a:spcAft>
                <a:spcPts val="600"/>
              </a:spcAft>
            </a:pP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source &lt;file&gt; </a:t>
            </a:r>
            <a:endPar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algn="l">
              <a:spcBef>
                <a:spcPts val="0"/>
              </a:spcBef>
              <a:spcAft>
                <a:spcPts val="600"/>
              </a:spcAft>
            </a:pPr>
            <a:r>
              <a:rPr lang="en-US" sz="1800" dirty="0">
                <a:solidFill>
                  <a:schemeClr val="dk1"/>
                </a:solidFill>
                <a:effectLst>
                  <a:reflection endPos="0" dir="5400000" sy="-100000" algn="bl" rotWithShape="0"/>
                </a:effectLst>
                <a:latin typeface="Courier New" pitchFamily="49" charset="0"/>
                <a:ea typeface="Ebrima" pitchFamily="2" charset="0"/>
                <a:cs typeface="Courier New" pitchFamily="49" charset="0"/>
              </a:rPr>
              <a:t> </a:t>
            </a:r>
            <a:r>
              <a:rPr lang="en-US" sz="1800" dirty="0" smtClean="0">
                <a:solidFill>
                  <a:schemeClr val="dk1"/>
                </a:solidFill>
                <a:effectLst>
                  <a:reflection endPos="0" dir="5400000" sy="-100000" algn="bl" rotWithShape="0"/>
                </a:effectLst>
                <a:latin typeface="Courier New" pitchFamily="49" charset="0"/>
                <a:ea typeface="Ebrima" pitchFamily="2" charset="0"/>
                <a:cs typeface="Courier New" pitchFamily="49" charset="0"/>
              </a:rPr>
              <a:t>  OR</a:t>
            </a:r>
          </a:p>
          <a:p>
            <a:pPr marL="365760" algn="l">
              <a:spcBef>
                <a:spcPts val="0"/>
              </a:spcBef>
              <a:spcAft>
                <a:spcPts val="600"/>
              </a:spcAft>
            </a:pP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 &lt;file&gt;</a:t>
            </a:r>
          </a:p>
          <a:p>
            <a:pPr marL="285750" lvl="0" indent="-285750" algn="l">
              <a:spcBef>
                <a:spcPts val="600"/>
              </a:spcBef>
              <a:spcAft>
                <a:spcPts val="600"/>
              </a:spcAft>
              <a:buFont typeface="Arial" pitchFamily="34" charset="0"/>
              <a:buChar char="•"/>
            </a:pPr>
            <a:r>
              <a:rPr lang="en-US" sz="1800" spc="-150" dirty="0" smtClean="0">
                <a:solidFill>
                  <a:prstClr val="black"/>
                </a:solidFill>
                <a:latin typeface="Courier New" pitchFamily="49" charset="0"/>
                <a:cs typeface="Courier New" pitchFamily="49" charset="0"/>
              </a:rPr>
              <a:t>Automate the sourcing of the file by modifying Oracle's .bash_profile</a:t>
            </a:r>
          </a:p>
          <a:p>
            <a:pPr marL="365760" lvl="0" algn="l">
              <a:spcBef>
                <a:spcPts val="0"/>
              </a:spcBef>
              <a:spcAft>
                <a:spcPts val="600"/>
              </a:spcAft>
            </a:pP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if [ </a:t>
            </a:r>
            <a:r>
              <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cat /</a:t>
            </a:r>
            <a:r>
              <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home/</a:t>
            </a:r>
            <a:r>
              <a:rPr lang="en-US" sz="18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smiller</a:t>
            </a:r>
            <a:r>
              <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8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fromsmiller</a:t>
            </a:r>
            <a:r>
              <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800" dirty="0" err="1">
                <a:solidFill>
                  <a:schemeClr val="dk1"/>
                </a:solidFill>
                <a:effectLst>
                  <a:reflection endPos="0" dir="5400000" sy="-100000" algn="bl" rotWithShape="0"/>
                </a:effectLst>
                <a:latin typeface="Lucida Console" pitchFamily="49" charset="0"/>
                <a:ea typeface="Ebrima" pitchFamily="2" charset="0"/>
                <a:cs typeface="Ebrima" pitchFamily="2" charset="0"/>
              </a:rPr>
              <a:t>eq</a:t>
            </a: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 1 ]; then</a:t>
            </a:r>
          </a:p>
          <a:p>
            <a:pPr marL="365760" lvl="0" algn="l">
              <a:spcBef>
                <a:spcPts val="0"/>
              </a:spcBef>
              <a:spcAft>
                <a:spcPts val="600"/>
              </a:spcAft>
            </a:pP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  </a:t>
            </a:r>
            <a:r>
              <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source /home/</a:t>
            </a:r>
            <a:r>
              <a:rPr lang="en-US" sz="18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smiller</a:t>
            </a:r>
            <a:r>
              <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8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oracleprofile</a:t>
            </a:r>
            <a:endPar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lvl="0" algn="l">
              <a:spcBef>
                <a:spcPts val="0"/>
              </a:spcBef>
              <a:spcAft>
                <a:spcPts val="600"/>
              </a:spcAft>
            </a:pPr>
            <a:r>
              <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rPr>
              <a:t>  echo 0 &gt; /</a:t>
            </a:r>
            <a:r>
              <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home/</a:t>
            </a:r>
            <a:r>
              <a:rPr lang="en-US" sz="18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smiller</a:t>
            </a:r>
            <a:r>
              <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a:t>
            </a:r>
            <a:r>
              <a:rPr lang="en-US" sz="1800" dirty="0" err="1" smtClean="0">
                <a:solidFill>
                  <a:schemeClr val="dk1"/>
                </a:solidFill>
                <a:effectLst>
                  <a:reflection endPos="0" dir="5400000" sy="-100000" algn="bl" rotWithShape="0"/>
                </a:effectLst>
                <a:latin typeface="Lucida Console" pitchFamily="49" charset="0"/>
                <a:ea typeface="Ebrima" pitchFamily="2" charset="0"/>
                <a:cs typeface="Ebrima" pitchFamily="2" charset="0"/>
              </a:rPr>
              <a:t>fromsmiller</a:t>
            </a:r>
            <a:endPar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a:p>
            <a:pPr marL="365760" lvl="0" algn="l">
              <a:spcBef>
                <a:spcPts val="0"/>
              </a:spcBef>
              <a:spcAft>
                <a:spcPts val="600"/>
              </a:spcAft>
            </a:pPr>
            <a:r>
              <a:rPr lang="en-US" sz="1800" dirty="0" smtClean="0">
                <a:solidFill>
                  <a:schemeClr val="dk1"/>
                </a:solidFill>
                <a:effectLst>
                  <a:reflection endPos="0" dir="5400000" sy="-100000" algn="bl" rotWithShape="0"/>
                </a:effectLst>
                <a:latin typeface="Lucida Console" pitchFamily="49" charset="0"/>
                <a:ea typeface="Ebrima" pitchFamily="2" charset="0"/>
                <a:cs typeface="Ebrima" pitchFamily="2" charset="0"/>
              </a:rPr>
              <a:t>fi</a:t>
            </a:r>
            <a:endParaRPr lang="en-US" sz="1800" dirty="0">
              <a:solidFill>
                <a:schemeClr val="dk1"/>
              </a:solidFill>
              <a:effectLst>
                <a:reflection endPos="0" dir="5400000" sy="-100000" algn="bl" rotWithShape="0"/>
              </a:effectLst>
              <a:latin typeface="Lucida Console" pitchFamily="49" charset="0"/>
              <a:ea typeface="Ebrima" pitchFamily="2" charset="0"/>
              <a:cs typeface="Ebrima" pitchFamily="2" charset="0"/>
            </a:endParaRPr>
          </a:p>
        </p:txBody>
      </p:sp>
      <p:sp>
        <p:nvSpPr>
          <p:cNvPr id="2" name="TextBox 1"/>
          <p:cNvSpPr txBox="1"/>
          <p:nvPr/>
        </p:nvSpPr>
        <p:spPr>
          <a:xfrm>
            <a:off x="228600" y="609600"/>
            <a:ext cx="4618572" cy="646331"/>
          </a:xfrm>
          <a:prstGeom prst="rect">
            <a:avLst/>
          </a:prstGeom>
          <a:noFill/>
        </p:spPr>
        <p:txBody>
          <a:bodyPr wrap="none" rtlCol="0">
            <a:spAutoFit/>
          </a:bodyPr>
          <a:lstStyle/>
          <a:p>
            <a:r>
              <a:rPr lang="en-US" sz="3600" dirty="0" smtClean="0">
                <a:latin typeface="Eras Bold ITC" pitchFamily="34" charset="0"/>
              </a:rPr>
              <a:t>Shared Oracle User</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621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2800" dirty="0" smtClean="0">
                <a:solidFill>
                  <a:schemeClr val="dk1"/>
                </a:solidFill>
                <a:latin typeface="Lucida Console" pitchFamily="49" charset="0"/>
                <a:cs typeface="Courier New" pitchFamily="49" charset="0"/>
              </a:rPr>
              <a:t>ORACLE_BASE=</a:t>
            </a:r>
          </a:p>
          <a:p>
            <a:pPr algn="l">
              <a:spcBef>
                <a:spcPts val="0"/>
              </a:spcBef>
            </a:pPr>
            <a:r>
              <a:rPr lang="en-US" sz="2800" dirty="0" smtClean="0">
                <a:solidFill>
                  <a:schemeClr val="dk1"/>
                </a:solidFill>
                <a:latin typeface="Lucida Console" pitchFamily="49" charset="0"/>
                <a:cs typeface="Courier New" pitchFamily="49" charset="0"/>
              </a:rPr>
              <a:t>CRS_GRID_HOME=</a:t>
            </a:r>
          </a:p>
          <a:p>
            <a:pPr algn="l">
              <a:spcBef>
                <a:spcPts val="0"/>
              </a:spcBef>
            </a:pPr>
            <a:r>
              <a:rPr lang="en-US" sz="2800" dirty="0" smtClean="0">
                <a:solidFill>
                  <a:schemeClr val="dk1"/>
                </a:solidFill>
                <a:latin typeface="Lucida Console" pitchFamily="49" charset="0"/>
                <a:cs typeface="Courier New" pitchFamily="49" charset="0"/>
              </a:rPr>
              <a:t>ASM_HOME=</a:t>
            </a:r>
          </a:p>
          <a:p>
            <a:pPr algn="l">
              <a:spcBef>
                <a:spcPts val="0"/>
              </a:spcBef>
            </a:pPr>
            <a:r>
              <a:rPr lang="en-US" sz="2800" dirty="0" smtClean="0">
                <a:solidFill>
                  <a:schemeClr val="dk1"/>
                </a:solidFill>
                <a:latin typeface="Lucida Console" pitchFamily="49" charset="0"/>
                <a:cs typeface="Courier New" pitchFamily="49" charset="0"/>
              </a:rPr>
              <a:t>AGENT_HOME=</a:t>
            </a:r>
          </a:p>
          <a:p>
            <a:pPr algn="l">
              <a:spcBef>
                <a:spcPts val="0"/>
              </a:spcBef>
            </a:pPr>
            <a:r>
              <a:rPr lang="en-US" sz="2800" dirty="0" smtClean="0">
                <a:solidFill>
                  <a:schemeClr val="dk1"/>
                </a:solidFill>
                <a:latin typeface="Lucida Console" pitchFamily="49" charset="0"/>
                <a:cs typeface="Courier New" pitchFamily="49" charset="0"/>
              </a:rPr>
              <a:t>DEFAULT_ORACLE_HOME=</a:t>
            </a:r>
          </a:p>
          <a:p>
            <a:pPr algn="l">
              <a:spcBef>
                <a:spcPts val="0"/>
              </a:spcBef>
            </a:pPr>
            <a:r>
              <a:rPr lang="en-US" sz="2800" dirty="0" smtClean="0">
                <a:solidFill>
                  <a:schemeClr val="dk1"/>
                </a:solidFill>
                <a:latin typeface="Lucida Console" pitchFamily="49" charset="0"/>
                <a:cs typeface="Courier New" pitchFamily="49" charset="0"/>
              </a:rPr>
              <a:t>RAC_NODE=</a:t>
            </a:r>
            <a:endParaRPr lang="en-US" sz="2800" dirty="0">
              <a:solidFill>
                <a:schemeClr val="dk1"/>
              </a:solidFill>
              <a:latin typeface="Lucida Console" pitchFamily="49" charset="0"/>
              <a:cs typeface="Courier New" pitchFamily="49" charset="0"/>
            </a:endParaRPr>
          </a:p>
          <a:p>
            <a:pPr algn="l">
              <a:spcBef>
                <a:spcPts val="0"/>
              </a:spcBef>
            </a:pPr>
            <a:r>
              <a:rPr lang="en-US" sz="2800" dirty="0">
                <a:solidFill>
                  <a:schemeClr val="dk1"/>
                </a:solidFill>
                <a:latin typeface="Lucida Console" pitchFamily="49" charset="0"/>
                <a:cs typeface="Courier New" pitchFamily="49" charset="0"/>
              </a:rPr>
              <a:t>DEFPATH</a:t>
            </a:r>
            <a:r>
              <a:rPr lang="en-US" sz="2800" dirty="0" smtClean="0">
                <a:solidFill>
                  <a:schemeClr val="dk1"/>
                </a:solidFill>
                <a:latin typeface="Lucida Console" pitchFamily="49" charset="0"/>
                <a:cs typeface="Courier New" pitchFamily="49" charset="0"/>
              </a:rPr>
              <a:t>=</a:t>
            </a:r>
            <a:endParaRPr lang="en-US" sz="2800" dirty="0">
              <a:solidFill>
                <a:schemeClr val="dk1"/>
              </a:solidFill>
              <a:latin typeface="Lucida Console" pitchFamily="49" charset="0"/>
              <a:cs typeface="Courier New" pitchFamily="49" charset="0"/>
            </a:endParaRPr>
          </a:p>
        </p:txBody>
      </p:sp>
      <p:sp>
        <p:nvSpPr>
          <p:cNvPr id="2" name="TextBox 1"/>
          <p:cNvSpPr txBox="1"/>
          <p:nvPr/>
        </p:nvSpPr>
        <p:spPr>
          <a:xfrm>
            <a:off x="228600" y="609600"/>
            <a:ext cx="5790368" cy="646331"/>
          </a:xfrm>
          <a:prstGeom prst="rect">
            <a:avLst/>
          </a:prstGeom>
          <a:noFill/>
        </p:spPr>
        <p:txBody>
          <a:bodyPr wrap="none" rtlCol="0">
            <a:spAutoFit/>
          </a:bodyPr>
          <a:lstStyle/>
          <a:p>
            <a:r>
              <a:rPr lang="en-US" sz="3600" dirty="0" smtClean="0">
                <a:latin typeface="Eras Bold ITC" pitchFamily="34" charset="0"/>
              </a:rPr>
              <a:t>Server Environment File</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36694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dirty="0">
                <a:solidFill>
                  <a:schemeClr val="dk1"/>
                </a:solidFill>
                <a:latin typeface="Lucida Console" pitchFamily="49" charset="0"/>
                <a:cs typeface="Courier New" pitchFamily="49" charset="0"/>
              </a:rPr>
              <a:t>You have not set a default ORACLE_HOME. Would you like to do so now?</a:t>
            </a:r>
          </a:p>
          <a:p>
            <a:pPr algn="l">
              <a:spcBef>
                <a:spcPts val="0"/>
              </a:spcBef>
            </a:pPr>
            <a:r>
              <a:rPr lang="en-US" sz="1600" dirty="0">
                <a:solidFill>
                  <a:schemeClr val="dk1"/>
                </a:solidFill>
                <a:latin typeface="Lucida Console" pitchFamily="49" charset="0"/>
                <a:cs typeface="Courier New" pitchFamily="49" charset="0"/>
              </a:rPr>
              <a:t>y</a:t>
            </a:r>
          </a:p>
          <a:p>
            <a:pPr algn="l">
              <a:spcBef>
                <a:spcPts val="0"/>
              </a:spcBef>
            </a:pPr>
            <a:r>
              <a:rPr lang="en-US" sz="1600" dirty="0">
                <a:solidFill>
                  <a:schemeClr val="dk1"/>
                </a:solidFill>
                <a:latin typeface="Lucida Console" pitchFamily="49" charset="0"/>
                <a:cs typeface="Courier New" pitchFamily="49" charset="0"/>
              </a:rPr>
              <a:t> 1) /u01/app/</a:t>
            </a:r>
            <a:r>
              <a:rPr lang="en-US" sz="1600" dirty="0" err="1">
                <a:solidFill>
                  <a:schemeClr val="dk1"/>
                </a:solidFill>
                <a:latin typeface="Lucida Console" pitchFamily="49" charset="0"/>
                <a:cs typeface="Courier New" pitchFamily="49" charset="0"/>
              </a:rPr>
              <a:t>crs</a:t>
            </a:r>
            <a:endParaRPr lang="en-US" sz="1600" dirty="0">
              <a:solidFill>
                <a:schemeClr val="dk1"/>
              </a:solidFill>
              <a:latin typeface="Lucida Console" pitchFamily="49" charset="0"/>
              <a:cs typeface="Courier New" pitchFamily="49" charset="0"/>
            </a:endParaRPr>
          </a:p>
          <a:p>
            <a:pPr algn="l">
              <a:spcBef>
                <a:spcPts val="0"/>
              </a:spcBef>
            </a:pPr>
            <a:r>
              <a:rPr lang="en-US" sz="1600" dirty="0">
                <a:solidFill>
                  <a:schemeClr val="dk1"/>
                </a:solidFill>
                <a:latin typeface="Lucida Console" pitchFamily="49" charset="0"/>
                <a:cs typeface="Courier New" pitchFamily="49" charset="0"/>
              </a:rPr>
              <a:t> 2) /u01/app/oracle/product/asm/11.1</a:t>
            </a:r>
          </a:p>
          <a:p>
            <a:pPr algn="l">
              <a:spcBef>
                <a:spcPts val="0"/>
              </a:spcBef>
            </a:pPr>
            <a:r>
              <a:rPr lang="en-US" sz="1600" dirty="0">
                <a:solidFill>
                  <a:schemeClr val="dk1"/>
                </a:solidFill>
                <a:latin typeface="Lucida Console" pitchFamily="49" charset="0"/>
                <a:cs typeface="Courier New" pitchFamily="49" charset="0"/>
              </a:rPr>
              <a:t> 3) /u01/app/oracle/product/db/11.1</a:t>
            </a:r>
          </a:p>
          <a:p>
            <a:pPr algn="l">
              <a:spcBef>
                <a:spcPts val="0"/>
              </a:spcBef>
            </a:pPr>
            <a:r>
              <a:rPr lang="en-US" sz="1600" dirty="0" smtClean="0">
                <a:solidFill>
                  <a:schemeClr val="dk1"/>
                </a:solidFill>
                <a:latin typeface="Lucida Console" pitchFamily="49" charset="0"/>
                <a:cs typeface="Courier New" pitchFamily="49" charset="0"/>
              </a:rPr>
              <a:t> 4) /u01/app/oracle/product/agent12c</a:t>
            </a:r>
          </a:p>
          <a:p>
            <a:pPr algn="l">
              <a:spcBef>
                <a:spcPts val="0"/>
              </a:spcBef>
            </a:pPr>
            <a:r>
              <a:rPr lang="en-US" sz="1600" dirty="0" smtClean="0">
                <a:solidFill>
                  <a:schemeClr val="dk1"/>
                </a:solidFill>
                <a:latin typeface="Lucida Console" pitchFamily="49" charset="0"/>
                <a:cs typeface="Courier New" pitchFamily="49" charset="0"/>
              </a:rPr>
              <a:t> 5) /u01/app/oracle/product/agent12c/core/12.1.0.1.0</a:t>
            </a:r>
          </a:p>
          <a:p>
            <a:pPr algn="l">
              <a:spcBef>
                <a:spcPts val="0"/>
              </a:spcBef>
            </a:pPr>
            <a:r>
              <a:rPr lang="en-US" sz="1600" dirty="0" smtClean="0">
                <a:solidFill>
                  <a:schemeClr val="dk1"/>
                </a:solidFill>
                <a:latin typeface="Lucida Console" pitchFamily="49" charset="0"/>
                <a:cs typeface="Courier New" pitchFamily="49" charset="0"/>
              </a:rPr>
              <a:t> </a:t>
            </a:r>
            <a:r>
              <a:rPr lang="en-US" sz="1600" dirty="0">
                <a:solidFill>
                  <a:schemeClr val="dk1"/>
                </a:solidFill>
                <a:latin typeface="Lucida Console" pitchFamily="49" charset="0"/>
                <a:cs typeface="Courier New" pitchFamily="49" charset="0"/>
              </a:rPr>
              <a:t>6) /u01/app/oracle/product/agent12c/</a:t>
            </a:r>
            <a:r>
              <a:rPr lang="en-US" sz="1600" dirty="0" err="1">
                <a:solidFill>
                  <a:schemeClr val="dk1"/>
                </a:solidFill>
                <a:latin typeface="Lucida Console" pitchFamily="49" charset="0"/>
                <a:cs typeface="Courier New" pitchFamily="49" charset="0"/>
              </a:rPr>
              <a:t>sbin</a:t>
            </a:r>
            <a:endParaRPr lang="en-US" sz="1600" dirty="0">
              <a:solidFill>
                <a:schemeClr val="dk1"/>
              </a:solidFill>
              <a:latin typeface="Lucida Console" pitchFamily="49" charset="0"/>
              <a:cs typeface="Courier New" pitchFamily="49" charset="0"/>
            </a:endParaRPr>
          </a:p>
          <a:p>
            <a:pPr algn="l">
              <a:spcBef>
                <a:spcPts val="0"/>
              </a:spcBef>
            </a:pPr>
            <a:r>
              <a:rPr lang="en-US" sz="1600" dirty="0" smtClean="0">
                <a:solidFill>
                  <a:schemeClr val="dk1"/>
                </a:solidFill>
                <a:latin typeface="Lucida Console" pitchFamily="49" charset="0"/>
                <a:cs typeface="Courier New" pitchFamily="49" charset="0"/>
              </a:rPr>
              <a:t> 7) </a:t>
            </a:r>
            <a:r>
              <a:rPr lang="en-US" sz="1600" dirty="0">
                <a:solidFill>
                  <a:schemeClr val="dk1"/>
                </a:solidFill>
                <a:latin typeface="Lucida Console" pitchFamily="49" charset="0"/>
                <a:cs typeface="Courier New" pitchFamily="49" charset="0"/>
              </a:rPr>
              <a:t>/u01/app/oracle/product/db/10.2</a:t>
            </a:r>
          </a:p>
          <a:p>
            <a:pPr algn="l">
              <a:spcBef>
                <a:spcPts val="0"/>
              </a:spcBef>
            </a:pPr>
            <a:r>
              <a:rPr lang="en-US" sz="1600" dirty="0" smtClean="0">
                <a:solidFill>
                  <a:schemeClr val="dk1"/>
                </a:solidFill>
                <a:latin typeface="Lucida Console" pitchFamily="49" charset="0"/>
                <a:cs typeface="Courier New" pitchFamily="49" charset="0"/>
              </a:rPr>
              <a:t> 8) </a:t>
            </a:r>
            <a:r>
              <a:rPr lang="en-US" sz="1600" dirty="0">
                <a:solidFill>
                  <a:schemeClr val="dk1"/>
                </a:solidFill>
                <a:latin typeface="Lucida Console" pitchFamily="49" charset="0"/>
                <a:cs typeface="Courier New" pitchFamily="49" charset="0"/>
              </a:rPr>
              <a:t>NA</a:t>
            </a:r>
          </a:p>
          <a:p>
            <a:pPr algn="l">
              <a:spcBef>
                <a:spcPts val="0"/>
              </a:spcBef>
            </a:pPr>
            <a:r>
              <a:rPr lang="en-US" sz="1600" dirty="0">
                <a:solidFill>
                  <a:schemeClr val="dk1"/>
                </a:solidFill>
                <a:latin typeface="Lucida Console" pitchFamily="49" charset="0"/>
                <a:cs typeface="Courier New" pitchFamily="49" charset="0"/>
              </a:rPr>
              <a:t> </a:t>
            </a:r>
            <a:r>
              <a:rPr lang="en-US" sz="1600" dirty="0" smtClean="0">
                <a:solidFill>
                  <a:schemeClr val="dk1"/>
                </a:solidFill>
                <a:latin typeface="Lucida Console" pitchFamily="49" charset="0"/>
                <a:cs typeface="Courier New" pitchFamily="49" charset="0"/>
              </a:rPr>
              <a:t>9) </a:t>
            </a:r>
            <a:r>
              <a:rPr lang="en-US" sz="1600" dirty="0">
                <a:solidFill>
                  <a:schemeClr val="dk1"/>
                </a:solidFill>
                <a:latin typeface="Lucida Console" pitchFamily="49" charset="0"/>
                <a:cs typeface="Courier New" pitchFamily="49" charset="0"/>
              </a:rPr>
              <a:t>Manual </a:t>
            </a:r>
            <a:r>
              <a:rPr lang="en-US" sz="1600" dirty="0" smtClean="0">
                <a:solidFill>
                  <a:schemeClr val="dk1"/>
                </a:solidFill>
                <a:latin typeface="Lucida Console" pitchFamily="49" charset="0"/>
                <a:cs typeface="Courier New" pitchFamily="49" charset="0"/>
              </a:rPr>
              <a:t>Input</a:t>
            </a:r>
          </a:p>
          <a:p>
            <a:pPr algn="l">
              <a:spcBef>
                <a:spcPts val="0"/>
              </a:spcBef>
            </a:pPr>
            <a:endParaRPr lang="en-US" sz="1600" dirty="0">
              <a:solidFill>
                <a:schemeClr val="dk1"/>
              </a:solidFill>
              <a:latin typeface="Lucida Console" pitchFamily="49" charset="0"/>
              <a:cs typeface="Courier New" pitchFamily="49" charset="0"/>
            </a:endParaRPr>
          </a:p>
          <a:p>
            <a:pPr algn="l">
              <a:spcBef>
                <a:spcPts val="0"/>
              </a:spcBef>
            </a:pPr>
            <a:r>
              <a:rPr lang="en-US" sz="1600" dirty="0">
                <a:solidFill>
                  <a:schemeClr val="dk1"/>
                </a:solidFill>
                <a:latin typeface="Lucida Console" pitchFamily="49" charset="0"/>
                <a:cs typeface="Courier New" pitchFamily="49" charset="0"/>
              </a:rPr>
              <a:t>Please select the ORACLE_HOME you would like to use as your default ORACLE_HOME: </a:t>
            </a:r>
            <a:r>
              <a:rPr lang="en-US" sz="1600" dirty="0" smtClean="0">
                <a:solidFill>
                  <a:schemeClr val="dk1"/>
                </a:solidFill>
                <a:latin typeface="Lucida Console" pitchFamily="49" charset="0"/>
                <a:cs typeface="Courier New" pitchFamily="49" charset="0"/>
              </a:rPr>
              <a:t>3</a:t>
            </a:r>
            <a:endParaRPr lang="en-US" sz="1600" dirty="0">
              <a:solidFill>
                <a:schemeClr val="dk1"/>
              </a:solidFill>
              <a:latin typeface="Lucida Console" pitchFamily="49" charset="0"/>
              <a:cs typeface="Courier New" pitchFamily="49" charset="0"/>
            </a:endParaRPr>
          </a:p>
        </p:txBody>
      </p:sp>
      <p:sp>
        <p:nvSpPr>
          <p:cNvPr id="2" name="TextBox 1"/>
          <p:cNvSpPr txBox="1"/>
          <p:nvPr/>
        </p:nvSpPr>
        <p:spPr>
          <a:xfrm>
            <a:off x="228600" y="609600"/>
            <a:ext cx="7484741" cy="646331"/>
          </a:xfrm>
          <a:prstGeom prst="rect">
            <a:avLst/>
          </a:prstGeom>
          <a:noFill/>
        </p:spPr>
        <p:txBody>
          <a:bodyPr wrap="none" rtlCol="0">
            <a:spAutoFit/>
          </a:bodyPr>
          <a:lstStyle/>
          <a:p>
            <a:r>
              <a:rPr lang="en-US" sz="3600" dirty="0" smtClean="0">
                <a:latin typeface="Eras Bold ITC" pitchFamily="34" charset="0"/>
              </a:rPr>
              <a:t>Server Environment File (RAC)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2191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8534400" y="6248400"/>
            <a:ext cx="609600" cy="60633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609600" y="533400"/>
            <a:ext cx="3733800" cy="646331"/>
          </a:xfrm>
          <a:prstGeom prst="rect">
            <a:avLst/>
          </a:prstGeom>
          <a:noFill/>
        </p:spPr>
        <p:txBody>
          <a:bodyPr wrap="square" rtlCol="0">
            <a:spAutoFit/>
          </a:bodyPr>
          <a:lstStyle/>
          <a:p>
            <a:r>
              <a:rPr lang="en-US" sz="3600" b="1" dirty="0" smtClean="0"/>
              <a:t>About Me</a:t>
            </a:r>
            <a:endParaRPr lang="en-US" sz="3600" b="1" dirty="0"/>
          </a:p>
        </p:txBody>
      </p:sp>
      <p:sp>
        <p:nvSpPr>
          <p:cNvPr id="2" name="TextBox 1"/>
          <p:cNvSpPr txBox="1"/>
          <p:nvPr/>
        </p:nvSpPr>
        <p:spPr>
          <a:xfrm>
            <a:off x="3115732" y="1388533"/>
            <a:ext cx="4428067" cy="2062103"/>
          </a:xfrm>
          <a:prstGeom prst="rect">
            <a:avLst/>
          </a:prstGeom>
          <a:noFill/>
        </p:spPr>
        <p:txBody>
          <a:bodyPr wrap="square" rtlCol="0">
            <a:spAutoFit/>
          </a:bodyPr>
          <a:lstStyle/>
          <a:p>
            <a:pPr marL="285750" indent="-285750">
              <a:buFont typeface="Arial" pitchFamily="34" charset="0"/>
              <a:buChar char="•"/>
            </a:pPr>
            <a:r>
              <a:rPr lang="en-US" sz="2000" dirty="0" smtClean="0"/>
              <a:t>Saint Paul, Minnesota</a:t>
            </a:r>
          </a:p>
          <a:p>
            <a:pPr marL="285750" indent="-285750">
              <a:buFont typeface="Arial" pitchFamily="34" charset="0"/>
              <a:buChar char="•"/>
            </a:pPr>
            <a:r>
              <a:rPr lang="en-US" sz="2000" dirty="0" smtClean="0"/>
              <a:t>Saint Jude Medical</a:t>
            </a:r>
          </a:p>
          <a:p>
            <a:pPr marL="285750" indent="-285750">
              <a:buFont typeface="Arial" pitchFamily="34" charset="0"/>
              <a:buChar char="•"/>
            </a:pPr>
            <a:r>
              <a:rPr lang="en-US" sz="2000" dirty="0"/>
              <a:t>Linux Administrator</a:t>
            </a:r>
          </a:p>
          <a:p>
            <a:pPr marL="285750" indent="-285750">
              <a:buFont typeface="Arial" pitchFamily="34" charset="0"/>
              <a:buChar char="•"/>
            </a:pPr>
            <a:r>
              <a:rPr lang="en-US" sz="2000" dirty="0" smtClean="0"/>
              <a:t>Oracle Developer</a:t>
            </a:r>
          </a:p>
          <a:p>
            <a:pPr marL="285750" indent="-285750">
              <a:buFont typeface="Arial" pitchFamily="34" charset="0"/>
              <a:buChar char="•"/>
            </a:pPr>
            <a:r>
              <a:rPr lang="en-US" sz="2000" dirty="0"/>
              <a:t>Oracle Database Administrator</a:t>
            </a:r>
          </a:p>
          <a:p>
            <a:pPr marL="285750" indent="-285750">
              <a:buFont typeface="Arial" pitchFamily="34" charset="0"/>
              <a:buChar char="•"/>
            </a:pPr>
            <a:r>
              <a:rPr lang="en-US" sz="2800" b="1" dirty="0" smtClean="0"/>
              <a:t>Efficient DBA</a:t>
            </a:r>
          </a:p>
        </p:txBody>
      </p:sp>
      <p:pic>
        <p:nvPicPr>
          <p:cNvPr id="2051" name="Picture 3" descr="C:\Users\milles05\Pictures\Professional Portraits\s41122s1123160_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371600"/>
            <a:ext cx="2046685" cy="2728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46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spc="-150" dirty="0" smtClean="0">
                <a:solidFill>
                  <a:schemeClr val="dk1"/>
                </a:solidFill>
                <a:latin typeface="Lucida Console" pitchFamily="49" charset="0"/>
                <a:cs typeface="Courier New" pitchFamily="49" charset="0"/>
              </a:rPr>
              <a:t>You </a:t>
            </a:r>
            <a:r>
              <a:rPr lang="en-US" sz="1600" spc="-150" dirty="0">
                <a:solidFill>
                  <a:schemeClr val="dk1"/>
                </a:solidFill>
                <a:latin typeface="Lucida Console" pitchFamily="49" charset="0"/>
                <a:cs typeface="Courier New" pitchFamily="49" charset="0"/>
              </a:rPr>
              <a:t>have not set a default CRS/GRID_HOME. Would you like to do so now?</a:t>
            </a:r>
          </a:p>
          <a:p>
            <a:pPr algn="l">
              <a:spcBef>
                <a:spcPts val="0"/>
              </a:spcBef>
            </a:pPr>
            <a:r>
              <a:rPr lang="en-US" sz="1600" spc="-150" dirty="0">
                <a:solidFill>
                  <a:schemeClr val="dk1"/>
                </a:solidFill>
                <a:latin typeface="Lucida Console" pitchFamily="49" charset="0"/>
                <a:cs typeface="Courier New" pitchFamily="49" charset="0"/>
              </a:rPr>
              <a:t>y</a:t>
            </a:r>
          </a:p>
          <a:p>
            <a:pPr algn="l">
              <a:spcBef>
                <a:spcPts val="0"/>
              </a:spcBef>
            </a:pPr>
            <a:r>
              <a:rPr lang="en-US" sz="1600" dirty="0">
                <a:solidFill>
                  <a:schemeClr val="dk1"/>
                </a:solidFill>
                <a:latin typeface="Lucida Console" pitchFamily="49" charset="0"/>
                <a:cs typeface="Courier New" pitchFamily="49" charset="0"/>
              </a:rPr>
              <a:t> 1) /u01/app/</a:t>
            </a:r>
            <a:r>
              <a:rPr lang="en-US" sz="1600" dirty="0" err="1">
                <a:solidFill>
                  <a:schemeClr val="dk1"/>
                </a:solidFill>
                <a:latin typeface="Lucida Console" pitchFamily="49" charset="0"/>
                <a:cs typeface="Courier New" pitchFamily="49" charset="0"/>
              </a:rPr>
              <a:t>crs</a:t>
            </a:r>
            <a:endParaRPr lang="en-US" sz="1600" dirty="0">
              <a:solidFill>
                <a:schemeClr val="dk1"/>
              </a:solidFill>
              <a:latin typeface="Lucida Console" pitchFamily="49" charset="0"/>
              <a:cs typeface="Courier New" pitchFamily="49" charset="0"/>
            </a:endParaRPr>
          </a:p>
          <a:p>
            <a:pPr algn="l">
              <a:spcBef>
                <a:spcPts val="0"/>
              </a:spcBef>
            </a:pPr>
            <a:r>
              <a:rPr lang="en-US" sz="1600" dirty="0">
                <a:solidFill>
                  <a:schemeClr val="dk1"/>
                </a:solidFill>
                <a:latin typeface="Lucida Console" pitchFamily="49" charset="0"/>
                <a:cs typeface="Courier New" pitchFamily="49" charset="0"/>
              </a:rPr>
              <a:t> 2) /u01/app/oracle/product/asm/11.1</a:t>
            </a:r>
          </a:p>
          <a:p>
            <a:pPr algn="l">
              <a:spcBef>
                <a:spcPts val="0"/>
              </a:spcBef>
            </a:pPr>
            <a:r>
              <a:rPr lang="en-US" sz="1600" dirty="0">
                <a:solidFill>
                  <a:schemeClr val="dk1"/>
                </a:solidFill>
                <a:latin typeface="Lucida Console" pitchFamily="49" charset="0"/>
                <a:cs typeface="Courier New" pitchFamily="49" charset="0"/>
              </a:rPr>
              <a:t> 3) /u01/app/oracle/product/db/11.1</a:t>
            </a:r>
          </a:p>
          <a:p>
            <a:pPr algn="l">
              <a:spcBef>
                <a:spcPts val="0"/>
              </a:spcBef>
            </a:pPr>
            <a:r>
              <a:rPr lang="en-US" sz="1600" dirty="0">
                <a:solidFill>
                  <a:schemeClr val="dk1"/>
                </a:solidFill>
                <a:latin typeface="Lucida Console" pitchFamily="49" charset="0"/>
                <a:cs typeface="Courier New" pitchFamily="49" charset="0"/>
              </a:rPr>
              <a:t> 4) /u01/app/oracle/product/agent12c</a:t>
            </a:r>
          </a:p>
          <a:p>
            <a:pPr algn="l">
              <a:spcBef>
                <a:spcPts val="0"/>
              </a:spcBef>
            </a:pPr>
            <a:r>
              <a:rPr lang="en-US" sz="1600" dirty="0">
                <a:solidFill>
                  <a:schemeClr val="dk1"/>
                </a:solidFill>
                <a:latin typeface="Lucida Console" pitchFamily="49" charset="0"/>
                <a:cs typeface="Courier New" pitchFamily="49" charset="0"/>
              </a:rPr>
              <a:t> 5) /u01/app/oracle/product/agent12c/core/12.1.0.1.0</a:t>
            </a:r>
          </a:p>
          <a:p>
            <a:pPr algn="l">
              <a:spcBef>
                <a:spcPts val="0"/>
              </a:spcBef>
            </a:pPr>
            <a:r>
              <a:rPr lang="en-US" sz="1600" dirty="0">
                <a:solidFill>
                  <a:schemeClr val="dk1"/>
                </a:solidFill>
                <a:latin typeface="Lucida Console" pitchFamily="49" charset="0"/>
                <a:cs typeface="Courier New" pitchFamily="49" charset="0"/>
              </a:rPr>
              <a:t> 6) /u01/app/oracle/product/agent12c/</a:t>
            </a:r>
            <a:r>
              <a:rPr lang="en-US" sz="1600" dirty="0" err="1">
                <a:solidFill>
                  <a:schemeClr val="dk1"/>
                </a:solidFill>
                <a:latin typeface="Lucida Console" pitchFamily="49" charset="0"/>
                <a:cs typeface="Courier New" pitchFamily="49" charset="0"/>
              </a:rPr>
              <a:t>sbin</a:t>
            </a:r>
            <a:endParaRPr lang="en-US" sz="1600" dirty="0">
              <a:solidFill>
                <a:schemeClr val="dk1"/>
              </a:solidFill>
              <a:latin typeface="Lucida Console" pitchFamily="49" charset="0"/>
              <a:cs typeface="Courier New" pitchFamily="49" charset="0"/>
            </a:endParaRPr>
          </a:p>
          <a:p>
            <a:pPr algn="l">
              <a:spcBef>
                <a:spcPts val="0"/>
              </a:spcBef>
            </a:pPr>
            <a:r>
              <a:rPr lang="en-US" sz="1600" dirty="0">
                <a:solidFill>
                  <a:schemeClr val="dk1"/>
                </a:solidFill>
                <a:latin typeface="Lucida Console" pitchFamily="49" charset="0"/>
                <a:cs typeface="Courier New" pitchFamily="49" charset="0"/>
              </a:rPr>
              <a:t> 7) /u01/app/oracle/product/db/10.2</a:t>
            </a:r>
          </a:p>
          <a:p>
            <a:pPr algn="l">
              <a:spcBef>
                <a:spcPts val="0"/>
              </a:spcBef>
            </a:pPr>
            <a:r>
              <a:rPr lang="en-US" sz="1600" dirty="0">
                <a:solidFill>
                  <a:schemeClr val="dk1"/>
                </a:solidFill>
                <a:latin typeface="Lucida Console" pitchFamily="49" charset="0"/>
                <a:cs typeface="Courier New" pitchFamily="49" charset="0"/>
              </a:rPr>
              <a:t> 8) NA</a:t>
            </a:r>
          </a:p>
          <a:p>
            <a:pPr algn="l">
              <a:spcBef>
                <a:spcPts val="0"/>
              </a:spcBef>
            </a:pPr>
            <a:r>
              <a:rPr lang="en-US" sz="1600" dirty="0">
                <a:solidFill>
                  <a:schemeClr val="dk1"/>
                </a:solidFill>
                <a:latin typeface="Lucida Console" pitchFamily="49" charset="0"/>
                <a:cs typeface="Courier New" pitchFamily="49" charset="0"/>
              </a:rPr>
              <a:t> 9) Manual Input</a:t>
            </a:r>
          </a:p>
          <a:p>
            <a:pPr algn="l">
              <a:spcBef>
                <a:spcPts val="0"/>
              </a:spcBef>
            </a:pPr>
            <a:endParaRPr lang="en-US" sz="1600" spc="-150" dirty="0">
              <a:solidFill>
                <a:schemeClr val="dk1"/>
              </a:solidFill>
              <a:latin typeface="Lucida Console" pitchFamily="49" charset="0"/>
              <a:cs typeface="Courier New" pitchFamily="49" charset="0"/>
            </a:endParaRPr>
          </a:p>
          <a:p>
            <a:pPr algn="l">
              <a:spcBef>
                <a:spcPts val="0"/>
              </a:spcBef>
            </a:pPr>
            <a:r>
              <a:rPr lang="en-US" sz="1600" spc="-150" dirty="0">
                <a:solidFill>
                  <a:schemeClr val="dk1"/>
                </a:solidFill>
                <a:latin typeface="Lucida Console" pitchFamily="49" charset="0"/>
                <a:cs typeface="Courier New" pitchFamily="49" charset="0"/>
              </a:rPr>
              <a:t>Please select the CRS/GRID_HOME: </a:t>
            </a:r>
            <a:r>
              <a:rPr lang="en-US" sz="1600" spc="-150" dirty="0" smtClean="0">
                <a:solidFill>
                  <a:schemeClr val="dk1"/>
                </a:solidFill>
                <a:latin typeface="Lucida Console" pitchFamily="49" charset="0"/>
                <a:cs typeface="Courier New" pitchFamily="49" charset="0"/>
              </a:rPr>
              <a:t>1</a:t>
            </a:r>
          </a:p>
        </p:txBody>
      </p:sp>
      <p:sp>
        <p:nvSpPr>
          <p:cNvPr id="2" name="TextBox 1"/>
          <p:cNvSpPr txBox="1"/>
          <p:nvPr/>
        </p:nvSpPr>
        <p:spPr>
          <a:xfrm>
            <a:off x="228600" y="609600"/>
            <a:ext cx="7484741" cy="646331"/>
          </a:xfrm>
          <a:prstGeom prst="rect">
            <a:avLst/>
          </a:prstGeom>
          <a:noFill/>
        </p:spPr>
        <p:txBody>
          <a:bodyPr wrap="none" rtlCol="0">
            <a:spAutoFit/>
          </a:bodyPr>
          <a:lstStyle/>
          <a:p>
            <a:r>
              <a:rPr lang="en-US" sz="3600" dirty="0" smtClean="0">
                <a:latin typeface="Eras Bold ITC" pitchFamily="34" charset="0"/>
              </a:rPr>
              <a:t>Server Environment File (RAC)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2122353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spc="-150" dirty="0" smtClean="0">
                <a:solidFill>
                  <a:schemeClr val="dk1"/>
                </a:solidFill>
                <a:latin typeface="Lucida Console" pitchFamily="49" charset="0"/>
                <a:cs typeface="Courier New" pitchFamily="49" charset="0"/>
              </a:rPr>
              <a:t>You have not set a default ASM_HOME. Would you like to do so now?</a:t>
            </a:r>
          </a:p>
          <a:p>
            <a:pPr algn="l">
              <a:spcBef>
                <a:spcPts val="0"/>
              </a:spcBef>
            </a:pPr>
            <a:r>
              <a:rPr lang="en-US" sz="1600" spc="-150" dirty="0" smtClean="0">
                <a:solidFill>
                  <a:schemeClr val="dk1"/>
                </a:solidFill>
                <a:latin typeface="Lucida Console" pitchFamily="49" charset="0"/>
                <a:cs typeface="Courier New" pitchFamily="49" charset="0"/>
              </a:rPr>
              <a:t>y</a:t>
            </a:r>
          </a:p>
          <a:p>
            <a:pPr algn="l">
              <a:spcBef>
                <a:spcPts val="0"/>
              </a:spcBef>
            </a:pPr>
            <a:r>
              <a:rPr lang="en-US" sz="1600" dirty="0">
                <a:solidFill>
                  <a:schemeClr val="dk1"/>
                </a:solidFill>
                <a:latin typeface="Lucida Console" pitchFamily="49" charset="0"/>
                <a:cs typeface="Courier New" pitchFamily="49" charset="0"/>
              </a:rPr>
              <a:t> 1) /u01/app/</a:t>
            </a:r>
            <a:r>
              <a:rPr lang="en-US" sz="1600" dirty="0" err="1">
                <a:solidFill>
                  <a:schemeClr val="dk1"/>
                </a:solidFill>
                <a:latin typeface="Lucida Console" pitchFamily="49" charset="0"/>
                <a:cs typeface="Courier New" pitchFamily="49" charset="0"/>
              </a:rPr>
              <a:t>crs</a:t>
            </a:r>
            <a:endParaRPr lang="en-US" sz="1600" dirty="0">
              <a:solidFill>
                <a:schemeClr val="dk1"/>
              </a:solidFill>
              <a:latin typeface="Lucida Console" pitchFamily="49" charset="0"/>
              <a:cs typeface="Courier New" pitchFamily="49" charset="0"/>
            </a:endParaRPr>
          </a:p>
          <a:p>
            <a:pPr algn="l">
              <a:spcBef>
                <a:spcPts val="0"/>
              </a:spcBef>
            </a:pPr>
            <a:r>
              <a:rPr lang="en-US" sz="1600" dirty="0">
                <a:solidFill>
                  <a:schemeClr val="dk1"/>
                </a:solidFill>
                <a:latin typeface="Lucida Console" pitchFamily="49" charset="0"/>
                <a:cs typeface="Courier New" pitchFamily="49" charset="0"/>
              </a:rPr>
              <a:t> 2) /u01/app/oracle/product/asm/11.1</a:t>
            </a:r>
          </a:p>
          <a:p>
            <a:pPr algn="l">
              <a:spcBef>
                <a:spcPts val="0"/>
              </a:spcBef>
            </a:pPr>
            <a:r>
              <a:rPr lang="en-US" sz="1600" dirty="0">
                <a:solidFill>
                  <a:schemeClr val="dk1"/>
                </a:solidFill>
                <a:latin typeface="Lucida Console" pitchFamily="49" charset="0"/>
                <a:cs typeface="Courier New" pitchFamily="49" charset="0"/>
              </a:rPr>
              <a:t> 3) /u01/app/oracle/product/db/11.1</a:t>
            </a:r>
          </a:p>
          <a:p>
            <a:pPr algn="l">
              <a:spcBef>
                <a:spcPts val="0"/>
              </a:spcBef>
            </a:pPr>
            <a:r>
              <a:rPr lang="en-US" sz="1600" dirty="0">
                <a:solidFill>
                  <a:schemeClr val="dk1"/>
                </a:solidFill>
                <a:latin typeface="Lucida Console" pitchFamily="49" charset="0"/>
                <a:cs typeface="Courier New" pitchFamily="49" charset="0"/>
              </a:rPr>
              <a:t> 4) /u01/app/oracle/product/agent12c</a:t>
            </a:r>
          </a:p>
          <a:p>
            <a:pPr algn="l">
              <a:spcBef>
                <a:spcPts val="0"/>
              </a:spcBef>
            </a:pPr>
            <a:r>
              <a:rPr lang="en-US" sz="1600" dirty="0">
                <a:solidFill>
                  <a:schemeClr val="dk1"/>
                </a:solidFill>
                <a:latin typeface="Lucida Console" pitchFamily="49" charset="0"/>
                <a:cs typeface="Courier New" pitchFamily="49" charset="0"/>
              </a:rPr>
              <a:t> 5) /u01/app/oracle/product/agent12c/core/12.1.0.1.0</a:t>
            </a:r>
          </a:p>
          <a:p>
            <a:pPr algn="l">
              <a:spcBef>
                <a:spcPts val="0"/>
              </a:spcBef>
            </a:pPr>
            <a:r>
              <a:rPr lang="en-US" sz="1600" dirty="0">
                <a:solidFill>
                  <a:schemeClr val="dk1"/>
                </a:solidFill>
                <a:latin typeface="Lucida Console" pitchFamily="49" charset="0"/>
                <a:cs typeface="Courier New" pitchFamily="49" charset="0"/>
              </a:rPr>
              <a:t> 6) /u01/app/oracle/product/agent12c/</a:t>
            </a:r>
            <a:r>
              <a:rPr lang="en-US" sz="1600" dirty="0" err="1">
                <a:solidFill>
                  <a:schemeClr val="dk1"/>
                </a:solidFill>
                <a:latin typeface="Lucida Console" pitchFamily="49" charset="0"/>
                <a:cs typeface="Courier New" pitchFamily="49" charset="0"/>
              </a:rPr>
              <a:t>sbin</a:t>
            </a:r>
            <a:endParaRPr lang="en-US" sz="1600" dirty="0">
              <a:solidFill>
                <a:schemeClr val="dk1"/>
              </a:solidFill>
              <a:latin typeface="Lucida Console" pitchFamily="49" charset="0"/>
              <a:cs typeface="Courier New" pitchFamily="49" charset="0"/>
            </a:endParaRPr>
          </a:p>
          <a:p>
            <a:pPr algn="l">
              <a:spcBef>
                <a:spcPts val="0"/>
              </a:spcBef>
            </a:pPr>
            <a:r>
              <a:rPr lang="en-US" sz="1600" dirty="0">
                <a:solidFill>
                  <a:schemeClr val="dk1"/>
                </a:solidFill>
                <a:latin typeface="Lucida Console" pitchFamily="49" charset="0"/>
                <a:cs typeface="Courier New" pitchFamily="49" charset="0"/>
              </a:rPr>
              <a:t> 7) /u01/app/oracle/product/db/10.2</a:t>
            </a:r>
          </a:p>
          <a:p>
            <a:pPr algn="l">
              <a:spcBef>
                <a:spcPts val="0"/>
              </a:spcBef>
            </a:pPr>
            <a:r>
              <a:rPr lang="en-US" sz="1600" dirty="0">
                <a:solidFill>
                  <a:schemeClr val="dk1"/>
                </a:solidFill>
                <a:latin typeface="Lucida Console" pitchFamily="49" charset="0"/>
                <a:cs typeface="Courier New" pitchFamily="49" charset="0"/>
              </a:rPr>
              <a:t> 8) NA</a:t>
            </a:r>
          </a:p>
          <a:p>
            <a:pPr algn="l">
              <a:spcBef>
                <a:spcPts val="0"/>
              </a:spcBef>
            </a:pPr>
            <a:r>
              <a:rPr lang="en-US" sz="1600" dirty="0">
                <a:solidFill>
                  <a:schemeClr val="dk1"/>
                </a:solidFill>
                <a:latin typeface="Lucida Console" pitchFamily="49" charset="0"/>
                <a:cs typeface="Courier New" pitchFamily="49" charset="0"/>
              </a:rPr>
              <a:t> 9) Manual Input</a:t>
            </a:r>
          </a:p>
          <a:p>
            <a:pPr algn="l">
              <a:spcBef>
                <a:spcPts val="0"/>
              </a:spcBef>
            </a:pPr>
            <a:endParaRPr lang="en-US" sz="1600" spc="-150" dirty="0" smtClean="0">
              <a:solidFill>
                <a:schemeClr val="dk1"/>
              </a:solidFill>
              <a:latin typeface="Lucida Console" pitchFamily="49" charset="0"/>
              <a:cs typeface="Courier New" pitchFamily="49" charset="0"/>
            </a:endParaRPr>
          </a:p>
          <a:p>
            <a:pPr algn="l">
              <a:spcBef>
                <a:spcPts val="0"/>
              </a:spcBef>
            </a:pPr>
            <a:r>
              <a:rPr lang="en-US" sz="1600" spc="-150" dirty="0" smtClean="0">
                <a:solidFill>
                  <a:schemeClr val="dk1"/>
                </a:solidFill>
                <a:latin typeface="Lucida Console" pitchFamily="49" charset="0"/>
                <a:cs typeface="Courier New" pitchFamily="49" charset="0"/>
              </a:rPr>
              <a:t>Please select the ASM_HOME: 2</a:t>
            </a:r>
          </a:p>
        </p:txBody>
      </p:sp>
      <p:sp>
        <p:nvSpPr>
          <p:cNvPr id="2" name="TextBox 1"/>
          <p:cNvSpPr txBox="1"/>
          <p:nvPr/>
        </p:nvSpPr>
        <p:spPr>
          <a:xfrm>
            <a:off x="228600" y="609600"/>
            <a:ext cx="7484741" cy="646331"/>
          </a:xfrm>
          <a:prstGeom prst="rect">
            <a:avLst/>
          </a:prstGeom>
          <a:noFill/>
        </p:spPr>
        <p:txBody>
          <a:bodyPr wrap="none" rtlCol="0">
            <a:spAutoFit/>
          </a:bodyPr>
          <a:lstStyle/>
          <a:p>
            <a:r>
              <a:rPr lang="en-US" sz="3600" dirty="0" smtClean="0">
                <a:latin typeface="Eras Bold ITC" pitchFamily="34" charset="0"/>
              </a:rPr>
              <a:t>Server Environment File (RAC)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1086562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spc="-150" dirty="0" smtClean="0">
                <a:solidFill>
                  <a:schemeClr val="dk1"/>
                </a:solidFill>
                <a:latin typeface="Lucida Console" pitchFamily="49" charset="0"/>
                <a:cs typeface="Courier New" pitchFamily="49" charset="0"/>
              </a:rPr>
              <a:t>You have not set a default AGENT_HOME. Would you like to do so now?</a:t>
            </a:r>
          </a:p>
          <a:p>
            <a:pPr algn="l">
              <a:spcBef>
                <a:spcPts val="0"/>
              </a:spcBef>
            </a:pPr>
            <a:r>
              <a:rPr lang="en-US" sz="1600" spc="-150" dirty="0" smtClean="0">
                <a:solidFill>
                  <a:schemeClr val="dk1"/>
                </a:solidFill>
                <a:latin typeface="Lucida Console" pitchFamily="49" charset="0"/>
                <a:cs typeface="Courier New" pitchFamily="49" charset="0"/>
              </a:rPr>
              <a:t>y</a:t>
            </a:r>
          </a:p>
          <a:p>
            <a:pPr algn="l">
              <a:spcBef>
                <a:spcPts val="0"/>
              </a:spcBef>
            </a:pPr>
            <a:r>
              <a:rPr lang="en-US" sz="1600" dirty="0">
                <a:solidFill>
                  <a:schemeClr val="dk1"/>
                </a:solidFill>
                <a:latin typeface="Lucida Console" pitchFamily="49" charset="0"/>
                <a:cs typeface="Courier New" pitchFamily="49" charset="0"/>
              </a:rPr>
              <a:t> 1) /u01/app/</a:t>
            </a:r>
            <a:r>
              <a:rPr lang="en-US" sz="1600" dirty="0" err="1">
                <a:solidFill>
                  <a:schemeClr val="dk1"/>
                </a:solidFill>
                <a:latin typeface="Lucida Console" pitchFamily="49" charset="0"/>
                <a:cs typeface="Courier New" pitchFamily="49" charset="0"/>
              </a:rPr>
              <a:t>crs</a:t>
            </a:r>
            <a:endParaRPr lang="en-US" sz="1600" dirty="0">
              <a:solidFill>
                <a:schemeClr val="dk1"/>
              </a:solidFill>
              <a:latin typeface="Lucida Console" pitchFamily="49" charset="0"/>
              <a:cs typeface="Courier New" pitchFamily="49" charset="0"/>
            </a:endParaRPr>
          </a:p>
          <a:p>
            <a:pPr algn="l">
              <a:spcBef>
                <a:spcPts val="0"/>
              </a:spcBef>
            </a:pPr>
            <a:r>
              <a:rPr lang="en-US" sz="1600" dirty="0">
                <a:solidFill>
                  <a:schemeClr val="dk1"/>
                </a:solidFill>
                <a:latin typeface="Lucida Console" pitchFamily="49" charset="0"/>
                <a:cs typeface="Courier New" pitchFamily="49" charset="0"/>
              </a:rPr>
              <a:t> 2) /u01/app/oracle/product/asm/11.1</a:t>
            </a:r>
          </a:p>
          <a:p>
            <a:pPr algn="l">
              <a:spcBef>
                <a:spcPts val="0"/>
              </a:spcBef>
            </a:pPr>
            <a:r>
              <a:rPr lang="en-US" sz="1600" dirty="0">
                <a:solidFill>
                  <a:schemeClr val="dk1"/>
                </a:solidFill>
                <a:latin typeface="Lucida Console" pitchFamily="49" charset="0"/>
                <a:cs typeface="Courier New" pitchFamily="49" charset="0"/>
              </a:rPr>
              <a:t> 3) /u01/app/oracle/product/db/11.1</a:t>
            </a:r>
          </a:p>
          <a:p>
            <a:pPr algn="l">
              <a:spcBef>
                <a:spcPts val="0"/>
              </a:spcBef>
            </a:pPr>
            <a:r>
              <a:rPr lang="en-US" sz="1600" dirty="0">
                <a:solidFill>
                  <a:schemeClr val="dk1"/>
                </a:solidFill>
                <a:latin typeface="Lucida Console" pitchFamily="49" charset="0"/>
                <a:cs typeface="Courier New" pitchFamily="49" charset="0"/>
              </a:rPr>
              <a:t> 4) /u01/app/oracle/product/agent12c</a:t>
            </a:r>
          </a:p>
          <a:p>
            <a:pPr algn="l">
              <a:spcBef>
                <a:spcPts val="0"/>
              </a:spcBef>
            </a:pPr>
            <a:r>
              <a:rPr lang="en-US" sz="1600" dirty="0">
                <a:solidFill>
                  <a:schemeClr val="dk1"/>
                </a:solidFill>
                <a:latin typeface="Lucida Console" pitchFamily="49" charset="0"/>
                <a:cs typeface="Courier New" pitchFamily="49" charset="0"/>
              </a:rPr>
              <a:t> 5) /u01/app/oracle/product/agent12c/core/12.1.0.1.0</a:t>
            </a:r>
          </a:p>
          <a:p>
            <a:pPr algn="l">
              <a:spcBef>
                <a:spcPts val="0"/>
              </a:spcBef>
            </a:pPr>
            <a:r>
              <a:rPr lang="en-US" sz="1600" dirty="0">
                <a:solidFill>
                  <a:schemeClr val="dk1"/>
                </a:solidFill>
                <a:latin typeface="Lucida Console" pitchFamily="49" charset="0"/>
                <a:cs typeface="Courier New" pitchFamily="49" charset="0"/>
              </a:rPr>
              <a:t> 6) /u01/app/oracle/product/agent12c/</a:t>
            </a:r>
            <a:r>
              <a:rPr lang="en-US" sz="1600" dirty="0" err="1">
                <a:solidFill>
                  <a:schemeClr val="dk1"/>
                </a:solidFill>
                <a:latin typeface="Lucida Console" pitchFamily="49" charset="0"/>
                <a:cs typeface="Courier New" pitchFamily="49" charset="0"/>
              </a:rPr>
              <a:t>sbin</a:t>
            </a:r>
            <a:endParaRPr lang="en-US" sz="1600" dirty="0">
              <a:solidFill>
                <a:schemeClr val="dk1"/>
              </a:solidFill>
              <a:latin typeface="Lucida Console" pitchFamily="49" charset="0"/>
              <a:cs typeface="Courier New" pitchFamily="49" charset="0"/>
            </a:endParaRPr>
          </a:p>
          <a:p>
            <a:pPr algn="l">
              <a:spcBef>
                <a:spcPts val="0"/>
              </a:spcBef>
            </a:pPr>
            <a:r>
              <a:rPr lang="en-US" sz="1600" dirty="0">
                <a:solidFill>
                  <a:schemeClr val="dk1"/>
                </a:solidFill>
                <a:latin typeface="Lucida Console" pitchFamily="49" charset="0"/>
                <a:cs typeface="Courier New" pitchFamily="49" charset="0"/>
              </a:rPr>
              <a:t> 7) /u01/app/oracle/product/db/10.2</a:t>
            </a:r>
          </a:p>
          <a:p>
            <a:pPr algn="l">
              <a:spcBef>
                <a:spcPts val="0"/>
              </a:spcBef>
            </a:pPr>
            <a:r>
              <a:rPr lang="en-US" sz="1600" dirty="0">
                <a:solidFill>
                  <a:schemeClr val="dk1"/>
                </a:solidFill>
                <a:latin typeface="Lucida Console" pitchFamily="49" charset="0"/>
                <a:cs typeface="Courier New" pitchFamily="49" charset="0"/>
              </a:rPr>
              <a:t> 8) NA</a:t>
            </a:r>
          </a:p>
          <a:p>
            <a:pPr algn="l">
              <a:spcBef>
                <a:spcPts val="0"/>
              </a:spcBef>
            </a:pPr>
            <a:r>
              <a:rPr lang="en-US" sz="1600" dirty="0">
                <a:solidFill>
                  <a:schemeClr val="dk1"/>
                </a:solidFill>
                <a:latin typeface="Lucida Console" pitchFamily="49" charset="0"/>
                <a:cs typeface="Courier New" pitchFamily="49" charset="0"/>
              </a:rPr>
              <a:t> 9) Manual Input</a:t>
            </a:r>
          </a:p>
          <a:p>
            <a:pPr algn="l">
              <a:spcBef>
                <a:spcPts val="0"/>
              </a:spcBef>
            </a:pPr>
            <a:endParaRPr lang="en-US" sz="1600" spc="-150" dirty="0" smtClean="0">
              <a:solidFill>
                <a:schemeClr val="dk1"/>
              </a:solidFill>
              <a:latin typeface="Lucida Console" pitchFamily="49" charset="0"/>
              <a:cs typeface="Courier New" pitchFamily="49" charset="0"/>
            </a:endParaRPr>
          </a:p>
          <a:p>
            <a:pPr algn="l">
              <a:spcBef>
                <a:spcPts val="0"/>
              </a:spcBef>
            </a:pPr>
            <a:r>
              <a:rPr lang="en-US" sz="1600" spc="-150" dirty="0" smtClean="0">
                <a:solidFill>
                  <a:schemeClr val="dk1"/>
                </a:solidFill>
                <a:latin typeface="Lucida Console" pitchFamily="49" charset="0"/>
                <a:cs typeface="Courier New" pitchFamily="49" charset="0"/>
              </a:rPr>
              <a:t>Please select the AGENT_HOME: 4</a:t>
            </a:r>
          </a:p>
        </p:txBody>
      </p:sp>
      <p:sp>
        <p:nvSpPr>
          <p:cNvPr id="2" name="TextBox 1"/>
          <p:cNvSpPr txBox="1"/>
          <p:nvPr/>
        </p:nvSpPr>
        <p:spPr>
          <a:xfrm>
            <a:off x="228600" y="609600"/>
            <a:ext cx="7484741" cy="646331"/>
          </a:xfrm>
          <a:prstGeom prst="rect">
            <a:avLst/>
          </a:prstGeom>
          <a:noFill/>
        </p:spPr>
        <p:txBody>
          <a:bodyPr wrap="none" rtlCol="0">
            <a:spAutoFit/>
          </a:bodyPr>
          <a:lstStyle/>
          <a:p>
            <a:r>
              <a:rPr lang="en-US" sz="3600" dirty="0" smtClean="0">
                <a:latin typeface="Eras Bold ITC" pitchFamily="34" charset="0"/>
              </a:rPr>
              <a:t>Server Environment File (RAC)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6050542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spc="-150" dirty="0" smtClean="0">
                <a:solidFill>
                  <a:schemeClr val="dk1"/>
                </a:solidFill>
                <a:latin typeface="Lucida Console" pitchFamily="49" charset="0"/>
                <a:cs typeface="Courier New" pitchFamily="49" charset="0"/>
              </a:rPr>
              <a:t>You have not set a default RAC_NODE. Would you like to do so now?</a:t>
            </a:r>
          </a:p>
          <a:p>
            <a:pPr algn="l">
              <a:spcBef>
                <a:spcPts val="0"/>
              </a:spcBef>
            </a:pPr>
            <a:r>
              <a:rPr lang="en-US" sz="1600" spc="-150" dirty="0" smtClean="0">
                <a:solidFill>
                  <a:schemeClr val="dk1"/>
                </a:solidFill>
                <a:latin typeface="Lucida Console" pitchFamily="49" charset="0"/>
                <a:cs typeface="Courier New" pitchFamily="49" charset="0"/>
              </a:rPr>
              <a:t>y</a:t>
            </a:r>
          </a:p>
          <a:p>
            <a:pPr algn="l">
              <a:spcBef>
                <a:spcPts val="0"/>
              </a:spcBef>
            </a:pPr>
            <a:endParaRPr lang="en-US" sz="1600" spc="-150" dirty="0" smtClean="0">
              <a:solidFill>
                <a:schemeClr val="dk1"/>
              </a:solidFill>
              <a:latin typeface="Lucida Console" pitchFamily="49" charset="0"/>
              <a:cs typeface="Courier New" pitchFamily="49" charset="0"/>
            </a:endParaRPr>
          </a:p>
          <a:p>
            <a:pPr algn="l">
              <a:spcBef>
                <a:spcPts val="0"/>
              </a:spcBef>
            </a:pPr>
            <a:r>
              <a:rPr lang="en-US" sz="1600" spc="-150" dirty="0" smtClean="0">
                <a:solidFill>
                  <a:schemeClr val="dk1"/>
                </a:solidFill>
                <a:latin typeface="Lucida Console" pitchFamily="49" charset="0"/>
                <a:cs typeface="Courier New" pitchFamily="49" charset="0"/>
              </a:rPr>
              <a:t>Please enter the RAC_NODE (NA for none):</a:t>
            </a:r>
          </a:p>
          <a:p>
            <a:pPr algn="l">
              <a:spcBef>
                <a:spcPts val="0"/>
              </a:spcBef>
            </a:pPr>
            <a:r>
              <a:rPr lang="en-US" sz="1600" spc="-150" dirty="0" smtClean="0">
                <a:solidFill>
                  <a:schemeClr val="dk1"/>
                </a:solidFill>
                <a:latin typeface="Lucida Console" pitchFamily="49" charset="0"/>
                <a:cs typeface="Courier New" pitchFamily="49" charset="0"/>
              </a:rPr>
              <a:t>1</a:t>
            </a:r>
          </a:p>
          <a:p>
            <a:pPr algn="l">
              <a:spcBef>
                <a:spcPts val="0"/>
              </a:spcBef>
            </a:pPr>
            <a:endParaRPr lang="en-US" sz="1600" spc="-150" dirty="0" smtClean="0">
              <a:solidFill>
                <a:schemeClr val="dk1"/>
              </a:solidFill>
              <a:latin typeface="Lucida Console" pitchFamily="49" charset="0"/>
              <a:cs typeface="Courier New" pitchFamily="49" charset="0"/>
            </a:endParaRPr>
          </a:p>
          <a:p>
            <a:pPr algn="l">
              <a:spcBef>
                <a:spcPts val="0"/>
              </a:spcBef>
            </a:pPr>
            <a:r>
              <a:rPr lang="en-US" sz="1600" spc="-150" dirty="0" smtClean="0">
                <a:solidFill>
                  <a:schemeClr val="dk1"/>
                </a:solidFill>
                <a:latin typeface="Lucida Console" pitchFamily="49" charset="0"/>
                <a:cs typeface="Courier New" pitchFamily="49" charset="0"/>
              </a:rPr>
              <a:t>You have not set a default ORACLE_BASE. Would you like to do so now?</a:t>
            </a:r>
          </a:p>
          <a:p>
            <a:pPr algn="l">
              <a:spcBef>
                <a:spcPts val="0"/>
              </a:spcBef>
            </a:pPr>
            <a:r>
              <a:rPr lang="en-US" sz="1600" spc="-150" dirty="0" smtClean="0">
                <a:solidFill>
                  <a:schemeClr val="dk1"/>
                </a:solidFill>
                <a:latin typeface="Lucida Console" pitchFamily="49" charset="0"/>
                <a:cs typeface="Courier New" pitchFamily="49" charset="0"/>
              </a:rPr>
              <a:t>y</a:t>
            </a:r>
          </a:p>
          <a:p>
            <a:pPr algn="l">
              <a:spcBef>
                <a:spcPts val="0"/>
              </a:spcBef>
            </a:pPr>
            <a:endParaRPr lang="en-US" sz="1600" spc="-150" dirty="0" smtClean="0">
              <a:solidFill>
                <a:schemeClr val="dk1"/>
              </a:solidFill>
              <a:latin typeface="Lucida Console" pitchFamily="49" charset="0"/>
              <a:cs typeface="Courier New" pitchFamily="49" charset="0"/>
            </a:endParaRPr>
          </a:p>
          <a:p>
            <a:pPr algn="l">
              <a:spcBef>
                <a:spcPts val="0"/>
              </a:spcBef>
            </a:pPr>
            <a:r>
              <a:rPr lang="en-US" sz="1600" spc="-150" dirty="0" smtClean="0">
                <a:solidFill>
                  <a:schemeClr val="dk1"/>
                </a:solidFill>
                <a:latin typeface="Lucida Console" pitchFamily="49" charset="0"/>
                <a:cs typeface="Courier New" pitchFamily="49" charset="0"/>
              </a:rPr>
              <a:t>Please enter the ORACLE_BASE (NA for none):</a:t>
            </a:r>
          </a:p>
          <a:p>
            <a:pPr algn="l">
              <a:spcBef>
                <a:spcPts val="0"/>
              </a:spcBef>
            </a:pPr>
            <a:r>
              <a:rPr lang="en-US" sz="1600" spc="-150" dirty="0" smtClean="0">
                <a:solidFill>
                  <a:schemeClr val="dk1"/>
                </a:solidFill>
                <a:latin typeface="Lucida Console" pitchFamily="49" charset="0"/>
                <a:cs typeface="Courier New" pitchFamily="49" charset="0"/>
              </a:rPr>
              <a:t>/u01/app/oracle </a:t>
            </a:r>
            <a:endParaRPr lang="en-US" sz="1600" spc="-150" dirty="0">
              <a:solidFill>
                <a:schemeClr val="dk1"/>
              </a:solidFill>
              <a:latin typeface="Lucida Console" pitchFamily="49" charset="0"/>
              <a:cs typeface="Courier New" pitchFamily="49" charset="0"/>
            </a:endParaRPr>
          </a:p>
        </p:txBody>
      </p:sp>
      <p:sp>
        <p:nvSpPr>
          <p:cNvPr id="2" name="TextBox 1"/>
          <p:cNvSpPr txBox="1"/>
          <p:nvPr/>
        </p:nvSpPr>
        <p:spPr>
          <a:xfrm>
            <a:off x="228600" y="609600"/>
            <a:ext cx="7484741" cy="646331"/>
          </a:xfrm>
          <a:prstGeom prst="rect">
            <a:avLst/>
          </a:prstGeom>
          <a:noFill/>
        </p:spPr>
        <p:txBody>
          <a:bodyPr wrap="none" rtlCol="0">
            <a:spAutoFit/>
          </a:bodyPr>
          <a:lstStyle/>
          <a:p>
            <a:r>
              <a:rPr lang="en-US" sz="3600" dirty="0" smtClean="0">
                <a:latin typeface="Eras Bold ITC" pitchFamily="34" charset="0"/>
              </a:rPr>
              <a:t>Server Environment File (RAC)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75884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a:spcBef>
                <a:spcPts val="0"/>
              </a:spcBef>
            </a:pPr>
            <a:r>
              <a:rPr lang="en-US" sz="2000" dirty="0">
                <a:solidFill>
                  <a:schemeClr val="tx1"/>
                </a:solidFill>
                <a:latin typeface="Lucida Console" pitchFamily="49" charset="0"/>
              </a:rPr>
              <a:t>ORACLE_BASE=/u01/app/oracle</a:t>
            </a:r>
          </a:p>
          <a:p>
            <a:pPr lvl="0" algn="l">
              <a:spcBef>
                <a:spcPts val="0"/>
              </a:spcBef>
            </a:pPr>
            <a:r>
              <a:rPr lang="en-US" sz="2000" dirty="0">
                <a:solidFill>
                  <a:schemeClr val="tx1"/>
                </a:solidFill>
                <a:latin typeface="Lucida Console" pitchFamily="49" charset="0"/>
              </a:rPr>
              <a:t>CRS_GRID_HOME=/u01/app/</a:t>
            </a:r>
            <a:r>
              <a:rPr lang="en-US" sz="2000" dirty="0" err="1">
                <a:solidFill>
                  <a:schemeClr val="tx1"/>
                </a:solidFill>
                <a:latin typeface="Lucida Console" pitchFamily="49" charset="0"/>
              </a:rPr>
              <a:t>crs</a:t>
            </a:r>
            <a:endParaRPr lang="en-US" sz="2000" dirty="0">
              <a:solidFill>
                <a:schemeClr val="tx1"/>
              </a:solidFill>
              <a:latin typeface="Lucida Console" pitchFamily="49" charset="0"/>
            </a:endParaRPr>
          </a:p>
          <a:p>
            <a:pPr lvl="0" algn="l">
              <a:spcBef>
                <a:spcPts val="0"/>
              </a:spcBef>
            </a:pPr>
            <a:r>
              <a:rPr lang="en-US" sz="2000" dirty="0">
                <a:solidFill>
                  <a:schemeClr val="tx1"/>
                </a:solidFill>
                <a:latin typeface="Lucida Console" pitchFamily="49" charset="0"/>
              </a:rPr>
              <a:t>ASM_HOME=/u01/app/oracle/product/asm/11.1</a:t>
            </a:r>
          </a:p>
          <a:p>
            <a:pPr lvl="0" algn="l">
              <a:spcBef>
                <a:spcPts val="0"/>
              </a:spcBef>
            </a:pPr>
            <a:r>
              <a:rPr lang="en-US" sz="2000" dirty="0">
                <a:solidFill>
                  <a:schemeClr val="tx1"/>
                </a:solidFill>
                <a:latin typeface="Lucida Console" pitchFamily="49" charset="0"/>
              </a:rPr>
              <a:t>AGENT_HOME=/u01/app/oracle/product/agent12c</a:t>
            </a:r>
          </a:p>
          <a:p>
            <a:pPr lvl="0" algn="l">
              <a:spcBef>
                <a:spcPts val="0"/>
              </a:spcBef>
            </a:pPr>
            <a:r>
              <a:rPr lang="en-US" sz="2000" dirty="0">
                <a:solidFill>
                  <a:schemeClr val="tx1"/>
                </a:solidFill>
                <a:latin typeface="Lucida Console" pitchFamily="49" charset="0"/>
              </a:rPr>
              <a:t>DEFAULT_ORACLE_HOME=/u01/app/oracle/product/db/11.1</a:t>
            </a:r>
          </a:p>
          <a:p>
            <a:pPr lvl="0" algn="l">
              <a:spcBef>
                <a:spcPts val="0"/>
              </a:spcBef>
            </a:pPr>
            <a:r>
              <a:rPr lang="en-US" sz="2000" dirty="0">
                <a:solidFill>
                  <a:schemeClr val="tx1"/>
                </a:solidFill>
                <a:latin typeface="Lucida Console" pitchFamily="49" charset="0"/>
              </a:rPr>
              <a:t>RAC_NODE=1</a:t>
            </a:r>
          </a:p>
          <a:p>
            <a:pPr lvl="0" algn="l">
              <a:spcBef>
                <a:spcPts val="0"/>
              </a:spcBef>
            </a:pPr>
            <a:r>
              <a:rPr lang="en-US" sz="2000" dirty="0">
                <a:solidFill>
                  <a:schemeClr val="tx1"/>
                </a:solidFill>
                <a:latin typeface="Lucida Console" pitchFamily="49" charset="0"/>
              </a:rPr>
              <a:t>DEFPATH=/usr/infra/bin:/usr/</a:t>
            </a:r>
            <a:r>
              <a:rPr lang="en-US" sz="2000" dirty="0" err="1">
                <a:solidFill>
                  <a:schemeClr val="tx1"/>
                </a:solidFill>
                <a:latin typeface="Lucida Console" pitchFamily="49" charset="0"/>
              </a:rPr>
              <a:t>kerberos</a:t>
            </a:r>
            <a:r>
              <a:rPr lang="en-US" sz="2000" dirty="0">
                <a:solidFill>
                  <a:schemeClr val="tx1"/>
                </a:solidFill>
                <a:latin typeface="Lucida Console" pitchFamily="49" charset="0"/>
              </a:rPr>
              <a:t>/bin:/usr/bin:/bin:/usr/local/bin::/home/oracle/bin:/</a:t>
            </a:r>
            <a:r>
              <a:rPr lang="en-US" sz="2000" dirty="0" err="1">
                <a:solidFill>
                  <a:schemeClr val="tx1"/>
                </a:solidFill>
                <a:latin typeface="Lucida Console" pitchFamily="49" charset="0"/>
              </a:rPr>
              <a:t>etc</a:t>
            </a:r>
            <a:r>
              <a:rPr lang="en-US" sz="2000" dirty="0">
                <a:solidFill>
                  <a:schemeClr val="tx1"/>
                </a:solidFill>
                <a:latin typeface="Lucida Console" pitchFamily="49" charset="0"/>
              </a:rPr>
              <a:t>/oracle/scripts</a:t>
            </a:r>
          </a:p>
        </p:txBody>
      </p:sp>
      <p:sp>
        <p:nvSpPr>
          <p:cNvPr id="2" name="TextBox 1"/>
          <p:cNvSpPr txBox="1"/>
          <p:nvPr/>
        </p:nvSpPr>
        <p:spPr>
          <a:xfrm>
            <a:off x="228600" y="609600"/>
            <a:ext cx="7484741" cy="646331"/>
          </a:xfrm>
          <a:prstGeom prst="rect">
            <a:avLst/>
          </a:prstGeom>
          <a:noFill/>
        </p:spPr>
        <p:txBody>
          <a:bodyPr wrap="none" rtlCol="0">
            <a:spAutoFit/>
          </a:bodyPr>
          <a:lstStyle/>
          <a:p>
            <a:r>
              <a:rPr lang="en-US" sz="3600" dirty="0" smtClean="0">
                <a:latin typeface="Eras Bold ITC" pitchFamily="34" charset="0"/>
              </a:rPr>
              <a:t>Server Environment File (RAC)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04396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spc="-150" dirty="0">
                <a:solidFill>
                  <a:schemeClr val="dk1"/>
                </a:solidFill>
                <a:latin typeface="Lucida Console" pitchFamily="49" charset="0"/>
                <a:cs typeface="Courier New" pitchFamily="49" charset="0"/>
              </a:rPr>
              <a:t>You have not set a default ORACLE_HOME. Would you like to do so now?</a:t>
            </a:r>
          </a:p>
          <a:p>
            <a:pPr algn="l">
              <a:spcBef>
                <a:spcPts val="0"/>
              </a:spcBef>
            </a:pPr>
            <a:r>
              <a:rPr lang="en-US" sz="1600" spc="-150" dirty="0">
                <a:solidFill>
                  <a:schemeClr val="dk1"/>
                </a:solidFill>
                <a:latin typeface="Lucida Console" pitchFamily="49" charset="0"/>
                <a:cs typeface="Courier New" pitchFamily="49" charset="0"/>
              </a:rPr>
              <a:t>y</a:t>
            </a:r>
          </a:p>
          <a:p>
            <a:pPr algn="l">
              <a:spcBef>
                <a:spcPts val="0"/>
              </a:spcBef>
            </a:pPr>
            <a:r>
              <a:rPr lang="en-US" sz="1600" spc="-150" dirty="0">
                <a:solidFill>
                  <a:schemeClr val="dk1"/>
                </a:solidFill>
                <a:latin typeface="Lucida Console" pitchFamily="49" charset="0"/>
                <a:cs typeface="Courier New" pitchFamily="49" charset="0"/>
              </a:rPr>
              <a:t>1) /opt/app/oracle/product/10.2.0.4/db_1</a:t>
            </a:r>
          </a:p>
          <a:p>
            <a:pPr algn="l">
              <a:spcBef>
                <a:spcPts val="0"/>
              </a:spcBef>
            </a:pPr>
            <a:r>
              <a:rPr lang="en-US" sz="1600" spc="-150" dirty="0">
                <a:solidFill>
                  <a:schemeClr val="dk1"/>
                </a:solidFill>
                <a:latin typeface="Lucida Console" pitchFamily="49" charset="0"/>
                <a:cs typeface="Courier New" pitchFamily="49" charset="0"/>
              </a:rPr>
              <a:t>2) /opt/app/oracle/product/agent10g</a:t>
            </a:r>
          </a:p>
          <a:p>
            <a:pPr algn="l">
              <a:spcBef>
                <a:spcPts val="0"/>
              </a:spcBef>
            </a:pPr>
            <a:r>
              <a:rPr lang="en-US" sz="1600" spc="-150" dirty="0">
                <a:solidFill>
                  <a:schemeClr val="dk1"/>
                </a:solidFill>
                <a:latin typeface="Lucida Console" pitchFamily="49" charset="0"/>
                <a:cs typeface="Courier New" pitchFamily="49" charset="0"/>
              </a:rPr>
              <a:t>3) /opt/app/oracle/product/10.2.0/db_1</a:t>
            </a:r>
          </a:p>
          <a:p>
            <a:pPr algn="l">
              <a:spcBef>
                <a:spcPts val="0"/>
              </a:spcBef>
            </a:pPr>
            <a:r>
              <a:rPr lang="en-US" sz="1600" spc="-150" dirty="0">
                <a:solidFill>
                  <a:schemeClr val="dk1"/>
                </a:solidFill>
                <a:latin typeface="Lucida Console" pitchFamily="49" charset="0"/>
                <a:cs typeface="Courier New" pitchFamily="49" charset="0"/>
              </a:rPr>
              <a:t>4) NA</a:t>
            </a:r>
          </a:p>
          <a:p>
            <a:pPr algn="l">
              <a:spcBef>
                <a:spcPts val="0"/>
              </a:spcBef>
            </a:pPr>
            <a:r>
              <a:rPr lang="en-US" sz="1600" spc="-150" dirty="0">
                <a:solidFill>
                  <a:schemeClr val="dk1"/>
                </a:solidFill>
                <a:latin typeface="Lucida Console" pitchFamily="49" charset="0"/>
                <a:cs typeface="Courier New" pitchFamily="49" charset="0"/>
              </a:rPr>
              <a:t>5) Manual Input</a:t>
            </a:r>
          </a:p>
          <a:p>
            <a:pPr algn="l">
              <a:spcBef>
                <a:spcPts val="0"/>
              </a:spcBef>
            </a:pPr>
            <a:endParaRPr lang="en-US" sz="1600" spc="-150" dirty="0">
              <a:solidFill>
                <a:schemeClr val="dk1"/>
              </a:solidFill>
              <a:latin typeface="Lucida Console" pitchFamily="49" charset="0"/>
              <a:cs typeface="Courier New" pitchFamily="49" charset="0"/>
            </a:endParaRPr>
          </a:p>
          <a:p>
            <a:pPr algn="l">
              <a:spcBef>
                <a:spcPts val="0"/>
              </a:spcBef>
            </a:pPr>
            <a:r>
              <a:rPr lang="en-US" sz="1600" spc="-150" dirty="0">
                <a:solidFill>
                  <a:schemeClr val="dk1"/>
                </a:solidFill>
                <a:latin typeface="Lucida Console" pitchFamily="49" charset="0"/>
                <a:cs typeface="Courier New" pitchFamily="49" charset="0"/>
              </a:rPr>
              <a:t>Please select the ORACLE_HOME you would like to use as your default ORACLE_HOME: </a:t>
            </a:r>
            <a:r>
              <a:rPr lang="en-US" sz="1600" spc="-150" dirty="0" smtClean="0">
                <a:solidFill>
                  <a:schemeClr val="dk1"/>
                </a:solidFill>
                <a:latin typeface="Lucida Console" pitchFamily="49" charset="0"/>
                <a:cs typeface="Courier New" pitchFamily="49" charset="0"/>
              </a:rPr>
              <a:t>3</a:t>
            </a:r>
            <a:endParaRPr lang="en-US" sz="1600" spc="-150" dirty="0">
              <a:solidFill>
                <a:schemeClr val="dk1"/>
              </a:solidFill>
              <a:latin typeface="Lucida Console" pitchFamily="49" charset="0"/>
              <a:cs typeface="Courier New" pitchFamily="49" charset="0"/>
            </a:endParaRPr>
          </a:p>
        </p:txBody>
      </p:sp>
      <p:sp>
        <p:nvSpPr>
          <p:cNvPr id="2" name="TextBox 1"/>
          <p:cNvSpPr txBox="1"/>
          <p:nvPr/>
        </p:nvSpPr>
        <p:spPr>
          <a:xfrm>
            <a:off x="228600" y="609600"/>
            <a:ext cx="8371202" cy="646331"/>
          </a:xfrm>
          <a:prstGeom prst="rect">
            <a:avLst/>
          </a:prstGeom>
          <a:noFill/>
        </p:spPr>
        <p:txBody>
          <a:bodyPr wrap="none" rtlCol="0">
            <a:spAutoFit/>
          </a:bodyPr>
          <a:lstStyle/>
          <a:p>
            <a:r>
              <a:rPr lang="en-US" sz="3600" dirty="0" smtClean="0">
                <a:latin typeface="Eras Bold ITC" pitchFamily="34" charset="0"/>
              </a:rPr>
              <a:t>Server Environment File (Non-RAC)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2745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spc="-150" dirty="0" smtClean="0">
                <a:solidFill>
                  <a:schemeClr val="dk1"/>
                </a:solidFill>
                <a:latin typeface="Lucida Console" pitchFamily="49" charset="0"/>
                <a:cs typeface="Courier New" pitchFamily="49" charset="0"/>
              </a:rPr>
              <a:t>You </a:t>
            </a:r>
            <a:r>
              <a:rPr lang="en-US" sz="1600" spc="-150" dirty="0">
                <a:solidFill>
                  <a:schemeClr val="dk1"/>
                </a:solidFill>
                <a:latin typeface="Lucida Console" pitchFamily="49" charset="0"/>
                <a:cs typeface="Courier New" pitchFamily="49" charset="0"/>
              </a:rPr>
              <a:t>have not set a default CRS/GRID_HOME. Would you like to do so now?</a:t>
            </a:r>
          </a:p>
          <a:p>
            <a:pPr algn="l">
              <a:spcBef>
                <a:spcPts val="0"/>
              </a:spcBef>
            </a:pPr>
            <a:r>
              <a:rPr lang="en-US" sz="1600" spc="-150" dirty="0">
                <a:solidFill>
                  <a:schemeClr val="dk1"/>
                </a:solidFill>
                <a:latin typeface="Lucida Console" pitchFamily="49" charset="0"/>
                <a:cs typeface="Courier New" pitchFamily="49" charset="0"/>
              </a:rPr>
              <a:t>y</a:t>
            </a:r>
          </a:p>
          <a:p>
            <a:pPr algn="l">
              <a:spcBef>
                <a:spcPts val="0"/>
              </a:spcBef>
            </a:pPr>
            <a:r>
              <a:rPr lang="en-US" sz="1600" spc="-150" dirty="0">
                <a:solidFill>
                  <a:schemeClr val="dk1"/>
                </a:solidFill>
                <a:latin typeface="Lucida Console" pitchFamily="49" charset="0"/>
                <a:cs typeface="Courier New" pitchFamily="49" charset="0"/>
              </a:rPr>
              <a:t>1) /opt/app/oracle/product/10.2.0.4/db_1</a:t>
            </a:r>
          </a:p>
          <a:p>
            <a:pPr algn="l">
              <a:spcBef>
                <a:spcPts val="0"/>
              </a:spcBef>
            </a:pPr>
            <a:r>
              <a:rPr lang="en-US" sz="1600" spc="-150" dirty="0">
                <a:solidFill>
                  <a:schemeClr val="dk1"/>
                </a:solidFill>
                <a:latin typeface="Lucida Console" pitchFamily="49" charset="0"/>
                <a:cs typeface="Courier New" pitchFamily="49" charset="0"/>
              </a:rPr>
              <a:t>2) /opt/app/oracle/product/agent10g</a:t>
            </a:r>
          </a:p>
          <a:p>
            <a:pPr algn="l">
              <a:spcBef>
                <a:spcPts val="0"/>
              </a:spcBef>
            </a:pPr>
            <a:r>
              <a:rPr lang="en-US" sz="1600" spc="-150" dirty="0">
                <a:solidFill>
                  <a:schemeClr val="dk1"/>
                </a:solidFill>
                <a:latin typeface="Lucida Console" pitchFamily="49" charset="0"/>
                <a:cs typeface="Courier New" pitchFamily="49" charset="0"/>
              </a:rPr>
              <a:t>3) /opt/app/oracle/product/10.2.0/db_1</a:t>
            </a:r>
          </a:p>
          <a:p>
            <a:pPr algn="l">
              <a:spcBef>
                <a:spcPts val="0"/>
              </a:spcBef>
            </a:pPr>
            <a:r>
              <a:rPr lang="en-US" sz="1600" spc="-150" dirty="0">
                <a:solidFill>
                  <a:schemeClr val="dk1"/>
                </a:solidFill>
                <a:latin typeface="Lucida Console" pitchFamily="49" charset="0"/>
                <a:cs typeface="Courier New" pitchFamily="49" charset="0"/>
              </a:rPr>
              <a:t>4) NA</a:t>
            </a:r>
          </a:p>
          <a:p>
            <a:pPr algn="l">
              <a:spcBef>
                <a:spcPts val="0"/>
              </a:spcBef>
            </a:pPr>
            <a:r>
              <a:rPr lang="en-US" sz="1600" spc="-150" dirty="0">
                <a:solidFill>
                  <a:schemeClr val="dk1"/>
                </a:solidFill>
                <a:latin typeface="Lucida Console" pitchFamily="49" charset="0"/>
                <a:cs typeface="Courier New" pitchFamily="49" charset="0"/>
              </a:rPr>
              <a:t>5) Manual Input</a:t>
            </a:r>
          </a:p>
          <a:p>
            <a:pPr algn="l">
              <a:spcBef>
                <a:spcPts val="0"/>
              </a:spcBef>
            </a:pPr>
            <a:endParaRPr lang="en-US" sz="1600" spc="-150" dirty="0">
              <a:solidFill>
                <a:schemeClr val="dk1"/>
              </a:solidFill>
              <a:latin typeface="Lucida Console" pitchFamily="49" charset="0"/>
              <a:cs typeface="Courier New" pitchFamily="49" charset="0"/>
            </a:endParaRPr>
          </a:p>
          <a:p>
            <a:pPr algn="l">
              <a:spcBef>
                <a:spcPts val="0"/>
              </a:spcBef>
            </a:pPr>
            <a:r>
              <a:rPr lang="en-US" sz="1600" spc="-150" dirty="0">
                <a:solidFill>
                  <a:schemeClr val="dk1"/>
                </a:solidFill>
                <a:latin typeface="Lucida Console" pitchFamily="49" charset="0"/>
                <a:cs typeface="Courier New" pitchFamily="49" charset="0"/>
              </a:rPr>
              <a:t>Please select the CRS/GRID_HOME: </a:t>
            </a:r>
            <a:r>
              <a:rPr lang="en-US" sz="1600" spc="-150" dirty="0" smtClean="0">
                <a:solidFill>
                  <a:schemeClr val="dk1"/>
                </a:solidFill>
                <a:latin typeface="Lucida Console" pitchFamily="49" charset="0"/>
                <a:cs typeface="Courier New" pitchFamily="49" charset="0"/>
              </a:rPr>
              <a:t>NA</a:t>
            </a:r>
            <a:endParaRPr lang="en-US" sz="1600" spc="-150" dirty="0">
              <a:solidFill>
                <a:schemeClr val="dk1"/>
              </a:solidFill>
              <a:latin typeface="Lucida Console" pitchFamily="49" charset="0"/>
              <a:cs typeface="Courier New" pitchFamily="49" charset="0"/>
            </a:endParaRPr>
          </a:p>
        </p:txBody>
      </p:sp>
      <p:sp>
        <p:nvSpPr>
          <p:cNvPr id="2" name="TextBox 1"/>
          <p:cNvSpPr txBox="1"/>
          <p:nvPr/>
        </p:nvSpPr>
        <p:spPr>
          <a:xfrm>
            <a:off x="228600" y="609600"/>
            <a:ext cx="8371202" cy="646331"/>
          </a:xfrm>
          <a:prstGeom prst="rect">
            <a:avLst/>
          </a:prstGeom>
          <a:noFill/>
        </p:spPr>
        <p:txBody>
          <a:bodyPr wrap="none" rtlCol="0">
            <a:spAutoFit/>
          </a:bodyPr>
          <a:lstStyle/>
          <a:p>
            <a:r>
              <a:rPr lang="en-US" sz="3600" dirty="0" smtClean="0">
                <a:latin typeface="Eras Bold ITC" pitchFamily="34" charset="0"/>
              </a:rPr>
              <a:t>Server Environment File (Non-RAC)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41994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spc="-150" dirty="0" smtClean="0">
                <a:solidFill>
                  <a:schemeClr val="dk1"/>
                </a:solidFill>
                <a:latin typeface="Lucida Console" pitchFamily="49" charset="0"/>
                <a:cs typeface="Courier New" pitchFamily="49" charset="0"/>
              </a:rPr>
              <a:t>You </a:t>
            </a:r>
            <a:r>
              <a:rPr lang="en-US" sz="1600" spc="-150" dirty="0">
                <a:solidFill>
                  <a:schemeClr val="dk1"/>
                </a:solidFill>
                <a:latin typeface="Lucida Console" pitchFamily="49" charset="0"/>
                <a:cs typeface="Courier New" pitchFamily="49" charset="0"/>
              </a:rPr>
              <a:t>have not set a default ASM_HOME. Would you like to do so now?</a:t>
            </a:r>
          </a:p>
          <a:p>
            <a:pPr algn="l">
              <a:spcBef>
                <a:spcPts val="0"/>
              </a:spcBef>
            </a:pPr>
            <a:r>
              <a:rPr lang="en-US" sz="1600" spc="-150" dirty="0">
                <a:solidFill>
                  <a:schemeClr val="dk1"/>
                </a:solidFill>
                <a:latin typeface="Lucida Console" pitchFamily="49" charset="0"/>
                <a:cs typeface="Courier New" pitchFamily="49" charset="0"/>
              </a:rPr>
              <a:t>y</a:t>
            </a:r>
          </a:p>
          <a:p>
            <a:pPr algn="l">
              <a:spcBef>
                <a:spcPts val="0"/>
              </a:spcBef>
            </a:pPr>
            <a:r>
              <a:rPr lang="en-US" sz="1600" spc="-150" dirty="0">
                <a:solidFill>
                  <a:schemeClr val="dk1"/>
                </a:solidFill>
                <a:latin typeface="Lucida Console" pitchFamily="49" charset="0"/>
                <a:cs typeface="Courier New" pitchFamily="49" charset="0"/>
              </a:rPr>
              <a:t>1) /opt/app/oracle/product/10.2.0.4/db_1</a:t>
            </a:r>
          </a:p>
          <a:p>
            <a:pPr algn="l">
              <a:spcBef>
                <a:spcPts val="0"/>
              </a:spcBef>
            </a:pPr>
            <a:r>
              <a:rPr lang="en-US" sz="1600" spc="-150" dirty="0">
                <a:solidFill>
                  <a:schemeClr val="dk1"/>
                </a:solidFill>
                <a:latin typeface="Lucida Console" pitchFamily="49" charset="0"/>
                <a:cs typeface="Courier New" pitchFamily="49" charset="0"/>
              </a:rPr>
              <a:t>2) /opt/app/oracle/product/agent10g</a:t>
            </a:r>
          </a:p>
          <a:p>
            <a:pPr algn="l">
              <a:spcBef>
                <a:spcPts val="0"/>
              </a:spcBef>
            </a:pPr>
            <a:r>
              <a:rPr lang="en-US" sz="1600" spc="-150" dirty="0">
                <a:solidFill>
                  <a:schemeClr val="dk1"/>
                </a:solidFill>
                <a:latin typeface="Lucida Console" pitchFamily="49" charset="0"/>
                <a:cs typeface="Courier New" pitchFamily="49" charset="0"/>
              </a:rPr>
              <a:t>3) /opt/app/oracle/product/10.2.0/db_1</a:t>
            </a:r>
          </a:p>
          <a:p>
            <a:pPr algn="l">
              <a:spcBef>
                <a:spcPts val="0"/>
              </a:spcBef>
            </a:pPr>
            <a:r>
              <a:rPr lang="en-US" sz="1600" spc="-150" dirty="0">
                <a:solidFill>
                  <a:schemeClr val="dk1"/>
                </a:solidFill>
                <a:latin typeface="Lucida Console" pitchFamily="49" charset="0"/>
                <a:cs typeface="Courier New" pitchFamily="49" charset="0"/>
              </a:rPr>
              <a:t>4) NA</a:t>
            </a:r>
          </a:p>
          <a:p>
            <a:pPr algn="l">
              <a:spcBef>
                <a:spcPts val="0"/>
              </a:spcBef>
            </a:pPr>
            <a:r>
              <a:rPr lang="en-US" sz="1600" spc="-150" dirty="0">
                <a:solidFill>
                  <a:schemeClr val="dk1"/>
                </a:solidFill>
                <a:latin typeface="Lucida Console" pitchFamily="49" charset="0"/>
                <a:cs typeface="Courier New" pitchFamily="49" charset="0"/>
              </a:rPr>
              <a:t>5) Manual Input</a:t>
            </a:r>
          </a:p>
          <a:p>
            <a:pPr algn="l">
              <a:spcBef>
                <a:spcPts val="0"/>
              </a:spcBef>
            </a:pPr>
            <a:endParaRPr lang="en-US" sz="1600" spc="-150" dirty="0">
              <a:solidFill>
                <a:schemeClr val="dk1"/>
              </a:solidFill>
              <a:latin typeface="Lucida Console" pitchFamily="49" charset="0"/>
              <a:cs typeface="Courier New" pitchFamily="49" charset="0"/>
            </a:endParaRPr>
          </a:p>
          <a:p>
            <a:pPr algn="l">
              <a:spcBef>
                <a:spcPts val="0"/>
              </a:spcBef>
            </a:pPr>
            <a:r>
              <a:rPr lang="en-US" sz="1600" spc="-150" dirty="0">
                <a:solidFill>
                  <a:schemeClr val="dk1"/>
                </a:solidFill>
                <a:latin typeface="Lucida Console" pitchFamily="49" charset="0"/>
                <a:cs typeface="Courier New" pitchFamily="49" charset="0"/>
              </a:rPr>
              <a:t>Please select the ASM_HOME: </a:t>
            </a:r>
            <a:r>
              <a:rPr lang="en-US" sz="1600" spc="-150" dirty="0" smtClean="0">
                <a:solidFill>
                  <a:schemeClr val="dk1"/>
                </a:solidFill>
                <a:latin typeface="Lucida Console" pitchFamily="49" charset="0"/>
                <a:cs typeface="Courier New" pitchFamily="49" charset="0"/>
              </a:rPr>
              <a:t>NA</a:t>
            </a:r>
            <a:endParaRPr lang="en-US" sz="1600" spc="-150" dirty="0">
              <a:solidFill>
                <a:schemeClr val="dk1"/>
              </a:solidFill>
              <a:latin typeface="Lucida Console" pitchFamily="49" charset="0"/>
              <a:cs typeface="Courier New" pitchFamily="49" charset="0"/>
            </a:endParaRPr>
          </a:p>
        </p:txBody>
      </p:sp>
      <p:sp>
        <p:nvSpPr>
          <p:cNvPr id="2" name="TextBox 1"/>
          <p:cNvSpPr txBox="1"/>
          <p:nvPr/>
        </p:nvSpPr>
        <p:spPr>
          <a:xfrm>
            <a:off x="228600" y="609600"/>
            <a:ext cx="8371202" cy="646331"/>
          </a:xfrm>
          <a:prstGeom prst="rect">
            <a:avLst/>
          </a:prstGeom>
          <a:noFill/>
        </p:spPr>
        <p:txBody>
          <a:bodyPr wrap="none" rtlCol="0">
            <a:spAutoFit/>
          </a:bodyPr>
          <a:lstStyle/>
          <a:p>
            <a:r>
              <a:rPr lang="en-US" sz="3600" dirty="0" smtClean="0">
                <a:latin typeface="Eras Bold ITC" pitchFamily="34" charset="0"/>
              </a:rPr>
              <a:t>Server Environment File (Non-RAC)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46284809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spc="-150" dirty="0" smtClean="0">
                <a:solidFill>
                  <a:schemeClr val="dk1"/>
                </a:solidFill>
                <a:latin typeface="Lucida Console" pitchFamily="49" charset="0"/>
                <a:cs typeface="Courier New" pitchFamily="49" charset="0"/>
              </a:rPr>
              <a:t>You </a:t>
            </a:r>
            <a:r>
              <a:rPr lang="en-US" sz="1600" spc="-150" dirty="0">
                <a:solidFill>
                  <a:schemeClr val="dk1"/>
                </a:solidFill>
                <a:latin typeface="Lucida Console" pitchFamily="49" charset="0"/>
                <a:cs typeface="Courier New" pitchFamily="49" charset="0"/>
              </a:rPr>
              <a:t>have not set a default AGENT_HOME. Would you like to do so now?</a:t>
            </a:r>
          </a:p>
          <a:p>
            <a:pPr algn="l">
              <a:spcBef>
                <a:spcPts val="0"/>
              </a:spcBef>
            </a:pPr>
            <a:r>
              <a:rPr lang="en-US" sz="1600" spc="-150" dirty="0">
                <a:solidFill>
                  <a:schemeClr val="dk1"/>
                </a:solidFill>
                <a:latin typeface="Lucida Console" pitchFamily="49" charset="0"/>
                <a:cs typeface="Courier New" pitchFamily="49" charset="0"/>
              </a:rPr>
              <a:t>y</a:t>
            </a:r>
          </a:p>
          <a:p>
            <a:pPr algn="l">
              <a:spcBef>
                <a:spcPts val="0"/>
              </a:spcBef>
            </a:pPr>
            <a:r>
              <a:rPr lang="en-US" sz="1600" spc="-150" dirty="0">
                <a:solidFill>
                  <a:schemeClr val="dk1"/>
                </a:solidFill>
                <a:latin typeface="Lucida Console" pitchFamily="49" charset="0"/>
                <a:cs typeface="Courier New" pitchFamily="49" charset="0"/>
              </a:rPr>
              <a:t>1) /opt/app/oracle/product/10.2.0.4/db_1</a:t>
            </a:r>
          </a:p>
          <a:p>
            <a:pPr algn="l">
              <a:spcBef>
                <a:spcPts val="0"/>
              </a:spcBef>
            </a:pPr>
            <a:r>
              <a:rPr lang="en-US" sz="1600" spc="-150" dirty="0">
                <a:solidFill>
                  <a:schemeClr val="dk1"/>
                </a:solidFill>
                <a:latin typeface="Lucida Console" pitchFamily="49" charset="0"/>
                <a:cs typeface="Courier New" pitchFamily="49" charset="0"/>
              </a:rPr>
              <a:t>2) /opt/app/oracle/product/agent10g</a:t>
            </a:r>
          </a:p>
          <a:p>
            <a:pPr algn="l">
              <a:spcBef>
                <a:spcPts val="0"/>
              </a:spcBef>
            </a:pPr>
            <a:r>
              <a:rPr lang="en-US" sz="1600" spc="-150" dirty="0">
                <a:solidFill>
                  <a:schemeClr val="dk1"/>
                </a:solidFill>
                <a:latin typeface="Lucida Console" pitchFamily="49" charset="0"/>
                <a:cs typeface="Courier New" pitchFamily="49" charset="0"/>
              </a:rPr>
              <a:t>3) /opt/app/oracle/product/10.2.0/db_1</a:t>
            </a:r>
          </a:p>
          <a:p>
            <a:pPr algn="l">
              <a:spcBef>
                <a:spcPts val="0"/>
              </a:spcBef>
            </a:pPr>
            <a:r>
              <a:rPr lang="en-US" sz="1600" spc="-150" dirty="0">
                <a:solidFill>
                  <a:schemeClr val="dk1"/>
                </a:solidFill>
                <a:latin typeface="Lucida Console" pitchFamily="49" charset="0"/>
                <a:cs typeface="Courier New" pitchFamily="49" charset="0"/>
              </a:rPr>
              <a:t>4) NA</a:t>
            </a:r>
          </a:p>
          <a:p>
            <a:pPr algn="l">
              <a:spcBef>
                <a:spcPts val="0"/>
              </a:spcBef>
            </a:pPr>
            <a:r>
              <a:rPr lang="en-US" sz="1600" spc="-150" dirty="0">
                <a:solidFill>
                  <a:schemeClr val="dk1"/>
                </a:solidFill>
                <a:latin typeface="Lucida Console" pitchFamily="49" charset="0"/>
                <a:cs typeface="Courier New" pitchFamily="49" charset="0"/>
              </a:rPr>
              <a:t>5) Manual Input</a:t>
            </a:r>
          </a:p>
          <a:p>
            <a:pPr algn="l">
              <a:spcBef>
                <a:spcPts val="0"/>
              </a:spcBef>
            </a:pPr>
            <a:endParaRPr lang="en-US" sz="1600" spc="-150" dirty="0">
              <a:solidFill>
                <a:schemeClr val="dk1"/>
              </a:solidFill>
              <a:latin typeface="Lucida Console" pitchFamily="49" charset="0"/>
              <a:cs typeface="Courier New" pitchFamily="49" charset="0"/>
            </a:endParaRPr>
          </a:p>
          <a:p>
            <a:pPr algn="l">
              <a:spcBef>
                <a:spcPts val="0"/>
              </a:spcBef>
            </a:pPr>
            <a:r>
              <a:rPr lang="en-US" sz="1600" spc="-150" dirty="0">
                <a:solidFill>
                  <a:schemeClr val="dk1"/>
                </a:solidFill>
                <a:latin typeface="Lucida Console" pitchFamily="49" charset="0"/>
                <a:cs typeface="Courier New" pitchFamily="49" charset="0"/>
              </a:rPr>
              <a:t>Please select the AGENT_HOME: </a:t>
            </a:r>
            <a:r>
              <a:rPr lang="en-US" sz="1600" spc="-150" dirty="0" smtClean="0">
                <a:solidFill>
                  <a:schemeClr val="dk1"/>
                </a:solidFill>
                <a:latin typeface="Lucida Console" pitchFamily="49" charset="0"/>
                <a:cs typeface="Courier New" pitchFamily="49" charset="0"/>
              </a:rPr>
              <a:t>2</a:t>
            </a:r>
            <a:endParaRPr lang="en-US" sz="1600" spc="-150" dirty="0">
              <a:solidFill>
                <a:schemeClr val="dk1"/>
              </a:solidFill>
              <a:latin typeface="Lucida Console" pitchFamily="49" charset="0"/>
              <a:cs typeface="Courier New" pitchFamily="49" charset="0"/>
            </a:endParaRPr>
          </a:p>
        </p:txBody>
      </p:sp>
      <p:sp>
        <p:nvSpPr>
          <p:cNvPr id="2" name="TextBox 1"/>
          <p:cNvSpPr txBox="1"/>
          <p:nvPr/>
        </p:nvSpPr>
        <p:spPr>
          <a:xfrm>
            <a:off x="228600" y="609600"/>
            <a:ext cx="8371202" cy="646331"/>
          </a:xfrm>
          <a:prstGeom prst="rect">
            <a:avLst/>
          </a:prstGeom>
          <a:noFill/>
        </p:spPr>
        <p:txBody>
          <a:bodyPr wrap="none" rtlCol="0">
            <a:spAutoFit/>
          </a:bodyPr>
          <a:lstStyle/>
          <a:p>
            <a:r>
              <a:rPr lang="en-US" sz="3600" dirty="0" smtClean="0">
                <a:latin typeface="Eras Bold ITC" pitchFamily="34" charset="0"/>
              </a:rPr>
              <a:t>Server Environment File (Non-RAC)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900814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spc="-150" dirty="0" smtClean="0">
                <a:solidFill>
                  <a:schemeClr val="dk1"/>
                </a:solidFill>
                <a:latin typeface="Lucida Console" pitchFamily="49" charset="0"/>
                <a:cs typeface="Courier New" pitchFamily="49" charset="0"/>
              </a:rPr>
              <a:t>You </a:t>
            </a:r>
            <a:r>
              <a:rPr lang="en-US" sz="1600" spc="-150" dirty="0">
                <a:solidFill>
                  <a:schemeClr val="dk1"/>
                </a:solidFill>
                <a:latin typeface="Lucida Console" pitchFamily="49" charset="0"/>
                <a:cs typeface="Courier New" pitchFamily="49" charset="0"/>
              </a:rPr>
              <a:t>have not set a default RAC_NODE. Would you like to do so now?</a:t>
            </a:r>
          </a:p>
          <a:p>
            <a:pPr algn="l">
              <a:spcBef>
                <a:spcPts val="0"/>
              </a:spcBef>
            </a:pPr>
            <a:r>
              <a:rPr lang="en-US" sz="1600" spc="-150" dirty="0">
                <a:solidFill>
                  <a:schemeClr val="dk1"/>
                </a:solidFill>
                <a:latin typeface="Lucida Console" pitchFamily="49" charset="0"/>
                <a:cs typeface="Courier New" pitchFamily="49" charset="0"/>
              </a:rPr>
              <a:t>y</a:t>
            </a:r>
          </a:p>
          <a:p>
            <a:pPr algn="l">
              <a:spcBef>
                <a:spcPts val="0"/>
              </a:spcBef>
            </a:pPr>
            <a:endParaRPr lang="en-US" sz="1600" spc="-150" dirty="0">
              <a:solidFill>
                <a:schemeClr val="dk1"/>
              </a:solidFill>
              <a:latin typeface="Lucida Console" pitchFamily="49" charset="0"/>
              <a:cs typeface="Courier New" pitchFamily="49" charset="0"/>
            </a:endParaRPr>
          </a:p>
          <a:p>
            <a:pPr algn="l">
              <a:spcBef>
                <a:spcPts val="0"/>
              </a:spcBef>
            </a:pPr>
            <a:r>
              <a:rPr lang="en-US" sz="1600" spc="-150" dirty="0">
                <a:solidFill>
                  <a:schemeClr val="dk1"/>
                </a:solidFill>
                <a:latin typeface="Lucida Console" pitchFamily="49" charset="0"/>
                <a:cs typeface="Courier New" pitchFamily="49" charset="0"/>
              </a:rPr>
              <a:t>Please enter the RAC_NODE (NA for none):</a:t>
            </a:r>
          </a:p>
          <a:p>
            <a:pPr algn="l">
              <a:spcBef>
                <a:spcPts val="0"/>
              </a:spcBef>
            </a:pPr>
            <a:r>
              <a:rPr lang="en-US" sz="1600" spc="-150" dirty="0">
                <a:solidFill>
                  <a:schemeClr val="dk1"/>
                </a:solidFill>
                <a:latin typeface="Lucida Console" pitchFamily="49" charset="0"/>
                <a:cs typeface="Courier New" pitchFamily="49" charset="0"/>
              </a:rPr>
              <a:t>NA</a:t>
            </a:r>
          </a:p>
          <a:p>
            <a:pPr algn="l">
              <a:spcBef>
                <a:spcPts val="0"/>
              </a:spcBef>
            </a:pPr>
            <a:endParaRPr lang="en-US" sz="1600" spc="-150" dirty="0">
              <a:solidFill>
                <a:schemeClr val="dk1"/>
              </a:solidFill>
              <a:latin typeface="Lucida Console" pitchFamily="49" charset="0"/>
              <a:cs typeface="Courier New" pitchFamily="49" charset="0"/>
            </a:endParaRPr>
          </a:p>
          <a:p>
            <a:pPr algn="l">
              <a:spcBef>
                <a:spcPts val="0"/>
              </a:spcBef>
            </a:pPr>
            <a:r>
              <a:rPr lang="en-US" sz="1600" spc="-150" dirty="0">
                <a:solidFill>
                  <a:schemeClr val="dk1"/>
                </a:solidFill>
                <a:latin typeface="Lucida Console" pitchFamily="49" charset="0"/>
                <a:cs typeface="Courier New" pitchFamily="49" charset="0"/>
              </a:rPr>
              <a:t>You have not set a default ORACLE_BASE. Would you like to do so now?</a:t>
            </a:r>
          </a:p>
          <a:p>
            <a:pPr algn="l">
              <a:spcBef>
                <a:spcPts val="0"/>
              </a:spcBef>
            </a:pPr>
            <a:r>
              <a:rPr lang="en-US" sz="1600" spc="-150" dirty="0">
                <a:solidFill>
                  <a:schemeClr val="dk1"/>
                </a:solidFill>
                <a:latin typeface="Lucida Console" pitchFamily="49" charset="0"/>
                <a:cs typeface="Courier New" pitchFamily="49" charset="0"/>
              </a:rPr>
              <a:t>y</a:t>
            </a:r>
          </a:p>
          <a:p>
            <a:pPr algn="l">
              <a:spcBef>
                <a:spcPts val="0"/>
              </a:spcBef>
            </a:pPr>
            <a:endParaRPr lang="en-US" sz="1600" spc="-150" dirty="0">
              <a:solidFill>
                <a:schemeClr val="dk1"/>
              </a:solidFill>
              <a:latin typeface="Lucida Console" pitchFamily="49" charset="0"/>
              <a:cs typeface="Courier New" pitchFamily="49" charset="0"/>
            </a:endParaRPr>
          </a:p>
          <a:p>
            <a:pPr algn="l">
              <a:spcBef>
                <a:spcPts val="0"/>
              </a:spcBef>
            </a:pPr>
            <a:r>
              <a:rPr lang="en-US" sz="1600" spc="-150" dirty="0">
                <a:solidFill>
                  <a:schemeClr val="dk1"/>
                </a:solidFill>
                <a:latin typeface="Lucida Console" pitchFamily="49" charset="0"/>
                <a:cs typeface="Courier New" pitchFamily="49" charset="0"/>
              </a:rPr>
              <a:t>Please enter the ORACLE_BASE (NA for none):</a:t>
            </a:r>
          </a:p>
          <a:p>
            <a:pPr algn="l">
              <a:spcBef>
                <a:spcPts val="0"/>
              </a:spcBef>
            </a:pPr>
            <a:r>
              <a:rPr lang="en-US" sz="1600" spc="-150" dirty="0">
                <a:solidFill>
                  <a:schemeClr val="dk1"/>
                </a:solidFill>
                <a:latin typeface="Lucida Console" pitchFamily="49" charset="0"/>
                <a:cs typeface="Courier New" pitchFamily="49" charset="0"/>
              </a:rPr>
              <a:t>/opt/app/oracle</a:t>
            </a:r>
          </a:p>
        </p:txBody>
      </p:sp>
      <p:sp>
        <p:nvSpPr>
          <p:cNvPr id="2" name="TextBox 1"/>
          <p:cNvSpPr txBox="1"/>
          <p:nvPr/>
        </p:nvSpPr>
        <p:spPr>
          <a:xfrm>
            <a:off x="228600" y="609600"/>
            <a:ext cx="8371202" cy="646331"/>
          </a:xfrm>
          <a:prstGeom prst="rect">
            <a:avLst/>
          </a:prstGeom>
          <a:noFill/>
        </p:spPr>
        <p:txBody>
          <a:bodyPr wrap="none" rtlCol="0">
            <a:spAutoFit/>
          </a:bodyPr>
          <a:lstStyle/>
          <a:p>
            <a:r>
              <a:rPr lang="en-US" sz="3600" dirty="0" smtClean="0">
                <a:latin typeface="Eras Bold ITC" pitchFamily="34" charset="0"/>
              </a:rPr>
              <a:t>Server Environment File (Non-RAC)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87014237"/>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1" name="Diagram 10"/>
          <p:cNvGraphicFramePr/>
          <p:nvPr>
            <p:extLst>
              <p:ext uri="{D42A27DB-BD31-4B8C-83A1-F6EECF244321}">
                <p14:modId xmlns:p14="http://schemas.microsoft.com/office/powerpoint/2010/main" val="1894834611"/>
              </p:ext>
            </p:extLst>
          </p:nvPr>
        </p:nvGraphicFramePr>
        <p:xfrm>
          <a:off x="533400" y="1447800"/>
          <a:ext cx="4191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609600" y="533400"/>
            <a:ext cx="1905000" cy="646331"/>
          </a:xfrm>
          <a:prstGeom prst="rect">
            <a:avLst/>
          </a:prstGeom>
          <a:noFill/>
        </p:spPr>
        <p:txBody>
          <a:bodyPr wrap="square" rtlCol="0">
            <a:spAutoFit/>
          </a:bodyPr>
          <a:lstStyle/>
          <a:p>
            <a:r>
              <a:rPr lang="en-US" sz="3600" b="1" dirty="0" smtClean="0"/>
              <a:t>Agenda</a:t>
            </a:r>
            <a:endParaRPr lang="en-US" sz="3600" b="1" dirty="0"/>
          </a:p>
        </p:txBody>
      </p:sp>
    </p:spTree>
    <p:extLst>
      <p:ext uri="{BB962C8B-B14F-4D97-AF65-F5344CB8AC3E}">
        <p14:creationId xmlns:p14="http://schemas.microsoft.com/office/powerpoint/2010/main" val="400273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a:spcBef>
                <a:spcPts val="0"/>
              </a:spcBef>
            </a:pPr>
            <a:r>
              <a:rPr lang="en-US" sz="2000" dirty="0">
                <a:solidFill>
                  <a:schemeClr val="tx1"/>
                </a:solidFill>
                <a:latin typeface="Lucida Console" pitchFamily="49" charset="0"/>
              </a:rPr>
              <a:t>DEFAULT_ORACLE_HOME=/opt/app/oracle/product/10.2.0/db_1</a:t>
            </a:r>
          </a:p>
          <a:p>
            <a:pPr lvl="0" algn="l">
              <a:spcBef>
                <a:spcPts val="0"/>
              </a:spcBef>
            </a:pPr>
            <a:r>
              <a:rPr lang="en-US" sz="2000" dirty="0" smtClean="0">
                <a:solidFill>
                  <a:schemeClr val="tx1"/>
                </a:solidFill>
                <a:latin typeface="Lucida Console" pitchFamily="49" charset="0"/>
              </a:rPr>
              <a:t>CRS_GRID_HOME=NA</a:t>
            </a:r>
            <a:endParaRPr lang="en-US" sz="2000" dirty="0">
              <a:solidFill>
                <a:schemeClr val="tx1"/>
              </a:solidFill>
              <a:latin typeface="Lucida Console" pitchFamily="49" charset="0"/>
            </a:endParaRPr>
          </a:p>
          <a:p>
            <a:pPr lvl="0" algn="l">
              <a:spcBef>
                <a:spcPts val="0"/>
              </a:spcBef>
            </a:pPr>
            <a:r>
              <a:rPr lang="en-US" sz="2000" dirty="0" smtClean="0">
                <a:solidFill>
                  <a:schemeClr val="tx1"/>
                </a:solidFill>
                <a:latin typeface="Lucida Console" pitchFamily="49" charset="0"/>
              </a:rPr>
              <a:t>ASM_HOME=NA</a:t>
            </a:r>
            <a:endParaRPr lang="en-US" sz="2000" dirty="0">
              <a:solidFill>
                <a:schemeClr val="tx1"/>
              </a:solidFill>
              <a:latin typeface="Lucida Console" pitchFamily="49" charset="0"/>
            </a:endParaRPr>
          </a:p>
          <a:p>
            <a:pPr lvl="0" algn="l">
              <a:spcBef>
                <a:spcPts val="0"/>
              </a:spcBef>
            </a:pPr>
            <a:r>
              <a:rPr lang="en-US" sz="2000" dirty="0">
                <a:solidFill>
                  <a:schemeClr val="tx1"/>
                </a:solidFill>
                <a:latin typeface="Lucida Console" pitchFamily="49" charset="0"/>
              </a:rPr>
              <a:t>AGENT_HOME=/opt/app/oracle/product/agent10g</a:t>
            </a:r>
          </a:p>
          <a:p>
            <a:pPr lvl="0" algn="l">
              <a:spcBef>
                <a:spcPts val="0"/>
              </a:spcBef>
            </a:pPr>
            <a:r>
              <a:rPr lang="en-US" sz="2000" dirty="0">
                <a:solidFill>
                  <a:schemeClr val="tx1"/>
                </a:solidFill>
                <a:latin typeface="Lucida Console" pitchFamily="49" charset="0"/>
              </a:rPr>
              <a:t>RAC_NODE=NA</a:t>
            </a:r>
          </a:p>
          <a:p>
            <a:pPr lvl="0" algn="l">
              <a:spcBef>
                <a:spcPts val="0"/>
              </a:spcBef>
            </a:pPr>
            <a:r>
              <a:rPr lang="en-US" sz="2000" dirty="0">
                <a:solidFill>
                  <a:schemeClr val="tx1"/>
                </a:solidFill>
                <a:latin typeface="Lucida Console" pitchFamily="49" charset="0"/>
              </a:rPr>
              <a:t>ORACLE_BASE=/opt/app/oracle</a:t>
            </a:r>
          </a:p>
          <a:p>
            <a:pPr lvl="0" algn="l">
              <a:spcBef>
                <a:spcPts val="0"/>
              </a:spcBef>
            </a:pPr>
            <a:r>
              <a:rPr lang="en-US" sz="2000" dirty="0">
                <a:solidFill>
                  <a:schemeClr val="tx1"/>
                </a:solidFill>
                <a:latin typeface="Lucida Console" pitchFamily="49" charset="0"/>
              </a:rPr>
              <a:t>DEFPATH=/usr/</a:t>
            </a:r>
            <a:r>
              <a:rPr lang="en-US" sz="2000" dirty="0" err="1">
                <a:solidFill>
                  <a:schemeClr val="tx1"/>
                </a:solidFill>
                <a:latin typeface="Lucida Console" pitchFamily="49" charset="0"/>
              </a:rPr>
              <a:t>kerberos</a:t>
            </a:r>
            <a:r>
              <a:rPr lang="en-US" sz="2000" dirty="0">
                <a:solidFill>
                  <a:schemeClr val="tx1"/>
                </a:solidFill>
                <a:latin typeface="Lucida Console" pitchFamily="49" charset="0"/>
              </a:rPr>
              <a:t>/bin:/usr/bin:/bin:/usr/local/bin::/usr/X11R6/bin:/home/oracle/bin</a:t>
            </a:r>
          </a:p>
        </p:txBody>
      </p:sp>
      <p:sp>
        <p:nvSpPr>
          <p:cNvPr id="2" name="TextBox 1"/>
          <p:cNvSpPr txBox="1"/>
          <p:nvPr/>
        </p:nvSpPr>
        <p:spPr>
          <a:xfrm>
            <a:off x="228600" y="609600"/>
            <a:ext cx="8371202" cy="646331"/>
          </a:xfrm>
          <a:prstGeom prst="rect">
            <a:avLst/>
          </a:prstGeom>
          <a:noFill/>
        </p:spPr>
        <p:txBody>
          <a:bodyPr wrap="none" rtlCol="0">
            <a:spAutoFit/>
          </a:bodyPr>
          <a:lstStyle/>
          <a:p>
            <a:r>
              <a:rPr lang="en-US" sz="3600" dirty="0" smtClean="0">
                <a:latin typeface="Eras Bold ITC" pitchFamily="34" charset="0"/>
              </a:rPr>
              <a:t>Server Environment File (Non-RAC)</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0236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a:spcBef>
                <a:spcPts val="0"/>
              </a:spcBef>
            </a:pPr>
            <a:r>
              <a:rPr lang="en-US" sz="1400" dirty="0">
                <a:solidFill>
                  <a:prstClr val="black"/>
                </a:solidFill>
                <a:latin typeface="Lucida Console" pitchFamily="49" charset="0"/>
              </a:rPr>
              <a:t>export SCRIPTHOME=/</a:t>
            </a:r>
            <a:r>
              <a:rPr lang="en-US" sz="1400" dirty="0" smtClean="0">
                <a:solidFill>
                  <a:prstClr val="black"/>
                </a:solidFill>
                <a:latin typeface="Lucida Console" pitchFamily="49" charset="0"/>
              </a:rPr>
              <a:t>home/</a:t>
            </a:r>
            <a:r>
              <a:rPr lang="en-US" sz="1400" dirty="0" err="1" smtClean="0">
                <a:solidFill>
                  <a:prstClr val="black"/>
                </a:solidFill>
                <a:latin typeface="Lucida Console" pitchFamily="49" charset="0"/>
              </a:rPr>
              <a:t>smiller</a:t>
            </a:r>
            <a:endParaRPr lang="en-US" sz="1400" dirty="0">
              <a:solidFill>
                <a:prstClr val="black"/>
              </a:solidFill>
              <a:latin typeface="Lucida Console" pitchFamily="49" charset="0"/>
            </a:endParaRPr>
          </a:p>
          <a:p>
            <a:pPr lvl="0" algn="l">
              <a:spcBef>
                <a:spcPts val="0"/>
              </a:spcBef>
            </a:pPr>
            <a:endParaRPr lang="en-US" sz="1400" dirty="0">
              <a:solidFill>
                <a:prstClr val="black"/>
              </a:solidFill>
              <a:latin typeface="Lucida Console" pitchFamily="49" charset="0"/>
            </a:endParaRPr>
          </a:p>
          <a:p>
            <a:pPr lvl="0" algn="l">
              <a:spcBef>
                <a:spcPts val="0"/>
              </a:spcBef>
            </a:pPr>
            <a:r>
              <a:rPr lang="en-US" sz="1400" dirty="0">
                <a:solidFill>
                  <a:prstClr val="black"/>
                </a:solidFill>
                <a:latin typeface="Lucida Console" pitchFamily="49" charset="0"/>
              </a:rPr>
              <a:t>$SCRIPTHOME/setenvs.sh</a:t>
            </a:r>
          </a:p>
          <a:p>
            <a:pPr lvl="0" algn="l">
              <a:spcBef>
                <a:spcPts val="0"/>
              </a:spcBef>
            </a:pPr>
            <a:endParaRPr lang="en-US" sz="1400" dirty="0">
              <a:solidFill>
                <a:prstClr val="black"/>
              </a:solidFill>
              <a:latin typeface="Lucida Console" pitchFamily="49" charset="0"/>
            </a:endParaRPr>
          </a:p>
          <a:p>
            <a:pPr lvl="0" algn="l">
              <a:spcBef>
                <a:spcPts val="0"/>
              </a:spcBef>
            </a:pPr>
            <a:r>
              <a:rPr lang="en-US" sz="1400" dirty="0">
                <a:solidFill>
                  <a:prstClr val="black"/>
                </a:solidFill>
                <a:latin typeface="Lucida Console" pitchFamily="49" charset="0"/>
              </a:rPr>
              <a:t>for I in $( cat $SCRIPTHOME/$(hostname -s).</a:t>
            </a:r>
            <a:r>
              <a:rPr lang="en-US" sz="1400" dirty="0" err="1">
                <a:solidFill>
                  <a:prstClr val="black"/>
                </a:solidFill>
                <a:latin typeface="Lucida Console" pitchFamily="49" charset="0"/>
              </a:rPr>
              <a:t>env</a:t>
            </a:r>
            <a:r>
              <a:rPr lang="en-US" sz="1400" dirty="0">
                <a:solidFill>
                  <a:prstClr val="black"/>
                </a:solidFill>
                <a:latin typeface="Lucida Console" pitchFamily="49" charset="0"/>
              </a:rPr>
              <a:t> 2&gt; /dev/null );do</a:t>
            </a:r>
          </a:p>
          <a:p>
            <a:pPr lvl="0" algn="l">
              <a:spcBef>
                <a:spcPts val="0"/>
              </a:spcBef>
            </a:pPr>
            <a:r>
              <a:rPr lang="en-US" sz="1400" dirty="0">
                <a:solidFill>
                  <a:prstClr val="black"/>
                </a:solidFill>
                <a:latin typeface="Lucida Console" pitchFamily="49" charset="0"/>
              </a:rPr>
              <a:t>	if [ "$( echo $I | cut -d '=' -f 2 )" = "NA" ]; then</a:t>
            </a:r>
          </a:p>
          <a:p>
            <a:pPr lvl="0" algn="l">
              <a:spcBef>
                <a:spcPts val="0"/>
              </a:spcBef>
            </a:pPr>
            <a:r>
              <a:rPr lang="en-US" sz="1400" dirty="0">
                <a:solidFill>
                  <a:prstClr val="black"/>
                </a:solidFill>
                <a:latin typeface="Lucida Console" pitchFamily="49" charset="0"/>
              </a:rPr>
              <a:t>		export $( echo $I | cut -d '=' -f 1 )=""</a:t>
            </a:r>
          </a:p>
          <a:p>
            <a:pPr lvl="0" algn="l">
              <a:spcBef>
                <a:spcPts val="0"/>
              </a:spcBef>
            </a:pPr>
            <a:r>
              <a:rPr lang="en-US" sz="1400" dirty="0">
                <a:solidFill>
                  <a:prstClr val="black"/>
                </a:solidFill>
                <a:latin typeface="Lucida Console" pitchFamily="49" charset="0"/>
              </a:rPr>
              <a:t>	else</a:t>
            </a:r>
          </a:p>
          <a:p>
            <a:pPr lvl="0" algn="l">
              <a:spcBef>
                <a:spcPts val="0"/>
              </a:spcBef>
            </a:pPr>
            <a:r>
              <a:rPr lang="en-US" sz="1400" dirty="0">
                <a:solidFill>
                  <a:prstClr val="black"/>
                </a:solidFill>
                <a:latin typeface="Lucida Console" pitchFamily="49" charset="0"/>
              </a:rPr>
              <a:t>		export $I</a:t>
            </a:r>
          </a:p>
          <a:p>
            <a:pPr lvl="0" algn="l">
              <a:spcBef>
                <a:spcPts val="0"/>
              </a:spcBef>
            </a:pPr>
            <a:r>
              <a:rPr lang="en-US" sz="1400" dirty="0">
                <a:solidFill>
                  <a:prstClr val="black"/>
                </a:solidFill>
                <a:latin typeface="Lucida Console" pitchFamily="49" charset="0"/>
              </a:rPr>
              <a:t>	fi</a:t>
            </a:r>
          </a:p>
          <a:p>
            <a:pPr lvl="0" algn="l">
              <a:spcBef>
                <a:spcPts val="0"/>
              </a:spcBef>
            </a:pPr>
            <a:r>
              <a:rPr lang="en-US" sz="1400" dirty="0" smtClean="0">
                <a:solidFill>
                  <a:prstClr val="black"/>
                </a:solidFill>
                <a:latin typeface="Lucida Console" pitchFamily="49" charset="0"/>
              </a:rPr>
              <a:t>done</a:t>
            </a:r>
          </a:p>
          <a:p>
            <a:pPr lvl="0" algn="l">
              <a:spcBef>
                <a:spcPts val="0"/>
              </a:spcBef>
            </a:pPr>
            <a:endParaRPr lang="en-US" sz="1400" dirty="0">
              <a:solidFill>
                <a:prstClr val="black"/>
              </a:solidFill>
              <a:latin typeface="Lucida Console" pitchFamily="49" charset="0"/>
            </a:endParaRPr>
          </a:p>
          <a:p>
            <a:pPr lvl="0" algn="l">
              <a:spcBef>
                <a:spcPts val="0"/>
              </a:spcBef>
            </a:pPr>
            <a:endParaRPr lang="en-US" sz="1400" dirty="0" smtClean="0">
              <a:solidFill>
                <a:prstClr val="black"/>
              </a:solidFill>
              <a:latin typeface="Lucida Console" pitchFamily="49" charset="0"/>
            </a:endParaRPr>
          </a:p>
          <a:p>
            <a:pPr lvl="0" algn="l">
              <a:spcBef>
                <a:spcPts val="0"/>
              </a:spcBef>
            </a:pPr>
            <a:r>
              <a:rPr lang="en-US" sz="1400" dirty="0" smtClean="0">
                <a:solidFill>
                  <a:prstClr val="black"/>
                </a:solidFill>
                <a:latin typeface="Lucida Console" pitchFamily="49" charset="0"/>
              </a:rPr>
              <a:t>export </a:t>
            </a:r>
            <a:r>
              <a:rPr lang="en-US" sz="1400" dirty="0">
                <a:solidFill>
                  <a:prstClr val="black"/>
                </a:solidFill>
                <a:latin typeface="Lucida Console" pitchFamily="49" charset="0"/>
              </a:rPr>
              <a:t>ORACLE_HOME=$DEFAULT_ORACLE_HOME</a:t>
            </a:r>
          </a:p>
          <a:p>
            <a:pPr lvl="0" algn="l">
              <a:spcBef>
                <a:spcPts val="0"/>
              </a:spcBef>
            </a:pPr>
            <a:r>
              <a:rPr lang="en-US" sz="1400" dirty="0">
                <a:solidFill>
                  <a:prstClr val="black"/>
                </a:solidFill>
                <a:latin typeface="Lucida Console" pitchFamily="49" charset="0"/>
              </a:rPr>
              <a:t>export SQLPATH=$SCRIPTS</a:t>
            </a:r>
          </a:p>
          <a:p>
            <a:pPr lvl="0" algn="l">
              <a:spcBef>
                <a:spcPts val="0"/>
              </a:spcBef>
            </a:pPr>
            <a:r>
              <a:rPr lang="en-US" sz="1400" dirty="0">
                <a:solidFill>
                  <a:prstClr val="black"/>
                </a:solidFill>
                <a:latin typeface="Lucida Console" pitchFamily="49" charset="0"/>
              </a:rPr>
              <a:t>export PATH=$SCRIPTS:$CRSHOME/bin:$ASM_HOME/bin:$ORACLE_HOME/bin:$DEFPATH</a:t>
            </a:r>
          </a:p>
          <a:p>
            <a:pPr lvl="0" algn="l">
              <a:spcBef>
                <a:spcPts val="0"/>
              </a:spcBef>
            </a:pPr>
            <a:r>
              <a:rPr lang="en-US" sz="1400" dirty="0">
                <a:solidFill>
                  <a:prstClr val="black"/>
                </a:solidFill>
                <a:latin typeface="Lucida Console" pitchFamily="49" charset="0"/>
              </a:rPr>
              <a:t>export LD_LIBRARY_PATH=$ORACLE_HOME/lib</a:t>
            </a:r>
          </a:p>
          <a:p>
            <a:pPr lvl="0" algn="l">
              <a:spcBef>
                <a:spcPts val="0"/>
              </a:spcBef>
            </a:pPr>
            <a:r>
              <a:rPr lang="en-US" sz="1400" dirty="0">
                <a:solidFill>
                  <a:prstClr val="black"/>
                </a:solidFill>
                <a:latin typeface="Lucida Console" pitchFamily="49" charset="0"/>
              </a:rPr>
              <a:t>export NLS_DATE_FORMAT='DD-MON-YY HH24:MI:SS</a:t>
            </a:r>
            <a:r>
              <a:rPr lang="en-US" sz="1400" dirty="0" smtClean="0">
                <a:solidFill>
                  <a:prstClr val="black"/>
                </a:solidFill>
                <a:latin typeface="Lucida Console" pitchFamily="49" charset="0"/>
              </a:rPr>
              <a:t>'</a:t>
            </a:r>
          </a:p>
          <a:p>
            <a:pPr lvl="0" algn="l">
              <a:spcBef>
                <a:spcPts val="0"/>
              </a:spcBef>
            </a:pPr>
            <a:r>
              <a:rPr lang="en-US" sz="1400" dirty="0">
                <a:solidFill>
                  <a:prstClr val="black"/>
                </a:solidFill>
                <a:latin typeface="Lucida Console" pitchFamily="49" charset="0"/>
              </a:rPr>
              <a:t>export NLS_LANG='</a:t>
            </a:r>
            <a:r>
              <a:rPr lang="en-US" sz="1400" dirty="0" err="1">
                <a:solidFill>
                  <a:prstClr val="black"/>
                </a:solidFill>
                <a:latin typeface="Lucida Console" pitchFamily="49" charset="0"/>
              </a:rPr>
              <a:t>american</a:t>
            </a:r>
            <a:r>
              <a:rPr lang="en-US" sz="1400" dirty="0" smtClean="0">
                <a:solidFill>
                  <a:prstClr val="black"/>
                </a:solidFill>
                <a:latin typeface="Lucida Console" pitchFamily="49" charset="0"/>
              </a:rPr>
              <a:t>'</a:t>
            </a:r>
            <a:endParaRPr lang="en-US" sz="1400" dirty="0">
              <a:solidFill>
                <a:prstClr val="black"/>
              </a:solidFill>
              <a:latin typeface="Lucida Console" pitchFamily="49" charset="0"/>
            </a:endParaRPr>
          </a:p>
          <a:p>
            <a:pPr lvl="0" algn="l">
              <a:spcBef>
                <a:spcPts val="0"/>
              </a:spcBef>
            </a:pPr>
            <a:endParaRPr lang="en-US" sz="1400" dirty="0">
              <a:solidFill>
                <a:prstClr val="black"/>
              </a:solidFill>
              <a:latin typeface="Lucida Console" pitchFamily="49" charset="0"/>
            </a:endParaRPr>
          </a:p>
        </p:txBody>
      </p:sp>
      <p:sp>
        <p:nvSpPr>
          <p:cNvPr id="2" name="TextBox 1"/>
          <p:cNvSpPr txBox="1"/>
          <p:nvPr/>
        </p:nvSpPr>
        <p:spPr>
          <a:xfrm>
            <a:off x="228600" y="609600"/>
            <a:ext cx="4693914" cy="646331"/>
          </a:xfrm>
          <a:prstGeom prst="rect">
            <a:avLst/>
          </a:prstGeom>
          <a:noFill/>
        </p:spPr>
        <p:txBody>
          <a:bodyPr wrap="none" rtlCol="0">
            <a:spAutoFit/>
          </a:bodyPr>
          <a:lstStyle/>
          <a:p>
            <a:r>
              <a:rPr lang="en-US" sz="3600" dirty="0" err="1" smtClean="0">
                <a:latin typeface="Eras Bold ITC" pitchFamily="34" charset="0"/>
              </a:rPr>
              <a:t>OracleProfile</a:t>
            </a:r>
            <a:r>
              <a:rPr lang="en-US" sz="3600" dirty="0" smtClean="0">
                <a:latin typeface="Eras Bold ITC" pitchFamily="34" charset="0"/>
              </a:rPr>
              <a:t> Script</a:t>
            </a:r>
            <a:endParaRPr lang="en-US" sz="3600" dirty="0">
              <a:latin typeface="Eras Bold ITC" pitchFamily="34" charset="0"/>
            </a:endParaRPr>
          </a:p>
        </p:txBody>
      </p:sp>
    </p:spTree>
    <p:extLst>
      <p:ext uri="{BB962C8B-B14F-4D97-AF65-F5344CB8AC3E}">
        <p14:creationId xmlns:p14="http://schemas.microsoft.com/office/powerpoint/2010/main" val="306353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48539" y="1255931"/>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800" spc="-150" dirty="0" smtClean="0">
                <a:solidFill>
                  <a:schemeClr val="dk1"/>
                </a:solidFill>
                <a:latin typeface="Courier New" pitchFamily="49" charset="0"/>
                <a:cs typeface="Courier New" pitchFamily="49" charset="0"/>
              </a:rPr>
              <a:t>PS1 through PS4 are reserved environment variables for the prompt</a:t>
            </a:r>
          </a:p>
          <a:p>
            <a:pPr algn="l">
              <a:spcBef>
                <a:spcPts val="0"/>
              </a:spcBef>
            </a:pPr>
            <a:endParaRPr lang="en-US" sz="1400" spc="-150" dirty="0" smtClean="0">
              <a:solidFill>
                <a:schemeClr val="dk1"/>
              </a:solidFill>
              <a:latin typeface="Lucida Console" pitchFamily="49" charset="0"/>
              <a:cs typeface="Courier New" pitchFamily="49" charset="0"/>
            </a:endParaRPr>
          </a:p>
          <a:p>
            <a:pPr algn="l">
              <a:spcBef>
                <a:spcPts val="0"/>
              </a:spcBef>
            </a:pPr>
            <a:r>
              <a:rPr lang="en-US" sz="1400" spc="-150" dirty="0" smtClean="0">
                <a:solidFill>
                  <a:schemeClr val="dk1"/>
                </a:solidFill>
                <a:latin typeface="Lucida Console" pitchFamily="49" charset="0"/>
                <a:cs typeface="Courier New" pitchFamily="49" charset="0"/>
              </a:rPr>
              <a:t>function ps1</a:t>
            </a:r>
          </a:p>
          <a:p>
            <a:pPr algn="l">
              <a:spcBef>
                <a:spcPts val="0"/>
              </a:spcBef>
            </a:pPr>
            <a:r>
              <a:rPr lang="en-US" sz="1400" spc="-150" dirty="0" smtClean="0">
                <a:solidFill>
                  <a:schemeClr val="dk1"/>
                </a:solidFill>
                <a:latin typeface="Lucida Console" pitchFamily="49" charset="0"/>
                <a:cs typeface="Courier New" pitchFamily="49" charset="0"/>
              </a:rPr>
              <a:t>{</a:t>
            </a:r>
          </a:p>
          <a:p>
            <a:pPr algn="l">
              <a:spcBef>
                <a:spcPts val="0"/>
              </a:spcBef>
            </a:pPr>
            <a:r>
              <a:rPr lang="en-US" sz="1400" spc="-150" dirty="0" smtClean="0">
                <a:solidFill>
                  <a:schemeClr val="dk1"/>
                </a:solidFill>
                <a:latin typeface="Lucida Console" pitchFamily="49" charset="0"/>
                <a:cs typeface="Courier New" pitchFamily="49" charset="0"/>
              </a:rPr>
              <a:t>export PS1="\n\[\033[35m\]\$(echo ORACLE_HOME=$1)\n</a:t>
            </a:r>
          </a:p>
          <a:p>
            <a:pPr algn="l">
              <a:spcBef>
                <a:spcPts val="0"/>
              </a:spcBef>
            </a:pPr>
            <a:r>
              <a:rPr lang="en-US" sz="1400" spc="-150" dirty="0" smtClean="0">
                <a:solidFill>
                  <a:schemeClr val="dk1"/>
                </a:solidFill>
                <a:latin typeface="Lucida Console" pitchFamily="49" charset="0"/>
                <a:cs typeface="Courier New" pitchFamily="49" charset="0"/>
              </a:rPr>
              <a:t>$(echo ORACLE_SID=$2)\n</a:t>
            </a:r>
          </a:p>
          <a:p>
            <a:pPr algn="l">
              <a:spcBef>
                <a:spcPts val="0"/>
              </a:spcBef>
            </a:pPr>
            <a:r>
              <a:rPr lang="en-US" sz="1400" spc="-150" dirty="0" smtClean="0">
                <a:solidFill>
                  <a:schemeClr val="dk1"/>
                </a:solidFill>
                <a:latin typeface="Lucida Console" pitchFamily="49" charset="0"/>
                <a:cs typeface="Courier New" pitchFamily="49" charset="0"/>
              </a:rPr>
              <a:t>\[\033[32m\]\w\n</a:t>
            </a:r>
          </a:p>
          <a:p>
            <a:pPr algn="l">
              <a:spcBef>
                <a:spcPts val="0"/>
              </a:spcBef>
            </a:pPr>
            <a:r>
              <a:rPr lang="en-US" sz="1400" spc="-150" dirty="0" smtClean="0">
                <a:solidFill>
                  <a:schemeClr val="dk1"/>
                </a:solidFill>
                <a:latin typeface="Lucida Console" pitchFamily="49" charset="0"/>
                <a:cs typeface="Courier New" pitchFamily="49" charset="0"/>
              </a:rPr>
              <a:t>\[\033[1;31m\]\u@\h: </a:t>
            </a:r>
          </a:p>
          <a:p>
            <a:pPr algn="l">
              <a:spcBef>
                <a:spcPts val="0"/>
              </a:spcBef>
            </a:pPr>
            <a:r>
              <a:rPr lang="en-US" sz="1400" spc="-150" dirty="0" smtClean="0">
                <a:solidFill>
                  <a:schemeClr val="dk1"/>
                </a:solidFill>
                <a:latin typeface="Lucida Console" pitchFamily="49" charset="0"/>
                <a:cs typeface="Courier New" pitchFamily="49" charset="0"/>
              </a:rPr>
              <a:t>\[\033[1;34m\]\$(/usr/bin/</a:t>
            </a:r>
            <a:r>
              <a:rPr lang="en-US" sz="1400" spc="-150" dirty="0" err="1" smtClean="0">
                <a:solidFill>
                  <a:schemeClr val="dk1"/>
                </a:solidFill>
                <a:latin typeface="Lucida Console" pitchFamily="49" charset="0"/>
                <a:cs typeface="Courier New" pitchFamily="49" charset="0"/>
              </a:rPr>
              <a:t>tty</a:t>
            </a:r>
            <a:r>
              <a:rPr lang="en-US" sz="1400" spc="-150" dirty="0" smtClean="0">
                <a:solidFill>
                  <a:schemeClr val="dk1"/>
                </a:solidFill>
                <a:latin typeface="Lucida Console" pitchFamily="49" charset="0"/>
                <a:cs typeface="Courier New" pitchFamily="49" charset="0"/>
              </a:rPr>
              <a:t> | /bin/</a:t>
            </a:r>
            <a:r>
              <a:rPr lang="en-US" sz="1400" spc="-150" dirty="0" err="1" smtClean="0">
                <a:solidFill>
                  <a:schemeClr val="dk1"/>
                </a:solidFill>
                <a:latin typeface="Lucida Console" pitchFamily="49" charset="0"/>
                <a:cs typeface="Courier New" pitchFamily="49" charset="0"/>
              </a:rPr>
              <a:t>sed</a:t>
            </a:r>
            <a:r>
              <a:rPr lang="en-US" sz="1400" spc="-150" dirty="0" smtClean="0">
                <a:solidFill>
                  <a:schemeClr val="dk1"/>
                </a:solidFill>
                <a:latin typeface="Lucida Console" pitchFamily="49" charset="0"/>
                <a:cs typeface="Courier New" pitchFamily="49" charset="0"/>
              </a:rPr>
              <a:t> -e 's:/dev/::'): </a:t>
            </a:r>
          </a:p>
          <a:p>
            <a:pPr algn="l">
              <a:spcBef>
                <a:spcPts val="0"/>
              </a:spcBef>
            </a:pPr>
            <a:r>
              <a:rPr lang="en-US" sz="1400" spc="-150" dirty="0" smtClean="0">
                <a:solidFill>
                  <a:schemeClr val="dk1"/>
                </a:solidFill>
                <a:latin typeface="Lucida Console" pitchFamily="49" charset="0"/>
                <a:cs typeface="Courier New" pitchFamily="49" charset="0"/>
              </a:rPr>
              <a:t>\[\033[1;36m\]\$(/bin/</a:t>
            </a:r>
            <a:r>
              <a:rPr lang="en-US" sz="1400" spc="-150" dirty="0" err="1" smtClean="0">
                <a:solidFill>
                  <a:schemeClr val="dk1"/>
                </a:solidFill>
                <a:latin typeface="Lucida Console" pitchFamily="49" charset="0"/>
                <a:cs typeface="Courier New" pitchFamily="49" charset="0"/>
              </a:rPr>
              <a:t>ls</a:t>
            </a:r>
            <a:r>
              <a:rPr lang="en-US" sz="1400" spc="-150" dirty="0" smtClean="0">
                <a:solidFill>
                  <a:schemeClr val="dk1"/>
                </a:solidFill>
                <a:latin typeface="Lucida Console" pitchFamily="49" charset="0"/>
                <a:cs typeface="Courier New" pitchFamily="49" charset="0"/>
              </a:rPr>
              <a:t> -1 | /usr/bin/</a:t>
            </a:r>
            <a:r>
              <a:rPr lang="en-US" sz="1400" spc="-150" dirty="0" err="1" smtClean="0">
                <a:solidFill>
                  <a:schemeClr val="dk1"/>
                </a:solidFill>
                <a:latin typeface="Lucida Console" pitchFamily="49" charset="0"/>
                <a:cs typeface="Courier New" pitchFamily="49" charset="0"/>
              </a:rPr>
              <a:t>wc</a:t>
            </a:r>
            <a:r>
              <a:rPr lang="en-US" sz="1400" spc="-150" dirty="0" smtClean="0">
                <a:solidFill>
                  <a:schemeClr val="dk1"/>
                </a:solidFill>
                <a:latin typeface="Lucida Console" pitchFamily="49" charset="0"/>
                <a:cs typeface="Courier New" pitchFamily="49" charset="0"/>
              </a:rPr>
              <a:t> -l | /bin/</a:t>
            </a:r>
            <a:r>
              <a:rPr lang="en-US" sz="1400" spc="-150" dirty="0" err="1" smtClean="0">
                <a:solidFill>
                  <a:schemeClr val="dk1"/>
                </a:solidFill>
                <a:latin typeface="Lucida Console" pitchFamily="49" charset="0"/>
                <a:cs typeface="Courier New" pitchFamily="49" charset="0"/>
              </a:rPr>
              <a:t>sed</a:t>
            </a:r>
            <a:r>
              <a:rPr lang="en-US" sz="1400" spc="-150" dirty="0" smtClean="0">
                <a:solidFill>
                  <a:schemeClr val="dk1"/>
                </a:solidFill>
                <a:latin typeface="Lucida Console" pitchFamily="49" charset="0"/>
                <a:cs typeface="Courier New" pitchFamily="49" charset="0"/>
              </a:rPr>
              <a:t> 's: ::g') files </a:t>
            </a:r>
          </a:p>
          <a:p>
            <a:pPr algn="l">
              <a:spcBef>
                <a:spcPts val="0"/>
              </a:spcBef>
            </a:pPr>
            <a:r>
              <a:rPr lang="en-US" sz="1400" spc="-150" dirty="0" smtClean="0">
                <a:solidFill>
                  <a:schemeClr val="dk1"/>
                </a:solidFill>
                <a:latin typeface="Lucida Console" pitchFamily="49" charset="0"/>
                <a:cs typeface="Courier New" pitchFamily="49" charset="0"/>
              </a:rPr>
              <a:t>\[\033[1;33m\]\$(/bin/</a:t>
            </a:r>
            <a:r>
              <a:rPr lang="en-US" sz="1400" spc="-150" dirty="0" err="1" smtClean="0">
                <a:solidFill>
                  <a:schemeClr val="dk1"/>
                </a:solidFill>
                <a:latin typeface="Lucida Console" pitchFamily="49" charset="0"/>
                <a:cs typeface="Courier New" pitchFamily="49" charset="0"/>
              </a:rPr>
              <a:t>ls</a:t>
            </a:r>
            <a:r>
              <a:rPr lang="en-US" sz="1400" spc="-150" dirty="0" smtClean="0">
                <a:solidFill>
                  <a:schemeClr val="dk1"/>
                </a:solidFill>
                <a:latin typeface="Lucida Console" pitchFamily="49" charset="0"/>
                <a:cs typeface="Courier New" pitchFamily="49" charset="0"/>
              </a:rPr>
              <a:t> -</a:t>
            </a:r>
            <a:r>
              <a:rPr lang="en-US" sz="1400" spc="-150" dirty="0" err="1" smtClean="0">
                <a:solidFill>
                  <a:schemeClr val="dk1"/>
                </a:solidFill>
                <a:latin typeface="Lucida Console" pitchFamily="49" charset="0"/>
                <a:cs typeface="Courier New" pitchFamily="49" charset="0"/>
              </a:rPr>
              <a:t>lah</a:t>
            </a:r>
            <a:r>
              <a:rPr lang="en-US" sz="1400" spc="-150" dirty="0" smtClean="0">
                <a:solidFill>
                  <a:schemeClr val="dk1"/>
                </a:solidFill>
                <a:latin typeface="Lucida Console" pitchFamily="49" charset="0"/>
                <a:cs typeface="Courier New" pitchFamily="49" charset="0"/>
              </a:rPr>
              <a:t> | /bin/</a:t>
            </a:r>
            <a:r>
              <a:rPr lang="en-US" sz="1400" spc="-150" dirty="0" err="1" smtClean="0">
                <a:solidFill>
                  <a:schemeClr val="dk1"/>
                </a:solidFill>
                <a:latin typeface="Lucida Console" pitchFamily="49" charset="0"/>
                <a:cs typeface="Courier New" pitchFamily="49" charset="0"/>
              </a:rPr>
              <a:t>grep</a:t>
            </a:r>
            <a:r>
              <a:rPr lang="en-US" sz="1400" spc="-150" dirty="0" smtClean="0">
                <a:solidFill>
                  <a:schemeClr val="dk1"/>
                </a:solidFill>
                <a:latin typeface="Lucida Console" pitchFamily="49" charset="0"/>
                <a:cs typeface="Courier New" pitchFamily="49" charset="0"/>
              </a:rPr>
              <a:t> -m 1 total | /bin/</a:t>
            </a:r>
            <a:r>
              <a:rPr lang="en-US" sz="1400" spc="-150" dirty="0" err="1" smtClean="0">
                <a:solidFill>
                  <a:schemeClr val="dk1"/>
                </a:solidFill>
                <a:latin typeface="Lucida Console" pitchFamily="49" charset="0"/>
                <a:cs typeface="Courier New" pitchFamily="49" charset="0"/>
              </a:rPr>
              <a:t>sed</a:t>
            </a:r>
            <a:r>
              <a:rPr lang="en-US" sz="1400" spc="-150" dirty="0" smtClean="0">
                <a:solidFill>
                  <a:schemeClr val="dk1"/>
                </a:solidFill>
                <a:latin typeface="Lucida Console" pitchFamily="49" charset="0"/>
                <a:cs typeface="Courier New" pitchFamily="49" charset="0"/>
              </a:rPr>
              <a:t> 's/total //')b\[\033[0m\] -&gt; </a:t>
            </a:r>
          </a:p>
          <a:p>
            <a:pPr algn="l">
              <a:spcBef>
                <a:spcPts val="0"/>
              </a:spcBef>
            </a:pPr>
            <a:r>
              <a:rPr lang="en-US" sz="1400" spc="-150" dirty="0" smtClean="0">
                <a:solidFill>
                  <a:schemeClr val="dk1"/>
                </a:solidFill>
                <a:latin typeface="Lucida Console" pitchFamily="49" charset="0"/>
                <a:cs typeface="Courier New" pitchFamily="49" charset="0"/>
              </a:rPr>
              <a:t>\[\033[0m\]"</a:t>
            </a:r>
          </a:p>
          <a:p>
            <a:pPr algn="l">
              <a:spcBef>
                <a:spcPts val="0"/>
              </a:spcBef>
            </a:pPr>
            <a:r>
              <a:rPr lang="en-US" sz="1400" spc="-150" dirty="0" smtClean="0">
                <a:solidFill>
                  <a:schemeClr val="dk1"/>
                </a:solidFill>
                <a:latin typeface="Lucida Console" pitchFamily="49" charset="0"/>
                <a:cs typeface="Courier New" pitchFamily="49" charset="0"/>
              </a:rPr>
              <a:t>}</a:t>
            </a:r>
          </a:p>
          <a:p>
            <a:pPr algn="l">
              <a:spcBef>
                <a:spcPts val="0"/>
              </a:spcBef>
            </a:pP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ps1 </a:t>
            </a:r>
            <a:r>
              <a:rPr lang="en-US" sz="1400" spc="-150" dirty="0" smtClean="0">
                <a:solidFill>
                  <a:schemeClr val="dk1"/>
                </a:solidFill>
                <a:latin typeface="Lucida Console" pitchFamily="49" charset="0"/>
                <a:cs typeface="Courier New" pitchFamily="49" charset="0"/>
              </a:rPr>
              <a:t>/u01/app/oracle/product/db/11.1 ORCL</a:t>
            </a:r>
          </a:p>
        </p:txBody>
      </p:sp>
      <p:sp>
        <p:nvSpPr>
          <p:cNvPr id="2" name="TextBox 1"/>
          <p:cNvSpPr txBox="1"/>
          <p:nvPr/>
        </p:nvSpPr>
        <p:spPr>
          <a:xfrm>
            <a:off x="228600" y="609600"/>
            <a:ext cx="3191899" cy="646331"/>
          </a:xfrm>
          <a:prstGeom prst="rect">
            <a:avLst/>
          </a:prstGeom>
          <a:noFill/>
        </p:spPr>
        <p:txBody>
          <a:bodyPr wrap="none" rtlCol="0">
            <a:spAutoFit/>
          </a:bodyPr>
          <a:lstStyle/>
          <a:p>
            <a:r>
              <a:rPr lang="en-US" sz="3600" dirty="0" smtClean="0">
                <a:latin typeface="Eras Bold ITC" pitchFamily="34" charset="0"/>
              </a:rPr>
              <a:t>Prompt (ps1)</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
        <p:nvSpPr>
          <p:cNvPr id="9" name="Rectangle 8"/>
          <p:cNvSpPr/>
          <p:nvPr/>
        </p:nvSpPr>
        <p:spPr>
          <a:xfrm>
            <a:off x="448539" y="4724400"/>
            <a:ext cx="6553200" cy="1200329"/>
          </a:xfrm>
          <a:prstGeom prst="rect">
            <a:avLst/>
          </a:prstGeom>
          <a:solidFill>
            <a:schemeClr val="accent2">
              <a:lumMod val="50000"/>
            </a:schemeClr>
          </a:solidFill>
        </p:spPr>
        <p:txBody>
          <a:bodyPr wrap="square">
            <a:spAutoFit/>
          </a:bodyPr>
          <a:lstStyle/>
          <a:p>
            <a:r>
              <a:rPr lang="en-US" b="1" spc="-150" dirty="0" smtClean="0">
                <a:solidFill>
                  <a:srgbClr val="7030A0"/>
                </a:solidFill>
                <a:latin typeface="Lucida Console" pitchFamily="49" charset="0"/>
                <a:cs typeface="Courier New" pitchFamily="49" charset="0"/>
              </a:rPr>
              <a:t>ORACLE_HOME=/u01/app/oracle/product/db/11.1</a:t>
            </a:r>
          </a:p>
          <a:p>
            <a:r>
              <a:rPr lang="en-US" b="1" spc="-150" dirty="0" smtClean="0">
                <a:solidFill>
                  <a:srgbClr val="7030A0"/>
                </a:solidFill>
                <a:latin typeface="Lucida Console" pitchFamily="49" charset="0"/>
                <a:cs typeface="Courier New" pitchFamily="49" charset="0"/>
              </a:rPr>
              <a:t>ORACLE_SID=ORCL</a:t>
            </a:r>
          </a:p>
          <a:p>
            <a:r>
              <a:rPr lang="en-US" b="1" spc="-150" dirty="0" smtClean="0">
                <a:solidFill>
                  <a:srgbClr val="00B050"/>
                </a:solidFill>
                <a:latin typeface="Lucida Console" pitchFamily="49" charset="0"/>
                <a:cs typeface="Courier New" pitchFamily="49" charset="0"/>
              </a:rPr>
              <a:t>/home/oracle</a:t>
            </a:r>
          </a:p>
          <a:p>
            <a:r>
              <a:rPr lang="en-US" b="1" spc="-150" dirty="0" smtClean="0">
                <a:solidFill>
                  <a:srgbClr val="FF0000"/>
                </a:solidFill>
                <a:latin typeface="Lucida Console" pitchFamily="49" charset="0"/>
                <a:cs typeface="Courier New" pitchFamily="49" charset="0"/>
              </a:rPr>
              <a:t>oracle@usa-server1:</a:t>
            </a:r>
            <a:r>
              <a:rPr lang="en-US" b="1" spc="-150" dirty="0" smtClean="0">
                <a:solidFill>
                  <a:schemeClr val="dk1"/>
                </a:solidFill>
                <a:latin typeface="Lucida Console" pitchFamily="49" charset="0"/>
                <a:cs typeface="Courier New" pitchFamily="49" charset="0"/>
              </a:rPr>
              <a:t> </a:t>
            </a:r>
            <a:r>
              <a:rPr lang="en-US" b="1" spc="-150" dirty="0" err="1" smtClean="0">
                <a:solidFill>
                  <a:srgbClr val="0070C0"/>
                </a:solidFill>
                <a:latin typeface="Lucida Console" pitchFamily="49" charset="0"/>
                <a:cs typeface="Courier New" pitchFamily="49" charset="0"/>
              </a:rPr>
              <a:t>pts</a:t>
            </a:r>
            <a:r>
              <a:rPr lang="en-US" b="1" spc="-150" dirty="0" smtClean="0">
                <a:solidFill>
                  <a:srgbClr val="0070C0"/>
                </a:solidFill>
                <a:latin typeface="Lucida Console" pitchFamily="49" charset="0"/>
                <a:cs typeface="Courier New" pitchFamily="49" charset="0"/>
              </a:rPr>
              <a:t>/1:</a:t>
            </a:r>
            <a:r>
              <a:rPr lang="en-US" b="1" spc="-150" dirty="0" smtClean="0">
                <a:solidFill>
                  <a:schemeClr val="dk1"/>
                </a:solidFill>
                <a:latin typeface="Lucida Console" pitchFamily="49" charset="0"/>
                <a:cs typeface="Courier New" pitchFamily="49" charset="0"/>
              </a:rPr>
              <a:t> </a:t>
            </a:r>
            <a:r>
              <a:rPr lang="en-US" b="1" spc="-150" dirty="0" smtClean="0">
                <a:solidFill>
                  <a:schemeClr val="accent5">
                    <a:lumMod val="60000"/>
                    <a:lumOff val="40000"/>
                  </a:schemeClr>
                </a:solidFill>
                <a:latin typeface="Lucida Console" pitchFamily="49" charset="0"/>
                <a:cs typeface="Courier New" pitchFamily="49" charset="0"/>
              </a:rPr>
              <a:t>10 files </a:t>
            </a:r>
            <a:r>
              <a:rPr lang="en-US" b="1" spc="-150" dirty="0" smtClean="0">
                <a:solidFill>
                  <a:srgbClr val="FFFF00"/>
                </a:solidFill>
                <a:latin typeface="Lucida Console" pitchFamily="49" charset="0"/>
                <a:cs typeface="Courier New" pitchFamily="49" charset="0"/>
              </a:rPr>
              <a:t>240Kb -&gt;</a:t>
            </a:r>
          </a:p>
        </p:txBody>
      </p:sp>
    </p:spTree>
    <p:extLst>
      <p:ext uri="{BB962C8B-B14F-4D97-AF65-F5344CB8AC3E}">
        <p14:creationId xmlns:p14="http://schemas.microsoft.com/office/powerpoint/2010/main" val="122179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6560" y="1991704"/>
            <a:ext cx="8535040" cy="3323987"/>
          </a:xfrm>
          <a:prstGeom prst="rect">
            <a:avLst/>
          </a:prstGeom>
          <a:noFill/>
        </p:spPr>
        <p:txBody>
          <a:bodyPr wrap="square" rtlCol="0">
            <a:spAutoFit/>
          </a:bodyPr>
          <a:lstStyle/>
          <a:p>
            <a:r>
              <a:rPr lang="en-US" sz="1600" dirty="0">
                <a:latin typeface="Lucida Console" pitchFamily="49" charset="0"/>
              </a:rPr>
              <a:t>oracle   10872     1  0 Aug28 ?        00:00:00 asm_pmon_+ASM1</a:t>
            </a:r>
          </a:p>
          <a:p>
            <a:r>
              <a:rPr lang="en-US" sz="1600" dirty="0">
                <a:latin typeface="Lucida Console" pitchFamily="49" charset="0"/>
              </a:rPr>
              <a:t>oracle   11332     1  0 Aug28 ?        00:00:10 </a:t>
            </a:r>
            <a:r>
              <a:rPr lang="en-US" sz="1600" dirty="0" smtClean="0">
                <a:latin typeface="Lucida Console" pitchFamily="49" charset="0"/>
              </a:rPr>
              <a:t>ora_pmon_ORCLH1</a:t>
            </a:r>
            <a:endParaRPr lang="en-US" sz="1600" dirty="0">
              <a:latin typeface="Lucida Console" pitchFamily="49" charset="0"/>
            </a:endParaRPr>
          </a:p>
          <a:p>
            <a:r>
              <a:rPr lang="en-US" sz="1600" dirty="0">
                <a:latin typeface="Lucida Console" pitchFamily="49" charset="0"/>
              </a:rPr>
              <a:t>oracle   12199     1  0 Aug28 ?        00:00:10 </a:t>
            </a:r>
            <a:r>
              <a:rPr lang="en-US" sz="1600" dirty="0" smtClean="0">
                <a:latin typeface="Lucida Console" pitchFamily="49" charset="0"/>
              </a:rPr>
              <a:t>ora_pmon_ORCLK1</a:t>
            </a:r>
            <a:endParaRPr lang="en-US" sz="1600" dirty="0">
              <a:latin typeface="Lucida Console" pitchFamily="49" charset="0"/>
            </a:endParaRPr>
          </a:p>
          <a:p>
            <a:r>
              <a:rPr lang="en-US" sz="1600" dirty="0">
                <a:latin typeface="Lucida Console" pitchFamily="49" charset="0"/>
              </a:rPr>
              <a:t>oracle   13603     1  0 Aug28 ?        00:00:10 </a:t>
            </a:r>
            <a:r>
              <a:rPr lang="en-US" sz="1600" dirty="0" smtClean="0">
                <a:latin typeface="Lucida Console" pitchFamily="49" charset="0"/>
              </a:rPr>
              <a:t>ora_pmon_ORCLC1</a:t>
            </a:r>
            <a:endParaRPr lang="en-US" sz="1600" dirty="0">
              <a:latin typeface="Lucida Console" pitchFamily="49" charset="0"/>
            </a:endParaRPr>
          </a:p>
          <a:p>
            <a:r>
              <a:rPr lang="en-US" sz="1600" dirty="0">
                <a:latin typeface="Lucida Console" pitchFamily="49" charset="0"/>
              </a:rPr>
              <a:t>oracle   14467     1  0 Aug28 ?        00:00:02 </a:t>
            </a:r>
            <a:r>
              <a:rPr lang="en-US" sz="1600" dirty="0" smtClean="0">
                <a:latin typeface="Lucida Console" pitchFamily="49" charset="0"/>
              </a:rPr>
              <a:t>ora_pmon_ORCLD1</a:t>
            </a:r>
            <a:endParaRPr lang="en-US" sz="1600" dirty="0">
              <a:latin typeface="Lucida Console" pitchFamily="49" charset="0"/>
            </a:endParaRPr>
          </a:p>
          <a:p>
            <a:r>
              <a:rPr lang="en-US" sz="1600" dirty="0">
                <a:latin typeface="Lucida Console" pitchFamily="49" charset="0"/>
              </a:rPr>
              <a:t>oracle   15190     1  0 Aug28 ?        00:00:10 </a:t>
            </a:r>
            <a:r>
              <a:rPr lang="en-US" sz="1600" dirty="0" smtClean="0">
                <a:latin typeface="Lucida Console" pitchFamily="49" charset="0"/>
              </a:rPr>
              <a:t>ora_pmon_ORCLG1</a:t>
            </a:r>
            <a:endParaRPr lang="en-US" sz="1600" dirty="0">
              <a:latin typeface="Lucida Console" pitchFamily="49" charset="0"/>
            </a:endParaRPr>
          </a:p>
          <a:p>
            <a:r>
              <a:rPr lang="en-US" sz="1600" dirty="0">
                <a:latin typeface="Lucida Console" pitchFamily="49" charset="0"/>
              </a:rPr>
              <a:t>oracle   16100     1  0 Aug28 ?        00:00:02 </a:t>
            </a:r>
            <a:r>
              <a:rPr lang="en-US" sz="1600" dirty="0" smtClean="0">
                <a:latin typeface="Lucida Console" pitchFamily="49" charset="0"/>
              </a:rPr>
              <a:t>ora_pmon_ORCLF1</a:t>
            </a:r>
            <a:endParaRPr lang="en-US" sz="1600" dirty="0">
              <a:latin typeface="Lucida Console" pitchFamily="49" charset="0"/>
            </a:endParaRPr>
          </a:p>
          <a:p>
            <a:r>
              <a:rPr lang="en-US" sz="1600" dirty="0">
                <a:latin typeface="Lucida Console" pitchFamily="49" charset="0"/>
              </a:rPr>
              <a:t>oracle   17052     1  0 Aug28 ?        00:00:02 </a:t>
            </a:r>
            <a:r>
              <a:rPr lang="en-US" sz="1600" dirty="0" smtClean="0">
                <a:latin typeface="Lucida Console" pitchFamily="49" charset="0"/>
              </a:rPr>
              <a:t>ora_pmon_ORCLE1</a:t>
            </a:r>
            <a:endParaRPr lang="en-US" sz="1600" dirty="0">
              <a:latin typeface="Lucida Console" pitchFamily="49" charset="0"/>
            </a:endParaRPr>
          </a:p>
          <a:p>
            <a:r>
              <a:rPr lang="en-US" sz="1600" dirty="0">
                <a:latin typeface="Lucida Console" pitchFamily="49" charset="0"/>
              </a:rPr>
              <a:t>oracle   17896     1  0 Aug28 ?        00:00:10 </a:t>
            </a:r>
            <a:r>
              <a:rPr lang="en-US" sz="1600" dirty="0" smtClean="0">
                <a:latin typeface="Lucida Console" pitchFamily="49" charset="0"/>
              </a:rPr>
              <a:t>ora_pmon_ORCLA1</a:t>
            </a:r>
            <a:endParaRPr lang="en-US" sz="1600" dirty="0">
              <a:latin typeface="Lucida Console" pitchFamily="49" charset="0"/>
            </a:endParaRPr>
          </a:p>
          <a:p>
            <a:r>
              <a:rPr lang="en-US" sz="1600" dirty="0">
                <a:latin typeface="Lucida Console" pitchFamily="49" charset="0"/>
              </a:rPr>
              <a:t>oracle   18838     1  0 Aug28 ?        00:00:02 </a:t>
            </a:r>
            <a:r>
              <a:rPr lang="en-US" sz="1600" dirty="0" smtClean="0">
                <a:latin typeface="Lucida Console" pitchFamily="49" charset="0"/>
              </a:rPr>
              <a:t>ora_pmon_ORCLI1</a:t>
            </a:r>
            <a:endParaRPr lang="en-US" sz="1600" dirty="0">
              <a:latin typeface="Lucida Console" pitchFamily="49" charset="0"/>
            </a:endParaRPr>
          </a:p>
          <a:p>
            <a:r>
              <a:rPr lang="en-US" sz="1600" dirty="0">
                <a:latin typeface="Lucida Console" pitchFamily="49" charset="0"/>
              </a:rPr>
              <a:t>oracle   22729     1  0 Aug28 ?        00:00:02 </a:t>
            </a:r>
            <a:r>
              <a:rPr lang="en-US" sz="1600" dirty="0" smtClean="0">
                <a:latin typeface="Lucida Console" pitchFamily="49" charset="0"/>
              </a:rPr>
              <a:t>ora_pmon_ORCLJ1</a:t>
            </a:r>
            <a:endParaRPr lang="en-US" sz="1600" dirty="0">
              <a:latin typeface="Lucida Console" pitchFamily="49" charset="0"/>
            </a:endParaRPr>
          </a:p>
          <a:p>
            <a:r>
              <a:rPr lang="en-US" sz="1600" dirty="0">
                <a:latin typeface="Lucida Console" pitchFamily="49" charset="0"/>
              </a:rPr>
              <a:t>oracle   25044     1  0 Aug28 ?        00:00:02 </a:t>
            </a:r>
            <a:r>
              <a:rPr lang="en-US" sz="1600" dirty="0" smtClean="0">
                <a:latin typeface="Lucida Console" pitchFamily="49" charset="0"/>
              </a:rPr>
              <a:t>ora_pmon_ORCLB1</a:t>
            </a:r>
            <a:endParaRPr lang="en-US" sz="1600" dirty="0">
              <a:latin typeface="Lucida Console" pitchFamily="49" charset="0"/>
            </a:endParaRPr>
          </a:p>
          <a:p>
            <a:r>
              <a:rPr lang="en-US" sz="1600" dirty="0">
                <a:latin typeface="Lucida Console" pitchFamily="49" charset="0"/>
              </a:rPr>
              <a:t>oracle   25610 25330  0 03:42 pts/1    00:00:00 </a:t>
            </a:r>
            <a:r>
              <a:rPr lang="en-US" sz="1600" dirty="0" err="1">
                <a:latin typeface="Lucida Console" pitchFamily="49" charset="0"/>
              </a:rPr>
              <a:t>grep</a:t>
            </a:r>
            <a:r>
              <a:rPr lang="en-US" sz="1600" dirty="0">
                <a:latin typeface="Lucida Console" pitchFamily="49" charset="0"/>
              </a:rPr>
              <a:t> </a:t>
            </a:r>
            <a:r>
              <a:rPr lang="en-US" sz="1600" dirty="0" err="1">
                <a:latin typeface="Lucida Console" pitchFamily="49" charset="0"/>
              </a:rPr>
              <a:t>pmon</a:t>
            </a:r>
            <a:endParaRPr lang="en-US" sz="1600" dirty="0">
              <a:latin typeface="Lucida Console" pitchFamily="49" charset="0"/>
            </a:endParaRPr>
          </a:p>
        </p:txBody>
      </p:sp>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6020440" cy="422622"/>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800" dirty="0" err="1">
                <a:solidFill>
                  <a:schemeClr val="tx1"/>
                </a:solidFill>
                <a:latin typeface="Lucida Console" pitchFamily="49" charset="0"/>
              </a:rPr>
              <a:t>ps</a:t>
            </a:r>
            <a:r>
              <a:rPr lang="en-US" sz="1800" dirty="0">
                <a:solidFill>
                  <a:schemeClr val="tx1"/>
                </a:solidFill>
                <a:latin typeface="Lucida Console" pitchFamily="49" charset="0"/>
              </a:rPr>
              <a:t> -</a:t>
            </a:r>
            <a:r>
              <a:rPr lang="en-US" sz="1800" dirty="0" err="1">
                <a:solidFill>
                  <a:schemeClr val="tx1"/>
                </a:solidFill>
                <a:latin typeface="Lucida Console" pitchFamily="49" charset="0"/>
              </a:rPr>
              <a:t>ef</a:t>
            </a:r>
            <a:r>
              <a:rPr lang="en-US" sz="1800" dirty="0">
                <a:solidFill>
                  <a:schemeClr val="tx1"/>
                </a:solidFill>
                <a:latin typeface="Lucida Console" pitchFamily="49" charset="0"/>
              </a:rPr>
              <a:t> | </a:t>
            </a:r>
            <a:r>
              <a:rPr lang="en-US" sz="1800" dirty="0" err="1">
                <a:solidFill>
                  <a:schemeClr val="tx1"/>
                </a:solidFill>
                <a:latin typeface="Lucida Console" pitchFamily="49" charset="0"/>
              </a:rPr>
              <a:t>grep</a:t>
            </a:r>
            <a:r>
              <a:rPr lang="en-US" sz="1800" dirty="0">
                <a:solidFill>
                  <a:schemeClr val="tx1"/>
                </a:solidFill>
                <a:latin typeface="Lucida Console" pitchFamily="49" charset="0"/>
              </a:rPr>
              <a:t> </a:t>
            </a:r>
            <a:r>
              <a:rPr lang="en-US" sz="1800" dirty="0" err="1" smtClean="0">
                <a:solidFill>
                  <a:schemeClr val="tx1"/>
                </a:solidFill>
                <a:latin typeface="Lucida Console" pitchFamily="49" charset="0"/>
              </a:rPr>
              <a:t>pmon</a:t>
            </a:r>
            <a:endParaRPr lang="en-US" sz="1200" spc="-150" dirty="0" smtClean="0">
              <a:solidFill>
                <a:schemeClr val="dk1"/>
              </a:solidFill>
              <a:latin typeface="Lucida Console" pitchFamily="49" charset="0"/>
              <a:cs typeface="Courier New" pitchFamily="49" charset="0"/>
            </a:endParaRPr>
          </a:p>
        </p:txBody>
      </p:sp>
      <p:sp>
        <p:nvSpPr>
          <p:cNvPr id="2" name="TextBox 1"/>
          <p:cNvSpPr txBox="1"/>
          <p:nvPr/>
        </p:nvSpPr>
        <p:spPr>
          <a:xfrm>
            <a:off x="228600" y="609600"/>
            <a:ext cx="4532010" cy="646331"/>
          </a:xfrm>
          <a:prstGeom prst="rect">
            <a:avLst/>
          </a:prstGeom>
          <a:noFill/>
        </p:spPr>
        <p:txBody>
          <a:bodyPr wrap="none" rtlCol="0">
            <a:spAutoFit/>
          </a:bodyPr>
          <a:lstStyle/>
          <a:p>
            <a:r>
              <a:rPr lang="en-US" sz="3600" dirty="0" smtClean="0">
                <a:latin typeface="Eras Bold ITC" pitchFamily="34" charset="0"/>
              </a:rPr>
              <a:t>Running Instances</a:t>
            </a:r>
            <a:endParaRPr lang="en-US" sz="3600" dirty="0">
              <a:latin typeface="Eras Bold ITC" pitchFamily="34" charset="0"/>
            </a:endParaRPr>
          </a:p>
        </p:txBody>
      </p:sp>
    </p:spTree>
    <p:extLst>
      <p:ext uri="{BB962C8B-B14F-4D97-AF65-F5344CB8AC3E}">
        <p14:creationId xmlns:p14="http://schemas.microsoft.com/office/powerpoint/2010/main" val="283424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5182240" cy="422622"/>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800" dirty="0" err="1">
                <a:solidFill>
                  <a:schemeClr val="tx1"/>
                </a:solidFill>
                <a:latin typeface="Lucida Console" pitchFamily="49" charset="0"/>
              </a:rPr>
              <a:t>ps</a:t>
            </a:r>
            <a:r>
              <a:rPr lang="en-US" sz="1800" dirty="0">
                <a:solidFill>
                  <a:schemeClr val="tx1"/>
                </a:solidFill>
                <a:latin typeface="Lucida Console" pitchFamily="49" charset="0"/>
              </a:rPr>
              <a:t> -e o command | </a:t>
            </a:r>
            <a:r>
              <a:rPr lang="en-US" sz="1800" dirty="0" err="1">
                <a:solidFill>
                  <a:schemeClr val="tx1"/>
                </a:solidFill>
                <a:latin typeface="Lucida Console" pitchFamily="49" charset="0"/>
              </a:rPr>
              <a:t>grep</a:t>
            </a:r>
            <a:r>
              <a:rPr lang="en-US" sz="1800" dirty="0">
                <a:solidFill>
                  <a:schemeClr val="tx1"/>
                </a:solidFill>
                <a:latin typeface="Lucida Console" pitchFamily="49" charset="0"/>
              </a:rPr>
              <a:t> </a:t>
            </a:r>
            <a:r>
              <a:rPr lang="en-US" sz="1800" dirty="0" err="1" smtClean="0">
                <a:solidFill>
                  <a:schemeClr val="tx1"/>
                </a:solidFill>
                <a:latin typeface="Lucida Console" pitchFamily="49" charset="0"/>
              </a:rPr>
              <a:t>pmon</a:t>
            </a:r>
            <a:endParaRPr lang="en-US" sz="1200" spc="-150" dirty="0" smtClean="0">
              <a:solidFill>
                <a:schemeClr val="dk1"/>
              </a:solidFill>
              <a:latin typeface="Lucida Console" pitchFamily="49" charset="0"/>
              <a:cs typeface="Courier New" pitchFamily="49" charset="0"/>
            </a:endParaRPr>
          </a:p>
        </p:txBody>
      </p:sp>
      <p:sp>
        <p:nvSpPr>
          <p:cNvPr id="2" name="TextBox 1"/>
          <p:cNvSpPr txBox="1"/>
          <p:nvPr/>
        </p:nvSpPr>
        <p:spPr>
          <a:xfrm>
            <a:off x="228600" y="609600"/>
            <a:ext cx="4532010" cy="646331"/>
          </a:xfrm>
          <a:prstGeom prst="rect">
            <a:avLst/>
          </a:prstGeom>
          <a:noFill/>
        </p:spPr>
        <p:txBody>
          <a:bodyPr wrap="none" rtlCol="0">
            <a:spAutoFit/>
          </a:bodyPr>
          <a:lstStyle/>
          <a:p>
            <a:r>
              <a:rPr lang="en-US" sz="3600" dirty="0" smtClean="0">
                <a:latin typeface="Eras Bold ITC" pitchFamily="34" charset="0"/>
              </a:rPr>
              <a:t>Running Instances</a:t>
            </a:r>
            <a:endParaRPr lang="en-US" sz="3600" dirty="0">
              <a:latin typeface="Eras Bold ITC" pitchFamily="34" charset="0"/>
            </a:endParaRPr>
          </a:p>
        </p:txBody>
      </p:sp>
      <p:sp>
        <p:nvSpPr>
          <p:cNvPr id="10" name="Rectangle 9"/>
          <p:cNvSpPr/>
          <p:nvPr/>
        </p:nvSpPr>
        <p:spPr>
          <a:xfrm>
            <a:off x="456560" y="1991705"/>
            <a:ext cx="4572000" cy="3693319"/>
          </a:xfrm>
          <a:prstGeom prst="rect">
            <a:avLst/>
          </a:prstGeom>
        </p:spPr>
        <p:txBody>
          <a:bodyPr>
            <a:spAutoFit/>
          </a:bodyPr>
          <a:lstStyle/>
          <a:p>
            <a:r>
              <a:rPr lang="en-US" dirty="0" smtClean="0">
                <a:latin typeface="Lucida Console" pitchFamily="49" charset="0"/>
              </a:rPr>
              <a:t>asm_pmon_+ASM1</a:t>
            </a:r>
          </a:p>
          <a:p>
            <a:r>
              <a:rPr lang="en-US" dirty="0" err="1" smtClean="0">
                <a:latin typeface="Lucida Console" pitchFamily="49" charset="0"/>
              </a:rPr>
              <a:t>grep</a:t>
            </a:r>
            <a:r>
              <a:rPr lang="en-US" dirty="0" smtClean="0">
                <a:latin typeface="Lucida Console" pitchFamily="49" charset="0"/>
              </a:rPr>
              <a:t> </a:t>
            </a:r>
            <a:r>
              <a:rPr lang="en-US" dirty="0" err="1" smtClean="0">
                <a:latin typeface="Lucida Console" pitchFamily="49" charset="0"/>
              </a:rPr>
              <a:t>pmon</a:t>
            </a:r>
            <a:endParaRPr lang="en-US" dirty="0" smtClean="0">
              <a:latin typeface="Lucida Console" pitchFamily="49" charset="0"/>
            </a:endParaRPr>
          </a:p>
          <a:p>
            <a:r>
              <a:rPr lang="en-US" dirty="0">
                <a:latin typeface="Lucida Console" pitchFamily="49" charset="0"/>
              </a:rPr>
              <a:t>ora_pmon_ORCLH1</a:t>
            </a:r>
            <a:endParaRPr lang="en-US" dirty="0" smtClean="0">
              <a:latin typeface="Lucida Console" pitchFamily="49" charset="0"/>
            </a:endParaRPr>
          </a:p>
          <a:p>
            <a:r>
              <a:rPr lang="en-US" dirty="0">
                <a:latin typeface="Lucida Console" pitchFamily="49" charset="0"/>
              </a:rPr>
              <a:t>ora_pmon_ORCLK1</a:t>
            </a:r>
            <a:endParaRPr lang="en-US" dirty="0" smtClean="0">
              <a:latin typeface="Lucida Console" pitchFamily="49" charset="0"/>
            </a:endParaRPr>
          </a:p>
          <a:p>
            <a:r>
              <a:rPr lang="en-US" dirty="0" smtClean="0">
                <a:latin typeface="Lucida Console" pitchFamily="49" charset="0"/>
              </a:rPr>
              <a:t>ora_pmon_ORCLC1</a:t>
            </a:r>
          </a:p>
          <a:p>
            <a:r>
              <a:rPr lang="en-US" dirty="0" smtClean="0">
                <a:latin typeface="Lucida Console" pitchFamily="49" charset="0"/>
              </a:rPr>
              <a:t>ora_pmon_ORCLD1</a:t>
            </a:r>
          </a:p>
          <a:p>
            <a:r>
              <a:rPr lang="en-US" dirty="0">
                <a:latin typeface="Lucida Console" pitchFamily="49" charset="0"/>
              </a:rPr>
              <a:t>ora_pmon_ORCLG1</a:t>
            </a:r>
            <a:endParaRPr lang="en-US" dirty="0" smtClean="0">
              <a:latin typeface="Lucida Console" pitchFamily="49" charset="0"/>
            </a:endParaRPr>
          </a:p>
          <a:p>
            <a:r>
              <a:rPr lang="en-US" dirty="0" smtClean="0">
                <a:latin typeface="Lucida Console" pitchFamily="49" charset="0"/>
              </a:rPr>
              <a:t>ora_pmon_ORCLF1</a:t>
            </a:r>
          </a:p>
          <a:p>
            <a:r>
              <a:rPr lang="en-US" dirty="0">
                <a:latin typeface="Lucida Console" pitchFamily="49" charset="0"/>
              </a:rPr>
              <a:t>ora_pmon_ORCLE1</a:t>
            </a:r>
            <a:endParaRPr lang="en-US" dirty="0" smtClean="0">
              <a:latin typeface="Lucida Console" pitchFamily="49" charset="0"/>
            </a:endParaRPr>
          </a:p>
          <a:p>
            <a:r>
              <a:rPr lang="en-US" dirty="0">
                <a:latin typeface="Lucida Console" pitchFamily="49" charset="0"/>
              </a:rPr>
              <a:t>ora_pmon_ORCLA1</a:t>
            </a:r>
            <a:endParaRPr lang="en-US" dirty="0" smtClean="0">
              <a:latin typeface="Lucida Console" pitchFamily="49" charset="0"/>
            </a:endParaRPr>
          </a:p>
          <a:p>
            <a:r>
              <a:rPr lang="en-US" dirty="0" smtClean="0">
                <a:latin typeface="Lucida Console" pitchFamily="49" charset="0"/>
              </a:rPr>
              <a:t>ora_pmon_ORCLI1</a:t>
            </a:r>
          </a:p>
          <a:p>
            <a:r>
              <a:rPr lang="en-US" dirty="0" smtClean="0">
                <a:latin typeface="Lucida Console" pitchFamily="49" charset="0"/>
              </a:rPr>
              <a:t>ora_pmon_ORCLJ1</a:t>
            </a:r>
          </a:p>
          <a:p>
            <a:r>
              <a:rPr lang="en-US" dirty="0">
                <a:latin typeface="Lucida Console" pitchFamily="49" charset="0"/>
              </a:rPr>
              <a:t>ora_pmon_ORCLB1</a:t>
            </a:r>
          </a:p>
        </p:txBody>
      </p:sp>
    </p:spTree>
    <p:extLst>
      <p:ext uri="{BB962C8B-B14F-4D97-AF65-F5344CB8AC3E}">
        <p14:creationId xmlns:p14="http://schemas.microsoft.com/office/powerpoint/2010/main" val="388470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535040" cy="422622"/>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600" dirty="0" err="1">
                <a:solidFill>
                  <a:schemeClr val="tx1"/>
                </a:solidFill>
                <a:latin typeface="Lucida Console" pitchFamily="49" charset="0"/>
              </a:rPr>
              <a:t>ps</a:t>
            </a:r>
            <a:r>
              <a:rPr lang="en-US" sz="1600" dirty="0">
                <a:solidFill>
                  <a:schemeClr val="tx1"/>
                </a:solidFill>
                <a:latin typeface="Lucida Console" pitchFamily="49" charset="0"/>
              </a:rPr>
              <a:t> -e o command | </a:t>
            </a:r>
            <a:r>
              <a:rPr lang="en-US" sz="1600" dirty="0" err="1">
                <a:solidFill>
                  <a:schemeClr val="tx1"/>
                </a:solidFill>
                <a:latin typeface="Lucida Console" pitchFamily="49" charset="0"/>
              </a:rPr>
              <a:t>grep</a:t>
            </a:r>
            <a:r>
              <a:rPr lang="en-US" sz="1600" dirty="0">
                <a:solidFill>
                  <a:schemeClr val="tx1"/>
                </a:solidFill>
                <a:latin typeface="Lucida Console" pitchFamily="49" charset="0"/>
              </a:rPr>
              <a:t> </a:t>
            </a:r>
            <a:r>
              <a:rPr lang="en-US" sz="1600" dirty="0" err="1">
                <a:solidFill>
                  <a:schemeClr val="tx1"/>
                </a:solidFill>
                <a:latin typeface="Lucida Console" pitchFamily="49" charset="0"/>
              </a:rPr>
              <a:t>pmon</a:t>
            </a:r>
            <a:r>
              <a:rPr lang="en-US" sz="1600" dirty="0">
                <a:solidFill>
                  <a:schemeClr val="tx1"/>
                </a:solidFill>
                <a:latin typeface="Lucida Console" pitchFamily="49" charset="0"/>
              </a:rPr>
              <a:t> | </a:t>
            </a:r>
            <a:r>
              <a:rPr lang="en-US" sz="1600" dirty="0" err="1">
                <a:solidFill>
                  <a:schemeClr val="tx1"/>
                </a:solidFill>
                <a:latin typeface="Lucida Console" pitchFamily="49" charset="0"/>
              </a:rPr>
              <a:t>grep</a:t>
            </a:r>
            <a:r>
              <a:rPr lang="en-US" sz="1600" dirty="0">
                <a:solidFill>
                  <a:schemeClr val="tx1"/>
                </a:solidFill>
                <a:latin typeface="Lucida Console" pitchFamily="49" charset="0"/>
              </a:rPr>
              <a:t> -v </a:t>
            </a:r>
            <a:r>
              <a:rPr lang="en-US" sz="1600" dirty="0" err="1">
                <a:solidFill>
                  <a:schemeClr val="tx1"/>
                </a:solidFill>
                <a:latin typeface="Lucida Console" pitchFamily="49" charset="0"/>
              </a:rPr>
              <a:t>grep</a:t>
            </a:r>
            <a:r>
              <a:rPr lang="en-US" sz="1600" dirty="0">
                <a:solidFill>
                  <a:schemeClr val="tx1"/>
                </a:solidFill>
                <a:latin typeface="Lucida Console" pitchFamily="49" charset="0"/>
              </a:rPr>
              <a:t> | cut -d '_' -f 3 | sort</a:t>
            </a:r>
          </a:p>
        </p:txBody>
      </p:sp>
      <p:sp>
        <p:nvSpPr>
          <p:cNvPr id="2" name="TextBox 1"/>
          <p:cNvSpPr txBox="1"/>
          <p:nvPr/>
        </p:nvSpPr>
        <p:spPr>
          <a:xfrm>
            <a:off x="228600" y="609600"/>
            <a:ext cx="4532010" cy="646331"/>
          </a:xfrm>
          <a:prstGeom prst="rect">
            <a:avLst/>
          </a:prstGeom>
          <a:noFill/>
        </p:spPr>
        <p:txBody>
          <a:bodyPr wrap="none" rtlCol="0">
            <a:spAutoFit/>
          </a:bodyPr>
          <a:lstStyle/>
          <a:p>
            <a:r>
              <a:rPr lang="en-US" sz="3600" dirty="0" smtClean="0">
                <a:latin typeface="Eras Bold ITC" pitchFamily="34" charset="0"/>
              </a:rPr>
              <a:t>Running Instances</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
        <p:nvSpPr>
          <p:cNvPr id="11" name="Rectangle 10"/>
          <p:cNvSpPr/>
          <p:nvPr/>
        </p:nvSpPr>
        <p:spPr>
          <a:xfrm>
            <a:off x="456560" y="1981200"/>
            <a:ext cx="4572000" cy="3416320"/>
          </a:xfrm>
          <a:prstGeom prst="rect">
            <a:avLst/>
          </a:prstGeom>
        </p:spPr>
        <p:txBody>
          <a:bodyPr>
            <a:spAutoFit/>
          </a:bodyPr>
          <a:lstStyle/>
          <a:p>
            <a:r>
              <a:rPr lang="en-US" dirty="0" smtClean="0">
                <a:latin typeface="Lucida Console" pitchFamily="49" charset="0"/>
              </a:rPr>
              <a:t>+ASM1</a:t>
            </a:r>
          </a:p>
          <a:p>
            <a:r>
              <a:rPr lang="en-US" dirty="0">
                <a:latin typeface="Lucida Console" pitchFamily="49" charset="0"/>
              </a:rPr>
              <a:t>ORCLA1</a:t>
            </a:r>
          </a:p>
          <a:p>
            <a:r>
              <a:rPr lang="en-US" dirty="0" smtClean="0">
                <a:latin typeface="Lucida Console" pitchFamily="49" charset="0"/>
              </a:rPr>
              <a:t>ORCLB1</a:t>
            </a:r>
            <a:endParaRPr lang="en-US" dirty="0">
              <a:latin typeface="Lucida Console" pitchFamily="49" charset="0"/>
            </a:endParaRPr>
          </a:p>
          <a:p>
            <a:r>
              <a:rPr lang="en-US" dirty="0" smtClean="0">
                <a:latin typeface="Lucida Console" pitchFamily="49" charset="0"/>
              </a:rPr>
              <a:t>ORCLC1</a:t>
            </a:r>
            <a:endParaRPr lang="en-US" dirty="0">
              <a:latin typeface="Lucida Console" pitchFamily="49" charset="0"/>
            </a:endParaRPr>
          </a:p>
          <a:p>
            <a:r>
              <a:rPr lang="en-US" dirty="0" smtClean="0">
                <a:latin typeface="Lucida Console" pitchFamily="49" charset="0"/>
              </a:rPr>
              <a:t>ORCLD1</a:t>
            </a:r>
            <a:endParaRPr lang="en-US" dirty="0">
              <a:latin typeface="Lucida Console" pitchFamily="49" charset="0"/>
            </a:endParaRPr>
          </a:p>
          <a:p>
            <a:r>
              <a:rPr lang="en-US" dirty="0" smtClean="0">
                <a:latin typeface="Lucida Console" pitchFamily="49" charset="0"/>
              </a:rPr>
              <a:t>ORCLE1</a:t>
            </a:r>
            <a:endParaRPr lang="en-US" dirty="0">
              <a:latin typeface="Lucida Console" pitchFamily="49" charset="0"/>
            </a:endParaRPr>
          </a:p>
          <a:p>
            <a:r>
              <a:rPr lang="en-US" dirty="0" smtClean="0">
                <a:latin typeface="Lucida Console" pitchFamily="49" charset="0"/>
              </a:rPr>
              <a:t>ORCLF1</a:t>
            </a:r>
            <a:endParaRPr lang="en-US" dirty="0">
              <a:latin typeface="Lucida Console" pitchFamily="49" charset="0"/>
            </a:endParaRPr>
          </a:p>
          <a:p>
            <a:r>
              <a:rPr lang="en-US" dirty="0" smtClean="0">
                <a:latin typeface="Lucida Console" pitchFamily="49" charset="0"/>
              </a:rPr>
              <a:t>ORCLG1</a:t>
            </a:r>
            <a:endParaRPr lang="en-US" dirty="0">
              <a:latin typeface="Lucida Console" pitchFamily="49" charset="0"/>
            </a:endParaRPr>
          </a:p>
          <a:p>
            <a:r>
              <a:rPr lang="en-US" dirty="0" smtClean="0">
                <a:latin typeface="Lucida Console" pitchFamily="49" charset="0"/>
              </a:rPr>
              <a:t>ORCLH1</a:t>
            </a:r>
            <a:endParaRPr lang="en-US" dirty="0">
              <a:latin typeface="Lucida Console" pitchFamily="49" charset="0"/>
            </a:endParaRPr>
          </a:p>
          <a:p>
            <a:r>
              <a:rPr lang="en-US" dirty="0" smtClean="0">
                <a:latin typeface="Lucida Console" pitchFamily="49" charset="0"/>
              </a:rPr>
              <a:t>ORCLI1</a:t>
            </a:r>
            <a:endParaRPr lang="en-US" dirty="0">
              <a:latin typeface="Lucida Console" pitchFamily="49" charset="0"/>
            </a:endParaRPr>
          </a:p>
          <a:p>
            <a:r>
              <a:rPr lang="en-US" dirty="0" smtClean="0">
                <a:latin typeface="Lucida Console" pitchFamily="49" charset="0"/>
              </a:rPr>
              <a:t>ORCLJ1</a:t>
            </a:r>
          </a:p>
          <a:p>
            <a:r>
              <a:rPr lang="en-US" dirty="0" smtClean="0">
                <a:latin typeface="Lucida Console" pitchFamily="49" charset="0"/>
              </a:rPr>
              <a:t>ORCLK1</a:t>
            </a:r>
            <a:endParaRPr lang="en-US" dirty="0">
              <a:latin typeface="Lucida Console" pitchFamily="49" charset="0"/>
            </a:endParaRPr>
          </a:p>
        </p:txBody>
      </p:sp>
    </p:spTree>
    <p:extLst>
      <p:ext uri="{BB962C8B-B14F-4D97-AF65-F5344CB8AC3E}">
        <p14:creationId xmlns:p14="http://schemas.microsoft.com/office/powerpoint/2010/main" val="246214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382640" cy="4004022"/>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a:spcBef>
                <a:spcPts val="0"/>
              </a:spcBef>
            </a:pPr>
            <a:r>
              <a:rPr lang="en-US" sz="1400" dirty="0" smtClean="0">
                <a:solidFill>
                  <a:prstClr val="black"/>
                </a:solidFill>
                <a:latin typeface="Lucida Console" pitchFamily="49" charset="0"/>
              </a:rPr>
              <a:t>Database </a:t>
            </a:r>
            <a:r>
              <a:rPr lang="en-US" sz="1400" dirty="0">
                <a:solidFill>
                  <a:prstClr val="black"/>
                </a:solidFill>
                <a:latin typeface="Lucida Console" pitchFamily="49" charset="0"/>
              </a:rPr>
              <a:t>Instances             Oracle Home</a:t>
            </a:r>
          </a:p>
          <a:p>
            <a:pPr lvl="0" algn="l">
              <a:spcBef>
                <a:spcPts val="0"/>
              </a:spcBef>
            </a:pPr>
            <a:r>
              <a:rPr lang="en-US" sz="1400" dirty="0">
                <a:solidFill>
                  <a:prstClr val="black"/>
                </a:solidFill>
                <a:latin typeface="Lucida Console" pitchFamily="49" charset="0"/>
              </a:rPr>
              <a:t>============================================================================</a:t>
            </a:r>
          </a:p>
          <a:p>
            <a:pPr algn="l">
              <a:spcBef>
                <a:spcPts val="0"/>
              </a:spcBef>
            </a:pPr>
            <a:r>
              <a:rPr lang="en-US" sz="1400" dirty="0" smtClean="0">
                <a:solidFill>
                  <a:prstClr val="black"/>
                </a:solidFill>
                <a:latin typeface="Lucida Console" pitchFamily="49" charset="0"/>
              </a:rPr>
              <a:t>+ASM1                         </a:t>
            </a:r>
            <a:r>
              <a:rPr lang="en-US" sz="1400" dirty="0">
                <a:solidFill>
                  <a:prstClr val="black"/>
                </a:solidFill>
                <a:latin typeface="Lucida Console" pitchFamily="49" charset="0"/>
              </a:rPr>
              <a:t>/u01/app/oracle/product/asm/11.1</a:t>
            </a:r>
          </a:p>
          <a:p>
            <a:pPr lvl="0" algn="l">
              <a:spcBef>
                <a:spcPts val="0"/>
              </a:spcBef>
            </a:pPr>
            <a:r>
              <a:rPr lang="en-US" sz="1400" dirty="0" smtClean="0">
                <a:solidFill>
                  <a:prstClr val="black"/>
                </a:solidFill>
                <a:latin typeface="Lucida Console" pitchFamily="49" charset="0"/>
              </a:rPr>
              <a:t>ORCLA1                        /u01/app/oracle/product/db/11.1</a:t>
            </a:r>
          </a:p>
          <a:p>
            <a:pPr lvl="0" algn="l">
              <a:spcBef>
                <a:spcPts val="0"/>
              </a:spcBef>
            </a:pPr>
            <a:r>
              <a:rPr lang="en-US" sz="1400" dirty="0" smtClean="0">
                <a:solidFill>
                  <a:prstClr val="black"/>
                </a:solidFill>
                <a:latin typeface="Lucida Console" pitchFamily="49" charset="0"/>
              </a:rPr>
              <a:t>ORCLC1                        </a:t>
            </a:r>
            <a:r>
              <a:rPr lang="en-US" sz="1400" dirty="0">
                <a:solidFill>
                  <a:prstClr val="black"/>
                </a:solidFill>
                <a:latin typeface="Lucida Console" pitchFamily="49" charset="0"/>
              </a:rPr>
              <a:t>/u01/app/oracle/product/db/11.1</a:t>
            </a:r>
          </a:p>
          <a:p>
            <a:pPr lvl="0" algn="l">
              <a:spcBef>
                <a:spcPts val="0"/>
              </a:spcBef>
            </a:pPr>
            <a:r>
              <a:rPr lang="en-US" sz="1400" dirty="0" smtClean="0">
                <a:solidFill>
                  <a:prstClr val="black"/>
                </a:solidFill>
                <a:latin typeface="Lucida Console" pitchFamily="49" charset="0"/>
              </a:rPr>
              <a:t>ORCLD1                        </a:t>
            </a:r>
            <a:r>
              <a:rPr lang="en-US" sz="1400" dirty="0">
                <a:solidFill>
                  <a:prstClr val="black"/>
                </a:solidFill>
                <a:latin typeface="Lucida Console" pitchFamily="49" charset="0"/>
              </a:rPr>
              <a:t>/u01/app/oracle/product/db/11.1</a:t>
            </a:r>
          </a:p>
          <a:p>
            <a:pPr lvl="0" algn="l">
              <a:spcBef>
                <a:spcPts val="0"/>
              </a:spcBef>
            </a:pPr>
            <a:r>
              <a:rPr lang="en-US" sz="1400" dirty="0" smtClean="0">
                <a:solidFill>
                  <a:prstClr val="black"/>
                </a:solidFill>
                <a:latin typeface="Lucida Console" pitchFamily="49" charset="0"/>
              </a:rPr>
              <a:t>ORCLE1                        </a:t>
            </a:r>
            <a:r>
              <a:rPr lang="en-US" sz="1400" dirty="0">
                <a:solidFill>
                  <a:prstClr val="black"/>
                </a:solidFill>
                <a:latin typeface="Lucida Console" pitchFamily="49" charset="0"/>
              </a:rPr>
              <a:t>/u01/app/oracle/product/db/11.1</a:t>
            </a:r>
          </a:p>
          <a:p>
            <a:pPr lvl="0" algn="l">
              <a:spcBef>
                <a:spcPts val="0"/>
              </a:spcBef>
            </a:pPr>
            <a:r>
              <a:rPr lang="en-US" sz="1400" dirty="0" smtClean="0">
                <a:solidFill>
                  <a:prstClr val="black"/>
                </a:solidFill>
                <a:latin typeface="Lucida Console" pitchFamily="49" charset="0"/>
              </a:rPr>
              <a:t>ORCLF1                        </a:t>
            </a:r>
            <a:r>
              <a:rPr lang="en-US" sz="1400" dirty="0">
                <a:solidFill>
                  <a:prstClr val="black"/>
                </a:solidFill>
                <a:latin typeface="Lucida Console" pitchFamily="49" charset="0"/>
              </a:rPr>
              <a:t>/u01/app/oracle/product/db/11.1</a:t>
            </a:r>
          </a:p>
          <a:p>
            <a:pPr lvl="0" algn="l">
              <a:spcBef>
                <a:spcPts val="0"/>
              </a:spcBef>
            </a:pPr>
            <a:r>
              <a:rPr lang="en-US" sz="1400" dirty="0" smtClean="0">
                <a:solidFill>
                  <a:prstClr val="black"/>
                </a:solidFill>
                <a:latin typeface="Lucida Console" pitchFamily="49" charset="0"/>
              </a:rPr>
              <a:t>ORCLG1                        </a:t>
            </a:r>
            <a:r>
              <a:rPr lang="en-US" sz="1400" dirty="0">
                <a:solidFill>
                  <a:prstClr val="black"/>
                </a:solidFill>
                <a:latin typeface="Lucida Console" pitchFamily="49" charset="0"/>
              </a:rPr>
              <a:t>/u01/app/oracle/product/db/11.1</a:t>
            </a:r>
          </a:p>
          <a:p>
            <a:pPr lvl="0" algn="l">
              <a:spcBef>
                <a:spcPts val="0"/>
              </a:spcBef>
            </a:pPr>
            <a:r>
              <a:rPr lang="en-US" sz="1400" dirty="0" smtClean="0">
                <a:solidFill>
                  <a:prstClr val="black"/>
                </a:solidFill>
                <a:latin typeface="Lucida Console" pitchFamily="49" charset="0"/>
              </a:rPr>
              <a:t>ORCLH1                        </a:t>
            </a:r>
            <a:r>
              <a:rPr lang="en-US" sz="1400" dirty="0">
                <a:solidFill>
                  <a:prstClr val="black"/>
                </a:solidFill>
                <a:latin typeface="Lucida Console" pitchFamily="49" charset="0"/>
              </a:rPr>
              <a:t>/u01/app/oracle/product/db/11.1</a:t>
            </a:r>
          </a:p>
          <a:p>
            <a:pPr lvl="0" algn="l">
              <a:spcBef>
                <a:spcPts val="0"/>
              </a:spcBef>
            </a:pPr>
            <a:r>
              <a:rPr lang="en-US" sz="1400" dirty="0" smtClean="0">
                <a:solidFill>
                  <a:prstClr val="black"/>
                </a:solidFill>
                <a:latin typeface="Lucida Console" pitchFamily="49" charset="0"/>
              </a:rPr>
              <a:t>ORCLI1                        </a:t>
            </a:r>
            <a:r>
              <a:rPr lang="en-US" sz="1400" dirty="0">
                <a:solidFill>
                  <a:prstClr val="black"/>
                </a:solidFill>
                <a:latin typeface="Lucida Console" pitchFamily="49" charset="0"/>
              </a:rPr>
              <a:t>/u01/app/oracle/product/db/11.1</a:t>
            </a:r>
          </a:p>
          <a:p>
            <a:pPr lvl="0" algn="l">
              <a:spcBef>
                <a:spcPts val="0"/>
              </a:spcBef>
            </a:pPr>
            <a:r>
              <a:rPr lang="en-US" sz="1400" dirty="0" smtClean="0">
                <a:solidFill>
                  <a:prstClr val="black"/>
                </a:solidFill>
                <a:latin typeface="Lucida Console" pitchFamily="49" charset="0"/>
              </a:rPr>
              <a:t>ORCLJ1                        </a:t>
            </a:r>
            <a:r>
              <a:rPr lang="en-US" sz="1400" dirty="0">
                <a:solidFill>
                  <a:prstClr val="black"/>
                </a:solidFill>
                <a:latin typeface="Lucida Console" pitchFamily="49" charset="0"/>
              </a:rPr>
              <a:t>/u01/app/oracle/product/db/11.1</a:t>
            </a:r>
          </a:p>
          <a:p>
            <a:pPr lvl="0" algn="l">
              <a:spcBef>
                <a:spcPts val="0"/>
              </a:spcBef>
            </a:pPr>
            <a:r>
              <a:rPr lang="en-US" sz="1400" dirty="0" smtClean="0">
                <a:solidFill>
                  <a:prstClr val="black"/>
                </a:solidFill>
                <a:latin typeface="Lucida Console" pitchFamily="49" charset="0"/>
              </a:rPr>
              <a:t>ORCLK1                        </a:t>
            </a:r>
            <a:r>
              <a:rPr lang="en-US" sz="1400" dirty="0">
                <a:solidFill>
                  <a:prstClr val="black"/>
                </a:solidFill>
                <a:latin typeface="Lucida Console" pitchFamily="49" charset="0"/>
              </a:rPr>
              <a:t>/u01/app/oracle/product/db/11.1</a:t>
            </a:r>
          </a:p>
          <a:p>
            <a:pPr lvl="0" algn="l">
              <a:spcBef>
                <a:spcPts val="0"/>
              </a:spcBef>
            </a:pPr>
            <a:r>
              <a:rPr lang="en-US" sz="1400" dirty="0">
                <a:solidFill>
                  <a:prstClr val="black"/>
                </a:solidFill>
                <a:latin typeface="Lucida Console" pitchFamily="49" charset="0"/>
              </a:rPr>
              <a:t>ORCLC1                  </a:t>
            </a:r>
            <a:r>
              <a:rPr lang="en-US" sz="1400" dirty="0" smtClean="0">
                <a:solidFill>
                  <a:prstClr val="black"/>
                </a:solidFill>
                <a:latin typeface="Lucida Console" pitchFamily="49" charset="0"/>
              </a:rPr>
              <a:t>      </a:t>
            </a:r>
            <a:r>
              <a:rPr lang="en-US" sz="1400" dirty="0">
                <a:solidFill>
                  <a:prstClr val="black"/>
                </a:solidFill>
                <a:latin typeface="Lucida Console" pitchFamily="49" charset="0"/>
              </a:rPr>
              <a:t>/u01/app/oracle/product/db/11.1</a:t>
            </a:r>
          </a:p>
          <a:p>
            <a:pPr lvl="0" algn="l">
              <a:spcBef>
                <a:spcPts val="0"/>
              </a:spcBef>
            </a:pPr>
            <a:endParaRPr lang="en-US" sz="1400" dirty="0">
              <a:solidFill>
                <a:prstClr val="black"/>
              </a:solidFill>
              <a:latin typeface="Lucida Console" pitchFamily="49" charset="0"/>
            </a:endParaRPr>
          </a:p>
          <a:p>
            <a:pPr lvl="0" algn="l">
              <a:spcBef>
                <a:spcPts val="0"/>
              </a:spcBef>
            </a:pPr>
            <a:r>
              <a:rPr lang="en-US" sz="1400" dirty="0">
                <a:solidFill>
                  <a:prstClr val="black"/>
                </a:solidFill>
                <a:latin typeface="Lucida Console" pitchFamily="49" charset="0"/>
              </a:rPr>
              <a:t>Listeners Running              Oracle Home</a:t>
            </a:r>
          </a:p>
          <a:p>
            <a:pPr lvl="0" algn="l">
              <a:spcBef>
                <a:spcPts val="0"/>
              </a:spcBef>
            </a:pPr>
            <a:r>
              <a:rPr lang="en-US" sz="1400" dirty="0">
                <a:solidFill>
                  <a:prstClr val="black"/>
                </a:solidFill>
                <a:latin typeface="Lucida Console" pitchFamily="49" charset="0"/>
              </a:rPr>
              <a:t>============================================================================</a:t>
            </a:r>
          </a:p>
          <a:p>
            <a:pPr lvl="0" algn="l">
              <a:spcBef>
                <a:spcPts val="0"/>
              </a:spcBef>
            </a:pPr>
            <a:r>
              <a:rPr lang="en-US" sz="1400" dirty="0" smtClean="0">
                <a:solidFill>
                  <a:prstClr val="black"/>
                </a:solidFill>
                <a:latin typeface="Lucida Console" pitchFamily="49" charset="0"/>
              </a:rPr>
              <a:t>LISTENER_USA-SERVER1          </a:t>
            </a:r>
            <a:r>
              <a:rPr lang="en-US" sz="1400" dirty="0">
                <a:solidFill>
                  <a:prstClr val="black"/>
                </a:solidFill>
                <a:latin typeface="Lucida Console" pitchFamily="49" charset="0"/>
              </a:rPr>
              <a:t>/u01/app/oracle/product/asm/11.1/bin/</a:t>
            </a:r>
            <a:r>
              <a:rPr lang="en-US" sz="1400" dirty="0" err="1">
                <a:solidFill>
                  <a:prstClr val="black"/>
                </a:solidFill>
                <a:latin typeface="Lucida Console" pitchFamily="49" charset="0"/>
              </a:rPr>
              <a:t>tnslsnr</a:t>
            </a:r>
            <a:endParaRPr lang="en-US" sz="1400" dirty="0">
              <a:solidFill>
                <a:prstClr val="black"/>
              </a:solidFill>
              <a:latin typeface="Lucida Console" pitchFamily="49" charset="0"/>
            </a:endParaRPr>
          </a:p>
          <a:p>
            <a:pPr lvl="0" algn="l">
              <a:spcBef>
                <a:spcPts val="0"/>
              </a:spcBef>
            </a:pPr>
            <a:endParaRPr lang="en-US" sz="1400" dirty="0">
              <a:solidFill>
                <a:prstClr val="black"/>
              </a:solidFill>
              <a:latin typeface="Lucida Console" pitchFamily="49" charset="0"/>
            </a:endParaRPr>
          </a:p>
        </p:txBody>
      </p:sp>
      <p:sp>
        <p:nvSpPr>
          <p:cNvPr id="2" name="TextBox 1"/>
          <p:cNvSpPr txBox="1"/>
          <p:nvPr/>
        </p:nvSpPr>
        <p:spPr>
          <a:xfrm>
            <a:off x="228600" y="609600"/>
            <a:ext cx="5434501" cy="646331"/>
          </a:xfrm>
          <a:prstGeom prst="rect">
            <a:avLst/>
          </a:prstGeom>
          <a:noFill/>
        </p:spPr>
        <p:txBody>
          <a:bodyPr wrap="none" rtlCol="0">
            <a:spAutoFit/>
          </a:bodyPr>
          <a:lstStyle/>
          <a:p>
            <a:r>
              <a:rPr lang="en-US" sz="3600" dirty="0" smtClean="0">
                <a:latin typeface="Eras Bold ITC" pitchFamily="34" charset="0"/>
              </a:rPr>
              <a:t>Running Instances (</a:t>
            </a:r>
            <a:r>
              <a:rPr lang="en-US" sz="3600" dirty="0" err="1" smtClean="0">
                <a:latin typeface="Eras Bold ITC" pitchFamily="34" charset="0"/>
              </a:rPr>
              <a:t>pl</a:t>
            </a:r>
            <a:r>
              <a:rPr lang="en-US" sz="3600" dirty="0" smtClean="0">
                <a:latin typeface="Eras Bold ITC" pitchFamily="34" charset="0"/>
              </a:rPr>
              <a:t>)</a:t>
            </a:r>
            <a:endParaRPr lang="en-US" sz="3600" dirty="0">
              <a:latin typeface="Eras Bold ITC" pitchFamily="34" charset="0"/>
            </a:endParaRPr>
          </a:p>
        </p:txBody>
      </p:sp>
    </p:spTree>
    <p:extLst>
      <p:ext uri="{BB962C8B-B14F-4D97-AF65-F5344CB8AC3E}">
        <p14:creationId xmlns:p14="http://schemas.microsoft.com/office/powerpoint/2010/main" val="20676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7"/>
                                        </p:tgtEl>
                                      </p:cBhvr>
                                      <p:by x="50000" y="50000"/>
                                    </p:animScale>
                                  </p:childTnLst>
                                </p:cTn>
                              </p:par>
                              <p:par>
                                <p:cTn id="7" presetID="0" presetClass="path" presetSubtype="0" accel="50000" decel="50000" fill="hold" grpId="1" nodeType="withEffect">
                                  <p:stCondLst>
                                    <p:cond delay="0"/>
                                  </p:stCondLst>
                                  <p:childTnLst>
                                    <p:animMotion origin="layout" path="M -3.33333E-6 -1.85185E-6 L 0.21667 -0.16366 " pathEditMode="relative" rAng="0" ptsTypes="AA">
                                      <p:cBhvr>
                                        <p:cTn id="8" dur="1000" fill="hold"/>
                                        <p:tgtEl>
                                          <p:spTgt spid="7"/>
                                        </p:tgtEl>
                                        <p:attrNameLst>
                                          <p:attrName>ppt_x</p:attrName>
                                          <p:attrName>ppt_y</p:attrName>
                                        </p:attrNameLst>
                                      </p:cBhvr>
                                      <p:rCtr x="10833" y="-81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209165" y="1279994"/>
            <a:ext cx="4961021" cy="2358934"/>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a:spcBef>
                <a:spcPts val="0"/>
              </a:spcBef>
            </a:pPr>
            <a:r>
              <a:rPr lang="en-US" sz="800" dirty="0" smtClean="0">
                <a:solidFill>
                  <a:schemeClr val="accent6"/>
                </a:solidFill>
                <a:latin typeface="Lucida Console" pitchFamily="49" charset="0"/>
              </a:rPr>
              <a:t>Database </a:t>
            </a:r>
            <a:r>
              <a:rPr lang="en-US" sz="800" dirty="0">
                <a:solidFill>
                  <a:schemeClr val="accent6"/>
                </a:solidFill>
                <a:latin typeface="Lucida Console" pitchFamily="49" charset="0"/>
              </a:rPr>
              <a:t>Instances             Oracle Home</a:t>
            </a:r>
          </a:p>
          <a:p>
            <a:pPr lvl="0" algn="l">
              <a:spcBef>
                <a:spcPts val="0"/>
              </a:spcBef>
            </a:pPr>
            <a:r>
              <a:rPr lang="en-US" sz="800" dirty="0">
                <a:solidFill>
                  <a:schemeClr val="accent6"/>
                </a:solidFill>
                <a:latin typeface="Lucida Console" pitchFamily="49" charset="0"/>
              </a:rPr>
              <a:t>============================================================================</a:t>
            </a:r>
          </a:p>
          <a:p>
            <a:pPr lvl="0" algn="l">
              <a:spcBef>
                <a:spcPts val="0"/>
              </a:spcBef>
            </a:pPr>
            <a:r>
              <a:rPr lang="en-US" sz="800" dirty="0">
                <a:solidFill>
                  <a:schemeClr val="accent6"/>
                </a:solidFill>
                <a:latin typeface="Lucida Console" pitchFamily="49" charset="0"/>
              </a:rPr>
              <a:t>+ASM1                         /u01/app/oracle/product/asm/11.1</a:t>
            </a:r>
          </a:p>
          <a:p>
            <a:pPr lvl="0" algn="l">
              <a:spcBef>
                <a:spcPts val="0"/>
              </a:spcBef>
            </a:pPr>
            <a:r>
              <a:rPr lang="en-US" sz="800" dirty="0">
                <a:solidFill>
                  <a:schemeClr val="accent6"/>
                </a:solidFill>
                <a:latin typeface="Lucida Console" pitchFamily="49" charset="0"/>
              </a:rPr>
              <a:t>ORCLA1                        /u01/app/oracle/product/db/11.1</a:t>
            </a:r>
          </a:p>
          <a:p>
            <a:pPr lvl="0" algn="l">
              <a:spcBef>
                <a:spcPts val="0"/>
              </a:spcBef>
            </a:pPr>
            <a:r>
              <a:rPr lang="en-US" sz="800" dirty="0">
                <a:solidFill>
                  <a:schemeClr val="accent6"/>
                </a:solidFill>
                <a:latin typeface="Lucida Console" pitchFamily="49" charset="0"/>
              </a:rPr>
              <a:t>ORCLC1                        /u01/app/oracle/product/db/11.1</a:t>
            </a:r>
          </a:p>
          <a:p>
            <a:pPr lvl="0" algn="l">
              <a:spcBef>
                <a:spcPts val="0"/>
              </a:spcBef>
            </a:pPr>
            <a:r>
              <a:rPr lang="en-US" sz="800" dirty="0">
                <a:solidFill>
                  <a:schemeClr val="accent6"/>
                </a:solidFill>
                <a:latin typeface="Lucida Console" pitchFamily="49" charset="0"/>
              </a:rPr>
              <a:t>ORCLD1                        /u01/app/oracle/product/db/11.1</a:t>
            </a:r>
          </a:p>
          <a:p>
            <a:pPr lvl="0" algn="l">
              <a:spcBef>
                <a:spcPts val="0"/>
              </a:spcBef>
            </a:pPr>
            <a:r>
              <a:rPr lang="en-US" sz="800" dirty="0">
                <a:solidFill>
                  <a:schemeClr val="accent6"/>
                </a:solidFill>
                <a:latin typeface="Lucida Console" pitchFamily="49" charset="0"/>
              </a:rPr>
              <a:t>ORCLE1                        /u01/app/oracle/product/db/11.1</a:t>
            </a:r>
          </a:p>
          <a:p>
            <a:pPr lvl="0" algn="l">
              <a:spcBef>
                <a:spcPts val="0"/>
              </a:spcBef>
            </a:pPr>
            <a:r>
              <a:rPr lang="en-US" sz="800" dirty="0">
                <a:solidFill>
                  <a:schemeClr val="accent6"/>
                </a:solidFill>
                <a:latin typeface="Lucida Console" pitchFamily="49" charset="0"/>
              </a:rPr>
              <a:t>ORCLF1                        /u01/app/oracle/product/db/11.1</a:t>
            </a:r>
          </a:p>
          <a:p>
            <a:pPr lvl="0" algn="l">
              <a:spcBef>
                <a:spcPts val="0"/>
              </a:spcBef>
            </a:pPr>
            <a:r>
              <a:rPr lang="en-US" sz="800" dirty="0">
                <a:solidFill>
                  <a:schemeClr val="accent6"/>
                </a:solidFill>
                <a:latin typeface="Lucida Console" pitchFamily="49" charset="0"/>
              </a:rPr>
              <a:t>ORCLG1                        /u01/app/oracle/product/db/11.1</a:t>
            </a:r>
          </a:p>
          <a:p>
            <a:pPr lvl="0" algn="l">
              <a:spcBef>
                <a:spcPts val="0"/>
              </a:spcBef>
            </a:pPr>
            <a:r>
              <a:rPr lang="en-US" sz="800" dirty="0">
                <a:solidFill>
                  <a:schemeClr val="accent6"/>
                </a:solidFill>
                <a:latin typeface="Lucida Console" pitchFamily="49" charset="0"/>
              </a:rPr>
              <a:t>ORCLH1                        /u01/app/oracle/product/db/11.1</a:t>
            </a:r>
          </a:p>
          <a:p>
            <a:pPr lvl="0" algn="l">
              <a:spcBef>
                <a:spcPts val="0"/>
              </a:spcBef>
            </a:pPr>
            <a:r>
              <a:rPr lang="en-US" sz="800" dirty="0">
                <a:solidFill>
                  <a:schemeClr val="accent6"/>
                </a:solidFill>
                <a:latin typeface="Lucida Console" pitchFamily="49" charset="0"/>
              </a:rPr>
              <a:t>ORCLI1                        /u01/app/oracle/product/db/11.1</a:t>
            </a:r>
          </a:p>
          <a:p>
            <a:pPr lvl="0" algn="l">
              <a:spcBef>
                <a:spcPts val="0"/>
              </a:spcBef>
            </a:pPr>
            <a:r>
              <a:rPr lang="en-US" sz="800" dirty="0">
                <a:solidFill>
                  <a:schemeClr val="accent6"/>
                </a:solidFill>
                <a:latin typeface="Lucida Console" pitchFamily="49" charset="0"/>
              </a:rPr>
              <a:t>ORCLJ1                        /u01/app/oracle/product/db/11.1</a:t>
            </a:r>
          </a:p>
          <a:p>
            <a:pPr lvl="0" algn="l">
              <a:spcBef>
                <a:spcPts val="0"/>
              </a:spcBef>
            </a:pPr>
            <a:r>
              <a:rPr lang="en-US" sz="800" dirty="0">
                <a:solidFill>
                  <a:schemeClr val="accent6"/>
                </a:solidFill>
                <a:latin typeface="Lucida Console" pitchFamily="49" charset="0"/>
              </a:rPr>
              <a:t>ORCLK1                        /u01/app/oracle/product/db/11.1</a:t>
            </a:r>
          </a:p>
          <a:p>
            <a:pPr lvl="0" algn="l">
              <a:spcBef>
                <a:spcPts val="0"/>
              </a:spcBef>
            </a:pPr>
            <a:r>
              <a:rPr lang="en-US" sz="800" dirty="0">
                <a:solidFill>
                  <a:schemeClr val="accent6"/>
                </a:solidFill>
                <a:latin typeface="Lucida Console" pitchFamily="49" charset="0"/>
              </a:rPr>
              <a:t>ORCLC1                        /u01/app/oracle/product/db/11.1</a:t>
            </a:r>
          </a:p>
          <a:p>
            <a:pPr lvl="0" algn="l">
              <a:spcBef>
                <a:spcPts val="0"/>
              </a:spcBef>
            </a:pPr>
            <a:endParaRPr lang="en-US" sz="800" dirty="0">
              <a:solidFill>
                <a:schemeClr val="accent6"/>
              </a:solidFill>
              <a:latin typeface="Lucida Console" pitchFamily="49" charset="0"/>
            </a:endParaRPr>
          </a:p>
          <a:p>
            <a:pPr lvl="0" algn="l">
              <a:spcBef>
                <a:spcPts val="0"/>
              </a:spcBef>
            </a:pPr>
            <a:r>
              <a:rPr lang="en-US" sz="800" dirty="0">
                <a:solidFill>
                  <a:schemeClr val="accent6"/>
                </a:solidFill>
                <a:latin typeface="Lucida Console" pitchFamily="49" charset="0"/>
              </a:rPr>
              <a:t>Listeners Running              Oracle Home</a:t>
            </a:r>
          </a:p>
          <a:p>
            <a:pPr lvl="0" algn="l">
              <a:spcBef>
                <a:spcPts val="0"/>
              </a:spcBef>
            </a:pPr>
            <a:r>
              <a:rPr lang="en-US" sz="800" dirty="0">
                <a:solidFill>
                  <a:schemeClr val="accent6"/>
                </a:solidFill>
                <a:latin typeface="Lucida Console" pitchFamily="49" charset="0"/>
              </a:rPr>
              <a:t>============================================================================</a:t>
            </a:r>
          </a:p>
          <a:p>
            <a:pPr lvl="0" algn="l">
              <a:spcBef>
                <a:spcPts val="0"/>
              </a:spcBef>
            </a:pPr>
            <a:r>
              <a:rPr lang="en-US" sz="800" dirty="0" smtClean="0">
                <a:solidFill>
                  <a:schemeClr val="accent6"/>
                </a:solidFill>
                <a:latin typeface="Lucida Console" pitchFamily="49" charset="0"/>
              </a:rPr>
              <a:t>LISTENER_USA-SERVER1          </a:t>
            </a:r>
            <a:r>
              <a:rPr lang="en-US" sz="800" dirty="0">
                <a:solidFill>
                  <a:schemeClr val="accent6"/>
                </a:solidFill>
                <a:latin typeface="Lucida Console" pitchFamily="49" charset="0"/>
              </a:rPr>
              <a:t>/u01/app/oracle/product/asm/11.1/bin/</a:t>
            </a:r>
            <a:r>
              <a:rPr lang="en-US" sz="800" dirty="0" err="1">
                <a:solidFill>
                  <a:schemeClr val="accent6"/>
                </a:solidFill>
                <a:latin typeface="Lucida Console" pitchFamily="49" charset="0"/>
              </a:rPr>
              <a:t>tnslsnr</a:t>
            </a:r>
            <a:endParaRPr lang="en-US" sz="800" dirty="0">
              <a:solidFill>
                <a:schemeClr val="accent6"/>
              </a:solidFill>
              <a:latin typeface="Lucida Console" pitchFamily="49" charset="0"/>
            </a:endParaRPr>
          </a:p>
          <a:p>
            <a:pPr lvl="0" algn="l">
              <a:spcBef>
                <a:spcPts val="0"/>
              </a:spcBef>
            </a:pPr>
            <a:endParaRPr lang="en-US" sz="800" dirty="0">
              <a:solidFill>
                <a:schemeClr val="accent6"/>
              </a:solidFill>
              <a:latin typeface="Lucida Console" pitchFamily="49" charset="0"/>
            </a:endParaRPr>
          </a:p>
        </p:txBody>
      </p:sp>
      <p:sp>
        <p:nvSpPr>
          <p:cNvPr id="2" name="TextBox 1"/>
          <p:cNvSpPr txBox="1"/>
          <p:nvPr/>
        </p:nvSpPr>
        <p:spPr>
          <a:xfrm>
            <a:off x="228600" y="609600"/>
            <a:ext cx="5434501" cy="646331"/>
          </a:xfrm>
          <a:prstGeom prst="rect">
            <a:avLst/>
          </a:prstGeom>
          <a:noFill/>
        </p:spPr>
        <p:txBody>
          <a:bodyPr wrap="none" rtlCol="0">
            <a:spAutoFit/>
          </a:bodyPr>
          <a:lstStyle/>
          <a:p>
            <a:r>
              <a:rPr lang="en-US" sz="3600" dirty="0" smtClean="0">
                <a:latin typeface="Eras Bold ITC" pitchFamily="34" charset="0"/>
              </a:rPr>
              <a:t>Running Instances (</a:t>
            </a:r>
            <a:r>
              <a:rPr lang="en-US" sz="3600" dirty="0" err="1" smtClean="0">
                <a:latin typeface="Eras Bold ITC" pitchFamily="34" charset="0"/>
              </a:rPr>
              <a:t>pl</a:t>
            </a:r>
            <a:r>
              <a:rPr lang="en-US" sz="3600" dirty="0" smtClean="0">
                <a:latin typeface="Eras Bold ITC" pitchFamily="34" charset="0"/>
              </a:rPr>
              <a:t>)</a:t>
            </a:r>
            <a:endParaRPr lang="en-US" sz="3600" dirty="0">
              <a:latin typeface="Eras Bold ITC" pitchFamily="34" charset="0"/>
            </a:endParaRPr>
          </a:p>
        </p:txBody>
      </p:sp>
      <p:sp>
        <p:nvSpPr>
          <p:cNvPr id="3" name="Rectangle 2"/>
          <p:cNvSpPr/>
          <p:nvPr/>
        </p:nvSpPr>
        <p:spPr>
          <a:xfrm>
            <a:off x="208547" y="2743200"/>
            <a:ext cx="8915400" cy="3970318"/>
          </a:xfrm>
          <a:prstGeom prst="rect">
            <a:avLst/>
          </a:prstGeom>
        </p:spPr>
        <p:txBody>
          <a:bodyPr wrap="square">
            <a:spAutoFit/>
          </a:bodyPr>
          <a:lstStyle/>
          <a:p>
            <a:r>
              <a:rPr lang="en-US" sz="1400" dirty="0">
                <a:solidFill>
                  <a:schemeClr val="bg1">
                    <a:lumMod val="50000"/>
                  </a:schemeClr>
                </a:solidFill>
              </a:rPr>
              <a:t>function </a:t>
            </a:r>
            <a:r>
              <a:rPr lang="en-US" sz="1400" dirty="0" err="1">
                <a:solidFill>
                  <a:schemeClr val="bg1">
                    <a:lumMod val="50000"/>
                  </a:schemeClr>
                </a:solidFill>
              </a:rPr>
              <a:t>pl</a:t>
            </a:r>
            <a:r>
              <a:rPr lang="en-US" sz="1400" dirty="0">
                <a:solidFill>
                  <a:schemeClr val="bg1">
                    <a:lumMod val="50000"/>
                  </a:schemeClr>
                </a:solidFill>
              </a:rPr>
              <a:t> {</a:t>
            </a:r>
          </a:p>
          <a:p>
            <a:r>
              <a:rPr lang="en-US" sz="1400" dirty="0">
                <a:solidFill>
                  <a:schemeClr val="bg1">
                    <a:lumMod val="50000"/>
                  </a:schemeClr>
                </a:solidFill>
              </a:rPr>
              <a:t>local L</a:t>
            </a:r>
          </a:p>
          <a:p>
            <a:r>
              <a:rPr lang="en-US" sz="1400" dirty="0">
                <a:solidFill>
                  <a:schemeClr val="bg1">
                    <a:lumMod val="50000"/>
                  </a:schemeClr>
                </a:solidFill>
              </a:rPr>
              <a:t>echo</a:t>
            </a:r>
          </a:p>
          <a:p>
            <a:r>
              <a:rPr lang="en-US" sz="1400" dirty="0">
                <a:solidFill>
                  <a:schemeClr val="bg1">
                    <a:lumMod val="50000"/>
                  </a:schemeClr>
                </a:solidFill>
              </a:rPr>
              <a:t>echo "Database Instances             Oracle Home"</a:t>
            </a:r>
          </a:p>
          <a:p>
            <a:r>
              <a:rPr lang="en-US" sz="1400" dirty="0">
                <a:solidFill>
                  <a:schemeClr val="bg1">
                    <a:lumMod val="50000"/>
                  </a:schemeClr>
                </a:solidFill>
              </a:rPr>
              <a:t>echo "============================================================================"</a:t>
            </a:r>
          </a:p>
          <a:p>
            <a:pPr lvl="0"/>
            <a:r>
              <a:rPr lang="en-US" sz="1400" dirty="0">
                <a:solidFill>
                  <a:schemeClr val="bg1">
                    <a:lumMod val="50000"/>
                  </a:schemeClr>
                </a:solidFill>
              </a:rPr>
              <a:t>for L in $(</a:t>
            </a:r>
            <a:r>
              <a:rPr lang="en-US" sz="1400" dirty="0" err="1">
                <a:solidFill>
                  <a:schemeClr val="bg1">
                    <a:lumMod val="50000"/>
                  </a:schemeClr>
                </a:solidFill>
              </a:rPr>
              <a:t>ps</a:t>
            </a:r>
            <a:r>
              <a:rPr lang="en-US" sz="1400" dirty="0">
                <a:solidFill>
                  <a:schemeClr val="bg1">
                    <a:lumMod val="50000"/>
                  </a:schemeClr>
                </a:solidFill>
              </a:rPr>
              <a:t> -e o command | </a:t>
            </a:r>
            <a:r>
              <a:rPr lang="en-US" sz="1400" dirty="0" err="1">
                <a:solidFill>
                  <a:schemeClr val="bg1">
                    <a:lumMod val="50000"/>
                  </a:schemeClr>
                </a:solidFill>
              </a:rPr>
              <a:t>grep</a:t>
            </a:r>
            <a:r>
              <a:rPr lang="en-US" sz="1400" dirty="0">
                <a:solidFill>
                  <a:schemeClr val="bg1">
                    <a:lumMod val="50000"/>
                  </a:schemeClr>
                </a:solidFill>
              </a:rPr>
              <a:t> </a:t>
            </a:r>
            <a:r>
              <a:rPr lang="en-US" sz="1400" dirty="0" err="1">
                <a:solidFill>
                  <a:schemeClr val="bg1">
                    <a:lumMod val="50000"/>
                  </a:schemeClr>
                </a:solidFill>
              </a:rPr>
              <a:t>pmon</a:t>
            </a:r>
            <a:r>
              <a:rPr lang="en-US" sz="1400" dirty="0">
                <a:solidFill>
                  <a:schemeClr val="bg1">
                    <a:lumMod val="50000"/>
                  </a:schemeClr>
                </a:solidFill>
              </a:rPr>
              <a:t> | </a:t>
            </a:r>
            <a:r>
              <a:rPr lang="en-US" sz="1400" dirty="0" err="1">
                <a:solidFill>
                  <a:schemeClr val="bg1">
                    <a:lumMod val="50000"/>
                  </a:schemeClr>
                </a:solidFill>
              </a:rPr>
              <a:t>grep</a:t>
            </a:r>
            <a:r>
              <a:rPr lang="en-US" sz="1400" dirty="0">
                <a:solidFill>
                  <a:schemeClr val="bg1">
                    <a:lumMod val="50000"/>
                  </a:schemeClr>
                </a:solidFill>
              </a:rPr>
              <a:t> -v </a:t>
            </a:r>
            <a:r>
              <a:rPr lang="en-US" sz="1400" dirty="0" err="1">
                <a:solidFill>
                  <a:schemeClr val="bg1">
                    <a:lumMod val="50000"/>
                  </a:schemeClr>
                </a:solidFill>
              </a:rPr>
              <a:t>grep</a:t>
            </a:r>
            <a:r>
              <a:rPr lang="en-US" sz="1400" dirty="0">
                <a:solidFill>
                  <a:schemeClr val="bg1">
                    <a:lumMod val="50000"/>
                  </a:schemeClr>
                </a:solidFill>
              </a:rPr>
              <a:t> | cut -d '_' -f 3 | sort); do</a:t>
            </a:r>
          </a:p>
          <a:p>
            <a:pPr lvl="0"/>
            <a:r>
              <a:rPr lang="en-US" sz="1400" dirty="0">
                <a:solidFill>
                  <a:schemeClr val="bg1">
                    <a:lumMod val="50000"/>
                  </a:schemeClr>
                </a:solidFill>
              </a:rPr>
              <a:t>	local VAR=$(</a:t>
            </a:r>
            <a:r>
              <a:rPr lang="en-US" sz="1400" dirty="0" err="1">
                <a:solidFill>
                  <a:schemeClr val="bg1">
                    <a:lumMod val="50000"/>
                  </a:schemeClr>
                </a:solidFill>
              </a:rPr>
              <a:t>grep</a:t>
            </a:r>
            <a:r>
              <a:rPr lang="en-US" sz="1400" dirty="0">
                <a:solidFill>
                  <a:schemeClr val="bg1">
                    <a:lumMod val="50000"/>
                  </a:schemeClr>
                </a:solidFill>
              </a:rPr>
              <a:t> ^${L%$RAC_NODE}: /etc/</a:t>
            </a:r>
            <a:r>
              <a:rPr lang="en-US" sz="1400" dirty="0" err="1">
                <a:solidFill>
                  <a:schemeClr val="bg1">
                    <a:lumMod val="50000"/>
                  </a:schemeClr>
                </a:solidFill>
              </a:rPr>
              <a:t>oratab</a:t>
            </a:r>
            <a:r>
              <a:rPr lang="en-US" sz="1400" dirty="0">
                <a:solidFill>
                  <a:schemeClr val="bg1">
                    <a:lumMod val="50000"/>
                  </a:schemeClr>
                </a:solidFill>
              </a:rPr>
              <a:t> | cut -d ':' -f 2)</a:t>
            </a:r>
          </a:p>
          <a:p>
            <a:pPr lvl="0"/>
            <a:r>
              <a:rPr lang="en-US" sz="1400" dirty="0">
                <a:solidFill>
                  <a:schemeClr val="bg1">
                    <a:lumMod val="50000"/>
                  </a:schemeClr>
                </a:solidFill>
              </a:rPr>
              <a:t>	[ "${L:0:4}" = "+ASM" ] &amp;&amp; VAR=$(</a:t>
            </a:r>
            <a:r>
              <a:rPr lang="en-US" sz="1400" dirty="0" err="1">
                <a:solidFill>
                  <a:schemeClr val="bg1">
                    <a:lumMod val="50000"/>
                  </a:schemeClr>
                </a:solidFill>
              </a:rPr>
              <a:t>grep</a:t>
            </a:r>
            <a:r>
              <a:rPr lang="en-US" sz="1400" dirty="0">
                <a:solidFill>
                  <a:schemeClr val="bg1">
                    <a:lumMod val="50000"/>
                  </a:schemeClr>
                </a:solidFill>
              </a:rPr>
              <a:t> ^${L}: /etc/</a:t>
            </a:r>
            <a:r>
              <a:rPr lang="en-US" sz="1400" dirty="0" err="1">
                <a:solidFill>
                  <a:schemeClr val="bg1">
                    <a:lumMod val="50000"/>
                  </a:schemeClr>
                </a:solidFill>
              </a:rPr>
              <a:t>oratab</a:t>
            </a:r>
            <a:r>
              <a:rPr lang="en-US" sz="1400" dirty="0">
                <a:solidFill>
                  <a:schemeClr val="bg1">
                    <a:lumMod val="50000"/>
                  </a:schemeClr>
                </a:solidFill>
              </a:rPr>
              <a:t> | cut -d ':' -f 2)</a:t>
            </a:r>
          </a:p>
          <a:p>
            <a:pPr lvl="0"/>
            <a:r>
              <a:rPr lang="en-US" sz="1400" dirty="0">
                <a:solidFill>
                  <a:schemeClr val="bg1">
                    <a:lumMod val="50000"/>
                  </a:schemeClr>
                </a:solidFill>
              </a:rPr>
              <a:t>	VAR=${VAR:-"NA"}</a:t>
            </a:r>
          </a:p>
          <a:p>
            <a:pPr lvl="0"/>
            <a:r>
              <a:rPr lang="en-US" sz="1400" dirty="0">
                <a:solidFill>
                  <a:schemeClr val="bg1">
                    <a:lumMod val="50000"/>
                  </a:schemeClr>
                </a:solidFill>
              </a:rPr>
              <a:t>	echo "$L $VAR" | </a:t>
            </a:r>
            <a:r>
              <a:rPr lang="en-US" sz="1400" dirty="0" err="1">
                <a:solidFill>
                  <a:schemeClr val="bg1">
                    <a:lumMod val="50000"/>
                  </a:schemeClr>
                </a:solidFill>
              </a:rPr>
              <a:t>awk</a:t>
            </a:r>
            <a:r>
              <a:rPr lang="en-US" sz="1400" dirty="0">
                <a:solidFill>
                  <a:schemeClr val="bg1">
                    <a:lumMod val="50000"/>
                  </a:schemeClr>
                </a:solidFill>
              </a:rPr>
              <a:t> '{</a:t>
            </a:r>
            <a:r>
              <a:rPr lang="en-US" sz="1400" dirty="0" err="1">
                <a:solidFill>
                  <a:schemeClr val="bg1">
                    <a:lumMod val="50000"/>
                  </a:schemeClr>
                </a:solidFill>
              </a:rPr>
              <a:t>printf</a:t>
            </a:r>
            <a:r>
              <a:rPr lang="en-US" sz="1400" dirty="0">
                <a:solidFill>
                  <a:schemeClr val="bg1">
                    <a:lumMod val="50000"/>
                  </a:schemeClr>
                </a:solidFill>
              </a:rPr>
              <a:t> "%-30s%s\n", $1,$2}'</a:t>
            </a:r>
          </a:p>
          <a:p>
            <a:pPr lvl="0"/>
            <a:r>
              <a:rPr lang="en-US" sz="1400" dirty="0">
                <a:solidFill>
                  <a:schemeClr val="bg1">
                    <a:lumMod val="50000"/>
                  </a:schemeClr>
                </a:solidFill>
              </a:rPr>
              <a:t>done</a:t>
            </a:r>
          </a:p>
          <a:p>
            <a:pPr lvl="0"/>
            <a:r>
              <a:rPr lang="en-US" sz="1400" dirty="0">
                <a:solidFill>
                  <a:schemeClr val="bg1">
                    <a:lumMod val="50000"/>
                  </a:schemeClr>
                </a:solidFill>
              </a:rPr>
              <a:t>echo</a:t>
            </a:r>
          </a:p>
          <a:p>
            <a:pPr lvl="0"/>
            <a:r>
              <a:rPr lang="en-US" sz="1400" dirty="0">
                <a:solidFill>
                  <a:schemeClr val="bg1">
                    <a:lumMod val="50000"/>
                  </a:schemeClr>
                </a:solidFill>
              </a:rPr>
              <a:t>echo "Listeners Running              Oracle Home"</a:t>
            </a:r>
          </a:p>
          <a:p>
            <a:pPr lvl="0"/>
            <a:r>
              <a:rPr lang="en-US" sz="1400" dirty="0">
                <a:solidFill>
                  <a:schemeClr val="bg1">
                    <a:lumMod val="50000"/>
                  </a:schemeClr>
                </a:solidFill>
              </a:rPr>
              <a:t>echo "============================================================================"</a:t>
            </a:r>
          </a:p>
          <a:p>
            <a:pPr lvl="0"/>
            <a:r>
              <a:rPr lang="en-US" sz="1400" dirty="0" err="1">
                <a:solidFill>
                  <a:schemeClr val="bg1">
                    <a:lumMod val="50000"/>
                  </a:schemeClr>
                </a:solidFill>
              </a:rPr>
              <a:t>ps</a:t>
            </a:r>
            <a:r>
              <a:rPr lang="en-US" sz="1400" dirty="0">
                <a:solidFill>
                  <a:schemeClr val="bg1">
                    <a:lumMod val="50000"/>
                  </a:schemeClr>
                </a:solidFill>
              </a:rPr>
              <a:t> -e o command | </a:t>
            </a:r>
            <a:r>
              <a:rPr lang="en-US" sz="1400" dirty="0" err="1">
                <a:solidFill>
                  <a:schemeClr val="bg1">
                    <a:lumMod val="50000"/>
                  </a:schemeClr>
                </a:solidFill>
              </a:rPr>
              <a:t>grep</a:t>
            </a:r>
            <a:r>
              <a:rPr lang="en-US" sz="1400" dirty="0">
                <a:solidFill>
                  <a:schemeClr val="bg1">
                    <a:lumMod val="50000"/>
                  </a:schemeClr>
                </a:solidFill>
              </a:rPr>
              <a:t> tns | </a:t>
            </a:r>
            <a:r>
              <a:rPr lang="en-US" sz="1400" dirty="0" err="1">
                <a:solidFill>
                  <a:schemeClr val="bg1">
                    <a:lumMod val="50000"/>
                  </a:schemeClr>
                </a:solidFill>
              </a:rPr>
              <a:t>grep</a:t>
            </a:r>
            <a:r>
              <a:rPr lang="en-US" sz="1400" dirty="0">
                <a:solidFill>
                  <a:schemeClr val="bg1">
                    <a:lumMod val="50000"/>
                  </a:schemeClr>
                </a:solidFill>
              </a:rPr>
              <a:t> -v </a:t>
            </a:r>
            <a:r>
              <a:rPr lang="en-US" sz="1400" dirty="0" err="1">
                <a:solidFill>
                  <a:schemeClr val="bg1">
                    <a:lumMod val="50000"/>
                  </a:schemeClr>
                </a:solidFill>
              </a:rPr>
              <a:t>grep</a:t>
            </a:r>
            <a:r>
              <a:rPr lang="en-US" sz="1400" dirty="0">
                <a:solidFill>
                  <a:schemeClr val="bg1">
                    <a:lumMod val="50000"/>
                  </a:schemeClr>
                </a:solidFill>
              </a:rPr>
              <a:t> | </a:t>
            </a:r>
            <a:r>
              <a:rPr lang="en-US" sz="1400" dirty="0" err="1">
                <a:solidFill>
                  <a:schemeClr val="bg1">
                    <a:lumMod val="50000"/>
                  </a:schemeClr>
                </a:solidFill>
              </a:rPr>
              <a:t>awk</a:t>
            </a:r>
            <a:r>
              <a:rPr lang="en-US" sz="1400" dirty="0">
                <a:solidFill>
                  <a:schemeClr val="bg1">
                    <a:lumMod val="50000"/>
                  </a:schemeClr>
                </a:solidFill>
              </a:rPr>
              <a:t> '{</a:t>
            </a:r>
            <a:r>
              <a:rPr lang="en-US" sz="1400" dirty="0" err="1">
                <a:solidFill>
                  <a:schemeClr val="bg1">
                    <a:lumMod val="50000"/>
                  </a:schemeClr>
                </a:solidFill>
              </a:rPr>
              <a:t>printf</a:t>
            </a:r>
            <a:r>
              <a:rPr lang="en-US" sz="1400" dirty="0">
                <a:solidFill>
                  <a:schemeClr val="bg1">
                    <a:lumMod val="50000"/>
                  </a:schemeClr>
                </a:solidFill>
              </a:rPr>
              <a:t> "%-30s%s\n", $2,$1}'</a:t>
            </a:r>
          </a:p>
          <a:p>
            <a:pPr lvl="0"/>
            <a:r>
              <a:rPr lang="en-US" sz="1400" dirty="0">
                <a:solidFill>
                  <a:schemeClr val="bg1">
                    <a:lumMod val="50000"/>
                  </a:schemeClr>
                </a:solidFill>
              </a:rPr>
              <a:t>echo</a:t>
            </a:r>
          </a:p>
          <a:p>
            <a:pPr lvl="0"/>
            <a:endParaRPr lang="en-US" sz="1400" dirty="0">
              <a:solidFill>
                <a:schemeClr val="bg1">
                  <a:lumMod val="50000"/>
                </a:schemeClr>
              </a:solidFill>
            </a:endParaRPr>
          </a:p>
          <a:p>
            <a:endParaRPr lang="en-US" sz="1400" dirty="0">
              <a:solidFill>
                <a:schemeClr val="bg1">
                  <a:lumMod val="50000"/>
                </a:schemeClr>
              </a:solidFill>
            </a:endParaRPr>
          </a:p>
        </p:txBody>
      </p:sp>
    </p:spTree>
    <p:extLst>
      <p:ext uri="{BB962C8B-B14F-4D97-AF65-F5344CB8AC3E}">
        <p14:creationId xmlns:p14="http://schemas.microsoft.com/office/powerpoint/2010/main" val="71638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tx1"/>
                                      </p:to>
                                    </p:animClr>
                                    <p:animClr clrSpc="rgb" dir="cw">
                                      <p:cBhvr>
                                        <p:cTn id="7" dur="500" fill="hold"/>
                                        <p:tgtEl>
                                          <p:spTgt spid="3">
                                            <p:txEl>
                                              <p:pRg st="0" end="0"/>
                                            </p:txEl>
                                          </p:spTgt>
                                        </p:tgtEl>
                                        <p:attrNameLst>
                                          <p:attrName>fillcolor</p:attrName>
                                        </p:attrNameLst>
                                      </p:cBhvr>
                                      <p:to>
                                        <a:schemeClr val="tx1"/>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1" end="1"/>
                                            </p:txEl>
                                          </p:spTgt>
                                        </p:tgtEl>
                                        <p:attrNameLst>
                                          <p:attrName>style.color</p:attrName>
                                        </p:attrNameLst>
                                      </p:cBhvr>
                                      <p:to>
                                        <a:schemeClr val="tx1"/>
                                      </p:to>
                                    </p:animClr>
                                    <p:animClr clrSpc="rgb" dir="cw">
                                      <p:cBhvr>
                                        <p:cTn id="14" dur="500" fill="hold"/>
                                        <p:tgtEl>
                                          <p:spTgt spid="3">
                                            <p:txEl>
                                              <p:pRg st="1" end="1"/>
                                            </p:txEl>
                                          </p:spTgt>
                                        </p:tgtEl>
                                        <p:attrNameLst>
                                          <p:attrName>fillcolor</p:attrName>
                                        </p:attrNameLst>
                                      </p:cBhvr>
                                      <p:to>
                                        <a:schemeClr val="tx1"/>
                                      </p:to>
                                    </p:animClr>
                                    <p:set>
                                      <p:cBhvr>
                                        <p:cTn id="15" dur="500" fill="hold"/>
                                        <p:tgtEl>
                                          <p:spTgt spid="3">
                                            <p:txEl>
                                              <p:pRg st="1" end="1"/>
                                            </p:txEl>
                                          </p:spTgt>
                                        </p:tgtEl>
                                        <p:attrNameLst>
                                          <p:attrName>fill.type</p:attrName>
                                        </p:attrNameLst>
                                      </p:cBhvr>
                                      <p:to>
                                        <p:strVal val="solid"/>
                                      </p:to>
                                    </p:set>
                                    <p:set>
                                      <p:cBhvr>
                                        <p:cTn id="16" dur="500" fill="hold"/>
                                        <p:tgtEl>
                                          <p:spTgt spid="3">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3">
                                            <p:txEl>
                                              <p:pRg st="2" end="2"/>
                                            </p:txEl>
                                          </p:spTgt>
                                        </p:tgtEl>
                                        <p:attrNameLst>
                                          <p:attrName>style.color</p:attrName>
                                        </p:attrNameLst>
                                      </p:cBhvr>
                                      <p:to>
                                        <a:schemeClr val="tx1"/>
                                      </p:to>
                                    </p:animClr>
                                    <p:animClr clrSpc="rgb" dir="cw">
                                      <p:cBhvr>
                                        <p:cTn id="21" dur="500" fill="hold"/>
                                        <p:tgtEl>
                                          <p:spTgt spid="3">
                                            <p:txEl>
                                              <p:pRg st="2" end="2"/>
                                            </p:txEl>
                                          </p:spTgt>
                                        </p:tgtEl>
                                        <p:attrNameLst>
                                          <p:attrName>fillcolor</p:attrName>
                                        </p:attrNameLst>
                                      </p:cBhvr>
                                      <p:to>
                                        <a:schemeClr val="tx1"/>
                                      </p:to>
                                    </p:animClr>
                                    <p:set>
                                      <p:cBhvr>
                                        <p:cTn id="22" dur="500" fill="hold"/>
                                        <p:tgtEl>
                                          <p:spTgt spid="3">
                                            <p:txEl>
                                              <p:pRg st="2" end="2"/>
                                            </p:txEl>
                                          </p:spTgt>
                                        </p:tgtEl>
                                        <p:attrNameLst>
                                          <p:attrName>fill.type</p:attrName>
                                        </p:attrNameLst>
                                      </p:cBhvr>
                                      <p:to>
                                        <p:strVal val="solid"/>
                                      </p:to>
                                    </p:set>
                                    <p:set>
                                      <p:cBhvr>
                                        <p:cTn id="23" dur="500" fill="hold"/>
                                        <p:tgtEl>
                                          <p:spTgt spid="3">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3">
                                            <p:txEl>
                                              <p:pRg st="3" end="3"/>
                                            </p:txEl>
                                          </p:spTgt>
                                        </p:tgtEl>
                                        <p:attrNameLst>
                                          <p:attrName>style.color</p:attrName>
                                        </p:attrNameLst>
                                      </p:cBhvr>
                                      <p:to>
                                        <a:schemeClr val="tx1"/>
                                      </p:to>
                                    </p:animClr>
                                    <p:animClr clrSpc="rgb" dir="cw">
                                      <p:cBhvr>
                                        <p:cTn id="28" dur="500" fill="hold"/>
                                        <p:tgtEl>
                                          <p:spTgt spid="3">
                                            <p:txEl>
                                              <p:pRg st="3" end="3"/>
                                            </p:txEl>
                                          </p:spTgt>
                                        </p:tgtEl>
                                        <p:attrNameLst>
                                          <p:attrName>fillcolor</p:attrName>
                                        </p:attrNameLst>
                                      </p:cBhvr>
                                      <p:to>
                                        <a:schemeClr val="tx1"/>
                                      </p:to>
                                    </p:animClr>
                                    <p:set>
                                      <p:cBhvr>
                                        <p:cTn id="29" dur="500" fill="hold"/>
                                        <p:tgtEl>
                                          <p:spTgt spid="3">
                                            <p:txEl>
                                              <p:pRg st="3" end="3"/>
                                            </p:txEl>
                                          </p:spTgt>
                                        </p:tgtEl>
                                        <p:attrNameLst>
                                          <p:attrName>fill.type</p:attrName>
                                        </p:attrNameLst>
                                      </p:cBhvr>
                                      <p:to>
                                        <p:strVal val="solid"/>
                                      </p:to>
                                    </p:set>
                                    <p:set>
                                      <p:cBhvr>
                                        <p:cTn id="30" dur="500" fill="hold"/>
                                        <p:tgtEl>
                                          <p:spTgt spid="3">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3">
                                            <p:txEl>
                                              <p:pRg st="4" end="4"/>
                                            </p:txEl>
                                          </p:spTgt>
                                        </p:tgtEl>
                                        <p:attrNameLst>
                                          <p:attrName>style.color</p:attrName>
                                        </p:attrNameLst>
                                      </p:cBhvr>
                                      <p:to>
                                        <a:schemeClr val="tx1"/>
                                      </p:to>
                                    </p:animClr>
                                    <p:animClr clrSpc="rgb" dir="cw">
                                      <p:cBhvr>
                                        <p:cTn id="35" dur="500" fill="hold"/>
                                        <p:tgtEl>
                                          <p:spTgt spid="3">
                                            <p:txEl>
                                              <p:pRg st="4" end="4"/>
                                            </p:txEl>
                                          </p:spTgt>
                                        </p:tgtEl>
                                        <p:attrNameLst>
                                          <p:attrName>fillcolor</p:attrName>
                                        </p:attrNameLst>
                                      </p:cBhvr>
                                      <p:to>
                                        <a:schemeClr val="tx1"/>
                                      </p:to>
                                    </p:animClr>
                                    <p:set>
                                      <p:cBhvr>
                                        <p:cTn id="36" dur="500" fill="hold"/>
                                        <p:tgtEl>
                                          <p:spTgt spid="3">
                                            <p:txEl>
                                              <p:pRg st="4" end="4"/>
                                            </p:txEl>
                                          </p:spTgt>
                                        </p:tgtEl>
                                        <p:attrNameLst>
                                          <p:attrName>fill.type</p:attrName>
                                        </p:attrNameLst>
                                      </p:cBhvr>
                                      <p:to>
                                        <p:strVal val="solid"/>
                                      </p:to>
                                    </p:set>
                                    <p:set>
                                      <p:cBhvr>
                                        <p:cTn id="37" dur="500" fill="hold"/>
                                        <p:tgtEl>
                                          <p:spTgt spid="3">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3">
                                            <p:txEl>
                                              <p:pRg st="5" end="5"/>
                                            </p:txEl>
                                          </p:spTgt>
                                        </p:tgtEl>
                                        <p:attrNameLst>
                                          <p:attrName>style.color</p:attrName>
                                        </p:attrNameLst>
                                      </p:cBhvr>
                                      <p:to>
                                        <a:schemeClr val="tx1"/>
                                      </p:to>
                                    </p:animClr>
                                    <p:animClr clrSpc="rgb" dir="cw">
                                      <p:cBhvr>
                                        <p:cTn id="42" dur="500" fill="hold"/>
                                        <p:tgtEl>
                                          <p:spTgt spid="3">
                                            <p:txEl>
                                              <p:pRg st="5" end="5"/>
                                            </p:txEl>
                                          </p:spTgt>
                                        </p:tgtEl>
                                        <p:attrNameLst>
                                          <p:attrName>fillcolor</p:attrName>
                                        </p:attrNameLst>
                                      </p:cBhvr>
                                      <p:to>
                                        <a:schemeClr val="tx1"/>
                                      </p:to>
                                    </p:animClr>
                                    <p:set>
                                      <p:cBhvr>
                                        <p:cTn id="43" dur="500" fill="hold"/>
                                        <p:tgtEl>
                                          <p:spTgt spid="3">
                                            <p:txEl>
                                              <p:pRg st="5" end="5"/>
                                            </p:txEl>
                                          </p:spTgt>
                                        </p:tgtEl>
                                        <p:attrNameLst>
                                          <p:attrName>fill.type</p:attrName>
                                        </p:attrNameLst>
                                      </p:cBhvr>
                                      <p:to>
                                        <p:strVal val="solid"/>
                                      </p:to>
                                    </p:set>
                                    <p:set>
                                      <p:cBhvr>
                                        <p:cTn id="44" dur="500" fill="hold"/>
                                        <p:tgtEl>
                                          <p:spTgt spid="3">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3">
                                            <p:txEl>
                                              <p:pRg st="6" end="6"/>
                                            </p:txEl>
                                          </p:spTgt>
                                        </p:tgtEl>
                                        <p:attrNameLst>
                                          <p:attrName>style.color</p:attrName>
                                        </p:attrNameLst>
                                      </p:cBhvr>
                                      <p:to>
                                        <a:schemeClr val="tx1"/>
                                      </p:to>
                                    </p:animClr>
                                    <p:animClr clrSpc="rgb" dir="cw">
                                      <p:cBhvr>
                                        <p:cTn id="49" dur="500" fill="hold"/>
                                        <p:tgtEl>
                                          <p:spTgt spid="3">
                                            <p:txEl>
                                              <p:pRg st="6" end="6"/>
                                            </p:txEl>
                                          </p:spTgt>
                                        </p:tgtEl>
                                        <p:attrNameLst>
                                          <p:attrName>fillcolor</p:attrName>
                                        </p:attrNameLst>
                                      </p:cBhvr>
                                      <p:to>
                                        <a:schemeClr val="tx1"/>
                                      </p:to>
                                    </p:animClr>
                                    <p:set>
                                      <p:cBhvr>
                                        <p:cTn id="50" dur="500" fill="hold"/>
                                        <p:tgtEl>
                                          <p:spTgt spid="3">
                                            <p:txEl>
                                              <p:pRg st="6" end="6"/>
                                            </p:txEl>
                                          </p:spTgt>
                                        </p:tgtEl>
                                        <p:attrNameLst>
                                          <p:attrName>fill.type</p:attrName>
                                        </p:attrNameLst>
                                      </p:cBhvr>
                                      <p:to>
                                        <p:strVal val="solid"/>
                                      </p:to>
                                    </p:set>
                                    <p:set>
                                      <p:cBhvr>
                                        <p:cTn id="51" dur="500" fill="hold"/>
                                        <p:tgtEl>
                                          <p:spTgt spid="3">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3">
                                            <p:txEl>
                                              <p:pRg st="7" end="7"/>
                                            </p:txEl>
                                          </p:spTgt>
                                        </p:tgtEl>
                                        <p:attrNameLst>
                                          <p:attrName>style.color</p:attrName>
                                        </p:attrNameLst>
                                      </p:cBhvr>
                                      <p:to>
                                        <a:schemeClr val="tx1"/>
                                      </p:to>
                                    </p:animClr>
                                    <p:animClr clrSpc="rgb" dir="cw">
                                      <p:cBhvr>
                                        <p:cTn id="56" dur="500" fill="hold"/>
                                        <p:tgtEl>
                                          <p:spTgt spid="3">
                                            <p:txEl>
                                              <p:pRg st="7" end="7"/>
                                            </p:txEl>
                                          </p:spTgt>
                                        </p:tgtEl>
                                        <p:attrNameLst>
                                          <p:attrName>fillcolor</p:attrName>
                                        </p:attrNameLst>
                                      </p:cBhvr>
                                      <p:to>
                                        <a:schemeClr val="tx1"/>
                                      </p:to>
                                    </p:animClr>
                                    <p:set>
                                      <p:cBhvr>
                                        <p:cTn id="57" dur="500" fill="hold"/>
                                        <p:tgtEl>
                                          <p:spTgt spid="3">
                                            <p:txEl>
                                              <p:pRg st="7" end="7"/>
                                            </p:txEl>
                                          </p:spTgt>
                                        </p:tgtEl>
                                        <p:attrNameLst>
                                          <p:attrName>fill.type</p:attrName>
                                        </p:attrNameLst>
                                      </p:cBhvr>
                                      <p:to>
                                        <p:strVal val="solid"/>
                                      </p:to>
                                    </p:set>
                                    <p:set>
                                      <p:cBhvr>
                                        <p:cTn id="58" dur="500" fill="hold"/>
                                        <p:tgtEl>
                                          <p:spTgt spid="3">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3">
                                            <p:txEl>
                                              <p:pRg st="8" end="8"/>
                                            </p:txEl>
                                          </p:spTgt>
                                        </p:tgtEl>
                                        <p:attrNameLst>
                                          <p:attrName>style.color</p:attrName>
                                        </p:attrNameLst>
                                      </p:cBhvr>
                                      <p:to>
                                        <a:schemeClr val="tx1"/>
                                      </p:to>
                                    </p:animClr>
                                    <p:animClr clrSpc="rgb" dir="cw">
                                      <p:cBhvr>
                                        <p:cTn id="63" dur="500" fill="hold"/>
                                        <p:tgtEl>
                                          <p:spTgt spid="3">
                                            <p:txEl>
                                              <p:pRg st="8" end="8"/>
                                            </p:txEl>
                                          </p:spTgt>
                                        </p:tgtEl>
                                        <p:attrNameLst>
                                          <p:attrName>fillcolor</p:attrName>
                                        </p:attrNameLst>
                                      </p:cBhvr>
                                      <p:to>
                                        <a:schemeClr val="tx1"/>
                                      </p:to>
                                    </p:animClr>
                                    <p:set>
                                      <p:cBhvr>
                                        <p:cTn id="64" dur="500" fill="hold"/>
                                        <p:tgtEl>
                                          <p:spTgt spid="3">
                                            <p:txEl>
                                              <p:pRg st="8" end="8"/>
                                            </p:txEl>
                                          </p:spTgt>
                                        </p:tgtEl>
                                        <p:attrNameLst>
                                          <p:attrName>fill.type</p:attrName>
                                        </p:attrNameLst>
                                      </p:cBhvr>
                                      <p:to>
                                        <p:strVal val="solid"/>
                                      </p:to>
                                    </p:set>
                                    <p:set>
                                      <p:cBhvr>
                                        <p:cTn id="65" dur="500" fill="hold"/>
                                        <p:tgtEl>
                                          <p:spTgt spid="3">
                                            <p:txEl>
                                              <p:pRg st="8" end="8"/>
                                            </p:txEl>
                                          </p:spTgt>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3">
                                            <p:txEl>
                                              <p:pRg st="9" end="9"/>
                                            </p:txEl>
                                          </p:spTgt>
                                        </p:tgtEl>
                                        <p:attrNameLst>
                                          <p:attrName>style.color</p:attrName>
                                        </p:attrNameLst>
                                      </p:cBhvr>
                                      <p:to>
                                        <a:schemeClr val="tx1"/>
                                      </p:to>
                                    </p:animClr>
                                    <p:animClr clrSpc="rgb" dir="cw">
                                      <p:cBhvr>
                                        <p:cTn id="70" dur="500" fill="hold"/>
                                        <p:tgtEl>
                                          <p:spTgt spid="3">
                                            <p:txEl>
                                              <p:pRg st="9" end="9"/>
                                            </p:txEl>
                                          </p:spTgt>
                                        </p:tgtEl>
                                        <p:attrNameLst>
                                          <p:attrName>fillcolor</p:attrName>
                                        </p:attrNameLst>
                                      </p:cBhvr>
                                      <p:to>
                                        <a:schemeClr val="tx1"/>
                                      </p:to>
                                    </p:animClr>
                                    <p:set>
                                      <p:cBhvr>
                                        <p:cTn id="71" dur="500" fill="hold"/>
                                        <p:tgtEl>
                                          <p:spTgt spid="3">
                                            <p:txEl>
                                              <p:pRg st="9" end="9"/>
                                            </p:txEl>
                                          </p:spTgt>
                                        </p:tgtEl>
                                        <p:attrNameLst>
                                          <p:attrName>fill.type</p:attrName>
                                        </p:attrNameLst>
                                      </p:cBhvr>
                                      <p:to>
                                        <p:strVal val="solid"/>
                                      </p:to>
                                    </p:set>
                                    <p:set>
                                      <p:cBhvr>
                                        <p:cTn id="72" dur="500" fill="hold"/>
                                        <p:tgtEl>
                                          <p:spTgt spid="3">
                                            <p:txEl>
                                              <p:pRg st="9" end="9"/>
                                            </p:txEl>
                                          </p:spTgt>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9" presetClass="emph" presetSubtype="0" fill="hold" nodeType="clickEffect">
                                  <p:stCondLst>
                                    <p:cond delay="0"/>
                                  </p:stCondLst>
                                  <p:childTnLst>
                                    <p:animClr clrSpc="rgb" dir="cw">
                                      <p:cBhvr override="childStyle">
                                        <p:cTn id="76" dur="500" fill="hold"/>
                                        <p:tgtEl>
                                          <p:spTgt spid="3">
                                            <p:txEl>
                                              <p:pRg st="10" end="10"/>
                                            </p:txEl>
                                          </p:spTgt>
                                        </p:tgtEl>
                                        <p:attrNameLst>
                                          <p:attrName>style.color</p:attrName>
                                        </p:attrNameLst>
                                      </p:cBhvr>
                                      <p:to>
                                        <a:schemeClr val="tx1"/>
                                      </p:to>
                                    </p:animClr>
                                    <p:animClr clrSpc="rgb" dir="cw">
                                      <p:cBhvr>
                                        <p:cTn id="77" dur="500" fill="hold"/>
                                        <p:tgtEl>
                                          <p:spTgt spid="3">
                                            <p:txEl>
                                              <p:pRg st="10" end="10"/>
                                            </p:txEl>
                                          </p:spTgt>
                                        </p:tgtEl>
                                        <p:attrNameLst>
                                          <p:attrName>fillcolor</p:attrName>
                                        </p:attrNameLst>
                                      </p:cBhvr>
                                      <p:to>
                                        <a:schemeClr val="tx1"/>
                                      </p:to>
                                    </p:animClr>
                                    <p:set>
                                      <p:cBhvr>
                                        <p:cTn id="78" dur="500" fill="hold"/>
                                        <p:tgtEl>
                                          <p:spTgt spid="3">
                                            <p:txEl>
                                              <p:pRg st="10" end="10"/>
                                            </p:txEl>
                                          </p:spTgt>
                                        </p:tgtEl>
                                        <p:attrNameLst>
                                          <p:attrName>fill.type</p:attrName>
                                        </p:attrNameLst>
                                      </p:cBhvr>
                                      <p:to>
                                        <p:strVal val="solid"/>
                                      </p:to>
                                    </p:set>
                                    <p:set>
                                      <p:cBhvr>
                                        <p:cTn id="79" dur="500" fill="hold"/>
                                        <p:tgtEl>
                                          <p:spTgt spid="3">
                                            <p:txEl>
                                              <p:pRg st="10" end="10"/>
                                            </p:txEl>
                                          </p:spTgt>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19" presetClass="emph" presetSubtype="0" fill="hold" nodeType="clickEffect">
                                  <p:stCondLst>
                                    <p:cond delay="0"/>
                                  </p:stCondLst>
                                  <p:childTnLst>
                                    <p:animClr clrSpc="rgb" dir="cw">
                                      <p:cBhvr override="childStyle">
                                        <p:cTn id="83" dur="500" fill="hold"/>
                                        <p:tgtEl>
                                          <p:spTgt spid="3">
                                            <p:txEl>
                                              <p:pRg st="11" end="11"/>
                                            </p:txEl>
                                          </p:spTgt>
                                        </p:tgtEl>
                                        <p:attrNameLst>
                                          <p:attrName>style.color</p:attrName>
                                        </p:attrNameLst>
                                      </p:cBhvr>
                                      <p:to>
                                        <a:schemeClr val="tx1"/>
                                      </p:to>
                                    </p:animClr>
                                    <p:animClr clrSpc="rgb" dir="cw">
                                      <p:cBhvr>
                                        <p:cTn id="84" dur="500" fill="hold"/>
                                        <p:tgtEl>
                                          <p:spTgt spid="3">
                                            <p:txEl>
                                              <p:pRg st="11" end="11"/>
                                            </p:txEl>
                                          </p:spTgt>
                                        </p:tgtEl>
                                        <p:attrNameLst>
                                          <p:attrName>fillcolor</p:attrName>
                                        </p:attrNameLst>
                                      </p:cBhvr>
                                      <p:to>
                                        <a:schemeClr val="tx1"/>
                                      </p:to>
                                    </p:animClr>
                                    <p:set>
                                      <p:cBhvr>
                                        <p:cTn id="85" dur="500" fill="hold"/>
                                        <p:tgtEl>
                                          <p:spTgt spid="3">
                                            <p:txEl>
                                              <p:pRg st="11" end="11"/>
                                            </p:txEl>
                                          </p:spTgt>
                                        </p:tgtEl>
                                        <p:attrNameLst>
                                          <p:attrName>fill.type</p:attrName>
                                        </p:attrNameLst>
                                      </p:cBhvr>
                                      <p:to>
                                        <p:strVal val="solid"/>
                                      </p:to>
                                    </p:set>
                                    <p:set>
                                      <p:cBhvr>
                                        <p:cTn id="86" dur="500" fill="hold"/>
                                        <p:tgtEl>
                                          <p:spTgt spid="3">
                                            <p:txEl>
                                              <p:pRg st="11" end="11"/>
                                            </p:txEl>
                                          </p:spTgt>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9" presetClass="emph" presetSubtype="0" fill="hold" nodeType="clickEffect">
                                  <p:stCondLst>
                                    <p:cond delay="0"/>
                                  </p:stCondLst>
                                  <p:childTnLst>
                                    <p:animClr clrSpc="rgb" dir="cw">
                                      <p:cBhvr override="childStyle">
                                        <p:cTn id="90" dur="500" fill="hold"/>
                                        <p:tgtEl>
                                          <p:spTgt spid="3">
                                            <p:txEl>
                                              <p:pRg st="12" end="12"/>
                                            </p:txEl>
                                          </p:spTgt>
                                        </p:tgtEl>
                                        <p:attrNameLst>
                                          <p:attrName>style.color</p:attrName>
                                        </p:attrNameLst>
                                      </p:cBhvr>
                                      <p:to>
                                        <a:schemeClr val="tx1"/>
                                      </p:to>
                                    </p:animClr>
                                    <p:animClr clrSpc="rgb" dir="cw">
                                      <p:cBhvr>
                                        <p:cTn id="91" dur="500" fill="hold"/>
                                        <p:tgtEl>
                                          <p:spTgt spid="3">
                                            <p:txEl>
                                              <p:pRg st="12" end="12"/>
                                            </p:txEl>
                                          </p:spTgt>
                                        </p:tgtEl>
                                        <p:attrNameLst>
                                          <p:attrName>fillcolor</p:attrName>
                                        </p:attrNameLst>
                                      </p:cBhvr>
                                      <p:to>
                                        <a:schemeClr val="tx1"/>
                                      </p:to>
                                    </p:animClr>
                                    <p:set>
                                      <p:cBhvr>
                                        <p:cTn id="92" dur="500" fill="hold"/>
                                        <p:tgtEl>
                                          <p:spTgt spid="3">
                                            <p:txEl>
                                              <p:pRg st="12" end="12"/>
                                            </p:txEl>
                                          </p:spTgt>
                                        </p:tgtEl>
                                        <p:attrNameLst>
                                          <p:attrName>fill.type</p:attrName>
                                        </p:attrNameLst>
                                      </p:cBhvr>
                                      <p:to>
                                        <p:strVal val="solid"/>
                                      </p:to>
                                    </p:set>
                                    <p:set>
                                      <p:cBhvr>
                                        <p:cTn id="93" dur="500" fill="hold"/>
                                        <p:tgtEl>
                                          <p:spTgt spid="3">
                                            <p:txEl>
                                              <p:pRg st="12" end="12"/>
                                            </p:txEl>
                                          </p:spTgt>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9" presetClass="emph" presetSubtype="0" fill="hold" nodeType="clickEffect">
                                  <p:stCondLst>
                                    <p:cond delay="0"/>
                                  </p:stCondLst>
                                  <p:childTnLst>
                                    <p:animClr clrSpc="rgb" dir="cw">
                                      <p:cBhvr override="childStyle">
                                        <p:cTn id="97" dur="500" fill="hold"/>
                                        <p:tgtEl>
                                          <p:spTgt spid="3">
                                            <p:txEl>
                                              <p:pRg st="13" end="13"/>
                                            </p:txEl>
                                          </p:spTgt>
                                        </p:tgtEl>
                                        <p:attrNameLst>
                                          <p:attrName>style.color</p:attrName>
                                        </p:attrNameLst>
                                      </p:cBhvr>
                                      <p:to>
                                        <a:schemeClr val="tx1"/>
                                      </p:to>
                                    </p:animClr>
                                    <p:animClr clrSpc="rgb" dir="cw">
                                      <p:cBhvr>
                                        <p:cTn id="98" dur="500" fill="hold"/>
                                        <p:tgtEl>
                                          <p:spTgt spid="3">
                                            <p:txEl>
                                              <p:pRg st="13" end="13"/>
                                            </p:txEl>
                                          </p:spTgt>
                                        </p:tgtEl>
                                        <p:attrNameLst>
                                          <p:attrName>fillcolor</p:attrName>
                                        </p:attrNameLst>
                                      </p:cBhvr>
                                      <p:to>
                                        <a:schemeClr val="tx1"/>
                                      </p:to>
                                    </p:animClr>
                                    <p:set>
                                      <p:cBhvr>
                                        <p:cTn id="99" dur="500" fill="hold"/>
                                        <p:tgtEl>
                                          <p:spTgt spid="3">
                                            <p:txEl>
                                              <p:pRg st="13" end="13"/>
                                            </p:txEl>
                                          </p:spTgt>
                                        </p:tgtEl>
                                        <p:attrNameLst>
                                          <p:attrName>fill.type</p:attrName>
                                        </p:attrNameLst>
                                      </p:cBhvr>
                                      <p:to>
                                        <p:strVal val="solid"/>
                                      </p:to>
                                    </p:set>
                                    <p:set>
                                      <p:cBhvr>
                                        <p:cTn id="100" dur="500" fill="hold"/>
                                        <p:tgtEl>
                                          <p:spTgt spid="3">
                                            <p:txEl>
                                              <p:pRg st="13" end="13"/>
                                            </p:txEl>
                                          </p:spTgt>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9" presetClass="emph" presetSubtype="0" fill="hold" nodeType="clickEffect">
                                  <p:stCondLst>
                                    <p:cond delay="0"/>
                                  </p:stCondLst>
                                  <p:childTnLst>
                                    <p:animClr clrSpc="rgb" dir="cw">
                                      <p:cBhvr override="childStyle">
                                        <p:cTn id="104" dur="500" fill="hold"/>
                                        <p:tgtEl>
                                          <p:spTgt spid="3">
                                            <p:txEl>
                                              <p:pRg st="14" end="14"/>
                                            </p:txEl>
                                          </p:spTgt>
                                        </p:tgtEl>
                                        <p:attrNameLst>
                                          <p:attrName>style.color</p:attrName>
                                        </p:attrNameLst>
                                      </p:cBhvr>
                                      <p:to>
                                        <a:schemeClr val="tx1"/>
                                      </p:to>
                                    </p:animClr>
                                    <p:animClr clrSpc="rgb" dir="cw">
                                      <p:cBhvr>
                                        <p:cTn id="105" dur="500" fill="hold"/>
                                        <p:tgtEl>
                                          <p:spTgt spid="3">
                                            <p:txEl>
                                              <p:pRg st="14" end="14"/>
                                            </p:txEl>
                                          </p:spTgt>
                                        </p:tgtEl>
                                        <p:attrNameLst>
                                          <p:attrName>fillcolor</p:attrName>
                                        </p:attrNameLst>
                                      </p:cBhvr>
                                      <p:to>
                                        <a:schemeClr val="tx1"/>
                                      </p:to>
                                    </p:animClr>
                                    <p:set>
                                      <p:cBhvr>
                                        <p:cTn id="106" dur="500" fill="hold"/>
                                        <p:tgtEl>
                                          <p:spTgt spid="3">
                                            <p:txEl>
                                              <p:pRg st="14" end="14"/>
                                            </p:txEl>
                                          </p:spTgt>
                                        </p:tgtEl>
                                        <p:attrNameLst>
                                          <p:attrName>fill.type</p:attrName>
                                        </p:attrNameLst>
                                      </p:cBhvr>
                                      <p:to>
                                        <p:strVal val="solid"/>
                                      </p:to>
                                    </p:set>
                                    <p:set>
                                      <p:cBhvr>
                                        <p:cTn id="107" dur="500" fill="hold"/>
                                        <p:tgtEl>
                                          <p:spTgt spid="3">
                                            <p:txEl>
                                              <p:pRg st="14" end="14"/>
                                            </p:txEl>
                                          </p:spTgt>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9" presetClass="emph" presetSubtype="0" fill="hold" nodeType="clickEffect">
                                  <p:stCondLst>
                                    <p:cond delay="0"/>
                                  </p:stCondLst>
                                  <p:childTnLst>
                                    <p:animClr clrSpc="rgb" dir="cw">
                                      <p:cBhvr override="childStyle">
                                        <p:cTn id="111" dur="500" fill="hold"/>
                                        <p:tgtEl>
                                          <p:spTgt spid="3">
                                            <p:txEl>
                                              <p:pRg st="15" end="15"/>
                                            </p:txEl>
                                          </p:spTgt>
                                        </p:tgtEl>
                                        <p:attrNameLst>
                                          <p:attrName>style.color</p:attrName>
                                        </p:attrNameLst>
                                      </p:cBhvr>
                                      <p:to>
                                        <a:schemeClr val="tx1"/>
                                      </p:to>
                                    </p:animClr>
                                    <p:animClr clrSpc="rgb" dir="cw">
                                      <p:cBhvr>
                                        <p:cTn id="112" dur="500" fill="hold"/>
                                        <p:tgtEl>
                                          <p:spTgt spid="3">
                                            <p:txEl>
                                              <p:pRg st="15" end="15"/>
                                            </p:txEl>
                                          </p:spTgt>
                                        </p:tgtEl>
                                        <p:attrNameLst>
                                          <p:attrName>fillcolor</p:attrName>
                                        </p:attrNameLst>
                                      </p:cBhvr>
                                      <p:to>
                                        <a:schemeClr val="tx1"/>
                                      </p:to>
                                    </p:animClr>
                                    <p:set>
                                      <p:cBhvr>
                                        <p:cTn id="113" dur="500" fill="hold"/>
                                        <p:tgtEl>
                                          <p:spTgt spid="3">
                                            <p:txEl>
                                              <p:pRg st="15" end="15"/>
                                            </p:txEl>
                                          </p:spTgt>
                                        </p:tgtEl>
                                        <p:attrNameLst>
                                          <p:attrName>fill.type</p:attrName>
                                        </p:attrNameLst>
                                      </p:cBhvr>
                                      <p:to>
                                        <p:strVal val="solid"/>
                                      </p:to>
                                    </p:set>
                                    <p:set>
                                      <p:cBhvr>
                                        <p:cTn id="114" dur="500" fill="hold"/>
                                        <p:tgtEl>
                                          <p:spTgt spid="3">
                                            <p:txEl>
                                              <p:pRg st="15" end="1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400" spc="-150" dirty="0">
                <a:solidFill>
                  <a:schemeClr val="dk1"/>
                </a:solidFill>
                <a:latin typeface="Lucida Console" pitchFamily="49" charset="0"/>
                <a:cs typeface="Courier New" pitchFamily="49" charset="0"/>
              </a:rPr>
              <a:t>1) </a:t>
            </a:r>
            <a:r>
              <a:rPr lang="en-US" sz="1400" spc="-150" dirty="0" smtClean="0">
                <a:solidFill>
                  <a:schemeClr val="dk1"/>
                </a:solidFill>
                <a:latin typeface="Lucida Console" pitchFamily="49" charset="0"/>
                <a:cs typeface="Courier New" pitchFamily="49" charset="0"/>
              </a:rPr>
              <a:t>ORCLA         6</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ORCLF         </a:t>
            </a:r>
            <a:r>
              <a:rPr lang="en-US" sz="1400" spc="-150" dirty="0">
                <a:solidFill>
                  <a:schemeClr val="dk1"/>
                </a:solidFill>
                <a:latin typeface="Lucida Console" pitchFamily="49" charset="0"/>
                <a:cs typeface="Courier New" pitchFamily="49" charset="0"/>
              </a:rPr>
              <a:t>11) </a:t>
            </a:r>
            <a:r>
              <a:rPr lang="en-US" sz="1400" spc="-150" dirty="0" smtClean="0">
                <a:solidFill>
                  <a:schemeClr val="dk1"/>
                </a:solidFill>
                <a:latin typeface="Lucida Console" pitchFamily="49" charset="0"/>
                <a:cs typeface="Courier New" pitchFamily="49" charset="0"/>
              </a:rPr>
              <a:t>ORCLK          16</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ORCLP         21</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ORCLU </a:t>
            </a: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2) ORCLB </a:t>
            </a:r>
            <a:r>
              <a:rPr lang="en-US" sz="1400" spc="-150" dirty="0" smtClean="0">
                <a:solidFill>
                  <a:schemeClr val="dk1"/>
                </a:solidFill>
                <a:latin typeface="Lucida Console" pitchFamily="49" charset="0"/>
                <a:cs typeface="Courier New" pitchFamily="49" charset="0"/>
              </a:rPr>
              <a:t>        7</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ORCLG         </a:t>
            </a:r>
            <a:r>
              <a:rPr lang="en-US" sz="1400" spc="-150" dirty="0">
                <a:solidFill>
                  <a:schemeClr val="dk1"/>
                </a:solidFill>
                <a:latin typeface="Lucida Console" pitchFamily="49" charset="0"/>
                <a:cs typeface="Courier New" pitchFamily="49" charset="0"/>
              </a:rPr>
              <a:t>12) </a:t>
            </a:r>
            <a:r>
              <a:rPr lang="en-US" sz="1400" spc="-150" dirty="0" smtClean="0">
                <a:solidFill>
                  <a:schemeClr val="dk1"/>
                </a:solidFill>
                <a:latin typeface="Lucida Console" pitchFamily="49" charset="0"/>
                <a:cs typeface="Courier New" pitchFamily="49" charset="0"/>
              </a:rPr>
              <a:t>ORCLL          17</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ORCLQ         22</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ORCLV </a:t>
            </a: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3) </a:t>
            </a:r>
            <a:r>
              <a:rPr lang="en-US" sz="1400" spc="-150" dirty="0" smtClean="0">
                <a:solidFill>
                  <a:schemeClr val="dk1"/>
                </a:solidFill>
                <a:latin typeface="Lucida Console" pitchFamily="49" charset="0"/>
                <a:cs typeface="Courier New" pitchFamily="49" charset="0"/>
              </a:rPr>
              <a:t>ORCLC         8</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ORCLH         13</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ORCLM          18</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ORCLR         23</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ORCLW </a:t>
            </a: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4) </a:t>
            </a:r>
            <a:r>
              <a:rPr lang="en-US" sz="1400" spc="-150" dirty="0" smtClean="0">
                <a:solidFill>
                  <a:schemeClr val="dk1"/>
                </a:solidFill>
                <a:latin typeface="Lucida Console" pitchFamily="49" charset="0"/>
                <a:cs typeface="Courier New" pitchFamily="49" charset="0"/>
              </a:rPr>
              <a:t>ORCLD         9</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ORCLI         14</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ORCLN          19</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ORCLS         24</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ORCLX</a:t>
            </a: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5) </a:t>
            </a:r>
            <a:r>
              <a:rPr lang="en-US" sz="1400" spc="-150" dirty="0" smtClean="0">
                <a:solidFill>
                  <a:schemeClr val="dk1"/>
                </a:solidFill>
                <a:latin typeface="Lucida Console" pitchFamily="49" charset="0"/>
                <a:cs typeface="Courier New" pitchFamily="49" charset="0"/>
              </a:rPr>
              <a:t>ORCLE        10</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ORCLJ         15</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ORCLO          20</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ORCLT         25</a:t>
            </a:r>
            <a:r>
              <a:rPr lang="en-US" sz="1400" spc="-150" dirty="0">
                <a:solidFill>
                  <a:schemeClr val="dk1"/>
                </a:solidFill>
                <a:latin typeface="Lucida Console" pitchFamily="49" charset="0"/>
                <a:cs typeface="Courier New" pitchFamily="49" charset="0"/>
              </a:rPr>
              <a:t>) Manual Input</a:t>
            </a:r>
          </a:p>
          <a:p>
            <a:pPr algn="l">
              <a:spcBef>
                <a:spcPts val="0"/>
              </a:spcBef>
            </a:pP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What would you like to set your ORACLE_SID parameter to?</a:t>
            </a:r>
          </a:p>
        </p:txBody>
      </p:sp>
      <p:sp>
        <p:nvSpPr>
          <p:cNvPr id="2" name="TextBox 1"/>
          <p:cNvSpPr txBox="1"/>
          <p:nvPr/>
        </p:nvSpPr>
        <p:spPr>
          <a:xfrm>
            <a:off x="228600" y="609600"/>
            <a:ext cx="5841664" cy="707886"/>
          </a:xfrm>
          <a:prstGeom prst="rect">
            <a:avLst/>
          </a:prstGeom>
          <a:noFill/>
        </p:spPr>
        <p:txBody>
          <a:bodyPr wrap="none" rtlCol="0">
            <a:spAutoFit/>
          </a:bodyPr>
          <a:lstStyle/>
          <a:p>
            <a:r>
              <a:rPr lang="en-US" sz="4000" dirty="0" smtClean="0">
                <a:latin typeface="Eras Bold ITC" pitchFamily="34" charset="0"/>
              </a:rPr>
              <a:t>Instance Chooser (db)</a:t>
            </a:r>
            <a:endParaRPr lang="en-US" sz="4000" dirty="0">
              <a:latin typeface="Eras Bold ITC" pitchFamily="34" charset="0"/>
            </a:endParaRPr>
          </a:p>
        </p:txBody>
      </p:sp>
      <p:sp>
        <p:nvSpPr>
          <p:cNvPr id="3" name="TextBox 2"/>
          <p:cNvSpPr txBox="1"/>
          <p:nvPr/>
        </p:nvSpPr>
        <p:spPr>
          <a:xfrm>
            <a:off x="6858000" y="932765"/>
            <a:ext cx="990600" cy="400110"/>
          </a:xfrm>
          <a:prstGeom prst="rect">
            <a:avLst/>
          </a:prstGeom>
          <a:noFill/>
        </p:spPr>
        <p:txBody>
          <a:bodyPr wrap="square" rtlCol="0">
            <a:spAutoFit/>
          </a:bodyPr>
          <a:lstStyle/>
          <a:p>
            <a:endParaRPr lang="en-US" sz="2000" dirty="0"/>
          </a:p>
        </p:txBody>
      </p:sp>
      <p:sp>
        <p:nvSpPr>
          <p:cNvPr id="8" name="Rectangle 7"/>
          <p:cNvSpPr/>
          <p:nvPr/>
        </p:nvSpPr>
        <p:spPr>
          <a:xfrm>
            <a:off x="1295400" y="3429000"/>
            <a:ext cx="6553200" cy="1477328"/>
          </a:xfrm>
          <a:prstGeom prst="rect">
            <a:avLst/>
          </a:prstGeom>
          <a:solidFill>
            <a:schemeClr val="accent2">
              <a:lumMod val="50000"/>
            </a:schemeClr>
          </a:solidFill>
        </p:spPr>
        <p:txBody>
          <a:bodyPr wrap="square">
            <a:spAutoFit/>
          </a:bodyPr>
          <a:lstStyle/>
          <a:p>
            <a:endParaRPr lang="en-US" b="1" spc="-150" dirty="0" smtClean="0">
              <a:solidFill>
                <a:schemeClr val="dk1"/>
              </a:solidFill>
              <a:latin typeface="Lucida Console" pitchFamily="49" charset="0"/>
              <a:cs typeface="Courier New" pitchFamily="49" charset="0"/>
            </a:endParaRPr>
          </a:p>
          <a:p>
            <a:r>
              <a:rPr lang="en-US" b="1" spc="-150" dirty="0" smtClean="0">
                <a:solidFill>
                  <a:srgbClr val="7030A0"/>
                </a:solidFill>
                <a:latin typeface="Lucida Console" pitchFamily="49" charset="0"/>
                <a:cs typeface="Courier New" pitchFamily="49" charset="0"/>
              </a:rPr>
              <a:t>ORACLE_HOME=/u01/app/oracle/product/db/11.1</a:t>
            </a:r>
          </a:p>
          <a:p>
            <a:r>
              <a:rPr lang="en-US" b="1" spc="-150" dirty="0" smtClean="0">
                <a:solidFill>
                  <a:srgbClr val="7030A0"/>
                </a:solidFill>
                <a:latin typeface="Lucida Console" pitchFamily="49" charset="0"/>
                <a:cs typeface="Courier New" pitchFamily="49" charset="0"/>
              </a:rPr>
              <a:t>ORACLE_SID=ORCL</a:t>
            </a:r>
          </a:p>
          <a:p>
            <a:r>
              <a:rPr lang="en-US" b="1" spc="-150" dirty="0" smtClean="0">
                <a:solidFill>
                  <a:srgbClr val="00B050"/>
                </a:solidFill>
                <a:latin typeface="Lucida Console" pitchFamily="49" charset="0"/>
                <a:cs typeface="Courier New" pitchFamily="49" charset="0"/>
              </a:rPr>
              <a:t>~</a:t>
            </a:r>
          </a:p>
          <a:p>
            <a:r>
              <a:rPr lang="en-US" b="1" spc="-150" dirty="0" smtClean="0">
                <a:solidFill>
                  <a:srgbClr val="FF0000"/>
                </a:solidFill>
                <a:latin typeface="Lucida Console" pitchFamily="49" charset="0"/>
                <a:cs typeface="Courier New" pitchFamily="49" charset="0"/>
              </a:rPr>
              <a:t>oracle@usa-server1:</a:t>
            </a:r>
            <a:r>
              <a:rPr lang="en-US" b="1" spc="-150" dirty="0" smtClean="0">
                <a:solidFill>
                  <a:schemeClr val="dk1"/>
                </a:solidFill>
                <a:latin typeface="Lucida Console" pitchFamily="49" charset="0"/>
                <a:cs typeface="Courier New" pitchFamily="49" charset="0"/>
              </a:rPr>
              <a:t> </a:t>
            </a:r>
            <a:r>
              <a:rPr lang="en-US" b="1" spc="-150" dirty="0" err="1" smtClean="0">
                <a:solidFill>
                  <a:srgbClr val="0070C0"/>
                </a:solidFill>
                <a:latin typeface="Lucida Console" pitchFamily="49" charset="0"/>
                <a:cs typeface="Courier New" pitchFamily="49" charset="0"/>
              </a:rPr>
              <a:t>pts</a:t>
            </a:r>
            <a:r>
              <a:rPr lang="en-US" b="1" spc="-150" dirty="0" smtClean="0">
                <a:solidFill>
                  <a:srgbClr val="0070C0"/>
                </a:solidFill>
                <a:latin typeface="Lucida Console" pitchFamily="49" charset="0"/>
                <a:cs typeface="Courier New" pitchFamily="49" charset="0"/>
              </a:rPr>
              <a:t>/1:</a:t>
            </a:r>
            <a:r>
              <a:rPr lang="en-US" b="1" spc="-150" dirty="0" smtClean="0">
                <a:solidFill>
                  <a:schemeClr val="dk1"/>
                </a:solidFill>
                <a:latin typeface="Lucida Console" pitchFamily="49" charset="0"/>
                <a:cs typeface="Courier New" pitchFamily="49" charset="0"/>
              </a:rPr>
              <a:t> </a:t>
            </a:r>
            <a:r>
              <a:rPr lang="en-US" b="1" spc="-150" dirty="0" smtClean="0">
                <a:solidFill>
                  <a:schemeClr val="accent5">
                    <a:lumMod val="60000"/>
                    <a:lumOff val="40000"/>
                  </a:schemeClr>
                </a:solidFill>
                <a:latin typeface="Lucida Console" pitchFamily="49" charset="0"/>
                <a:cs typeface="Courier New" pitchFamily="49" charset="0"/>
              </a:rPr>
              <a:t>10 files </a:t>
            </a:r>
            <a:r>
              <a:rPr lang="en-US" b="1" spc="-150" dirty="0" smtClean="0">
                <a:solidFill>
                  <a:srgbClr val="FFFF00"/>
                </a:solidFill>
                <a:latin typeface="Lucida Console" pitchFamily="49" charset="0"/>
                <a:cs typeface="Courier New" pitchFamily="49" charset="0"/>
              </a:rPr>
              <a:t>240Kb -&gt;</a:t>
            </a:r>
          </a:p>
        </p:txBody>
      </p:sp>
    </p:spTree>
    <p:extLst>
      <p:ext uri="{BB962C8B-B14F-4D97-AF65-F5344CB8AC3E}">
        <p14:creationId xmlns:p14="http://schemas.microsoft.com/office/powerpoint/2010/main" val="279725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28600" y="609600"/>
            <a:ext cx="4966424" cy="646331"/>
          </a:xfrm>
          <a:prstGeom prst="rect">
            <a:avLst/>
          </a:prstGeom>
          <a:noFill/>
        </p:spPr>
        <p:txBody>
          <a:bodyPr wrap="none" rtlCol="0">
            <a:spAutoFit/>
          </a:bodyPr>
          <a:lstStyle/>
          <a:p>
            <a:r>
              <a:rPr lang="en-US" sz="3600" dirty="0" smtClean="0">
                <a:latin typeface="Eras Bold ITC" pitchFamily="34" charset="0"/>
              </a:rPr>
              <a:t>Other Environments</a:t>
            </a:r>
            <a:endParaRPr lang="en-US" sz="3600" dirty="0">
              <a:latin typeface="Eras Bold ITC" pitchFamily="34" charset="0"/>
            </a:endParaRPr>
          </a:p>
        </p:txBody>
      </p:sp>
      <p:sp>
        <p:nvSpPr>
          <p:cNvPr id="8" name="Rectangle 7"/>
          <p:cNvSpPr/>
          <p:nvPr/>
        </p:nvSpPr>
        <p:spPr>
          <a:xfrm>
            <a:off x="254000" y="1717594"/>
            <a:ext cx="5486400" cy="1323439"/>
          </a:xfrm>
          <a:prstGeom prst="rect">
            <a:avLst/>
          </a:prstGeom>
          <a:solidFill>
            <a:schemeClr val="accent2">
              <a:lumMod val="50000"/>
            </a:schemeClr>
          </a:solidFill>
        </p:spPr>
        <p:txBody>
          <a:bodyPr wrap="square">
            <a:spAutoFit/>
          </a:bodyPr>
          <a:lstStyle/>
          <a:p>
            <a:endParaRPr lang="en-US" sz="1600" b="1" spc="-150" dirty="0" smtClean="0">
              <a:solidFill>
                <a:schemeClr val="dk1"/>
              </a:solidFill>
              <a:latin typeface="Courier New" pitchFamily="49" charset="0"/>
              <a:cs typeface="Courier New" pitchFamily="49" charset="0"/>
            </a:endParaRPr>
          </a:p>
          <a:p>
            <a:r>
              <a:rPr lang="en-US" sz="1600" b="1" spc="-150" dirty="0">
                <a:solidFill>
                  <a:srgbClr val="7030A0"/>
                </a:solidFill>
                <a:latin typeface="Courier New" pitchFamily="49" charset="0"/>
                <a:cs typeface="Courier New" pitchFamily="49" charset="0"/>
              </a:rPr>
              <a:t>ORACLE_HOME=/u01/app/oracle/product/asm/11.1</a:t>
            </a:r>
          </a:p>
          <a:p>
            <a:r>
              <a:rPr lang="en-US" sz="1600" b="1" spc="-150" dirty="0">
                <a:solidFill>
                  <a:srgbClr val="7030A0"/>
                </a:solidFill>
                <a:latin typeface="Courier New" pitchFamily="49" charset="0"/>
                <a:cs typeface="Courier New" pitchFamily="49" charset="0"/>
              </a:rPr>
              <a:t>ORACLE_SID=+ASM1</a:t>
            </a:r>
          </a:p>
          <a:p>
            <a:r>
              <a:rPr lang="en-US" sz="1600" b="1" spc="-150" dirty="0" smtClean="0">
                <a:solidFill>
                  <a:srgbClr val="00B050"/>
                </a:solidFill>
                <a:latin typeface="Courier New" pitchFamily="49" charset="0"/>
                <a:cs typeface="Courier New" pitchFamily="49" charset="0"/>
              </a:rPr>
              <a:t>~</a:t>
            </a:r>
          </a:p>
          <a:p>
            <a:r>
              <a:rPr lang="en-US" sz="1600" b="1" spc="-150" dirty="0" smtClean="0">
                <a:solidFill>
                  <a:srgbClr val="FF0000"/>
                </a:solidFill>
                <a:latin typeface="Courier New" pitchFamily="49" charset="0"/>
                <a:cs typeface="Courier New" pitchFamily="49" charset="0"/>
              </a:rPr>
              <a:t>oracle@usa-server1:</a:t>
            </a:r>
            <a:r>
              <a:rPr lang="en-US" sz="1600" b="1" spc="-150" dirty="0" smtClean="0">
                <a:solidFill>
                  <a:schemeClr val="dk1"/>
                </a:solidFill>
                <a:latin typeface="Courier New" pitchFamily="49" charset="0"/>
                <a:cs typeface="Courier New" pitchFamily="49" charset="0"/>
              </a:rPr>
              <a:t> </a:t>
            </a:r>
            <a:r>
              <a:rPr lang="en-US" sz="1600" b="1" spc="-150" dirty="0" err="1" smtClean="0">
                <a:solidFill>
                  <a:srgbClr val="0070C0"/>
                </a:solidFill>
                <a:latin typeface="Courier New" pitchFamily="49" charset="0"/>
                <a:cs typeface="Courier New" pitchFamily="49" charset="0"/>
              </a:rPr>
              <a:t>pts</a:t>
            </a:r>
            <a:r>
              <a:rPr lang="en-US" sz="1600" b="1" spc="-150" dirty="0" smtClean="0">
                <a:solidFill>
                  <a:srgbClr val="0070C0"/>
                </a:solidFill>
                <a:latin typeface="Courier New" pitchFamily="49" charset="0"/>
                <a:cs typeface="Courier New" pitchFamily="49" charset="0"/>
              </a:rPr>
              <a:t>/1:</a:t>
            </a:r>
            <a:r>
              <a:rPr lang="en-US" sz="1600" b="1" spc="-150" dirty="0" smtClean="0">
                <a:solidFill>
                  <a:schemeClr val="dk1"/>
                </a:solidFill>
                <a:latin typeface="Courier New" pitchFamily="49" charset="0"/>
                <a:cs typeface="Courier New" pitchFamily="49" charset="0"/>
              </a:rPr>
              <a:t> </a:t>
            </a:r>
            <a:r>
              <a:rPr lang="en-US" sz="1600" b="1" spc="-150" dirty="0" smtClean="0">
                <a:solidFill>
                  <a:schemeClr val="accent5">
                    <a:lumMod val="60000"/>
                    <a:lumOff val="40000"/>
                  </a:schemeClr>
                </a:solidFill>
                <a:latin typeface="Courier New" pitchFamily="49" charset="0"/>
                <a:cs typeface="Courier New" pitchFamily="49" charset="0"/>
              </a:rPr>
              <a:t>10 files </a:t>
            </a:r>
            <a:r>
              <a:rPr lang="en-US" sz="1600" b="1" spc="-150" dirty="0" smtClean="0">
                <a:solidFill>
                  <a:srgbClr val="FFFF00"/>
                </a:solidFill>
                <a:latin typeface="Courier New" pitchFamily="49" charset="0"/>
                <a:cs typeface="Courier New" pitchFamily="49" charset="0"/>
              </a:rPr>
              <a:t>240Kb -&gt;</a:t>
            </a:r>
          </a:p>
        </p:txBody>
      </p:sp>
      <p:sp>
        <p:nvSpPr>
          <p:cNvPr id="9" name="Rectangle 8"/>
          <p:cNvSpPr/>
          <p:nvPr/>
        </p:nvSpPr>
        <p:spPr>
          <a:xfrm>
            <a:off x="254000" y="3405871"/>
            <a:ext cx="5486400" cy="1323439"/>
          </a:xfrm>
          <a:prstGeom prst="rect">
            <a:avLst/>
          </a:prstGeom>
          <a:solidFill>
            <a:schemeClr val="accent2">
              <a:lumMod val="50000"/>
            </a:schemeClr>
          </a:solidFill>
        </p:spPr>
        <p:txBody>
          <a:bodyPr wrap="square">
            <a:spAutoFit/>
          </a:bodyPr>
          <a:lstStyle/>
          <a:p>
            <a:endParaRPr lang="en-US" sz="1600" b="1" spc="-150" dirty="0" smtClean="0">
              <a:solidFill>
                <a:schemeClr val="dk1"/>
              </a:solidFill>
              <a:latin typeface="Courier New" pitchFamily="49" charset="0"/>
              <a:cs typeface="Courier New" pitchFamily="49" charset="0"/>
            </a:endParaRPr>
          </a:p>
          <a:p>
            <a:r>
              <a:rPr lang="en-US" sz="1600" b="1" spc="-150" dirty="0">
                <a:solidFill>
                  <a:srgbClr val="7030A0"/>
                </a:solidFill>
                <a:latin typeface="Courier New" pitchFamily="49" charset="0"/>
                <a:cs typeface="Courier New" pitchFamily="49" charset="0"/>
              </a:rPr>
              <a:t>ORACLE_HOME=/u01/app/</a:t>
            </a:r>
            <a:r>
              <a:rPr lang="en-US" sz="1600" b="1" spc="-150" dirty="0" err="1">
                <a:solidFill>
                  <a:srgbClr val="7030A0"/>
                </a:solidFill>
                <a:latin typeface="Courier New" pitchFamily="49" charset="0"/>
                <a:cs typeface="Courier New" pitchFamily="49" charset="0"/>
              </a:rPr>
              <a:t>crs</a:t>
            </a:r>
            <a:endParaRPr lang="en-US" sz="1600" b="1" spc="-150" dirty="0">
              <a:solidFill>
                <a:srgbClr val="7030A0"/>
              </a:solidFill>
              <a:latin typeface="Courier New" pitchFamily="49" charset="0"/>
              <a:cs typeface="Courier New" pitchFamily="49" charset="0"/>
            </a:endParaRPr>
          </a:p>
          <a:p>
            <a:r>
              <a:rPr lang="en-US" sz="1600" b="1" spc="-150" dirty="0">
                <a:solidFill>
                  <a:srgbClr val="7030A0"/>
                </a:solidFill>
                <a:latin typeface="Courier New" pitchFamily="49" charset="0"/>
                <a:cs typeface="Courier New" pitchFamily="49" charset="0"/>
              </a:rPr>
              <a:t>ORACLE_SID=</a:t>
            </a:r>
            <a:r>
              <a:rPr lang="en-US" sz="1600" b="1" spc="-150" dirty="0" err="1">
                <a:solidFill>
                  <a:srgbClr val="7030A0"/>
                </a:solidFill>
                <a:latin typeface="Courier New" pitchFamily="49" charset="0"/>
                <a:cs typeface="Courier New" pitchFamily="49" charset="0"/>
              </a:rPr>
              <a:t>crs</a:t>
            </a:r>
            <a:r>
              <a:rPr lang="en-US" sz="1600" b="1" spc="-150" dirty="0">
                <a:solidFill>
                  <a:srgbClr val="7030A0"/>
                </a:solidFill>
                <a:latin typeface="Courier New" pitchFamily="49" charset="0"/>
                <a:cs typeface="Courier New" pitchFamily="49" charset="0"/>
              </a:rPr>
              <a:t>/grid</a:t>
            </a:r>
          </a:p>
          <a:p>
            <a:r>
              <a:rPr lang="en-US" sz="1600" b="1" spc="-150" dirty="0" smtClean="0">
                <a:solidFill>
                  <a:srgbClr val="00B050"/>
                </a:solidFill>
                <a:latin typeface="Courier New" pitchFamily="49" charset="0"/>
                <a:cs typeface="Courier New" pitchFamily="49" charset="0"/>
              </a:rPr>
              <a:t>~</a:t>
            </a:r>
          </a:p>
          <a:p>
            <a:r>
              <a:rPr lang="en-US" sz="1600" b="1" spc="-150" dirty="0" smtClean="0">
                <a:solidFill>
                  <a:srgbClr val="FF0000"/>
                </a:solidFill>
                <a:latin typeface="Courier New" pitchFamily="49" charset="0"/>
                <a:cs typeface="Courier New" pitchFamily="49" charset="0"/>
              </a:rPr>
              <a:t>oracle@usa-server1:</a:t>
            </a:r>
            <a:r>
              <a:rPr lang="en-US" sz="1600" b="1" spc="-150" dirty="0" smtClean="0">
                <a:solidFill>
                  <a:schemeClr val="dk1"/>
                </a:solidFill>
                <a:latin typeface="Courier New" pitchFamily="49" charset="0"/>
                <a:cs typeface="Courier New" pitchFamily="49" charset="0"/>
              </a:rPr>
              <a:t> </a:t>
            </a:r>
            <a:r>
              <a:rPr lang="en-US" sz="1600" b="1" spc="-150" dirty="0" err="1" smtClean="0">
                <a:solidFill>
                  <a:srgbClr val="0070C0"/>
                </a:solidFill>
                <a:latin typeface="Courier New" pitchFamily="49" charset="0"/>
                <a:cs typeface="Courier New" pitchFamily="49" charset="0"/>
              </a:rPr>
              <a:t>pts</a:t>
            </a:r>
            <a:r>
              <a:rPr lang="en-US" sz="1600" b="1" spc="-150" dirty="0" smtClean="0">
                <a:solidFill>
                  <a:srgbClr val="0070C0"/>
                </a:solidFill>
                <a:latin typeface="Courier New" pitchFamily="49" charset="0"/>
                <a:cs typeface="Courier New" pitchFamily="49" charset="0"/>
              </a:rPr>
              <a:t>/1:</a:t>
            </a:r>
            <a:r>
              <a:rPr lang="en-US" sz="1600" b="1" spc="-150" dirty="0" smtClean="0">
                <a:solidFill>
                  <a:schemeClr val="dk1"/>
                </a:solidFill>
                <a:latin typeface="Courier New" pitchFamily="49" charset="0"/>
                <a:cs typeface="Courier New" pitchFamily="49" charset="0"/>
              </a:rPr>
              <a:t> </a:t>
            </a:r>
            <a:r>
              <a:rPr lang="en-US" sz="1600" b="1" spc="-150" dirty="0" smtClean="0">
                <a:solidFill>
                  <a:schemeClr val="accent5">
                    <a:lumMod val="60000"/>
                    <a:lumOff val="40000"/>
                  </a:schemeClr>
                </a:solidFill>
                <a:latin typeface="Courier New" pitchFamily="49" charset="0"/>
                <a:cs typeface="Courier New" pitchFamily="49" charset="0"/>
              </a:rPr>
              <a:t>10 files </a:t>
            </a:r>
            <a:r>
              <a:rPr lang="en-US" sz="1600" b="1" spc="-150" dirty="0" smtClean="0">
                <a:solidFill>
                  <a:srgbClr val="FFFF00"/>
                </a:solidFill>
                <a:latin typeface="Courier New" pitchFamily="49" charset="0"/>
                <a:cs typeface="Courier New" pitchFamily="49" charset="0"/>
              </a:rPr>
              <a:t>240Kb -&gt;</a:t>
            </a:r>
          </a:p>
        </p:txBody>
      </p:sp>
      <p:sp>
        <p:nvSpPr>
          <p:cNvPr id="10" name="Rectangle 9"/>
          <p:cNvSpPr/>
          <p:nvPr/>
        </p:nvSpPr>
        <p:spPr>
          <a:xfrm>
            <a:off x="254000" y="5079919"/>
            <a:ext cx="5486400" cy="1323439"/>
          </a:xfrm>
          <a:prstGeom prst="rect">
            <a:avLst/>
          </a:prstGeom>
          <a:solidFill>
            <a:schemeClr val="accent2">
              <a:lumMod val="50000"/>
            </a:schemeClr>
          </a:solidFill>
        </p:spPr>
        <p:txBody>
          <a:bodyPr wrap="square">
            <a:spAutoFit/>
          </a:bodyPr>
          <a:lstStyle/>
          <a:p>
            <a:endParaRPr lang="en-US" sz="1600" b="1" spc="-150" dirty="0" smtClean="0">
              <a:solidFill>
                <a:schemeClr val="dk1"/>
              </a:solidFill>
              <a:latin typeface="Courier New" pitchFamily="49" charset="0"/>
              <a:cs typeface="Courier New" pitchFamily="49" charset="0"/>
            </a:endParaRPr>
          </a:p>
          <a:p>
            <a:r>
              <a:rPr lang="en-US" sz="1600" b="1" spc="-150" dirty="0">
                <a:solidFill>
                  <a:srgbClr val="7030A0"/>
                </a:solidFill>
                <a:latin typeface="Courier New" pitchFamily="49" charset="0"/>
                <a:cs typeface="Courier New" pitchFamily="49" charset="0"/>
              </a:rPr>
              <a:t>ORACLE_HOME=/u01/app/oracle/product/agent12c</a:t>
            </a:r>
          </a:p>
          <a:p>
            <a:r>
              <a:rPr lang="en-US" sz="1600" b="1" spc="-150" dirty="0">
                <a:solidFill>
                  <a:srgbClr val="7030A0"/>
                </a:solidFill>
                <a:latin typeface="Courier New" pitchFamily="49" charset="0"/>
                <a:cs typeface="Courier New" pitchFamily="49" charset="0"/>
              </a:rPr>
              <a:t>ORACLE_SID=agent</a:t>
            </a:r>
          </a:p>
          <a:p>
            <a:r>
              <a:rPr lang="en-US" sz="1600" b="1" spc="-150" dirty="0" smtClean="0">
                <a:solidFill>
                  <a:srgbClr val="00B050"/>
                </a:solidFill>
                <a:latin typeface="Courier New" pitchFamily="49" charset="0"/>
                <a:cs typeface="Courier New" pitchFamily="49" charset="0"/>
              </a:rPr>
              <a:t>~</a:t>
            </a:r>
          </a:p>
          <a:p>
            <a:r>
              <a:rPr lang="en-US" sz="1600" b="1" spc="-150" dirty="0" smtClean="0">
                <a:solidFill>
                  <a:srgbClr val="FF0000"/>
                </a:solidFill>
                <a:latin typeface="Courier New" pitchFamily="49" charset="0"/>
                <a:cs typeface="Courier New" pitchFamily="49" charset="0"/>
              </a:rPr>
              <a:t>oracle@usa-server1:</a:t>
            </a:r>
            <a:r>
              <a:rPr lang="en-US" sz="1600" b="1" spc="-150" dirty="0" smtClean="0">
                <a:solidFill>
                  <a:schemeClr val="dk1"/>
                </a:solidFill>
                <a:latin typeface="Courier New" pitchFamily="49" charset="0"/>
                <a:cs typeface="Courier New" pitchFamily="49" charset="0"/>
              </a:rPr>
              <a:t> </a:t>
            </a:r>
            <a:r>
              <a:rPr lang="en-US" sz="1600" b="1" spc="-150" dirty="0" err="1" smtClean="0">
                <a:solidFill>
                  <a:srgbClr val="0070C0"/>
                </a:solidFill>
                <a:latin typeface="Courier New" pitchFamily="49" charset="0"/>
                <a:cs typeface="Courier New" pitchFamily="49" charset="0"/>
              </a:rPr>
              <a:t>pts</a:t>
            </a:r>
            <a:r>
              <a:rPr lang="en-US" sz="1600" b="1" spc="-150" dirty="0" smtClean="0">
                <a:solidFill>
                  <a:srgbClr val="0070C0"/>
                </a:solidFill>
                <a:latin typeface="Courier New" pitchFamily="49" charset="0"/>
                <a:cs typeface="Courier New" pitchFamily="49" charset="0"/>
              </a:rPr>
              <a:t>/1:</a:t>
            </a:r>
            <a:r>
              <a:rPr lang="en-US" sz="1600" b="1" spc="-150" dirty="0" smtClean="0">
                <a:solidFill>
                  <a:schemeClr val="dk1"/>
                </a:solidFill>
                <a:latin typeface="Courier New" pitchFamily="49" charset="0"/>
                <a:cs typeface="Courier New" pitchFamily="49" charset="0"/>
              </a:rPr>
              <a:t> </a:t>
            </a:r>
            <a:r>
              <a:rPr lang="en-US" sz="1600" b="1" spc="-150" dirty="0" smtClean="0">
                <a:solidFill>
                  <a:schemeClr val="accent5">
                    <a:lumMod val="60000"/>
                    <a:lumOff val="40000"/>
                  </a:schemeClr>
                </a:solidFill>
                <a:latin typeface="Courier New" pitchFamily="49" charset="0"/>
                <a:cs typeface="Courier New" pitchFamily="49" charset="0"/>
              </a:rPr>
              <a:t>10 files </a:t>
            </a:r>
            <a:r>
              <a:rPr lang="en-US" sz="1600" b="1" spc="-150" dirty="0" smtClean="0">
                <a:solidFill>
                  <a:srgbClr val="FFFF00"/>
                </a:solidFill>
                <a:latin typeface="Courier New" pitchFamily="49" charset="0"/>
                <a:cs typeface="Courier New" pitchFamily="49" charset="0"/>
              </a:rPr>
              <a:t>240Kb -&gt;</a:t>
            </a:r>
          </a:p>
        </p:txBody>
      </p:sp>
      <p:sp>
        <p:nvSpPr>
          <p:cNvPr id="11" name="TextBox 10"/>
          <p:cNvSpPr txBox="1"/>
          <p:nvPr/>
        </p:nvSpPr>
        <p:spPr>
          <a:xfrm>
            <a:off x="254000" y="1255930"/>
            <a:ext cx="5486400" cy="461665"/>
          </a:xfrm>
          <a:prstGeom prst="rect">
            <a:avLst/>
          </a:prstGeom>
          <a:noFill/>
        </p:spPr>
        <p:txBody>
          <a:bodyPr wrap="square" rtlCol="0">
            <a:spAutoFit/>
          </a:bodyPr>
          <a:lstStyle/>
          <a:p>
            <a:pPr algn="ctr"/>
            <a:r>
              <a:rPr lang="en-US" sz="2400" b="1" dirty="0" smtClean="0">
                <a:latin typeface="Lucida Console" pitchFamily="49" charset="0"/>
              </a:rPr>
              <a:t>asm</a:t>
            </a:r>
            <a:endParaRPr lang="en-US" sz="2400" b="1" dirty="0">
              <a:latin typeface="Lucida Console" pitchFamily="49" charset="0"/>
            </a:endParaRPr>
          </a:p>
        </p:txBody>
      </p:sp>
      <p:sp>
        <p:nvSpPr>
          <p:cNvPr id="12" name="TextBox 11"/>
          <p:cNvSpPr txBox="1"/>
          <p:nvPr/>
        </p:nvSpPr>
        <p:spPr>
          <a:xfrm>
            <a:off x="254000" y="2963257"/>
            <a:ext cx="5486400" cy="461665"/>
          </a:xfrm>
          <a:prstGeom prst="rect">
            <a:avLst/>
          </a:prstGeom>
          <a:noFill/>
        </p:spPr>
        <p:txBody>
          <a:bodyPr wrap="square" rtlCol="0">
            <a:spAutoFit/>
          </a:bodyPr>
          <a:lstStyle/>
          <a:p>
            <a:pPr algn="ctr"/>
            <a:r>
              <a:rPr lang="en-US" sz="2400" b="1" dirty="0" err="1">
                <a:latin typeface="Lucida Console" pitchFamily="49" charset="0"/>
              </a:rPr>
              <a:t>crs</a:t>
            </a:r>
            <a:endParaRPr lang="en-US" sz="2400" b="1" dirty="0">
              <a:latin typeface="Lucida Console" pitchFamily="49" charset="0"/>
            </a:endParaRPr>
          </a:p>
        </p:txBody>
      </p:sp>
      <p:sp>
        <p:nvSpPr>
          <p:cNvPr id="13" name="TextBox 12"/>
          <p:cNvSpPr txBox="1"/>
          <p:nvPr/>
        </p:nvSpPr>
        <p:spPr>
          <a:xfrm>
            <a:off x="254000" y="4636769"/>
            <a:ext cx="5486400" cy="461665"/>
          </a:xfrm>
          <a:prstGeom prst="rect">
            <a:avLst/>
          </a:prstGeom>
          <a:noFill/>
        </p:spPr>
        <p:txBody>
          <a:bodyPr wrap="square" rtlCol="0">
            <a:spAutoFit/>
          </a:bodyPr>
          <a:lstStyle/>
          <a:p>
            <a:pPr algn="ctr"/>
            <a:r>
              <a:rPr lang="en-US" sz="2400" b="1" dirty="0" err="1">
                <a:latin typeface="Lucida Console" pitchFamily="49" charset="0"/>
              </a:rPr>
              <a:t>agt</a:t>
            </a:r>
            <a:endParaRPr lang="en-US" sz="2400" b="1" dirty="0">
              <a:latin typeface="Lucida Console" pitchFamily="49" charset="0"/>
            </a:endParaRPr>
          </a:p>
        </p:txBody>
      </p:sp>
    </p:spTree>
    <p:extLst>
      <p:ext uri="{BB962C8B-B14F-4D97-AF65-F5344CB8AC3E}">
        <p14:creationId xmlns:p14="http://schemas.microsoft.com/office/powerpoint/2010/main" val="4233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endCondLst>
                                    <p:cond evt="onNext" delay="0">
                                      <p:tgtEl>
                                        <p:sldTgt/>
                                      </p:tgtEl>
                                    </p:cond>
                                  </p:endCondLst>
                                  <p:childTnLst>
                                    <p:set>
                                      <p:cBhvr rctx="PPT">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par>
                                <p:cTn id="8" presetID="9" presetClass="emph" presetSubtype="0" grpId="0" nodeType="withEffect">
                                  <p:stCondLst>
                                    <p:cond delay="0"/>
                                  </p:stCondLst>
                                  <p:endCondLst>
                                    <p:cond evt="onNext" delay="0">
                                      <p:tgtEl>
                                        <p:sldTgt/>
                                      </p:tgtEl>
                                    </p:cond>
                                  </p:endCondLst>
                                  <p:childTnLst>
                                    <p:set>
                                      <p:cBhvr rctx="PPT">
                                        <p:cTn id="9" dur="indefinite"/>
                                        <p:tgtEl>
                                          <p:spTgt spid="10"/>
                                        </p:tgtEl>
                                        <p:attrNameLst>
                                          <p:attrName>style.opacity</p:attrName>
                                        </p:attrNameLst>
                                      </p:cBhvr>
                                      <p:to>
                                        <p:strVal val="0.5"/>
                                      </p:to>
                                    </p:set>
                                    <p:animEffect filter="image" prLst="opacity: 0.5">
                                      <p:cBhvr rctx="IE">
                                        <p:cTn id="10" dur="indefinite"/>
                                        <p:tgtEl>
                                          <p:spTgt spid="10"/>
                                        </p:tgtEl>
                                      </p:cBhvr>
                                    </p:animEffect>
                                  </p:childTnLst>
                                </p:cTn>
                              </p:par>
                              <p:par>
                                <p:cTn id="11" presetID="9" presetClass="emph" presetSubtype="0" grpId="0" nodeType="withEffect">
                                  <p:stCondLst>
                                    <p:cond delay="0"/>
                                  </p:stCondLst>
                                  <p:endCondLst>
                                    <p:cond evt="onNext" delay="0">
                                      <p:tgtEl>
                                        <p:sldTgt/>
                                      </p:tgtEl>
                                    </p:cond>
                                  </p:endCondLst>
                                  <p:childTnLst>
                                    <p:set>
                                      <p:cBhvr rctx="PPT">
                                        <p:cTn id="12" dur="indefinite"/>
                                        <p:tgtEl>
                                          <p:spTgt spid="12"/>
                                        </p:tgtEl>
                                        <p:attrNameLst>
                                          <p:attrName>style.opacity</p:attrName>
                                        </p:attrNameLst>
                                      </p:cBhvr>
                                      <p:to>
                                        <p:strVal val="0.5"/>
                                      </p:to>
                                    </p:set>
                                    <p:animEffect filter="image" prLst="opacity: 0.5">
                                      <p:cBhvr rctx="IE">
                                        <p:cTn id="13" dur="indefinite"/>
                                        <p:tgtEl>
                                          <p:spTgt spid="12"/>
                                        </p:tgtEl>
                                      </p:cBhvr>
                                    </p:animEffect>
                                  </p:childTnLst>
                                </p:cTn>
                              </p:par>
                              <p:par>
                                <p:cTn id="14" presetID="9" presetClass="emph" presetSubtype="0" grpId="0" nodeType="withEffect">
                                  <p:stCondLst>
                                    <p:cond delay="0"/>
                                  </p:stCondLst>
                                  <p:endCondLst>
                                    <p:cond evt="onNext" delay="0">
                                      <p:tgtEl>
                                        <p:sldTgt/>
                                      </p:tgtEl>
                                    </p:cond>
                                  </p:endCondLst>
                                  <p:childTnLst>
                                    <p:set>
                                      <p:cBhvr rctx="PPT">
                                        <p:cTn id="15" dur="indefinite"/>
                                        <p:tgtEl>
                                          <p:spTgt spid="13"/>
                                        </p:tgtEl>
                                        <p:attrNameLst>
                                          <p:attrName>style.opacity</p:attrName>
                                        </p:attrNameLst>
                                      </p:cBhvr>
                                      <p:to>
                                        <p:strVal val="0.5"/>
                                      </p:to>
                                    </p:set>
                                    <p:animEffect filter="image" prLst="opacity: 0.5">
                                      <p:cBhvr rctx="IE">
                                        <p:cTn id="16" dur="indefinite"/>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1" nodeType="clickEffect">
                                  <p:stCondLst>
                                    <p:cond delay="0"/>
                                  </p:stCondLst>
                                  <p:endCondLst>
                                    <p:cond evt="onNext" delay="0">
                                      <p:tgtEl>
                                        <p:sldTgt/>
                                      </p:tgtEl>
                                    </p:cond>
                                  </p:endCondLst>
                                  <p:childTnLst>
                                    <p:set>
                                      <p:cBhvr rctx="PPT">
                                        <p:cTn id="20" dur="indefinite"/>
                                        <p:tgtEl>
                                          <p:spTgt spid="8"/>
                                        </p:tgtEl>
                                        <p:attrNameLst>
                                          <p:attrName>style.opacity</p:attrName>
                                        </p:attrNameLst>
                                      </p:cBhvr>
                                      <p:to>
                                        <p:strVal val="0.5"/>
                                      </p:to>
                                    </p:set>
                                    <p:animEffect filter="image" prLst="opacity: 0.5">
                                      <p:cBhvr rctx="IE">
                                        <p:cTn id="21" dur="indefinite"/>
                                        <p:tgtEl>
                                          <p:spTgt spid="8"/>
                                        </p:tgtEl>
                                      </p:cBhvr>
                                    </p:animEffect>
                                  </p:childTnLst>
                                </p:cTn>
                              </p:par>
                              <p:par>
                                <p:cTn id="22" presetID="9" presetClass="emph" presetSubtype="0" grpId="2" nodeType="withEffect">
                                  <p:stCondLst>
                                    <p:cond delay="0"/>
                                  </p:stCondLst>
                                  <p:endCondLst>
                                    <p:cond evt="onNext" delay="0">
                                      <p:tgtEl>
                                        <p:sldTgt/>
                                      </p:tgtEl>
                                    </p:cond>
                                  </p:endCondLst>
                                  <p:childTnLst>
                                    <p:set>
                                      <p:cBhvr rctx="PPT">
                                        <p:cTn id="23" dur="indefinite"/>
                                        <p:tgtEl>
                                          <p:spTgt spid="10"/>
                                        </p:tgtEl>
                                        <p:attrNameLst>
                                          <p:attrName>style.opacity</p:attrName>
                                        </p:attrNameLst>
                                      </p:cBhvr>
                                      <p:to>
                                        <p:strVal val="0.5"/>
                                      </p:to>
                                    </p:set>
                                    <p:animEffect filter="image" prLst="opacity: 0.5">
                                      <p:cBhvr rctx="IE">
                                        <p:cTn id="24" dur="indefinite"/>
                                        <p:tgtEl>
                                          <p:spTgt spid="10"/>
                                        </p:tgtEl>
                                      </p:cBhvr>
                                    </p:animEffect>
                                  </p:childTnLst>
                                </p:cTn>
                              </p:par>
                              <p:par>
                                <p:cTn id="25" presetID="9" presetClass="emph" presetSubtype="0" grpId="1" nodeType="withEffect">
                                  <p:stCondLst>
                                    <p:cond delay="0"/>
                                  </p:stCondLst>
                                  <p:endCondLst>
                                    <p:cond evt="onNext" delay="0">
                                      <p:tgtEl>
                                        <p:sldTgt/>
                                      </p:tgtEl>
                                    </p:cond>
                                  </p:endCondLst>
                                  <p:childTnLst>
                                    <p:set>
                                      <p:cBhvr rctx="PPT">
                                        <p:cTn id="26" dur="indefinite"/>
                                        <p:tgtEl>
                                          <p:spTgt spid="11"/>
                                        </p:tgtEl>
                                        <p:attrNameLst>
                                          <p:attrName>style.opacity</p:attrName>
                                        </p:attrNameLst>
                                      </p:cBhvr>
                                      <p:to>
                                        <p:strVal val="0.5"/>
                                      </p:to>
                                    </p:set>
                                    <p:animEffect filter="image" prLst="opacity: 0.5">
                                      <p:cBhvr rctx="IE">
                                        <p:cTn id="27" dur="indefinite"/>
                                        <p:tgtEl>
                                          <p:spTgt spid="11"/>
                                        </p:tgtEl>
                                      </p:cBhvr>
                                    </p:animEffect>
                                  </p:childTnLst>
                                </p:cTn>
                              </p:par>
                              <p:par>
                                <p:cTn id="28" presetID="9" presetClass="emph" presetSubtype="0" grpId="2" nodeType="withEffect">
                                  <p:stCondLst>
                                    <p:cond delay="0"/>
                                  </p:stCondLst>
                                  <p:endCondLst>
                                    <p:cond evt="onNext" delay="0">
                                      <p:tgtEl>
                                        <p:sldTgt/>
                                      </p:tgtEl>
                                    </p:cond>
                                  </p:endCondLst>
                                  <p:childTnLst>
                                    <p:set>
                                      <p:cBhvr rctx="PPT">
                                        <p:cTn id="29" dur="indefinite"/>
                                        <p:tgtEl>
                                          <p:spTgt spid="13"/>
                                        </p:tgtEl>
                                        <p:attrNameLst>
                                          <p:attrName>style.opacity</p:attrName>
                                        </p:attrNameLst>
                                      </p:cBhvr>
                                      <p:to>
                                        <p:strVal val="0.5"/>
                                      </p:to>
                                    </p:set>
                                    <p:animEffect filter="image" prLst="opacity: 0.5">
                                      <p:cBhvr rctx="IE">
                                        <p:cTn id="30" dur="indefinite"/>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2" nodeType="clickEffect">
                                  <p:stCondLst>
                                    <p:cond delay="0"/>
                                  </p:stCondLst>
                                  <p:childTnLst>
                                    <p:set>
                                      <p:cBhvr rctx="PPT">
                                        <p:cTn id="34" dur="indefinite"/>
                                        <p:tgtEl>
                                          <p:spTgt spid="8"/>
                                        </p:tgtEl>
                                        <p:attrNameLst>
                                          <p:attrName>style.opacity</p:attrName>
                                        </p:attrNameLst>
                                      </p:cBhvr>
                                      <p:to>
                                        <p:strVal val="0.5"/>
                                      </p:to>
                                    </p:set>
                                    <p:animEffect filter="image" prLst="opacity: 0.5">
                                      <p:cBhvr rctx="IE">
                                        <p:cTn id="35" dur="indefinite"/>
                                        <p:tgtEl>
                                          <p:spTgt spid="8"/>
                                        </p:tgtEl>
                                      </p:cBhvr>
                                    </p:animEffect>
                                  </p:childTnLst>
                                </p:cTn>
                              </p:par>
                              <p:par>
                                <p:cTn id="36" presetID="9" presetClass="emph" presetSubtype="0" grpId="2" nodeType="withEffect">
                                  <p:stCondLst>
                                    <p:cond delay="0"/>
                                  </p:stCondLst>
                                  <p:childTnLst>
                                    <p:set>
                                      <p:cBhvr rctx="PPT">
                                        <p:cTn id="37" dur="indefinite"/>
                                        <p:tgtEl>
                                          <p:spTgt spid="9"/>
                                        </p:tgtEl>
                                        <p:attrNameLst>
                                          <p:attrName>style.opacity</p:attrName>
                                        </p:attrNameLst>
                                      </p:cBhvr>
                                      <p:to>
                                        <p:strVal val="0.5"/>
                                      </p:to>
                                    </p:set>
                                    <p:animEffect filter="image" prLst="opacity: 0.5">
                                      <p:cBhvr rctx="IE">
                                        <p:cTn id="38" dur="indefinite"/>
                                        <p:tgtEl>
                                          <p:spTgt spid="9"/>
                                        </p:tgtEl>
                                      </p:cBhvr>
                                    </p:animEffect>
                                  </p:childTnLst>
                                </p:cTn>
                              </p:par>
                              <p:par>
                                <p:cTn id="39" presetID="9" presetClass="emph" presetSubtype="0" grpId="2" nodeType="withEffect">
                                  <p:stCondLst>
                                    <p:cond delay="0"/>
                                  </p:stCondLst>
                                  <p:childTnLst>
                                    <p:set>
                                      <p:cBhvr rctx="PPT">
                                        <p:cTn id="40" dur="indefinite"/>
                                        <p:tgtEl>
                                          <p:spTgt spid="11"/>
                                        </p:tgtEl>
                                        <p:attrNameLst>
                                          <p:attrName>style.opacity</p:attrName>
                                        </p:attrNameLst>
                                      </p:cBhvr>
                                      <p:to>
                                        <p:strVal val="0.5"/>
                                      </p:to>
                                    </p:set>
                                    <p:animEffect filter="image" prLst="opacity: 0.5">
                                      <p:cBhvr rctx="IE">
                                        <p:cTn id="41" dur="indefinite"/>
                                        <p:tgtEl>
                                          <p:spTgt spid="11"/>
                                        </p:tgtEl>
                                      </p:cBhvr>
                                    </p:animEffect>
                                  </p:childTnLst>
                                </p:cTn>
                              </p:par>
                              <p:par>
                                <p:cTn id="42" presetID="9" presetClass="emph" presetSubtype="0" grpId="2" nodeType="withEffect">
                                  <p:stCondLst>
                                    <p:cond delay="0"/>
                                  </p:stCondLst>
                                  <p:childTnLst>
                                    <p:set>
                                      <p:cBhvr rctx="PPT">
                                        <p:cTn id="43" dur="indefinite"/>
                                        <p:tgtEl>
                                          <p:spTgt spid="12"/>
                                        </p:tgtEl>
                                        <p:attrNameLst>
                                          <p:attrName>style.opacity</p:attrName>
                                        </p:attrNameLst>
                                      </p:cBhvr>
                                      <p:to>
                                        <p:strVal val="0.5"/>
                                      </p:to>
                                    </p:set>
                                    <p:animEffect filter="image" prLst="opacity: 0.5">
                                      <p:cBhvr rctx="IE">
                                        <p:cTn id="44"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8" grpId="2" animBg="1"/>
      <p:bldP spid="9" grpId="0" animBg="1"/>
      <p:bldP spid="9" grpId="2" animBg="1"/>
      <p:bldP spid="10" grpId="0" animBg="1"/>
      <p:bldP spid="10" grpId="2" animBg="1"/>
      <p:bldP spid="11" grpId="1"/>
      <p:bldP spid="11" grpId="2"/>
      <p:bldP spid="12" grpId="0"/>
      <p:bldP spid="12" grpId="2"/>
      <p:bldP spid="13" grpId="0"/>
      <p:bldP spid="13"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9600" y="533400"/>
            <a:ext cx="3962400" cy="646331"/>
          </a:xfrm>
          <a:prstGeom prst="rect">
            <a:avLst/>
          </a:prstGeom>
          <a:noFill/>
        </p:spPr>
        <p:txBody>
          <a:bodyPr wrap="square" rtlCol="0">
            <a:spAutoFit/>
          </a:bodyPr>
          <a:lstStyle/>
          <a:p>
            <a:r>
              <a:rPr lang="en-US" sz="3600" b="1" dirty="0" smtClean="0"/>
              <a:t>How Much Time?</a:t>
            </a:r>
            <a:endParaRPr lang="en-US" sz="3600" b="1" dirty="0"/>
          </a:p>
        </p:txBody>
      </p:sp>
      <p:sp>
        <p:nvSpPr>
          <p:cNvPr id="3" name="TextBox 2"/>
          <p:cNvSpPr txBox="1"/>
          <p:nvPr/>
        </p:nvSpPr>
        <p:spPr>
          <a:xfrm>
            <a:off x="304800" y="1371600"/>
            <a:ext cx="7924800" cy="4832092"/>
          </a:xfrm>
          <a:prstGeom prst="rect">
            <a:avLst/>
          </a:prstGeom>
          <a:noFill/>
        </p:spPr>
        <p:txBody>
          <a:bodyPr wrap="square" rtlCol="0">
            <a:spAutoFit/>
          </a:bodyPr>
          <a:lstStyle/>
          <a:p>
            <a:pPr marL="285750" indent="-285750">
              <a:buClr>
                <a:srgbClr val="FF0000"/>
              </a:buClr>
              <a:buFont typeface="Arial" pitchFamily="34" charset="0"/>
              <a:buChar char="•"/>
            </a:pPr>
            <a:r>
              <a:rPr lang="en-US" sz="2000" dirty="0" smtClean="0"/>
              <a:t>Do you back up your important files?</a:t>
            </a:r>
          </a:p>
          <a:p>
            <a:pPr marL="285750" indent="-285750">
              <a:buClr>
                <a:srgbClr val="FF0000"/>
              </a:buClr>
              <a:buFont typeface="Arial" pitchFamily="34" charset="0"/>
              <a:buChar char="•"/>
            </a:pPr>
            <a:r>
              <a:rPr lang="en-US" sz="2000" dirty="0" smtClean="0"/>
              <a:t>How long does it take to log into a server?</a:t>
            </a:r>
          </a:p>
          <a:p>
            <a:pPr marL="285750" indent="-285750">
              <a:buClr>
                <a:srgbClr val="FF0000"/>
              </a:buClr>
              <a:buFont typeface="Arial" pitchFamily="34" charset="0"/>
              <a:buChar char="•"/>
            </a:pPr>
            <a:r>
              <a:rPr lang="en-US" sz="2000" dirty="0" smtClean="0"/>
              <a:t>How many times do you log into a server each day?</a:t>
            </a:r>
          </a:p>
          <a:p>
            <a:pPr marL="285750" indent="-285750">
              <a:buClr>
                <a:srgbClr val="FF0000"/>
              </a:buClr>
              <a:buFont typeface="Arial" pitchFamily="34" charset="0"/>
              <a:buChar char="•"/>
            </a:pPr>
            <a:r>
              <a:rPr lang="en-US" sz="2000" dirty="0" smtClean="0"/>
              <a:t>How long and complicated is your password?</a:t>
            </a:r>
          </a:p>
          <a:p>
            <a:pPr marL="285750" indent="-285750">
              <a:buClr>
                <a:srgbClr val="FF0000"/>
              </a:buClr>
              <a:buFont typeface="Arial" pitchFamily="34" charset="0"/>
              <a:buChar char="•"/>
            </a:pPr>
            <a:r>
              <a:rPr lang="en-US" sz="2000" dirty="0" smtClean="0"/>
              <a:t>Do you use the same password for each server?</a:t>
            </a:r>
          </a:p>
          <a:p>
            <a:pPr marL="285750" indent="-285750">
              <a:buClr>
                <a:srgbClr val="FF0000"/>
              </a:buClr>
              <a:buFont typeface="Arial" pitchFamily="34" charset="0"/>
              <a:buChar char="•"/>
            </a:pPr>
            <a:r>
              <a:rPr lang="en-US" sz="2000" dirty="0" smtClean="0"/>
              <a:t>Do you need to put in a password when you switch users on a server?</a:t>
            </a:r>
          </a:p>
          <a:p>
            <a:pPr marL="285750" indent="-285750">
              <a:buClr>
                <a:srgbClr val="FF0000"/>
              </a:buClr>
              <a:buFont typeface="Arial" pitchFamily="34" charset="0"/>
              <a:buChar char="•"/>
            </a:pPr>
            <a:r>
              <a:rPr lang="en-US" sz="2000" dirty="0" smtClean="0"/>
              <a:t>How do you change environment settings for different databases?</a:t>
            </a:r>
          </a:p>
          <a:p>
            <a:pPr marL="285750" indent="-285750">
              <a:buClr>
                <a:srgbClr val="FF0000"/>
              </a:buClr>
              <a:buFont typeface="Arial" pitchFamily="34" charset="0"/>
              <a:buChar char="•"/>
            </a:pPr>
            <a:r>
              <a:rPr lang="en-US" sz="2000" dirty="0" smtClean="0"/>
              <a:t>How do you change environment settings for different oracle homes?</a:t>
            </a:r>
          </a:p>
          <a:p>
            <a:pPr marL="285750" indent="-285750">
              <a:buClr>
                <a:srgbClr val="FF0000"/>
              </a:buClr>
              <a:buFont typeface="Arial" pitchFamily="34" charset="0"/>
              <a:buChar char="•"/>
            </a:pPr>
            <a:r>
              <a:rPr lang="en-US" sz="2000" dirty="0" smtClean="0"/>
              <a:t>Does your shell prompt offer enough information?</a:t>
            </a:r>
          </a:p>
          <a:p>
            <a:pPr marL="285750" indent="-285750">
              <a:buClr>
                <a:srgbClr val="FF0000"/>
              </a:buClr>
              <a:buFont typeface="Arial" pitchFamily="34" charset="0"/>
              <a:buChar char="•"/>
            </a:pPr>
            <a:r>
              <a:rPr lang="en-US" sz="2000" dirty="0"/>
              <a:t>Does your sqlplus prompt offer enough information?</a:t>
            </a:r>
          </a:p>
          <a:p>
            <a:pPr marL="285750" indent="-285750">
              <a:buClr>
                <a:srgbClr val="FF0000"/>
              </a:buClr>
              <a:buFont typeface="Arial" pitchFamily="34" charset="0"/>
              <a:buChar char="•"/>
            </a:pPr>
            <a:r>
              <a:rPr lang="en-US" sz="2000" dirty="0" smtClean="0"/>
              <a:t>How often do you check for running instances on the server?</a:t>
            </a:r>
          </a:p>
          <a:p>
            <a:pPr marL="285750" indent="-285750">
              <a:buClr>
                <a:srgbClr val="FF0000"/>
              </a:buClr>
              <a:buFont typeface="Arial" pitchFamily="34" charset="0"/>
              <a:buChar char="•"/>
            </a:pPr>
            <a:r>
              <a:rPr lang="en-US" sz="2000" dirty="0" smtClean="0"/>
              <a:t>How often do you check Clusterware resources?</a:t>
            </a:r>
          </a:p>
          <a:p>
            <a:pPr marL="285750" indent="-285750">
              <a:buClr>
                <a:srgbClr val="FF0000"/>
              </a:buClr>
              <a:buFont typeface="Arial" pitchFamily="34" charset="0"/>
              <a:buChar char="•"/>
            </a:pPr>
            <a:r>
              <a:rPr lang="en-US" sz="2800" dirty="0" smtClean="0"/>
              <a:t>How efficient are you?</a:t>
            </a:r>
          </a:p>
        </p:txBody>
      </p:sp>
      <p:pic>
        <p:nvPicPr>
          <p:cNvPr id="1029" name="Picture 5" descr="C:\Users\milles05\AppData\Local\Microsoft\Windows\Temporary Internet Files\Content.IE5\ZRDEYJ0Y\MP90039883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4253" y="762000"/>
            <a:ext cx="2042160" cy="145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91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228600" y="1233358"/>
            <a:ext cx="8914760" cy="5472241"/>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endParaRPr lang="en-US" sz="1600" dirty="0" smtClean="0">
              <a:solidFill>
                <a:schemeClr val="dk1"/>
              </a:solidFill>
              <a:latin typeface="Lucida Console" pitchFamily="49" charset="0"/>
              <a:cs typeface="Consolas" pitchFamily="49" charset="0"/>
            </a:endParaRPr>
          </a:p>
          <a:p>
            <a:pPr algn="l">
              <a:spcBef>
                <a:spcPts val="0"/>
              </a:spcBef>
            </a:pPr>
            <a:endParaRPr lang="en-US" sz="1600" dirty="0" smtClean="0">
              <a:solidFill>
                <a:schemeClr val="dk1"/>
              </a:solidFill>
              <a:latin typeface="Lucida Console" pitchFamily="49" charset="0"/>
              <a:cs typeface="Consolas" pitchFamily="49" charset="0"/>
            </a:endParaRPr>
          </a:p>
          <a:p>
            <a:pPr algn="l">
              <a:spcBef>
                <a:spcPts val="0"/>
              </a:spcBef>
            </a:pPr>
            <a:endParaRPr lang="en-US" sz="1600" dirty="0">
              <a:solidFill>
                <a:schemeClr val="dk1"/>
              </a:solidFill>
              <a:latin typeface="Lucida Console" pitchFamily="49" charset="0"/>
              <a:cs typeface="Consolas" pitchFamily="49" charset="0"/>
            </a:endParaRPr>
          </a:p>
          <a:p>
            <a:pPr algn="l">
              <a:spcBef>
                <a:spcPts val="0"/>
              </a:spcBef>
            </a:pPr>
            <a:r>
              <a:rPr lang="en-US" sz="1600" dirty="0" smtClean="0">
                <a:solidFill>
                  <a:schemeClr val="dk1"/>
                </a:solidFill>
                <a:latin typeface="Lucida Console" pitchFamily="49" charset="0"/>
                <a:cs typeface="Consolas" pitchFamily="49" charset="0"/>
              </a:rPr>
              <a:t>NAME=ora.usa-server1.ASM1.asm</a:t>
            </a:r>
            <a:endParaRPr lang="en-US" sz="1600" dirty="0">
              <a:solidFill>
                <a:schemeClr val="dk1"/>
              </a:solidFill>
              <a:latin typeface="Lucida Console" pitchFamily="49" charset="0"/>
              <a:cs typeface="Consolas" pitchFamily="49" charset="0"/>
            </a:endParaRPr>
          </a:p>
          <a:p>
            <a:pPr algn="l">
              <a:spcBef>
                <a:spcPts val="0"/>
              </a:spcBef>
            </a:pPr>
            <a:r>
              <a:rPr lang="en-US" sz="1600" dirty="0">
                <a:solidFill>
                  <a:schemeClr val="dk1"/>
                </a:solidFill>
                <a:latin typeface="Lucida Console" pitchFamily="49" charset="0"/>
                <a:cs typeface="Consolas" pitchFamily="49" charset="0"/>
              </a:rPr>
              <a:t>TYPE=application</a:t>
            </a:r>
          </a:p>
          <a:p>
            <a:pPr algn="l">
              <a:spcBef>
                <a:spcPts val="0"/>
              </a:spcBef>
            </a:pPr>
            <a:r>
              <a:rPr lang="en-US" sz="1600" dirty="0">
                <a:solidFill>
                  <a:schemeClr val="dk1"/>
                </a:solidFill>
                <a:latin typeface="Lucida Console" pitchFamily="49" charset="0"/>
                <a:cs typeface="Consolas" pitchFamily="49" charset="0"/>
              </a:rPr>
              <a:t>TARGET=ONLINE</a:t>
            </a:r>
          </a:p>
          <a:p>
            <a:pPr algn="l">
              <a:spcBef>
                <a:spcPts val="0"/>
              </a:spcBef>
            </a:pPr>
            <a:r>
              <a:rPr lang="en-US" sz="1600" dirty="0">
                <a:solidFill>
                  <a:schemeClr val="dk1"/>
                </a:solidFill>
                <a:latin typeface="Lucida Console" pitchFamily="49" charset="0"/>
                <a:cs typeface="Consolas" pitchFamily="49" charset="0"/>
              </a:rPr>
              <a:t>STATE=ONLINE on usa-server1</a:t>
            </a:r>
            <a:endParaRPr lang="en-US" sz="1600" dirty="0" smtClean="0">
              <a:solidFill>
                <a:schemeClr val="dk1"/>
              </a:solidFill>
              <a:latin typeface="Lucida Console" pitchFamily="49" charset="0"/>
              <a:cs typeface="Consolas" pitchFamily="49" charset="0"/>
            </a:endParaRPr>
          </a:p>
          <a:p>
            <a:pPr algn="l">
              <a:spcBef>
                <a:spcPts val="0"/>
              </a:spcBef>
            </a:pPr>
            <a:endParaRPr lang="en-US" sz="1600" dirty="0" smtClean="0">
              <a:solidFill>
                <a:schemeClr val="dk1"/>
              </a:solidFill>
              <a:latin typeface="Lucida Console" pitchFamily="49" charset="0"/>
              <a:cs typeface="Consolas" pitchFamily="49" charset="0"/>
            </a:endParaRPr>
          </a:p>
          <a:p>
            <a:pPr algn="l">
              <a:spcBef>
                <a:spcPts val="0"/>
              </a:spcBef>
            </a:pPr>
            <a:r>
              <a:rPr lang="en-US" sz="1600" dirty="0" smtClean="0">
                <a:solidFill>
                  <a:schemeClr val="dk1"/>
                </a:solidFill>
                <a:latin typeface="Lucida Console" pitchFamily="49" charset="0"/>
                <a:cs typeface="Consolas" pitchFamily="49" charset="0"/>
              </a:rPr>
              <a:t>NAME=ora.usa-server1.LISTENER_USA-SERVER1.lsnr</a:t>
            </a:r>
            <a:endParaRPr lang="en-US" sz="1600" dirty="0">
              <a:solidFill>
                <a:schemeClr val="dk1"/>
              </a:solidFill>
              <a:latin typeface="Lucida Console" pitchFamily="49" charset="0"/>
              <a:cs typeface="Consolas" pitchFamily="49" charset="0"/>
            </a:endParaRPr>
          </a:p>
          <a:p>
            <a:pPr algn="l">
              <a:spcBef>
                <a:spcPts val="0"/>
              </a:spcBef>
            </a:pPr>
            <a:r>
              <a:rPr lang="en-US" sz="1600" dirty="0">
                <a:solidFill>
                  <a:schemeClr val="dk1"/>
                </a:solidFill>
                <a:latin typeface="Lucida Console" pitchFamily="49" charset="0"/>
                <a:cs typeface="Consolas" pitchFamily="49" charset="0"/>
              </a:rPr>
              <a:t>TYPE=application</a:t>
            </a:r>
          </a:p>
          <a:p>
            <a:pPr algn="l">
              <a:spcBef>
                <a:spcPts val="0"/>
              </a:spcBef>
            </a:pPr>
            <a:r>
              <a:rPr lang="en-US" sz="1600" dirty="0">
                <a:solidFill>
                  <a:schemeClr val="dk1"/>
                </a:solidFill>
                <a:latin typeface="Lucida Console" pitchFamily="49" charset="0"/>
                <a:cs typeface="Consolas" pitchFamily="49" charset="0"/>
              </a:rPr>
              <a:t>TARGET=ONLINE</a:t>
            </a:r>
          </a:p>
          <a:p>
            <a:pPr algn="l">
              <a:spcBef>
                <a:spcPts val="0"/>
              </a:spcBef>
            </a:pPr>
            <a:r>
              <a:rPr lang="en-US" sz="1600" dirty="0">
                <a:solidFill>
                  <a:schemeClr val="dk1"/>
                </a:solidFill>
                <a:latin typeface="Lucida Console" pitchFamily="49" charset="0"/>
                <a:cs typeface="Consolas" pitchFamily="49" charset="0"/>
              </a:rPr>
              <a:t>STATE=ONLINE on usa-server1</a:t>
            </a:r>
          </a:p>
          <a:p>
            <a:pPr algn="l">
              <a:spcBef>
                <a:spcPts val="0"/>
              </a:spcBef>
            </a:pPr>
            <a:endParaRPr lang="en-US" sz="1600" dirty="0">
              <a:solidFill>
                <a:schemeClr val="dk1"/>
              </a:solidFill>
              <a:latin typeface="Lucida Console" pitchFamily="49" charset="0"/>
              <a:cs typeface="Consolas" pitchFamily="49" charset="0"/>
            </a:endParaRPr>
          </a:p>
          <a:p>
            <a:pPr algn="l">
              <a:spcBef>
                <a:spcPts val="0"/>
              </a:spcBef>
            </a:pPr>
            <a:r>
              <a:rPr lang="en-US" sz="1600" dirty="0" smtClean="0">
                <a:solidFill>
                  <a:schemeClr val="dk1"/>
                </a:solidFill>
                <a:latin typeface="Lucida Console" pitchFamily="49" charset="0"/>
                <a:cs typeface="Consolas" pitchFamily="49" charset="0"/>
              </a:rPr>
              <a:t>NAME=ora.usa-server1.vip</a:t>
            </a:r>
            <a:endParaRPr lang="en-US" sz="1600" dirty="0">
              <a:solidFill>
                <a:schemeClr val="dk1"/>
              </a:solidFill>
              <a:latin typeface="Lucida Console" pitchFamily="49" charset="0"/>
              <a:cs typeface="Consolas" pitchFamily="49" charset="0"/>
            </a:endParaRPr>
          </a:p>
          <a:p>
            <a:pPr algn="l">
              <a:spcBef>
                <a:spcPts val="0"/>
              </a:spcBef>
            </a:pPr>
            <a:r>
              <a:rPr lang="en-US" sz="1600" dirty="0">
                <a:solidFill>
                  <a:schemeClr val="dk1"/>
                </a:solidFill>
                <a:latin typeface="Lucida Console" pitchFamily="49" charset="0"/>
                <a:cs typeface="Consolas" pitchFamily="49" charset="0"/>
              </a:rPr>
              <a:t>TYPE=application</a:t>
            </a:r>
          </a:p>
          <a:p>
            <a:pPr algn="l">
              <a:spcBef>
                <a:spcPts val="0"/>
              </a:spcBef>
            </a:pPr>
            <a:r>
              <a:rPr lang="en-US" sz="1600" dirty="0">
                <a:solidFill>
                  <a:schemeClr val="dk1"/>
                </a:solidFill>
                <a:latin typeface="Lucida Console" pitchFamily="49" charset="0"/>
                <a:cs typeface="Consolas" pitchFamily="49" charset="0"/>
              </a:rPr>
              <a:t>TARGET=ONLINE</a:t>
            </a:r>
          </a:p>
          <a:p>
            <a:pPr algn="l">
              <a:spcBef>
                <a:spcPts val="0"/>
              </a:spcBef>
            </a:pPr>
            <a:r>
              <a:rPr lang="en-US" sz="1600" dirty="0">
                <a:solidFill>
                  <a:schemeClr val="dk1"/>
                </a:solidFill>
                <a:latin typeface="Lucida Console" pitchFamily="49" charset="0"/>
                <a:cs typeface="Consolas" pitchFamily="49" charset="0"/>
              </a:rPr>
              <a:t>STATE=ONLINE on </a:t>
            </a:r>
            <a:r>
              <a:rPr lang="en-US" sz="1600" dirty="0" smtClean="0">
                <a:solidFill>
                  <a:schemeClr val="dk1"/>
                </a:solidFill>
                <a:latin typeface="Lucida Console" pitchFamily="49" charset="0"/>
                <a:cs typeface="Consolas" pitchFamily="49" charset="0"/>
              </a:rPr>
              <a:t>usa-server1</a:t>
            </a:r>
            <a:endParaRPr lang="en-US" sz="1600" dirty="0">
              <a:solidFill>
                <a:schemeClr val="dk1"/>
              </a:solidFill>
              <a:latin typeface="Lucida Console" pitchFamily="49" charset="0"/>
              <a:cs typeface="Consolas" pitchFamily="49" charset="0"/>
            </a:endParaRPr>
          </a:p>
        </p:txBody>
      </p:sp>
      <p:sp>
        <p:nvSpPr>
          <p:cNvPr id="2" name="TextBox 1"/>
          <p:cNvSpPr txBox="1"/>
          <p:nvPr/>
        </p:nvSpPr>
        <p:spPr>
          <a:xfrm>
            <a:off x="228600" y="609600"/>
            <a:ext cx="2040943" cy="646331"/>
          </a:xfrm>
          <a:prstGeom prst="rect">
            <a:avLst/>
          </a:prstGeom>
          <a:noFill/>
        </p:spPr>
        <p:txBody>
          <a:bodyPr wrap="none" rtlCol="0">
            <a:spAutoFit/>
          </a:bodyPr>
          <a:lstStyle/>
          <a:p>
            <a:r>
              <a:rPr lang="en-US" sz="3600" dirty="0" err="1">
                <a:latin typeface="Eras Bold ITC" pitchFamily="34" charset="0"/>
              </a:rPr>
              <a:t>C</a:t>
            </a:r>
            <a:r>
              <a:rPr lang="en-US" sz="3600" dirty="0" err="1" smtClean="0">
                <a:latin typeface="Eras Bold ITC" pitchFamily="34" charset="0"/>
              </a:rPr>
              <a:t>rs_stat</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75678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228600" y="1233358"/>
            <a:ext cx="8914760" cy="5472241"/>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endParaRPr lang="en-US" sz="1200" dirty="0" smtClean="0">
              <a:solidFill>
                <a:schemeClr val="dk1"/>
              </a:solidFill>
              <a:latin typeface="Lucida Console" pitchFamily="49" charset="0"/>
              <a:cs typeface="Consolas" pitchFamily="49" charset="0"/>
            </a:endParaRPr>
          </a:p>
          <a:p>
            <a:pPr algn="l">
              <a:spcBef>
                <a:spcPts val="0"/>
              </a:spcBef>
            </a:pPr>
            <a:endParaRPr lang="en-US" sz="1200" dirty="0">
              <a:solidFill>
                <a:schemeClr val="dk1"/>
              </a:solidFill>
              <a:latin typeface="Lucida Console" pitchFamily="49" charset="0"/>
              <a:cs typeface="Consolas" pitchFamily="49" charset="0"/>
            </a:endParaRPr>
          </a:p>
          <a:p>
            <a:pPr algn="l">
              <a:spcBef>
                <a:spcPts val="0"/>
              </a:spcBef>
            </a:pPr>
            <a:endParaRPr lang="en-US" sz="1200" dirty="0" smtClean="0">
              <a:solidFill>
                <a:schemeClr val="dk1"/>
              </a:solidFill>
              <a:latin typeface="Lucida Console" pitchFamily="49" charset="0"/>
              <a:cs typeface="Consolas" pitchFamily="49" charset="0"/>
            </a:endParaRPr>
          </a:p>
          <a:p>
            <a:pPr algn="l">
              <a:spcBef>
                <a:spcPts val="0"/>
              </a:spcBef>
            </a:pPr>
            <a:endParaRPr lang="en-US" sz="1200" dirty="0">
              <a:solidFill>
                <a:schemeClr val="dk1"/>
              </a:solidFill>
              <a:latin typeface="Lucida Console" pitchFamily="49" charset="0"/>
              <a:cs typeface="Consolas" pitchFamily="49" charset="0"/>
            </a:endParaRPr>
          </a:p>
          <a:p>
            <a:pPr algn="l">
              <a:spcBef>
                <a:spcPts val="0"/>
              </a:spcBef>
            </a:pPr>
            <a:endParaRPr lang="en-US" sz="1200" dirty="0" smtClean="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ora.ORCL.ORCL1.inst                                </a:t>
            </a:r>
            <a:r>
              <a:rPr lang="en-US" sz="1200" dirty="0">
                <a:solidFill>
                  <a:schemeClr val="dk1"/>
                </a:solidFill>
                <a:latin typeface="Lucida Console" pitchFamily="49" charset="0"/>
                <a:cs typeface="Consolas" pitchFamily="49" charset="0"/>
              </a:rPr>
              <a:t>OFFLINE         OFFLINE</a:t>
            </a:r>
          </a:p>
          <a:p>
            <a:pPr algn="l">
              <a:spcBef>
                <a:spcPts val="0"/>
              </a:spcBef>
            </a:pPr>
            <a:r>
              <a:rPr lang="en-US" sz="1200" dirty="0" smtClean="0">
                <a:solidFill>
                  <a:schemeClr val="dk1"/>
                </a:solidFill>
                <a:latin typeface="Lucida Console" pitchFamily="49" charset="0"/>
                <a:cs typeface="Consolas" pitchFamily="49" charset="0"/>
              </a:rPr>
              <a:t>ora.ORCL.ORCL2.inst                                </a:t>
            </a:r>
            <a:r>
              <a:rPr lang="en-US" sz="1200" dirty="0">
                <a:solidFill>
                  <a:schemeClr val="dk1"/>
                </a:solidFill>
                <a:latin typeface="Lucida Console" pitchFamily="49" charset="0"/>
                <a:cs typeface="Consolas" pitchFamily="49" charset="0"/>
              </a:rPr>
              <a:t>OFFLINE         OFFLINE</a:t>
            </a:r>
          </a:p>
          <a:p>
            <a:pPr algn="l">
              <a:spcBef>
                <a:spcPts val="0"/>
              </a:spcBef>
            </a:pPr>
            <a:r>
              <a:rPr lang="en-US" sz="1200" dirty="0" err="1" smtClean="0">
                <a:solidFill>
                  <a:schemeClr val="dk1"/>
                </a:solidFill>
                <a:latin typeface="Lucida Console" pitchFamily="49" charset="0"/>
                <a:cs typeface="Consolas" pitchFamily="49" charset="0"/>
              </a:rPr>
              <a:t>ora.ORCL.db</a:t>
            </a:r>
            <a:r>
              <a:rPr lang="en-US" sz="1200" dirty="0" smtClean="0">
                <a:solidFill>
                  <a:schemeClr val="dk1"/>
                </a:solidFill>
                <a:latin typeface="Lucida Console" pitchFamily="49" charset="0"/>
                <a:cs typeface="Consolas" pitchFamily="49" charset="0"/>
              </a:rPr>
              <a:t>                                        </a:t>
            </a:r>
            <a:r>
              <a:rPr lang="en-US" sz="1200" dirty="0">
                <a:solidFill>
                  <a:schemeClr val="dk1"/>
                </a:solidFill>
                <a:latin typeface="Lucida Console" pitchFamily="49" charset="0"/>
                <a:cs typeface="Consolas" pitchFamily="49" charset="0"/>
              </a:rPr>
              <a:t>OFFLINE         OFFLINE</a:t>
            </a:r>
          </a:p>
          <a:p>
            <a:pPr algn="l">
              <a:spcBef>
                <a:spcPts val="0"/>
              </a:spcBef>
            </a:pPr>
            <a:r>
              <a:rPr lang="en-US" sz="1200" dirty="0" smtClean="0">
                <a:solidFill>
                  <a:schemeClr val="dk1"/>
                </a:solidFill>
                <a:latin typeface="Lucida Console" pitchFamily="49" charset="0"/>
                <a:cs typeface="Consolas" pitchFamily="49" charset="0"/>
              </a:rPr>
              <a:t>ora.usa-server1.ASM1.asm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usa-server1</a:t>
            </a:r>
            <a:endParaRPr lang="en-US" sz="1200" dirty="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ora.usa-server1.LISTENER_USA-SERVER1.lsnr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usa-server1</a:t>
            </a:r>
            <a:endParaRPr lang="en-US" sz="1200" dirty="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ora.usa-server1.gsd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usa-server1</a:t>
            </a:r>
            <a:endParaRPr lang="en-US" sz="1200" dirty="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ora.usa-server1.ons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usa-server1</a:t>
            </a:r>
            <a:endParaRPr lang="en-US" sz="1200" dirty="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ora.usa-server1.vip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usa-server1</a:t>
            </a:r>
            <a:endParaRPr lang="en-US" sz="1200" dirty="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ora.usa-server2.ASM2.asm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usa-server2</a:t>
            </a:r>
            <a:endParaRPr lang="en-US" sz="1200" dirty="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ora.usa-server2.LISTENER_USA-SERVER2.lsnr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usa-server2</a:t>
            </a:r>
            <a:endParaRPr lang="en-US" sz="1200" dirty="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ora.usa-server2.gsd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usa-server2</a:t>
            </a:r>
            <a:endParaRPr lang="en-US" sz="1200" dirty="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ora.usa-server2.ons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usa-server2</a:t>
            </a:r>
            <a:endParaRPr lang="en-US" sz="1200" dirty="0">
              <a:solidFill>
                <a:schemeClr val="dk1"/>
              </a:solidFill>
              <a:latin typeface="Lucida Console" pitchFamily="49" charset="0"/>
              <a:cs typeface="Consolas" pitchFamily="49" charset="0"/>
            </a:endParaRPr>
          </a:p>
          <a:p>
            <a:pPr algn="l">
              <a:spcBef>
                <a:spcPts val="0"/>
              </a:spcBef>
            </a:pPr>
            <a:r>
              <a:rPr lang="en-US" sz="1200" dirty="0" smtClean="0">
                <a:solidFill>
                  <a:schemeClr val="dk1"/>
                </a:solidFill>
                <a:latin typeface="Lucida Console" pitchFamily="49" charset="0"/>
                <a:cs typeface="Consolas" pitchFamily="49" charset="0"/>
              </a:rPr>
              <a:t>ora.usa-server2.vip                                </a:t>
            </a:r>
            <a:r>
              <a:rPr lang="en-US" sz="1200" dirty="0">
                <a:solidFill>
                  <a:schemeClr val="dk1"/>
                </a:solidFill>
                <a:latin typeface="Lucida Console" pitchFamily="49" charset="0"/>
                <a:cs typeface="Consolas" pitchFamily="49" charset="0"/>
              </a:rPr>
              <a:t>ONLINE          ONLINE on </a:t>
            </a:r>
            <a:r>
              <a:rPr lang="en-US" sz="1200" dirty="0" smtClean="0">
                <a:solidFill>
                  <a:schemeClr val="dk1"/>
                </a:solidFill>
                <a:latin typeface="Lucida Console" pitchFamily="49" charset="0"/>
                <a:cs typeface="Consolas" pitchFamily="49" charset="0"/>
              </a:rPr>
              <a:t>usa-server2</a:t>
            </a:r>
            <a:endParaRPr lang="en-US" sz="1200" dirty="0">
              <a:solidFill>
                <a:schemeClr val="dk1"/>
              </a:solidFill>
              <a:latin typeface="Lucida Console" pitchFamily="49" charset="0"/>
              <a:cs typeface="Consolas" pitchFamily="49" charset="0"/>
            </a:endParaRPr>
          </a:p>
        </p:txBody>
      </p:sp>
      <p:sp>
        <p:nvSpPr>
          <p:cNvPr id="2" name="TextBox 1"/>
          <p:cNvSpPr txBox="1"/>
          <p:nvPr/>
        </p:nvSpPr>
        <p:spPr>
          <a:xfrm>
            <a:off x="228600" y="609600"/>
            <a:ext cx="1811714" cy="646331"/>
          </a:xfrm>
          <a:prstGeom prst="rect">
            <a:avLst/>
          </a:prstGeom>
          <a:noFill/>
        </p:spPr>
        <p:txBody>
          <a:bodyPr wrap="none" rtlCol="0">
            <a:spAutoFit/>
          </a:bodyPr>
          <a:lstStyle/>
          <a:p>
            <a:r>
              <a:rPr lang="en-US" sz="3600" dirty="0" err="1" smtClean="0">
                <a:latin typeface="Eras Bold ITC" pitchFamily="34" charset="0"/>
              </a:rPr>
              <a:t>Crsstat</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1656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228600" y="1233358"/>
            <a:ext cx="8914760" cy="5472241"/>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endParaRPr lang="en-US" sz="1200" dirty="0" smtClean="0">
              <a:solidFill>
                <a:schemeClr val="dk1"/>
              </a:solidFill>
              <a:latin typeface="Lucida Console" pitchFamily="49" charset="0"/>
              <a:cs typeface="Consolas" pitchFamily="49" charset="0"/>
            </a:endParaRPr>
          </a:p>
          <a:p>
            <a:pPr algn="l">
              <a:spcBef>
                <a:spcPts val="0"/>
              </a:spcBef>
            </a:pPr>
            <a:r>
              <a:rPr lang="en-US" sz="2800" dirty="0" smtClean="0">
                <a:solidFill>
                  <a:schemeClr val="dk1"/>
                </a:solidFill>
                <a:latin typeface="Lucida Console" pitchFamily="49" charset="0"/>
                <a:cs typeface="Consolas" pitchFamily="49" charset="0"/>
              </a:rPr>
              <a:t>watch </a:t>
            </a:r>
            <a:r>
              <a:rPr lang="en-US" sz="2800" dirty="0" err="1" smtClean="0">
                <a:solidFill>
                  <a:schemeClr val="dk1"/>
                </a:solidFill>
                <a:latin typeface="Lucida Console" pitchFamily="49" charset="0"/>
                <a:cs typeface="Consolas" pitchFamily="49" charset="0"/>
              </a:rPr>
              <a:t>crsstat</a:t>
            </a:r>
            <a:endParaRPr lang="en-US" sz="2800" dirty="0">
              <a:solidFill>
                <a:schemeClr val="dk1"/>
              </a:solidFill>
              <a:latin typeface="Lucida Console" pitchFamily="49" charset="0"/>
              <a:cs typeface="Consolas" pitchFamily="49" charset="0"/>
            </a:endParaRPr>
          </a:p>
          <a:p>
            <a:pPr algn="l">
              <a:spcBef>
                <a:spcPts val="0"/>
              </a:spcBef>
            </a:pPr>
            <a:endParaRPr lang="en-US" sz="1200" dirty="0" smtClean="0">
              <a:solidFill>
                <a:schemeClr val="dk1"/>
              </a:solidFill>
              <a:latin typeface="Lucida Console" pitchFamily="49" charset="0"/>
              <a:cs typeface="Consolas" pitchFamily="49" charset="0"/>
            </a:endParaRPr>
          </a:p>
          <a:p>
            <a:pPr algn="l">
              <a:spcBef>
                <a:spcPts val="0"/>
              </a:spcBef>
            </a:pPr>
            <a:endParaRPr lang="en-US" sz="1400" dirty="0">
              <a:solidFill>
                <a:schemeClr val="dk1"/>
              </a:solidFill>
              <a:latin typeface="Lucida Console" pitchFamily="49" charset="0"/>
              <a:cs typeface="Consolas" pitchFamily="49" charset="0"/>
            </a:endParaRPr>
          </a:p>
          <a:p>
            <a:pPr algn="l">
              <a:spcBef>
                <a:spcPts val="0"/>
              </a:spcBef>
            </a:pPr>
            <a:r>
              <a:rPr lang="en-US" sz="1400" dirty="0">
                <a:solidFill>
                  <a:schemeClr val="dk1"/>
                </a:solidFill>
                <a:latin typeface="Lucida Console" pitchFamily="49" charset="0"/>
                <a:cs typeface="Consolas" pitchFamily="49" charset="0"/>
              </a:rPr>
              <a:t>Every 2.0s: </a:t>
            </a:r>
            <a:r>
              <a:rPr lang="en-US" sz="1400" dirty="0" err="1">
                <a:solidFill>
                  <a:schemeClr val="dk1"/>
                </a:solidFill>
                <a:latin typeface="Lucida Console" pitchFamily="49" charset="0"/>
                <a:cs typeface="Consolas" pitchFamily="49" charset="0"/>
              </a:rPr>
              <a:t>crsstat</a:t>
            </a:r>
            <a:r>
              <a:rPr lang="en-US" sz="1400" dirty="0">
                <a:solidFill>
                  <a:schemeClr val="dk1"/>
                </a:solidFill>
                <a:latin typeface="Lucida Console" pitchFamily="49" charset="0"/>
                <a:cs typeface="Consolas" pitchFamily="49" charset="0"/>
              </a:rPr>
              <a:t> </a:t>
            </a:r>
            <a:r>
              <a:rPr lang="en-US" sz="1400" dirty="0" smtClean="0">
                <a:solidFill>
                  <a:schemeClr val="dk1"/>
                </a:solidFill>
                <a:latin typeface="Lucida Console" pitchFamily="49" charset="0"/>
                <a:cs typeface="Consolas" pitchFamily="49" charset="0"/>
              </a:rPr>
              <a:t>ORCL                                  Sun </a:t>
            </a:r>
            <a:r>
              <a:rPr lang="en-US" sz="1400" dirty="0">
                <a:solidFill>
                  <a:schemeClr val="dk1"/>
                </a:solidFill>
                <a:latin typeface="Lucida Console" pitchFamily="49" charset="0"/>
                <a:cs typeface="Consolas" pitchFamily="49" charset="0"/>
              </a:rPr>
              <a:t>Sep  9 02:37:00 2012</a:t>
            </a:r>
          </a:p>
          <a:p>
            <a:pPr algn="l">
              <a:spcBef>
                <a:spcPts val="0"/>
              </a:spcBef>
            </a:pPr>
            <a:endParaRPr lang="en-US" sz="1400" dirty="0">
              <a:solidFill>
                <a:schemeClr val="dk1"/>
              </a:solidFill>
              <a:latin typeface="Lucida Console" pitchFamily="49" charset="0"/>
              <a:cs typeface="Consolas" pitchFamily="49" charset="0"/>
            </a:endParaRPr>
          </a:p>
          <a:p>
            <a:pPr algn="l">
              <a:spcBef>
                <a:spcPts val="0"/>
              </a:spcBef>
            </a:pPr>
            <a:r>
              <a:rPr lang="en-US" sz="1400" dirty="0">
                <a:solidFill>
                  <a:schemeClr val="dk1"/>
                </a:solidFill>
                <a:latin typeface="Lucida Console" pitchFamily="49" charset="0"/>
                <a:cs typeface="Consolas" pitchFamily="49" charset="0"/>
              </a:rPr>
              <a:t>HA Resource                                        Target          State</a:t>
            </a:r>
          </a:p>
          <a:p>
            <a:pPr algn="l">
              <a:spcBef>
                <a:spcPts val="0"/>
              </a:spcBef>
            </a:pPr>
            <a:r>
              <a:rPr lang="en-US" sz="1400" dirty="0">
                <a:solidFill>
                  <a:schemeClr val="dk1"/>
                </a:solidFill>
                <a:latin typeface="Lucida Console" pitchFamily="49" charset="0"/>
                <a:cs typeface="Consolas" pitchFamily="49" charset="0"/>
              </a:rPr>
              <a:t>-----------                                        ------          -----</a:t>
            </a:r>
          </a:p>
          <a:p>
            <a:pPr algn="l">
              <a:spcBef>
                <a:spcPts val="0"/>
              </a:spcBef>
            </a:pPr>
            <a:r>
              <a:rPr lang="en-US" sz="1400" dirty="0" smtClean="0">
                <a:solidFill>
                  <a:schemeClr val="dk1"/>
                </a:solidFill>
                <a:latin typeface="Lucida Console" pitchFamily="49" charset="0"/>
                <a:cs typeface="Consolas" pitchFamily="49" charset="0"/>
              </a:rPr>
              <a:t>ora.ORCL.ORCL1.inst                                </a:t>
            </a:r>
            <a:r>
              <a:rPr lang="en-US" sz="1400" dirty="0">
                <a:solidFill>
                  <a:schemeClr val="dk1"/>
                </a:solidFill>
                <a:latin typeface="Lucida Console" pitchFamily="49" charset="0"/>
                <a:cs typeface="Consolas" pitchFamily="49" charset="0"/>
              </a:rPr>
              <a:t>OFFLINE         OFFLINE</a:t>
            </a:r>
          </a:p>
          <a:p>
            <a:pPr algn="l">
              <a:spcBef>
                <a:spcPts val="0"/>
              </a:spcBef>
            </a:pPr>
            <a:r>
              <a:rPr lang="en-US" sz="1400" dirty="0">
                <a:solidFill>
                  <a:schemeClr val="dk1"/>
                </a:solidFill>
                <a:latin typeface="Lucida Console" pitchFamily="49" charset="0"/>
                <a:cs typeface="Consolas" pitchFamily="49" charset="0"/>
              </a:rPr>
              <a:t>ora.ORCL.ORCL2.inst        </a:t>
            </a:r>
            <a:r>
              <a:rPr lang="en-US" sz="1400" dirty="0" smtClean="0">
                <a:solidFill>
                  <a:schemeClr val="dk1"/>
                </a:solidFill>
                <a:latin typeface="Lucida Console" pitchFamily="49" charset="0"/>
                <a:cs typeface="Consolas" pitchFamily="49" charset="0"/>
              </a:rPr>
              <a:t>                        </a:t>
            </a:r>
            <a:r>
              <a:rPr lang="en-US" sz="1400" dirty="0">
                <a:solidFill>
                  <a:schemeClr val="dk1"/>
                </a:solidFill>
                <a:latin typeface="Lucida Console" pitchFamily="49" charset="0"/>
                <a:cs typeface="Consolas" pitchFamily="49" charset="0"/>
              </a:rPr>
              <a:t>OFFLINE         OFFLINE</a:t>
            </a:r>
          </a:p>
          <a:p>
            <a:pPr algn="l">
              <a:spcBef>
                <a:spcPts val="0"/>
              </a:spcBef>
            </a:pPr>
            <a:r>
              <a:rPr lang="en-US" sz="1400" dirty="0" err="1" smtClean="0">
                <a:solidFill>
                  <a:schemeClr val="dk1"/>
                </a:solidFill>
                <a:latin typeface="Lucida Console" pitchFamily="49" charset="0"/>
                <a:cs typeface="Consolas" pitchFamily="49" charset="0"/>
              </a:rPr>
              <a:t>ora.ORCL.db</a:t>
            </a:r>
            <a:r>
              <a:rPr lang="en-US" sz="1400" dirty="0" smtClean="0">
                <a:solidFill>
                  <a:schemeClr val="dk1"/>
                </a:solidFill>
                <a:latin typeface="Lucida Console" pitchFamily="49" charset="0"/>
                <a:cs typeface="Consolas" pitchFamily="49" charset="0"/>
              </a:rPr>
              <a:t>                                        </a:t>
            </a:r>
            <a:r>
              <a:rPr lang="en-US" sz="1400" dirty="0">
                <a:solidFill>
                  <a:schemeClr val="dk1"/>
                </a:solidFill>
                <a:latin typeface="Lucida Console" pitchFamily="49" charset="0"/>
                <a:cs typeface="Consolas" pitchFamily="49" charset="0"/>
              </a:rPr>
              <a:t>OFFLINE         OFFLINE</a:t>
            </a:r>
          </a:p>
        </p:txBody>
      </p:sp>
      <p:sp>
        <p:nvSpPr>
          <p:cNvPr id="2" name="TextBox 1"/>
          <p:cNvSpPr txBox="1"/>
          <p:nvPr/>
        </p:nvSpPr>
        <p:spPr>
          <a:xfrm>
            <a:off x="228600" y="609600"/>
            <a:ext cx="1710725" cy="646331"/>
          </a:xfrm>
          <a:prstGeom prst="rect">
            <a:avLst/>
          </a:prstGeom>
          <a:noFill/>
        </p:spPr>
        <p:txBody>
          <a:bodyPr wrap="none" rtlCol="0">
            <a:spAutoFit/>
          </a:bodyPr>
          <a:lstStyle/>
          <a:p>
            <a:r>
              <a:rPr lang="en-US" sz="3600" dirty="0" smtClean="0">
                <a:latin typeface="Eras Bold ITC" pitchFamily="34" charset="0"/>
              </a:rPr>
              <a:t>Watch</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03237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114620" y="1233358"/>
            <a:ext cx="8914760" cy="5472241"/>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700" dirty="0">
                <a:solidFill>
                  <a:schemeClr val="dk1"/>
                </a:solidFill>
                <a:latin typeface="Lucida Console" pitchFamily="49" charset="0"/>
                <a:cs typeface="Consolas" pitchFamily="49" charset="0"/>
              </a:rPr>
              <a:t> Target                                               Target                                               Target</a:t>
            </a:r>
          </a:p>
          <a:p>
            <a:pPr algn="l">
              <a:spcBef>
                <a:spcPts val="0"/>
              </a:spcBef>
            </a:pPr>
            <a:r>
              <a:rPr lang="en-US" sz="700" dirty="0">
                <a:solidFill>
                  <a:schemeClr val="dk1"/>
                </a:solidFill>
                <a:latin typeface="Lucida Console" pitchFamily="49" charset="0"/>
                <a:cs typeface="Consolas" pitchFamily="49" charset="0"/>
              </a:rPr>
              <a:t>HA Resource                     |State/Location      HA Resource                     |State/Location      HA Resource                     |State/Location</a:t>
            </a:r>
          </a:p>
          <a:p>
            <a:pPr algn="l">
              <a:spcBef>
                <a:spcPts val="0"/>
              </a:spcBef>
            </a:pPr>
            <a:r>
              <a:rPr lang="en-US" sz="700" dirty="0">
                <a:solidFill>
                  <a:schemeClr val="dk1"/>
                </a:solidFill>
                <a:latin typeface="Lucida Console" pitchFamily="49" charset="0"/>
                <a:cs typeface="Consolas" pitchFamily="49" charset="0"/>
              </a:rPr>
              <a:t>-----------                     ||--------------     -----------                     ||--------------     -----------                     ||--------------</a:t>
            </a:r>
          </a:p>
          <a:p>
            <a:pPr algn="l">
              <a:spcBef>
                <a:spcPts val="0"/>
              </a:spcBef>
            </a:pPr>
            <a:r>
              <a:rPr lang="en-US" sz="700" dirty="0">
                <a:solidFill>
                  <a:schemeClr val="dk1"/>
                </a:solidFill>
                <a:latin typeface="Lucida Console" pitchFamily="49" charset="0"/>
                <a:cs typeface="Consolas" pitchFamily="49" charset="0"/>
              </a:rPr>
              <a:t>ORCLA.ORCLA1.inst               XX usa-server1       </a:t>
            </a:r>
            <a:r>
              <a:rPr lang="en-US" sz="700" dirty="0" err="1">
                <a:solidFill>
                  <a:schemeClr val="dk1"/>
                </a:solidFill>
                <a:latin typeface="Lucida Console" pitchFamily="49" charset="0"/>
                <a:cs typeface="Consolas" pitchFamily="49" charset="0"/>
              </a:rPr>
              <a:t>ORCLG.db</a:t>
            </a:r>
            <a:r>
              <a:rPr lang="en-US" sz="700" dirty="0">
                <a:solidFill>
                  <a:schemeClr val="dk1"/>
                </a:solidFill>
                <a:latin typeface="Lucida Console" pitchFamily="49" charset="0"/>
                <a:cs typeface="Consolas" pitchFamily="49" charset="0"/>
              </a:rPr>
              <a:t>                        --                   ORCLV.ORCLV1.inst               --</a:t>
            </a:r>
          </a:p>
          <a:p>
            <a:pPr algn="l">
              <a:spcBef>
                <a:spcPts val="0"/>
              </a:spcBef>
            </a:pPr>
            <a:r>
              <a:rPr lang="en-US" sz="700" dirty="0">
                <a:solidFill>
                  <a:schemeClr val="dk1"/>
                </a:solidFill>
                <a:latin typeface="Lucida Console" pitchFamily="49" charset="0"/>
                <a:cs typeface="Consolas" pitchFamily="49" charset="0"/>
              </a:rPr>
              <a:t>ORCLA.ORCLA1.inst               --                   ORCLH.ORCLH1.inst               --                   </a:t>
            </a:r>
            <a:r>
              <a:rPr lang="en-US" sz="700" dirty="0" err="1">
                <a:solidFill>
                  <a:schemeClr val="dk1"/>
                </a:solidFill>
                <a:latin typeface="Lucida Console" pitchFamily="49" charset="0"/>
                <a:cs typeface="Consolas" pitchFamily="49" charset="0"/>
              </a:rPr>
              <a:t>ORCLV.db</a:t>
            </a:r>
            <a:r>
              <a:rPr lang="en-US" sz="700" dirty="0">
                <a:solidFill>
                  <a:schemeClr val="dk1"/>
                </a:solidFill>
                <a:latin typeface="Lucida Console" pitchFamily="49" charset="0"/>
                <a:cs typeface="Consolas" pitchFamily="49" charset="0"/>
              </a:rPr>
              <a:t>                        XX usa-server1  </a:t>
            </a:r>
          </a:p>
          <a:p>
            <a:pPr algn="l">
              <a:spcBef>
                <a:spcPts val="0"/>
              </a:spcBef>
            </a:pPr>
            <a:r>
              <a:rPr lang="en-US" sz="700" dirty="0">
                <a:solidFill>
                  <a:schemeClr val="dk1"/>
                </a:solidFill>
                <a:latin typeface="Lucida Console" pitchFamily="49" charset="0"/>
                <a:cs typeface="Consolas" pitchFamily="49" charset="0"/>
              </a:rPr>
              <a:t>ORCLA.orclaha.sjm.com.ORCLA1.s  XX usa-server1       ORCLH.ORCLH1.inst               --                   ORCLW.ORCLW1.inst               XX usa-server1  </a:t>
            </a:r>
          </a:p>
          <a:p>
            <a:pPr algn="l">
              <a:spcBef>
                <a:spcPts val="0"/>
              </a:spcBef>
            </a:pPr>
            <a:r>
              <a:rPr lang="en-US" sz="700" dirty="0" err="1">
                <a:solidFill>
                  <a:schemeClr val="dk1"/>
                </a:solidFill>
                <a:latin typeface="Lucida Console" pitchFamily="49" charset="0"/>
                <a:cs typeface="Consolas" pitchFamily="49" charset="0"/>
              </a:rPr>
              <a:t>ORCLA.orclaha.sjm.com.cs</a:t>
            </a:r>
            <a:r>
              <a:rPr lang="en-US" sz="700" dirty="0">
                <a:solidFill>
                  <a:schemeClr val="dk1"/>
                </a:solidFill>
                <a:latin typeface="Lucida Console" pitchFamily="49" charset="0"/>
                <a:cs typeface="Consolas" pitchFamily="49" charset="0"/>
              </a:rPr>
              <a:t>        XX usa-server1       </a:t>
            </a:r>
            <a:r>
              <a:rPr lang="en-US" sz="700" dirty="0" err="1">
                <a:solidFill>
                  <a:schemeClr val="dk1"/>
                </a:solidFill>
                <a:latin typeface="Lucida Console" pitchFamily="49" charset="0"/>
                <a:cs typeface="Consolas" pitchFamily="49" charset="0"/>
              </a:rPr>
              <a:t>ORCLH.db</a:t>
            </a:r>
            <a:r>
              <a:rPr lang="en-US" sz="700" dirty="0">
                <a:solidFill>
                  <a:schemeClr val="dk1"/>
                </a:solidFill>
                <a:latin typeface="Lucida Console" pitchFamily="49" charset="0"/>
                <a:cs typeface="Consolas" pitchFamily="49" charset="0"/>
              </a:rPr>
              <a:t>                        --                   ORCLW.ORCLW1.inst               --</a:t>
            </a:r>
          </a:p>
          <a:p>
            <a:pPr algn="l">
              <a:spcBef>
                <a:spcPts val="0"/>
              </a:spcBef>
            </a:pPr>
            <a:r>
              <a:rPr lang="en-US" sz="700" dirty="0" err="1">
                <a:solidFill>
                  <a:schemeClr val="dk1"/>
                </a:solidFill>
                <a:latin typeface="Lucida Console" pitchFamily="49" charset="0"/>
                <a:cs typeface="Consolas" pitchFamily="49" charset="0"/>
              </a:rPr>
              <a:t>ORCLA.db</a:t>
            </a:r>
            <a:r>
              <a:rPr lang="en-US" sz="700" dirty="0">
                <a:solidFill>
                  <a:schemeClr val="dk1"/>
                </a:solidFill>
                <a:latin typeface="Lucida Console" pitchFamily="49" charset="0"/>
                <a:cs typeface="Consolas" pitchFamily="49" charset="0"/>
              </a:rPr>
              <a:t>                        XX usa-server1       ORCLI.ORCLI1.inst               --                   </a:t>
            </a:r>
            <a:r>
              <a:rPr lang="en-US" sz="700" dirty="0" err="1">
                <a:solidFill>
                  <a:schemeClr val="dk1"/>
                </a:solidFill>
                <a:latin typeface="Lucida Console" pitchFamily="49" charset="0"/>
                <a:cs typeface="Consolas" pitchFamily="49" charset="0"/>
              </a:rPr>
              <a:t>ORCLW.db</a:t>
            </a:r>
            <a:r>
              <a:rPr lang="en-US" sz="700" dirty="0">
                <a:solidFill>
                  <a:schemeClr val="dk1"/>
                </a:solidFill>
                <a:latin typeface="Lucida Console" pitchFamily="49" charset="0"/>
                <a:cs typeface="Consolas" pitchFamily="49" charset="0"/>
              </a:rPr>
              <a:t>                        XX usa-server1  </a:t>
            </a:r>
          </a:p>
          <a:p>
            <a:pPr algn="l">
              <a:spcBef>
                <a:spcPts val="0"/>
              </a:spcBef>
            </a:pPr>
            <a:r>
              <a:rPr lang="en-US" sz="700" dirty="0">
                <a:solidFill>
                  <a:schemeClr val="dk1"/>
                </a:solidFill>
                <a:latin typeface="Lucida Console" pitchFamily="49" charset="0"/>
                <a:cs typeface="Consolas" pitchFamily="49" charset="0"/>
              </a:rPr>
              <a:t>ORCLB.ORCLB1.inst               XX usa-server1       ORCLI.ORCLI1.inst               --                   ORCLW.orclwha.sjm.com.ORCLW1.s  XX usa-server1  </a:t>
            </a:r>
          </a:p>
          <a:p>
            <a:pPr algn="l">
              <a:spcBef>
                <a:spcPts val="0"/>
              </a:spcBef>
            </a:pPr>
            <a:r>
              <a:rPr lang="en-US" sz="700" dirty="0">
                <a:solidFill>
                  <a:schemeClr val="dk1"/>
                </a:solidFill>
                <a:latin typeface="Lucida Console" pitchFamily="49" charset="0"/>
                <a:cs typeface="Consolas" pitchFamily="49" charset="0"/>
              </a:rPr>
              <a:t>ORCLB.ORCLB1.inst               --                   </a:t>
            </a:r>
            <a:r>
              <a:rPr lang="en-US" sz="700" dirty="0" err="1">
                <a:solidFill>
                  <a:schemeClr val="dk1"/>
                </a:solidFill>
                <a:latin typeface="Lucida Console" pitchFamily="49" charset="0"/>
                <a:cs typeface="Consolas" pitchFamily="49" charset="0"/>
              </a:rPr>
              <a:t>ORCLI.db</a:t>
            </a:r>
            <a:r>
              <a:rPr lang="en-US" sz="700" dirty="0">
                <a:solidFill>
                  <a:schemeClr val="dk1"/>
                </a:solidFill>
                <a:latin typeface="Lucida Console" pitchFamily="49" charset="0"/>
                <a:cs typeface="Consolas" pitchFamily="49" charset="0"/>
              </a:rPr>
              <a:t>                        --                   </a:t>
            </a:r>
            <a:r>
              <a:rPr lang="en-US" sz="700" dirty="0" err="1">
                <a:solidFill>
                  <a:schemeClr val="dk1"/>
                </a:solidFill>
                <a:latin typeface="Lucida Console" pitchFamily="49" charset="0"/>
                <a:cs typeface="Consolas" pitchFamily="49" charset="0"/>
              </a:rPr>
              <a:t>ORCLW.orclwha.sjm.com.cs</a:t>
            </a:r>
            <a:r>
              <a:rPr lang="en-US" sz="700" dirty="0">
                <a:solidFill>
                  <a:schemeClr val="dk1"/>
                </a:solidFill>
                <a:latin typeface="Lucida Console" pitchFamily="49" charset="0"/>
                <a:cs typeface="Consolas" pitchFamily="49" charset="0"/>
              </a:rPr>
              <a:t>        XX usa-server1  </a:t>
            </a:r>
          </a:p>
          <a:p>
            <a:pPr algn="l">
              <a:spcBef>
                <a:spcPts val="0"/>
              </a:spcBef>
            </a:pPr>
            <a:r>
              <a:rPr lang="en-US" sz="700" dirty="0">
                <a:solidFill>
                  <a:schemeClr val="dk1"/>
                </a:solidFill>
                <a:latin typeface="Lucida Console" pitchFamily="49" charset="0"/>
                <a:cs typeface="Consolas" pitchFamily="49" charset="0"/>
              </a:rPr>
              <a:t>ORCLB.orclbha.sjm.com.ORCLB1.s  XX usa-server1       ORCLJ.ORCLJ1.inst               --                   ORCLX.ORCLX1.inst               XX usa-server1  </a:t>
            </a:r>
          </a:p>
          <a:p>
            <a:pPr algn="l">
              <a:spcBef>
                <a:spcPts val="0"/>
              </a:spcBef>
            </a:pPr>
            <a:r>
              <a:rPr lang="en-US" sz="700" dirty="0" err="1">
                <a:solidFill>
                  <a:schemeClr val="dk1"/>
                </a:solidFill>
                <a:latin typeface="Lucida Console" pitchFamily="49" charset="0"/>
                <a:cs typeface="Consolas" pitchFamily="49" charset="0"/>
              </a:rPr>
              <a:t>ORCLB.orclbha.sjm.com.cs</a:t>
            </a:r>
            <a:r>
              <a:rPr lang="en-US" sz="700" dirty="0">
                <a:solidFill>
                  <a:schemeClr val="dk1"/>
                </a:solidFill>
                <a:latin typeface="Lucida Console" pitchFamily="49" charset="0"/>
                <a:cs typeface="Consolas" pitchFamily="49" charset="0"/>
              </a:rPr>
              <a:t>        XX usa-server1       ORCLJ.ORCLJ1.inst               --                   ORCLX.ORCLX1.inst               --</a:t>
            </a:r>
          </a:p>
          <a:p>
            <a:pPr algn="l">
              <a:spcBef>
                <a:spcPts val="0"/>
              </a:spcBef>
            </a:pPr>
            <a:r>
              <a:rPr lang="en-US" sz="700" dirty="0" err="1">
                <a:solidFill>
                  <a:schemeClr val="dk1"/>
                </a:solidFill>
                <a:latin typeface="Lucida Console" pitchFamily="49" charset="0"/>
                <a:cs typeface="Consolas" pitchFamily="49" charset="0"/>
              </a:rPr>
              <a:t>ORCLB.db</a:t>
            </a:r>
            <a:r>
              <a:rPr lang="en-US" sz="700" dirty="0">
                <a:solidFill>
                  <a:schemeClr val="dk1"/>
                </a:solidFill>
                <a:latin typeface="Lucida Console" pitchFamily="49" charset="0"/>
                <a:cs typeface="Consolas" pitchFamily="49" charset="0"/>
              </a:rPr>
              <a:t>                        XX usa-server1       </a:t>
            </a:r>
            <a:r>
              <a:rPr lang="en-US" sz="700" dirty="0" err="1">
                <a:solidFill>
                  <a:schemeClr val="dk1"/>
                </a:solidFill>
                <a:latin typeface="Lucida Console" pitchFamily="49" charset="0"/>
                <a:cs typeface="Consolas" pitchFamily="49" charset="0"/>
              </a:rPr>
              <a:t>ORCLJ.db</a:t>
            </a:r>
            <a:r>
              <a:rPr lang="en-US" sz="700" dirty="0">
                <a:solidFill>
                  <a:schemeClr val="dk1"/>
                </a:solidFill>
                <a:latin typeface="Lucida Console" pitchFamily="49" charset="0"/>
                <a:cs typeface="Consolas" pitchFamily="49" charset="0"/>
              </a:rPr>
              <a:t>                        --                   </a:t>
            </a:r>
            <a:r>
              <a:rPr lang="en-US" sz="700" dirty="0" err="1">
                <a:solidFill>
                  <a:schemeClr val="dk1"/>
                </a:solidFill>
                <a:latin typeface="Lucida Console" pitchFamily="49" charset="0"/>
                <a:cs typeface="Consolas" pitchFamily="49" charset="0"/>
              </a:rPr>
              <a:t>ORCLX.db</a:t>
            </a:r>
            <a:r>
              <a:rPr lang="en-US" sz="700" dirty="0">
                <a:solidFill>
                  <a:schemeClr val="dk1"/>
                </a:solidFill>
                <a:latin typeface="Lucida Console" pitchFamily="49" charset="0"/>
                <a:cs typeface="Consolas" pitchFamily="49" charset="0"/>
              </a:rPr>
              <a:t>                        XX usa-server1  </a:t>
            </a:r>
          </a:p>
          <a:p>
            <a:pPr algn="l">
              <a:spcBef>
                <a:spcPts val="0"/>
              </a:spcBef>
            </a:pPr>
            <a:r>
              <a:rPr lang="en-US" sz="700" dirty="0">
                <a:solidFill>
                  <a:schemeClr val="dk1"/>
                </a:solidFill>
                <a:latin typeface="Lucida Console" pitchFamily="49" charset="0"/>
                <a:cs typeface="Consolas" pitchFamily="49" charset="0"/>
              </a:rPr>
              <a:t>ORCLC.ORCLC1.inst               XX usa-server1       ORCLK.ORCLK1.inst               --                   ORCLY.ORCLY1.inst               XX usa-server1  </a:t>
            </a:r>
          </a:p>
          <a:p>
            <a:pPr algn="l">
              <a:spcBef>
                <a:spcPts val="0"/>
              </a:spcBef>
            </a:pPr>
            <a:r>
              <a:rPr lang="en-US" sz="700" dirty="0">
                <a:solidFill>
                  <a:schemeClr val="dk1"/>
                </a:solidFill>
                <a:latin typeface="Lucida Console" pitchFamily="49" charset="0"/>
                <a:cs typeface="Consolas" pitchFamily="49" charset="0"/>
              </a:rPr>
              <a:t>ORCLC.ORCLC1.inst               --                   ORCLK.ORCLK1.inst               --                   ORCLY.ORCLY1.inst               --</a:t>
            </a:r>
          </a:p>
          <a:p>
            <a:pPr algn="l">
              <a:spcBef>
                <a:spcPts val="0"/>
              </a:spcBef>
            </a:pPr>
            <a:r>
              <a:rPr lang="en-US" sz="700" dirty="0">
                <a:solidFill>
                  <a:schemeClr val="dk1"/>
                </a:solidFill>
                <a:latin typeface="Lucida Console" pitchFamily="49" charset="0"/>
                <a:cs typeface="Consolas" pitchFamily="49" charset="0"/>
              </a:rPr>
              <a:t>ORCLC.orclcha.sjm.com.ORCLC1.s  XX usa-server1       </a:t>
            </a:r>
            <a:r>
              <a:rPr lang="en-US" sz="700" dirty="0" err="1">
                <a:solidFill>
                  <a:schemeClr val="dk1"/>
                </a:solidFill>
                <a:latin typeface="Lucida Console" pitchFamily="49" charset="0"/>
                <a:cs typeface="Consolas" pitchFamily="49" charset="0"/>
              </a:rPr>
              <a:t>ORCLK.db</a:t>
            </a:r>
            <a:r>
              <a:rPr lang="en-US" sz="700" dirty="0">
                <a:solidFill>
                  <a:schemeClr val="dk1"/>
                </a:solidFill>
                <a:latin typeface="Lucida Console" pitchFamily="49" charset="0"/>
                <a:cs typeface="Consolas" pitchFamily="49" charset="0"/>
              </a:rPr>
              <a:t>                        --                   </a:t>
            </a:r>
            <a:r>
              <a:rPr lang="en-US" sz="700" dirty="0" err="1">
                <a:solidFill>
                  <a:schemeClr val="dk1"/>
                </a:solidFill>
                <a:latin typeface="Lucida Console" pitchFamily="49" charset="0"/>
                <a:cs typeface="Consolas" pitchFamily="49" charset="0"/>
              </a:rPr>
              <a:t>ORCLY.db</a:t>
            </a:r>
            <a:r>
              <a:rPr lang="en-US" sz="700" dirty="0">
                <a:solidFill>
                  <a:schemeClr val="dk1"/>
                </a:solidFill>
                <a:latin typeface="Lucida Console" pitchFamily="49" charset="0"/>
                <a:cs typeface="Consolas" pitchFamily="49" charset="0"/>
              </a:rPr>
              <a:t>                        XX usa-server1  </a:t>
            </a:r>
          </a:p>
          <a:p>
            <a:pPr algn="l">
              <a:spcBef>
                <a:spcPts val="0"/>
              </a:spcBef>
            </a:pPr>
            <a:r>
              <a:rPr lang="en-US" sz="700" dirty="0" err="1">
                <a:solidFill>
                  <a:schemeClr val="dk1"/>
                </a:solidFill>
                <a:latin typeface="Lucida Console" pitchFamily="49" charset="0"/>
                <a:cs typeface="Consolas" pitchFamily="49" charset="0"/>
              </a:rPr>
              <a:t>ORCLC.orclcha.sjm.com.cs</a:t>
            </a:r>
            <a:r>
              <a:rPr lang="en-US" sz="700" dirty="0">
                <a:solidFill>
                  <a:schemeClr val="dk1"/>
                </a:solidFill>
                <a:latin typeface="Lucida Console" pitchFamily="49" charset="0"/>
                <a:cs typeface="Consolas" pitchFamily="49" charset="0"/>
              </a:rPr>
              <a:t>        XX usa-server1       ORCLL.ORCLL1.inst               --                   ORCLY.orclyha.sjm.com.ORCLY1.s  XX usa-server1  </a:t>
            </a:r>
          </a:p>
          <a:p>
            <a:pPr algn="l">
              <a:spcBef>
                <a:spcPts val="0"/>
              </a:spcBef>
            </a:pPr>
            <a:r>
              <a:rPr lang="en-US" sz="700" dirty="0" err="1">
                <a:solidFill>
                  <a:schemeClr val="dk1"/>
                </a:solidFill>
                <a:latin typeface="Lucida Console" pitchFamily="49" charset="0"/>
                <a:cs typeface="Consolas" pitchFamily="49" charset="0"/>
              </a:rPr>
              <a:t>ORCLC.db</a:t>
            </a:r>
            <a:r>
              <a:rPr lang="en-US" sz="700" dirty="0">
                <a:solidFill>
                  <a:schemeClr val="dk1"/>
                </a:solidFill>
                <a:latin typeface="Lucida Console" pitchFamily="49" charset="0"/>
                <a:cs typeface="Consolas" pitchFamily="49" charset="0"/>
              </a:rPr>
              <a:t>                        XX usa-server1       ORCLL.ORCLL1.inst               --                   </a:t>
            </a:r>
            <a:r>
              <a:rPr lang="en-US" sz="700" dirty="0" err="1">
                <a:solidFill>
                  <a:schemeClr val="dk1"/>
                </a:solidFill>
                <a:latin typeface="Lucida Console" pitchFamily="49" charset="0"/>
                <a:cs typeface="Consolas" pitchFamily="49" charset="0"/>
              </a:rPr>
              <a:t>ORCLY.orclyha.sjm.com.cs</a:t>
            </a:r>
            <a:r>
              <a:rPr lang="en-US" sz="700" dirty="0">
                <a:solidFill>
                  <a:schemeClr val="dk1"/>
                </a:solidFill>
                <a:latin typeface="Lucida Console" pitchFamily="49" charset="0"/>
                <a:cs typeface="Consolas" pitchFamily="49" charset="0"/>
              </a:rPr>
              <a:t>        XX usa-server1  </a:t>
            </a:r>
          </a:p>
          <a:p>
            <a:pPr algn="l">
              <a:spcBef>
                <a:spcPts val="0"/>
              </a:spcBef>
            </a:pPr>
            <a:r>
              <a:rPr lang="en-US" sz="700" dirty="0">
                <a:solidFill>
                  <a:schemeClr val="dk1"/>
                </a:solidFill>
                <a:latin typeface="Lucida Console" pitchFamily="49" charset="0"/>
                <a:cs typeface="Consolas" pitchFamily="49" charset="0"/>
              </a:rPr>
              <a:t>ORCLD.ORCLD1.inst               --                   </a:t>
            </a:r>
            <a:r>
              <a:rPr lang="en-US" sz="700" dirty="0" err="1">
                <a:solidFill>
                  <a:schemeClr val="dk1"/>
                </a:solidFill>
                <a:latin typeface="Lucida Console" pitchFamily="49" charset="0"/>
                <a:cs typeface="Consolas" pitchFamily="49" charset="0"/>
              </a:rPr>
              <a:t>ORCLL.db</a:t>
            </a:r>
            <a:r>
              <a:rPr lang="en-US" sz="700" dirty="0">
                <a:solidFill>
                  <a:schemeClr val="dk1"/>
                </a:solidFill>
                <a:latin typeface="Lucida Console" pitchFamily="49" charset="0"/>
                <a:cs typeface="Consolas" pitchFamily="49" charset="0"/>
              </a:rPr>
              <a:t>                        --                   ORCLZ.ORCLZ1.inst               XX usa-server1  </a:t>
            </a:r>
          </a:p>
          <a:p>
            <a:pPr algn="l">
              <a:spcBef>
                <a:spcPts val="0"/>
              </a:spcBef>
            </a:pPr>
            <a:r>
              <a:rPr lang="en-US" sz="700" dirty="0">
                <a:solidFill>
                  <a:schemeClr val="dk1"/>
                </a:solidFill>
                <a:latin typeface="Lucida Console" pitchFamily="49" charset="0"/>
                <a:cs typeface="Consolas" pitchFamily="49" charset="0"/>
              </a:rPr>
              <a:t>ORCLD.ORCLD1.inst               --                   ORCLM.ORCLM1.inst               --                   ORCLZ.ORCLZ1.inst               --</a:t>
            </a:r>
          </a:p>
          <a:p>
            <a:pPr algn="l">
              <a:spcBef>
                <a:spcPts val="0"/>
              </a:spcBef>
            </a:pPr>
            <a:r>
              <a:rPr lang="en-US" sz="700" dirty="0">
                <a:solidFill>
                  <a:schemeClr val="dk1"/>
                </a:solidFill>
                <a:latin typeface="Lucida Console" pitchFamily="49" charset="0"/>
                <a:cs typeface="Consolas" pitchFamily="49" charset="0"/>
              </a:rPr>
              <a:t>ORCLD.orcldha.sjm.com.ORCLD1.s  --                   ORCLM.ORCLM1.inst               --                   </a:t>
            </a:r>
            <a:r>
              <a:rPr lang="en-US" sz="700" dirty="0" err="1">
                <a:solidFill>
                  <a:schemeClr val="dk1"/>
                </a:solidFill>
                <a:latin typeface="Lucida Console" pitchFamily="49" charset="0"/>
                <a:cs typeface="Consolas" pitchFamily="49" charset="0"/>
              </a:rPr>
              <a:t>ORCLZ.db</a:t>
            </a:r>
            <a:r>
              <a:rPr lang="en-US" sz="700" dirty="0">
                <a:solidFill>
                  <a:schemeClr val="dk1"/>
                </a:solidFill>
                <a:latin typeface="Lucida Console" pitchFamily="49" charset="0"/>
                <a:cs typeface="Consolas" pitchFamily="49" charset="0"/>
              </a:rPr>
              <a:t>                        XX usa-server1  </a:t>
            </a:r>
          </a:p>
          <a:p>
            <a:pPr algn="l">
              <a:spcBef>
                <a:spcPts val="0"/>
              </a:spcBef>
            </a:pPr>
            <a:r>
              <a:rPr lang="en-US" sz="700" dirty="0" err="1">
                <a:solidFill>
                  <a:schemeClr val="dk1"/>
                </a:solidFill>
                <a:latin typeface="Lucida Console" pitchFamily="49" charset="0"/>
                <a:cs typeface="Consolas" pitchFamily="49" charset="0"/>
              </a:rPr>
              <a:t>ORCLD.orcldha.sjm.com.cs</a:t>
            </a:r>
            <a:r>
              <a:rPr lang="en-US" sz="700" dirty="0">
                <a:solidFill>
                  <a:schemeClr val="dk1"/>
                </a:solidFill>
                <a:latin typeface="Lucida Console" pitchFamily="49" charset="0"/>
                <a:cs typeface="Consolas" pitchFamily="49" charset="0"/>
              </a:rPr>
              <a:t>        --                   </a:t>
            </a:r>
            <a:r>
              <a:rPr lang="en-US" sz="700" dirty="0" err="1">
                <a:solidFill>
                  <a:schemeClr val="dk1"/>
                </a:solidFill>
                <a:latin typeface="Lucida Console" pitchFamily="49" charset="0"/>
                <a:cs typeface="Consolas" pitchFamily="49" charset="0"/>
              </a:rPr>
              <a:t>ORCLM.db</a:t>
            </a:r>
            <a:r>
              <a:rPr lang="en-US" sz="700" dirty="0">
                <a:solidFill>
                  <a:schemeClr val="dk1"/>
                </a:solidFill>
                <a:latin typeface="Lucida Console" pitchFamily="49" charset="0"/>
                <a:cs typeface="Consolas" pitchFamily="49" charset="0"/>
              </a:rPr>
              <a:t>                        --                   ORCLZZ.ORCLZZ1.inst             --</a:t>
            </a:r>
          </a:p>
          <a:p>
            <a:pPr algn="l">
              <a:spcBef>
                <a:spcPts val="0"/>
              </a:spcBef>
            </a:pPr>
            <a:r>
              <a:rPr lang="en-US" sz="700" dirty="0" err="1">
                <a:solidFill>
                  <a:schemeClr val="dk1"/>
                </a:solidFill>
                <a:latin typeface="Lucida Console" pitchFamily="49" charset="0"/>
                <a:cs typeface="Consolas" pitchFamily="49" charset="0"/>
              </a:rPr>
              <a:t>ORCLD.db</a:t>
            </a:r>
            <a:r>
              <a:rPr lang="en-US" sz="700" dirty="0">
                <a:solidFill>
                  <a:schemeClr val="dk1"/>
                </a:solidFill>
                <a:latin typeface="Lucida Console" pitchFamily="49" charset="0"/>
                <a:cs typeface="Consolas" pitchFamily="49" charset="0"/>
              </a:rPr>
              <a:t>                        --                   ORCLN.ORCLN1.inst               --                   ORCLZZ.ORCLZZ1.inst             --</a:t>
            </a:r>
          </a:p>
          <a:p>
            <a:pPr algn="l">
              <a:spcBef>
                <a:spcPts val="0"/>
              </a:spcBef>
            </a:pPr>
            <a:r>
              <a:rPr lang="en-US" sz="700" dirty="0">
                <a:solidFill>
                  <a:schemeClr val="dk1"/>
                </a:solidFill>
                <a:latin typeface="Lucida Console" pitchFamily="49" charset="0"/>
                <a:cs typeface="Consolas" pitchFamily="49" charset="0"/>
              </a:rPr>
              <a:t>ORCLE.ORCLE1.inst               XX usa-server1       ORCLN.ORCLN1.inst               --                   </a:t>
            </a:r>
            <a:r>
              <a:rPr lang="en-US" sz="700" dirty="0" err="1">
                <a:solidFill>
                  <a:schemeClr val="dk1"/>
                </a:solidFill>
                <a:latin typeface="Lucida Console" pitchFamily="49" charset="0"/>
                <a:cs typeface="Consolas" pitchFamily="49" charset="0"/>
              </a:rPr>
              <a:t>ORCLZZ.db</a:t>
            </a:r>
            <a:r>
              <a:rPr lang="en-US" sz="700" dirty="0">
                <a:solidFill>
                  <a:schemeClr val="dk1"/>
                </a:solidFill>
                <a:latin typeface="Lucida Console" pitchFamily="49" charset="0"/>
                <a:cs typeface="Consolas" pitchFamily="49" charset="0"/>
              </a:rPr>
              <a:t>                       --</a:t>
            </a:r>
          </a:p>
          <a:p>
            <a:pPr algn="l">
              <a:spcBef>
                <a:spcPts val="0"/>
              </a:spcBef>
            </a:pPr>
            <a:r>
              <a:rPr lang="en-US" sz="700" dirty="0">
                <a:solidFill>
                  <a:schemeClr val="dk1"/>
                </a:solidFill>
                <a:latin typeface="Lucida Console" pitchFamily="49" charset="0"/>
                <a:cs typeface="Consolas" pitchFamily="49" charset="0"/>
              </a:rPr>
              <a:t>ORCLE.ORCLE1.inst               --                   </a:t>
            </a:r>
            <a:r>
              <a:rPr lang="en-US" sz="700" dirty="0" err="1">
                <a:solidFill>
                  <a:schemeClr val="dk1"/>
                </a:solidFill>
                <a:latin typeface="Lucida Console" pitchFamily="49" charset="0"/>
                <a:cs typeface="Consolas" pitchFamily="49" charset="0"/>
              </a:rPr>
              <a:t>ORCLN.db</a:t>
            </a:r>
            <a:r>
              <a:rPr lang="en-US" sz="700" dirty="0">
                <a:solidFill>
                  <a:schemeClr val="dk1"/>
                </a:solidFill>
                <a:latin typeface="Lucida Console" pitchFamily="49" charset="0"/>
                <a:cs typeface="Consolas" pitchFamily="49" charset="0"/>
              </a:rPr>
              <a:t>                        --                   usa-server1.ASM1.asm            XX usa-server1  </a:t>
            </a:r>
          </a:p>
          <a:p>
            <a:pPr algn="l">
              <a:spcBef>
                <a:spcPts val="0"/>
              </a:spcBef>
            </a:pPr>
            <a:r>
              <a:rPr lang="en-US" sz="700" dirty="0">
                <a:solidFill>
                  <a:schemeClr val="dk1"/>
                </a:solidFill>
                <a:latin typeface="Lucida Console" pitchFamily="49" charset="0"/>
                <a:cs typeface="Consolas" pitchFamily="49" charset="0"/>
              </a:rPr>
              <a:t>ORCLE.orcleha.sjm.com.ORCLE1.s  XX usa-server1       ORCLO.ORCLO1.inst               --                   usa-server1.LISTENER_USA-SERVER XX usa-server1  </a:t>
            </a:r>
          </a:p>
          <a:p>
            <a:pPr algn="l">
              <a:spcBef>
                <a:spcPts val="0"/>
              </a:spcBef>
            </a:pPr>
            <a:r>
              <a:rPr lang="en-US" sz="700" dirty="0" err="1">
                <a:solidFill>
                  <a:schemeClr val="dk1"/>
                </a:solidFill>
                <a:latin typeface="Lucida Console" pitchFamily="49" charset="0"/>
                <a:cs typeface="Consolas" pitchFamily="49" charset="0"/>
              </a:rPr>
              <a:t>ORCLE.orcleha.sjm.com.cs</a:t>
            </a:r>
            <a:r>
              <a:rPr lang="en-US" sz="700" dirty="0">
                <a:solidFill>
                  <a:schemeClr val="dk1"/>
                </a:solidFill>
                <a:latin typeface="Lucida Console" pitchFamily="49" charset="0"/>
                <a:cs typeface="Consolas" pitchFamily="49" charset="0"/>
              </a:rPr>
              <a:t>        XX usa-server1       ORCLO.ORCLO1.inst               --                   usa-server1.gsd                 XX usa-server1  </a:t>
            </a:r>
          </a:p>
          <a:p>
            <a:pPr algn="l">
              <a:spcBef>
                <a:spcPts val="0"/>
              </a:spcBef>
            </a:pPr>
            <a:r>
              <a:rPr lang="en-US" sz="700" dirty="0" err="1">
                <a:solidFill>
                  <a:schemeClr val="dk1"/>
                </a:solidFill>
                <a:latin typeface="Lucida Console" pitchFamily="49" charset="0"/>
                <a:cs typeface="Consolas" pitchFamily="49" charset="0"/>
              </a:rPr>
              <a:t>ORCLE.db</a:t>
            </a:r>
            <a:r>
              <a:rPr lang="en-US" sz="700" dirty="0">
                <a:solidFill>
                  <a:schemeClr val="dk1"/>
                </a:solidFill>
                <a:latin typeface="Lucida Console" pitchFamily="49" charset="0"/>
                <a:cs typeface="Consolas" pitchFamily="49" charset="0"/>
              </a:rPr>
              <a:t>                        XX usa-server1       </a:t>
            </a:r>
            <a:r>
              <a:rPr lang="en-US" sz="700" dirty="0" err="1">
                <a:solidFill>
                  <a:schemeClr val="dk1"/>
                </a:solidFill>
                <a:latin typeface="Lucida Console" pitchFamily="49" charset="0"/>
                <a:cs typeface="Consolas" pitchFamily="49" charset="0"/>
              </a:rPr>
              <a:t>ORCLO.db</a:t>
            </a:r>
            <a:r>
              <a:rPr lang="en-US" sz="700" dirty="0">
                <a:solidFill>
                  <a:schemeClr val="dk1"/>
                </a:solidFill>
                <a:latin typeface="Lucida Console" pitchFamily="49" charset="0"/>
                <a:cs typeface="Consolas" pitchFamily="49" charset="0"/>
              </a:rPr>
              <a:t>                        --                   usa-server1.ons                 XX usa-server1  </a:t>
            </a:r>
          </a:p>
          <a:p>
            <a:pPr algn="l">
              <a:spcBef>
                <a:spcPts val="0"/>
              </a:spcBef>
            </a:pPr>
            <a:r>
              <a:rPr lang="en-US" sz="700" dirty="0">
                <a:solidFill>
                  <a:schemeClr val="dk1"/>
                </a:solidFill>
                <a:latin typeface="Lucida Console" pitchFamily="49" charset="0"/>
                <a:cs typeface="Consolas" pitchFamily="49" charset="0"/>
              </a:rPr>
              <a:t>ORCLF.ORCLF1.inst               XX usa-server1       ORCLP.ORCLP1.inst               --                   usa-server1.vip                 XX usa-server1  </a:t>
            </a:r>
          </a:p>
          <a:p>
            <a:pPr algn="l">
              <a:spcBef>
                <a:spcPts val="0"/>
              </a:spcBef>
            </a:pPr>
            <a:r>
              <a:rPr lang="en-US" sz="700" dirty="0">
                <a:solidFill>
                  <a:schemeClr val="dk1"/>
                </a:solidFill>
                <a:latin typeface="Lucida Console" pitchFamily="49" charset="0"/>
                <a:cs typeface="Consolas" pitchFamily="49" charset="0"/>
              </a:rPr>
              <a:t>ORCLF.ORCLF1.inst               --                   ORCLP.ORCLP1.inst               --                   usa-server2.ASM2.asm            --</a:t>
            </a:r>
          </a:p>
          <a:p>
            <a:pPr algn="l">
              <a:spcBef>
                <a:spcPts val="0"/>
              </a:spcBef>
            </a:pPr>
            <a:r>
              <a:rPr lang="en-US" sz="700" dirty="0">
                <a:solidFill>
                  <a:schemeClr val="dk1"/>
                </a:solidFill>
                <a:latin typeface="Lucida Console" pitchFamily="49" charset="0"/>
                <a:cs typeface="Consolas" pitchFamily="49" charset="0"/>
              </a:rPr>
              <a:t>ORCLF.orclfha.sjm.com.ORCLF1.s  XX usa-server1       </a:t>
            </a:r>
            <a:r>
              <a:rPr lang="en-US" sz="700" dirty="0" err="1">
                <a:solidFill>
                  <a:schemeClr val="dk1"/>
                </a:solidFill>
                <a:latin typeface="Lucida Console" pitchFamily="49" charset="0"/>
                <a:cs typeface="Consolas" pitchFamily="49" charset="0"/>
              </a:rPr>
              <a:t>ORCLP.db</a:t>
            </a:r>
            <a:r>
              <a:rPr lang="en-US" sz="700" dirty="0">
                <a:solidFill>
                  <a:schemeClr val="dk1"/>
                </a:solidFill>
                <a:latin typeface="Lucida Console" pitchFamily="49" charset="0"/>
                <a:cs typeface="Consolas" pitchFamily="49" charset="0"/>
              </a:rPr>
              <a:t>                        --                   usa-server2.LISTENER_USA-SERVER X-</a:t>
            </a:r>
          </a:p>
          <a:p>
            <a:pPr algn="l">
              <a:spcBef>
                <a:spcPts val="0"/>
              </a:spcBef>
            </a:pPr>
            <a:r>
              <a:rPr lang="en-US" sz="700" dirty="0" err="1">
                <a:solidFill>
                  <a:schemeClr val="dk1"/>
                </a:solidFill>
                <a:latin typeface="Lucida Console" pitchFamily="49" charset="0"/>
                <a:cs typeface="Consolas" pitchFamily="49" charset="0"/>
              </a:rPr>
              <a:t>ORCLF.orclfha.sjm.com.cs</a:t>
            </a:r>
            <a:r>
              <a:rPr lang="en-US" sz="700" dirty="0">
                <a:solidFill>
                  <a:schemeClr val="dk1"/>
                </a:solidFill>
                <a:latin typeface="Lucida Console" pitchFamily="49" charset="0"/>
                <a:cs typeface="Consolas" pitchFamily="49" charset="0"/>
              </a:rPr>
              <a:t>        XX usa-server1       ORCLQ.ORCLQ1.inst               XX usa-server1       usa-server2.gsd                 X-</a:t>
            </a:r>
          </a:p>
          <a:p>
            <a:pPr algn="l">
              <a:spcBef>
                <a:spcPts val="0"/>
              </a:spcBef>
            </a:pPr>
            <a:r>
              <a:rPr lang="en-US" sz="700" dirty="0" err="1">
                <a:solidFill>
                  <a:schemeClr val="dk1"/>
                </a:solidFill>
                <a:latin typeface="Lucida Console" pitchFamily="49" charset="0"/>
                <a:cs typeface="Consolas" pitchFamily="49" charset="0"/>
              </a:rPr>
              <a:t>ORCLF.db</a:t>
            </a:r>
            <a:r>
              <a:rPr lang="en-US" sz="700" dirty="0">
                <a:solidFill>
                  <a:schemeClr val="dk1"/>
                </a:solidFill>
                <a:latin typeface="Lucida Console" pitchFamily="49" charset="0"/>
                <a:cs typeface="Consolas" pitchFamily="49" charset="0"/>
              </a:rPr>
              <a:t>                        XX usa-server1       ORCLQ.ORCLQ1.inst               --                   usa-server2.ons                 X-</a:t>
            </a:r>
          </a:p>
          <a:p>
            <a:pPr algn="l">
              <a:spcBef>
                <a:spcPts val="0"/>
              </a:spcBef>
            </a:pPr>
            <a:r>
              <a:rPr lang="en-US" sz="700" dirty="0">
                <a:solidFill>
                  <a:schemeClr val="dk1"/>
                </a:solidFill>
                <a:latin typeface="Lucida Console" pitchFamily="49" charset="0"/>
                <a:cs typeface="Consolas" pitchFamily="49" charset="0"/>
              </a:rPr>
              <a:t>ORCLG.ORCLG1.inst               --                   </a:t>
            </a:r>
            <a:r>
              <a:rPr lang="en-US" sz="700" dirty="0" err="1">
                <a:solidFill>
                  <a:schemeClr val="dk1"/>
                </a:solidFill>
                <a:latin typeface="Lucida Console" pitchFamily="49" charset="0"/>
                <a:cs typeface="Consolas" pitchFamily="49" charset="0"/>
              </a:rPr>
              <a:t>ORCLQ.db</a:t>
            </a:r>
            <a:r>
              <a:rPr lang="en-US" sz="700" dirty="0">
                <a:solidFill>
                  <a:schemeClr val="dk1"/>
                </a:solidFill>
                <a:latin typeface="Lucida Console" pitchFamily="49" charset="0"/>
                <a:cs typeface="Consolas" pitchFamily="49" charset="0"/>
              </a:rPr>
              <a:t>                        XX usa-server1       usa-server2.vip                 XX usa-server1  </a:t>
            </a:r>
          </a:p>
          <a:p>
            <a:pPr algn="l">
              <a:spcBef>
                <a:spcPts val="0"/>
              </a:spcBef>
            </a:pPr>
            <a:r>
              <a:rPr lang="en-US" sz="700" dirty="0">
                <a:solidFill>
                  <a:schemeClr val="dk1"/>
                </a:solidFill>
                <a:latin typeface="Lucida Console" pitchFamily="49" charset="0"/>
                <a:cs typeface="Consolas" pitchFamily="49" charset="0"/>
              </a:rPr>
              <a:t>ORCLG.ORCLG1.inst               --                   ORCLV.ORCLV1.inst               XX usa-server1 </a:t>
            </a:r>
          </a:p>
        </p:txBody>
      </p:sp>
      <p:sp>
        <p:nvSpPr>
          <p:cNvPr id="2" name="TextBox 1"/>
          <p:cNvSpPr txBox="1"/>
          <p:nvPr/>
        </p:nvSpPr>
        <p:spPr>
          <a:xfrm>
            <a:off x="228600" y="609600"/>
            <a:ext cx="5832046" cy="646331"/>
          </a:xfrm>
          <a:prstGeom prst="rect">
            <a:avLst/>
          </a:prstGeom>
          <a:noFill/>
        </p:spPr>
        <p:txBody>
          <a:bodyPr wrap="none" rtlCol="0">
            <a:spAutoFit/>
          </a:bodyPr>
          <a:lstStyle/>
          <a:p>
            <a:r>
              <a:rPr lang="en-US" sz="3600" dirty="0" smtClean="0">
                <a:latin typeface="Eras Bold ITC" pitchFamily="34" charset="0"/>
              </a:rPr>
              <a:t>Multi-line </a:t>
            </a:r>
            <a:r>
              <a:rPr lang="en-US" sz="3600" dirty="0" err="1" smtClean="0">
                <a:latin typeface="Eras Bold ITC" pitchFamily="34" charset="0"/>
              </a:rPr>
              <a:t>crs_stat</a:t>
            </a:r>
            <a:r>
              <a:rPr lang="en-US" sz="3600" dirty="0" smtClean="0">
                <a:latin typeface="Eras Bold ITC" pitchFamily="34" charset="0"/>
              </a:rPr>
              <a:t> (</a:t>
            </a:r>
            <a:r>
              <a:rPr lang="en-US" sz="3600" dirty="0" err="1" smtClean="0">
                <a:latin typeface="Eras Bold ITC" pitchFamily="34" charset="0"/>
              </a:rPr>
              <a:t>crsm</a:t>
            </a:r>
            <a:r>
              <a:rPr lang="en-US" sz="3600" dirty="0" smtClean="0">
                <a:latin typeface="Eras Bold ITC" pitchFamily="34" charset="0"/>
              </a:rPr>
              <a:t>)</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60898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152400" y="1256642"/>
            <a:ext cx="8686800" cy="4686958"/>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itchFamily="34" charset="0"/>
              <a:buChar char="•"/>
            </a:pPr>
            <a:r>
              <a:rPr lang="en-US" sz="2400" dirty="0">
                <a:solidFill>
                  <a:schemeClr val="tx1"/>
                </a:solidFill>
              </a:rPr>
              <a:t>Gives capability to re-execute commands in </a:t>
            </a:r>
            <a:r>
              <a:rPr lang="en-US" sz="2400" dirty="0" smtClean="0">
                <a:solidFill>
                  <a:schemeClr val="tx1"/>
                </a:solidFill>
              </a:rPr>
              <a:t>sqlplus, </a:t>
            </a:r>
            <a:r>
              <a:rPr lang="en-US" sz="2400" dirty="0" err="1" smtClean="0">
                <a:solidFill>
                  <a:schemeClr val="tx1"/>
                </a:solidFill>
              </a:rPr>
              <a:t>asmcmd</a:t>
            </a:r>
            <a:r>
              <a:rPr lang="en-US" sz="2400" dirty="0" smtClean="0">
                <a:solidFill>
                  <a:schemeClr val="tx1"/>
                </a:solidFill>
              </a:rPr>
              <a:t> </a:t>
            </a:r>
            <a:r>
              <a:rPr lang="en-US" sz="2400" dirty="0">
                <a:solidFill>
                  <a:schemeClr val="tx1"/>
                </a:solidFill>
              </a:rPr>
              <a:t>and </a:t>
            </a:r>
            <a:r>
              <a:rPr lang="en-US" sz="2400" dirty="0" err="1">
                <a:solidFill>
                  <a:schemeClr val="tx1"/>
                </a:solidFill>
              </a:rPr>
              <a:t>rman</a:t>
            </a:r>
            <a:endParaRPr lang="en-US" sz="2400" dirty="0">
              <a:solidFill>
                <a:schemeClr val="tx1"/>
              </a:solidFill>
            </a:endParaRPr>
          </a:p>
          <a:p>
            <a:pPr marL="285750" indent="-285750" algn="l">
              <a:buFont typeface="Arial" pitchFamily="34" charset="0"/>
              <a:buChar char="•"/>
            </a:pPr>
            <a:r>
              <a:rPr lang="en-US" sz="2400" dirty="0">
                <a:solidFill>
                  <a:schemeClr val="tx1"/>
                </a:solidFill>
              </a:rPr>
              <a:t>Command history program similar to bash’s history package</a:t>
            </a:r>
          </a:p>
          <a:p>
            <a:pPr marL="285750" indent="-285750" algn="l">
              <a:buFont typeface="Arial" pitchFamily="34" charset="0"/>
              <a:buChar char="•"/>
            </a:pPr>
            <a:r>
              <a:rPr lang="en-US" sz="2400" dirty="0">
                <a:solidFill>
                  <a:schemeClr val="tx1"/>
                </a:solidFill>
              </a:rPr>
              <a:t>Installable as RPM or compile from source</a:t>
            </a:r>
          </a:p>
          <a:p>
            <a:pPr marL="285750" indent="-285750" algn="l">
              <a:buFont typeface="Arial" pitchFamily="34" charset="0"/>
              <a:buChar char="•"/>
            </a:pPr>
            <a:r>
              <a:rPr lang="en-US" sz="2400" dirty="0">
                <a:solidFill>
                  <a:schemeClr val="tx1"/>
                </a:solidFill>
              </a:rPr>
              <a:t>Gives similar behavior to sqlplus in Windows</a:t>
            </a:r>
          </a:p>
          <a:p>
            <a:pPr marL="285750" indent="-285750" algn="l">
              <a:buFont typeface="Arial" pitchFamily="34" charset="0"/>
              <a:buChar char="•"/>
            </a:pPr>
            <a:r>
              <a:rPr lang="en-US" sz="2400" dirty="0">
                <a:solidFill>
                  <a:schemeClr val="tx1"/>
                </a:solidFill>
              </a:rPr>
              <a:t>Will run in Cygwin</a:t>
            </a:r>
          </a:p>
          <a:p>
            <a:pPr marL="285750" indent="-285750" algn="l">
              <a:buFont typeface="Arial" pitchFamily="34" charset="0"/>
              <a:buChar char="•"/>
            </a:pPr>
            <a:r>
              <a:rPr lang="en-US" sz="2400" dirty="0">
                <a:solidFill>
                  <a:schemeClr val="tx1"/>
                </a:solidFill>
              </a:rPr>
              <a:t>Very robust, but simple arrow up gives last command executed</a:t>
            </a:r>
          </a:p>
          <a:p>
            <a:pPr marL="285750" indent="-285750" algn="l">
              <a:buFont typeface="Arial" pitchFamily="34" charset="0"/>
              <a:buChar char="•"/>
            </a:pPr>
            <a:r>
              <a:rPr lang="en-US" sz="1400" dirty="0">
                <a:solidFill>
                  <a:schemeClr val="tx1"/>
                </a:solidFill>
                <a:hlinkClick r:id="rId3"/>
              </a:rPr>
              <a:t>http://sysdba.wordpress.com/2006/10/08/how-to-use-rlwrap-to-get-a-command-history-in-sqlplus/</a:t>
            </a:r>
            <a:endParaRPr lang="en-US" sz="1400" dirty="0">
              <a:solidFill>
                <a:schemeClr val="tx1"/>
              </a:solidFill>
            </a:endParaRPr>
          </a:p>
          <a:p>
            <a:pPr marL="742950" lvl="1" indent="-285750" algn="l">
              <a:buFont typeface="Arial" pitchFamily="34" charset="0"/>
              <a:buChar char="•"/>
            </a:pPr>
            <a:r>
              <a:rPr lang="en-US" sz="2400" dirty="0">
                <a:solidFill>
                  <a:schemeClr val="tx1"/>
                </a:solidFill>
                <a:hlinkClick r:id="rId4"/>
              </a:rPr>
              <a:t>http://goo.gl/</a:t>
            </a:r>
            <a:r>
              <a:rPr lang="en-US" sz="2400" b="1" dirty="0">
                <a:solidFill>
                  <a:schemeClr val="tx1"/>
                </a:solidFill>
                <a:hlinkClick r:id="rId4"/>
              </a:rPr>
              <a:t>EfGOl</a:t>
            </a:r>
            <a:endParaRPr lang="en-US" sz="2400" b="1" dirty="0">
              <a:solidFill>
                <a:schemeClr val="tx1"/>
              </a:solidFill>
            </a:endParaRPr>
          </a:p>
          <a:p>
            <a:pPr marL="285750" indent="-285750" algn="l">
              <a:buFont typeface="Arial" pitchFamily="34" charset="0"/>
              <a:buChar char="•"/>
            </a:pPr>
            <a:r>
              <a:rPr lang="en-US" sz="1400" dirty="0">
                <a:solidFill>
                  <a:schemeClr val="tx1"/>
                </a:solidFill>
                <a:hlinkClick r:id="rId5"/>
              </a:rPr>
              <a:t>http://utopia.knoware.nl/~hlub/rlwrap/#rlwrap</a:t>
            </a:r>
            <a:endParaRPr lang="en-US" sz="1400" dirty="0">
              <a:solidFill>
                <a:schemeClr val="tx1"/>
              </a:solidFill>
            </a:endParaRPr>
          </a:p>
          <a:p>
            <a:pPr marL="742950" lvl="1" indent="-285750" algn="l">
              <a:buFont typeface="Arial" pitchFamily="34" charset="0"/>
              <a:buChar char="•"/>
            </a:pPr>
            <a:r>
              <a:rPr lang="en-US" sz="2400" dirty="0">
                <a:solidFill>
                  <a:schemeClr val="tx1"/>
                </a:solidFill>
                <a:hlinkClick r:id="rId6"/>
              </a:rPr>
              <a:t>http://goo.gl/</a:t>
            </a:r>
            <a:r>
              <a:rPr lang="en-US" sz="2400" b="1" dirty="0">
                <a:solidFill>
                  <a:schemeClr val="tx1"/>
                </a:solidFill>
                <a:hlinkClick r:id="rId6"/>
              </a:rPr>
              <a:t>YdJN5</a:t>
            </a:r>
            <a:endParaRPr lang="en-US" sz="2400" b="1" dirty="0">
              <a:solidFill>
                <a:schemeClr val="tx1"/>
              </a:solidFill>
            </a:endParaRPr>
          </a:p>
        </p:txBody>
      </p:sp>
      <p:sp>
        <p:nvSpPr>
          <p:cNvPr id="2" name="TextBox 1"/>
          <p:cNvSpPr txBox="1"/>
          <p:nvPr/>
        </p:nvSpPr>
        <p:spPr>
          <a:xfrm>
            <a:off x="228600" y="609600"/>
            <a:ext cx="1850186" cy="646331"/>
          </a:xfrm>
          <a:prstGeom prst="rect">
            <a:avLst/>
          </a:prstGeom>
          <a:noFill/>
        </p:spPr>
        <p:txBody>
          <a:bodyPr wrap="none" rtlCol="0">
            <a:spAutoFit/>
          </a:bodyPr>
          <a:lstStyle/>
          <a:p>
            <a:r>
              <a:rPr lang="en-US" sz="3600" dirty="0" smtClean="0">
                <a:latin typeface="Eras Bold ITC" pitchFamily="34" charset="0"/>
              </a:rPr>
              <a:t>Rlwrap</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33655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32497" y="1676400"/>
            <a:ext cx="8686800" cy="21336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2000" spc="-150" dirty="0">
                <a:solidFill>
                  <a:schemeClr val="dk1"/>
                </a:solidFill>
                <a:latin typeface="Lucida Console" pitchFamily="49" charset="0"/>
                <a:cs typeface="Courier New" pitchFamily="49" charset="0"/>
              </a:rPr>
              <a:t>SET SQLPROMPT "_USER'@'_CONNECT_IDENTIFIER &gt; "</a:t>
            </a:r>
          </a:p>
          <a:p>
            <a:pPr algn="l">
              <a:spcBef>
                <a:spcPts val="0"/>
              </a:spcBef>
            </a:pPr>
            <a:r>
              <a:rPr lang="en-US" sz="2000" spc="-150" dirty="0">
                <a:solidFill>
                  <a:schemeClr val="dk1"/>
                </a:solidFill>
                <a:latin typeface="Lucida Console" pitchFamily="49" charset="0"/>
                <a:cs typeface="Courier New" pitchFamily="49" charset="0"/>
              </a:rPr>
              <a:t>set </a:t>
            </a:r>
            <a:r>
              <a:rPr lang="en-US" sz="2000" spc="-150" dirty="0" err="1">
                <a:solidFill>
                  <a:schemeClr val="dk1"/>
                </a:solidFill>
                <a:latin typeface="Lucida Console" pitchFamily="49" charset="0"/>
                <a:cs typeface="Courier New" pitchFamily="49" charset="0"/>
              </a:rPr>
              <a:t>linesize</a:t>
            </a:r>
            <a:r>
              <a:rPr lang="en-US" sz="2000" spc="-150" dirty="0">
                <a:solidFill>
                  <a:schemeClr val="dk1"/>
                </a:solidFill>
                <a:latin typeface="Lucida Console" pitchFamily="49" charset="0"/>
                <a:cs typeface="Courier New" pitchFamily="49" charset="0"/>
              </a:rPr>
              <a:t> 140</a:t>
            </a:r>
          </a:p>
          <a:p>
            <a:pPr algn="l">
              <a:spcBef>
                <a:spcPts val="0"/>
              </a:spcBef>
            </a:pPr>
            <a:r>
              <a:rPr lang="en-US" sz="2000" spc="-150" dirty="0">
                <a:solidFill>
                  <a:schemeClr val="dk1"/>
                </a:solidFill>
                <a:latin typeface="Lucida Console" pitchFamily="49" charset="0"/>
                <a:cs typeface="Courier New" pitchFamily="49" charset="0"/>
              </a:rPr>
              <a:t>set </a:t>
            </a:r>
            <a:r>
              <a:rPr lang="en-US" sz="2000" spc="-150" dirty="0" err="1">
                <a:solidFill>
                  <a:schemeClr val="dk1"/>
                </a:solidFill>
                <a:latin typeface="Lucida Console" pitchFamily="49" charset="0"/>
                <a:cs typeface="Courier New" pitchFamily="49" charset="0"/>
              </a:rPr>
              <a:t>pagesize</a:t>
            </a:r>
            <a:r>
              <a:rPr lang="en-US" sz="2000" spc="-150" dirty="0">
                <a:solidFill>
                  <a:schemeClr val="dk1"/>
                </a:solidFill>
                <a:latin typeface="Lucida Console" pitchFamily="49" charset="0"/>
                <a:cs typeface="Courier New" pitchFamily="49" charset="0"/>
              </a:rPr>
              <a:t> 100</a:t>
            </a:r>
          </a:p>
          <a:p>
            <a:pPr algn="l">
              <a:spcBef>
                <a:spcPts val="0"/>
              </a:spcBef>
            </a:pPr>
            <a:r>
              <a:rPr lang="en-US" sz="2000" spc="-150" dirty="0">
                <a:solidFill>
                  <a:schemeClr val="dk1"/>
                </a:solidFill>
                <a:latin typeface="Lucida Console" pitchFamily="49" charset="0"/>
                <a:cs typeface="Courier New" pitchFamily="49" charset="0"/>
              </a:rPr>
              <a:t>DEFINE _</a:t>
            </a:r>
            <a:r>
              <a:rPr lang="en-US" sz="2000" spc="-150" dirty="0" smtClean="0">
                <a:solidFill>
                  <a:schemeClr val="dk1"/>
                </a:solidFill>
                <a:latin typeface="Lucida Console" pitchFamily="49" charset="0"/>
                <a:cs typeface="Courier New" pitchFamily="49" charset="0"/>
              </a:rPr>
              <a:t>EDITOR=vi</a:t>
            </a:r>
          </a:p>
          <a:p>
            <a:pPr algn="l">
              <a:spcBef>
                <a:spcPts val="0"/>
              </a:spcBef>
            </a:pPr>
            <a:endParaRPr lang="en-US" sz="2000" spc="-150" dirty="0" smtClean="0">
              <a:solidFill>
                <a:schemeClr val="dk1"/>
              </a:solidFill>
              <a:latin typeface="Lucida Console" pitchFamily="49" charset="0"/>
              <a:cs typeface="Courier New" pitchFamily="49" charset="0"/>
            </a:endParaRPr>
          </a:p>
          <a:p>
            <a:pPr algn="l">
              <a:spcBef>
                <a:spcPts val="0"/>
              </a:spcBef>
            </a:pPr>
            <a:endParaRPr lang="en-US" sz="2000" spc="-150" dirty="0">
              <a:solidFill>
                <a:schemeClr val="dk1"/>
              </a:solidFill>
              <a:latin typeface="Lucida Console" pitchFamily="49" charset="0"/>
              <a:cs typeface="Courier New" pitchFamily="49" charset="0"/>
            </a:endParaRPr>
          </a:p>
          <a:p>
            <a:pPr algn="l">
              <a:spcBef>
                <a:spcPts val="0"/>
              </a:spcBef>
            </a:pPr>
            <a:endParaRPr lang="en-US" sz="2000" spc="-150" dirty="0">
              <a:solidFill>
                <a:schemeClr val="dk1"/>
              </a:solidFill>
              <a:latin typeface="Lucida Console" pitchFamily="49" charset="0"/>
              <a:cs typeface="Courier New" pitchFamily="49" charset="0"/>
            </a:endParaRPr>
          </a:p>
          <a:p>
            <a:pPr algn="l">
              <a:spcBef>
                <a:spcPts val="0"/>
              </a:spcBef>
            </a:pPr>
            <a:r>
              <a:rPr lang="en-US" sz="2000" spc="-150" dirty="0" smtClean="0">
                <a:solidFill>
                  <a:schemeClr val="dk1"/>
                </a:solidFill>
                <a:latin typeface="Lucida Console" pitchFamily="49" charset="0"/>
                <a:cs typeface="Courier New" pitchFamily="49" charset="0"/>
              </a:rPr>
              <a:t>SQLPATH</a:t>
            </a:r>
            <a:r>
              <a:rPr lang="en-US" sz="2000" spc="-150" dirty="0">
                <a:solidFill>
                  <a:schemeClr val="dk1"/>
                </a:solidFill>
                <a:latin typeface="Lucida Console" pitchFamily="49" charset="0"/>
                <a:cs typeface="Courier New" pitchFamily="49" charset="0"/>
              </a:rPr>
              <a:t>=/</a:t>
            </a:r>
            <a:r>
              <a:rPr lang="en-US" sz="2000" spc="-150" dirty="0" smtClean="0">
                <a:solidFill>
                  <a:schemeClr val="dk1"/>
                </a:solidFill>
                <a:latin typeface="Lucida Console" pitchFamily="49" charset="0"/>
                <a:cs typeface="Courier New" pitchFamily="49" charset="0"/>
              </a:rPr>
              <a:t>home/</a:t>
            </a:r>
            <a:r>
              <a:rPr lang="en-US" sz="2000" spc="-150" dirty="0" err="1" smtClean="0">
                <a:solidFill>
                  <a:schemeClr val="dk1"/>
                </a:solidFill>
                <a:latin typeface="Lucida Console" pitchFamily="49" charset="0"/>
                <a:cs typeface="Courier New" pitchFamily="49" charset="0"/>
              </a:rPr>
              <a:t>smiller</a:t>
            </a:r>
            <a:r>
              <a:rPr lang="en-US" sz="2000" spc="-150" dirty="0" smtClean="0">
                <a:solidFill>
                  <a:schemeClr val="dk1"/>
                </a:solidFill>
                <a:latin typeface="Lucida Console" pitchFamily="49" charset="0"/>
                <a:cs typeface="Courier New" pitchFamily="49" charset="0"/>
              </a:rPr>
              <a:t>/scripts</a:t>
            </a:r>
          </a:p>
          <a:p>
            <a:pPr algn="l">
              <a:spcBef>
                <a:spcPts val="0"/>
              </a:spcBef>
            </a:pPr>
            <a:endParaRPr lang="en-US" sz="2000" spc="-150" dirty="0">
              <a:solidFill>
                <a:schemeClr val="dk1"/>
              </a:solidFill>
              <a:latin typeface="Lucida Console" pitchFamily="49" charset="0"/>
              <a:cs typeface="Courier New" pitchFamily="49" charset="0"/>
            </a:endParaRPr>
          </a:p>
        </p:txBody>
      </p:sp>
      <p:sp>
        <p:nvSpPr>
          <p:cNvPr id="2" name="TextBox 1"/>
          <p:cNvSpPr txBox="1"/>
          <p:nvPr/>
        </p:nvSpPr>
        <p:spPr>
          <a:xfrm>
            <a:off x="228600" y="609600"/>
            <a:ext cx="2323072" cy="646331"/>
          </a:xfrm>
          <a:prstGeom prst="rect">
            <a:avLst/>
          </a:prstGeom>
          <a:noFill/>
        </p:spPr>
        <p:txBody>
          <a:bodyPr wrap="none" rtlCol="0">
            <a:spAutoFit/>
          </a:bodyPr>
          <a:lstStyle/>
          <a:p>
            <a:r>
              <a:rPr lang="en-US" sz="3600" dirty="0" err="1" smtClean="0">
                <a:latin typeface="Eras Bold ITC" pitchFamily="34" charset="0"/>
              </a:rPr>
              <a:t>Login.sql</a:t>
            </a:r>
            <a:endParaRPr lang="en-US" sz="3600" dirty="0">
              <a:latin typeface="Eras Bold ITC" pitchFamily="34" charset="0"/>
            </a:endParaRPr>
          </a:p>
        </p:txBody>
      </p:sp>
      <p:sp>
        <p:nvSpPr>
          <p:cNvPr id="3" name="TextBox 2"/>
          <p:cNvSpPr txBox="1"/>
          <p:nvPr/>
        </p:nvSpPr>
        <p:spPr>
          <a:xfrm>
            <a:off x="6858000" y="932765"/>
            <a:ext cx="990600" cy="369332"/>
          </a:xfrm>
          <a:prstGeom prst="rect">
            <a:avLst/>
          </a:prstGeom>
          <a:noFill/>
        </p:spPr>
        <p:txBody>
          <a:bodyPr wrap="square" rtlCol="0">
            <a:spAutoFit/>
          </a:bodyPr>
          <a:lstStyle/>
          <a:p>
            <a:endParaRPr lang="en-US" dirty="0"/>
          </a:p>
        </p:txBody>
      </p:sp>
      <p:sp>
        <p:nvSpPr>
          <p:cNvPr id="8" name="Rectangle 7"/>
          <p:cNvSpPr/>
          <p:nvPr/>
        </p:nvSpPr>
        <p:spPr>
          <a:xfrm>
            <a:off x="432497" y="4724400"/>
            <a:ext cx="1800493" cy="400110"/>
          </a:xfrm>
          <a:prstGeom prst="rect">
            <a:avLst/>
          </a:prstGeom>
          <a:solidFill>
            <a:schemeClr val="tx2">
              <a:lumMod val="75000"/>
            </a:schemeClr>
          </a:solidFill>
        </p:spPr>
        <p:txBody>
          <a:bodyPr wrap="none">
            <a:spAutoFit/>
          </a:bodyPr>
          <a:lstStyle/>
          <a:p>
            <a:r>
              <a:rPr lang="en-US" sz="2000" spc="-150" dirty="0">
                <a:solidFill>
                  <a:schemeClr val="bg1"/>
                </a:solidFill>
                <a:latin typeface="Lucida Console" pitchFamily="49" charset="0"/>
                <a:cs typeface="Courier New" pitchFamily="49" charset="0"/>
              </a:rPr>
              <a:t>SYS@ORCL1 </a:t>
            </a:r>
            <a:r>
              <a:rPr lang="en-US" sz="2000" spc="-150" dirty="0" smtClean="0">
                <a:solidFill>
                  <a:schemeClr val="bg1"/>
                </a:solidFill>
                <a:latin typeface="Lucida Console" pitchFamily="49" charset="0"/>
                <a:cs typeface="Courier New" pitchFamily="49" charset="0"/>
              </a:rPr>
              <a:t>&gt;</a:t>
            </a:r>
            <a:r>
              <a:rPr lang="en-US" sz="2000" spc="-150" dirty="0" smtClean="0">
                <a:solidFill>
                  <a:srgbClr val="FFFF00"/>
                </a:solidFill>
                <a:latin typeface="Lucida Console" pitchFamily="49" charset="0"/>
                <a:cs typeface="Courier New" pitchFamily="49" charset="0"/>
              </a:rPr>
              <a:t> </a:t>
            </a:r>
            <a:endParaRPr lang="en-US" sz="2000" spc="-150" dirty="0">
              <a:solidFill>
                <a:srgbClr val="FFFF00"/>
              </a:solidFill>
              <a:latin typeface="Lucida Console" pitchFamily="49" charset="0"/>
              <a:cs typeface="Courier New" pitchFamily="49" charset="0"/>
            </a:endParaRPr>
          </a:p>
        </p:txBody>
      </p:sp>
    </p:spTree>
    <p:extLst>
      <p:ext uri="{BB962C8B-B14F-4D97-AF65-F5344CB8AC3E}">
        <p14:creationId xmlns:p14="http://schemas.microsoft.com/office/powerpoint/2010/main" val="462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456560" y="1482378"/>
            <a:ext cx="8686800" cy="51054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400" spc="-150" dirty="0">
                <a:solidFill>
                  <a:schemeClr val="dk1"/>
                </a:solidFill>
                <a:latin typeface="Lucida Console" pitchFamily="49" charset="0"/>
                <a:cs typeface="Courier New" pitchFamily="49" charset="0"/>
              </a:rPr>
              <a:t>@echo off</a:t>
            </a:r>
          </a:p>
          <a:p>
            <a:pPr algn="l">
              <a:spcBef>
                <a:spcPts val="0"/>
              </a:spcBef>
            </a:pP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set FILESPATH=C:\</a:t>
            </a:r>
            <a:r>
              <a:rPr lang="en-US" sz="1400" spc="-150" dirty="0" smtClean="0">
                <a:solidFill>
                  <a:schemeClr val="dk1"/>
                </a:solidFill>
                <a:latin typeface="Lucida Console" pitchFamily="49" charset="0"/>
                <a:cs typeface="Courier New" pitchFamily="49" charset="0"/>
              </a:rPr>
              <a:t>Users\smiller\Putty</a:t>
            </a: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set TRANSFERSCRIPTS=%FILESPATH%\</a:t>
            </a:r>
            <a:r>
              <a:rPr lang="en-US" sz="1400" spc="-150" dirty="0" err="1">
                <a:solidFill>
                  <a:schemeClr val="dk1"/>
                </a:solidFill>
                <a:latin typeface="Lucida Console" pitchFamily="49" charset="0"/>
                <a:cs typeface="Courier New" pitchFamily="49" charset="0"/>
              </a:rPr>
              <a:t>transferscripts</a:t>
            </a: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set TRANSFERPATH=%FILESPATH%\transfer</a:t>
            </a:r>
          </a:p>
          <a:p>
            <a:pPr algn="l">
              <a:spcBef>
                <a:spcPts val="0"/>
              </a:spcBef>
            </a:pPr>
            <a:r>
              <a:rPr lang="en-US" sz="1400" spc="-150" dirty="0">
                <a:solidFill>
                  <a:schemeClr val="dk1"/>
                </a:solidFill>
                <a:latin typeface="Lucida Console" pitchFamily="49" charset="0"/>
                <a:cs typeface="Courier New" pitchFamily="49" charset="0"/>
              </a:rPr>
              <a:t>set </a:t>
            </a:r>
            <a:r>
              <a:rPr lang="en-US" sz="1400" spc="-150" dirty="0" smtClean="0">
                <a:solidFill>
                  <a:schemeClr val="dk1"/>
                </a:solidFill>
                <a:latin typeface="Lucida Console" pitchFamily="49" charset="0"/>
                <a:cs typeface="Courier New" pitchFamily="49" charset="0"/>
              </a:rPr>
              <a:t>PSCP_USER=</a:t>
            </a:r>
            <a:r>
              <a:rPr lang="en-US" sz="1400" spc="-150" dirty="0" err="1" smtClean="0">
                <a:solidFill>
                  <a:schemeClr val="dk1"/>
                </a:solidFill>
                <a:latin typeface="Lucida Console" pitchFamily="49" charset="0"/>
                <a:cs typeface="Courier New" pitchFamily="49" charset="0"/>
              </a:rPr>
              <a:t>smiller</a:t>
            </a: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set TARGET=%1</a:t>
            </a:r>
          </a:p>
          <a:p>
            <a:pPr algn="l">
              <a:spcBef>
                <a:spcPts val="0"/>
              </a:spcBef>
            </a:pP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IF (%1)==() set </a:t>
            </a:r>
            <a:r>
              <a:rPr lang="en-US" sz="1400" spc="-150" dirty="0" smtClean="0">
                <a:solidFill>
                  <a:schemeClr val="dk1"/>
                </a:solidFill>
                <a:latin typeface="Lucida Console" pitchFamily="49" charset="0"/>
                <a:cs typeface="Courier New" pitchFamily="49" charset="0"/>
              </a:rPr>
              <a:t>usa-server1 usa-server2 usa-server3 usa-server4</a:t>
            </a:r>
            <a:endParaRPr lang="en-US" sz="1400" spc="-150" dirty="0">
              <a:solidFill>
                <a:schemeClr val="dk1"/>
              </a:solidFill>
              <a:latin typeface="Lucida Console" pitchFamily="49" charset="0"/>
              <a:cs typeface="Courier New" pitchFamily="49" charset="0"/>
            </a:endParaRPr>
          </a:p>
          <a:p>
            <a:pPr algn="l">
              <a:spcBef>
                <a:spcPts val="0"/>
              </a:spcBef>
            </a:pPr>
            <a:endParaRPr lang="en-US" sz="1400" spc="-150" dirty="0">
              <a:solidFill>
                <a:schemeClr val="dk1"/>
              </a:solidFill>
              <a:latin typeface="Lucida Console" pitchFamily="49" charset="0"/>
              <a:cs typeface="Courier New" pitchFamily="49" charset="0"/>
            </a:endParaRPr>
          </a:p>
          <a:p>
            <a:pPr algn="l">
              <a:spcBef>
                <a:spcPts val="0"/>
              </a:spcBef>
            </a:pPr>
            <a:r>
              <a:rPr lang="en-US" sz="1400" spc="-150" dirty="0">
                <a:solidFill>
                  <a:schemeClr val="dk1"/>
                </a:solidFill>
                <a:latin typeface="Lucida Console" pitchFamily="49" charset="0"/>
                <a:cs typeface="Courier New" pitchFamily="49" charset="0"/>
              </a:rPr>
              <a:t>for %%I in ( %TARGET% ) do ( </a:t>
            </a:r>
          </a:p>
          <a:p>
            <a:pPr algn="l">
              <a:spcBef>
                <a:spcPts val="0"/>
              </a:spcBef>
            </a:pPr>
            <a:r>
              <a:rPr lang="en-US" sz="1400" spc="-150" dirty="0">
                <a:solidFill>
                  <a:schemeClr val="dk1"/>
                </a:solidFill>
                <a:latin typeface="Lucida Console" pitchFamily="49" charset="0"/>
                <a:cs typeface="Courier New" pitchFamily="49" charset="0"/>
              </a:rPr>
              <a:t>echo.</a:t>
            </a:r>
          </a:p>
          <a:p>
            <a:pPr algn="l">
              <a:spcBef>
                <a:spcPts val="0"/>
              </a:spcBef>
            </a:pPr>
            <a:r>
              <a:rPr lang="en-US" sz="1400" spc="-150" dirty="0">
                <a:solidFill>
                  <a:schemeClr val="dk1"/>
                </a:solidFill>
                <a:latin typeface="Lucida Console" pitchFamily="49" charset="0"/>
                <a:cs typeface="Courier New" pitchFamily="49" charset="0"/>
              </a:rPr>
              <a:t>echo Transferring files to %%I</a:t>
            </a:r>
          </a:p>
          <a:p>
            <a:pPr algn="l">
              <a:spcBef>
                <a:spcPts val="0"/>
              </a:spcBef>
            </a:pPr>
            <a:r>
              <a:rPr lang="en-US" sz="1400" spc="-150" dirty="0">
                <a:solidFill>
                  <a:schemeClr val="dk1"/>
                </a:solidFill>
                <a:latin typeface="Lucida Console" pitchFamily="49" charset="0"/>
                <a:cs typeface="Courier New" pitchFamily="49" charset="0"/>
              </a:rPr>
              <a:t>echo.</a:t>
            </a:r>
          </a:p>
          <a:p>
            <a:pPr algn="l">
              <a:spcBef>
                <a:spcPts val="0"/>
              </a:spcBef>
            </a:pPr>
            <a:r>
              <a:rPr lang="en-US" sz="1400" spc="-150" dirty="0">
                <a:solidFill>
                  <a:schemeClr val="dk1"/>
                </a:solidFill>
                <a:latin typeface="Lucida Console" pitchFamily="49" charset="0"/>
                <a:cs typeface="Courier New" pitchFamily="49" charset="0"/>
              </a:rPr>
              <a:t>%FILESPATH%\plink.exe %PSCP_USER%@%%I </a:t>
            </a:r>
            <a:r>
              <a:rPr lang="en-US" sz="1400" spc="-150" dirty="0" smtClean="0">
                <a:solidFill>
                  <a:schemeClr val="dk1"/>
                </a:solidFill>
                <a:latin typeface="Lucida Console" pitchFamily="49" charset="0"/>
                <a:cs typeface="Courier New" pitchFamily="49" charset="0"/>
              </a:rPr>
              <a:t>"mkdir </a:t>
            </a:r>
            <a:r>
              <a:rPr lang="en-US" sz="1400" spc="-150" dirty="0">
                <a:solidFill>
                  <a:schemeClr val="dk1"/>
                </a:solidFill>
                <a:latin typeface="Lucida Console" pitchFamily="49" charset="0"/>
                <a:cs typeface="Courier New" pitchFamily="49" charset="0"/>
              </a:rPr>
              <a:t>-p ~/scripts" </a:t>
            </a:r>
          </a:p>
          <a:p>
            <a:pPr algn="l">
              <a:spcBef>
                <a:spcPts val="0"/>
              </a:spcBef>
            </a:pPr>
            <a:r>
              <a:rPr lang="en-US" sz="1400" spc="-150" dirty="0">
                <a:solidFill>
                  <a:schemeClr val="dk1"/>
                </a:solidFill>
                <a:latin typeface="Lucida Console" pitchFamily="49" charset="0"/>
                <a:cs typeface="Courier New" pitchFamily="49" charset="0"/>
              </a:rPr>
              <a:t>%FILESPATH%\pscp.exe %TRANSFERPATH%\* %PSCP_USER%@%%I:</a:t>
            </a:r>
          </a:p>
          <a:p>
            <a:pPr algn="l">
              <a:spcBef>
                <a:spcPts val="0"/>
              </a:spcBef>
            </a:pPr>
            <a:r>
              <a:rPr lang="en-US" sz="1400" spc="-150" dirty="0">
                <a:solidFill>
                  <a:schemeClr val="dk1"/>
                </a:solidFill>
                <a:latin typeface="Lucida Console" pitchFamily="49" charset="0"/>
                <a:cs typeface="Courier New" pitchFamily="49" charset="0"/>
              </a:rPr>
              <a:t>%FILESPATH%\pscp.exe %TRANSFERSCRIPTS%\* %PSCP_USER%@%%</a:t>
            </a:r>
            <a:r>
              <a:rPr lang="en-US" sz="1400" spc="-150" dirty="0" err="1">
                <a:solidFill>
                  <a:schemeClr val="dk1"/>
                </a:solidFill>
                <a:latin typeface="Lucida Console" pitchFamily="49" charset="0"/>
                <a:cs typeface="Courier New" pitchFamily="49" charset="0"/>
              </a:rPr>
              <a:t>I:scripts</a:t>
            </a:r>
            <a:r>
              <a:rPr lang="en-US" sz="1400" spc="-150" dirty="0">
                <a:solidFill>
                  <a:schemeClr val="dk1"/>
                </a:solidFill>
                <a:latin typeface="Lucida Console" pitchFamily="49" charset="0"/>
                <a:cs typeface="Courier New" pitchFamily="49" charset="0"/>
              </a:rPr>
              <a:t>/</a:t>
            </a:r>
          </a:p>
          <a:p>
            <a:pPr algn="l">
              <a:spcBef>
                <a:spcPts val="0"/>
              </a:spcBef>
            </a:pPr>
            <a:r>
              <a:rPr lang="en-US" sz="1400" spc="-150" dirty="0">
                <a:solidFill>
                  <a:schemeClr val="dk1"/>
                </a:solidFill>
                <a:latin typeface="Lucida Console" pitchFamily="49" charset="0"/>
                <a:cs typeface="Courier New" pitchFamily="49" charset="0"/>
              </a:rPr>
              <a:t>%FILESPATH%\plink.exe %PSCP_USER%@%%I "dos2unix ~/</a:t>
            </a:r>
            <a:r>
              <a:rPr lang="en-US" sz="1400" spc="-150" dirty="0" err="1">
                <a:solidFill>
                  <a:schemeClr val="dk1"/>
                </a:solidFill>
                <a:latin typeface="Lucida Console" pitchFamily="49" charset="0"/>
                <a:cs typeface="Courier New" pitchFamily="49" charset="0"/>
              </a:rPr>
              <a:t>oracleprofile</a:t>
            </a:r>
            <a:r>
              <a:rPr lang="en-US" sz="1400" spc="-150" dirty="0">
                <a:solidFill>
                  <a:schemeClr val="dk1"/>
                </a:solidFill>
                <a:latin typeface="Lucida Console" pitchFamily="49" charset="0"/>
                <a:cs typeface="Courier New" pitchFamily="49" charset="0"/>
              </a:rPr>
              <a:t>; dos2unix ~/</a:t>
            </a:r>
            <a:r>
              <a:rPr lang="en-US" sz="1400" spc="-150" dirty="0" err="1">
                <a:solidFill>
                  <a:schemeClr val="dk1"/>
                </a:solidFill>
                <a:latin typeface="Lucida Console" pitchFamily="49" charset="0"/>
                <a:cs typeface="Courier New" pitchFamily="49" charset="0"/>
              </a:rPr>
              <a:t>sharedcode</a:t>
            </a:r>
            <a:r>
              <a:rPr lang="en-US" sz="1400" spc="-150" dirty="0">
                <a:solidFill>
                  <a:schemeClr val="dk1"/>
                </a:solidFill>
                <a:latin typeface="Lucida Console" pitchFamily="49" charset="0"/>
                <a:cs typeface="Courier New" pitchFamily="49" charset="0"/>
              </a:rPr>
              <a:t>; dos2unix ~/</a:t>
            </a:r>
            <a:r>
              <a:rPr lang="en-US" sz="1400" spc="-150" dirty="0" err="1">
                <a:solidFill>
                  <a:schemeClr val="dk1"/>
                </a:solidFill>
                <a:latin typeface="Lucida Console" pitchFamily="49" charset="0"/>
                <a:cs typeface="Courier New" pitchFamily="49" charset="0"/>
              </a:rPr>
              <a:t>setoraclebash</a:t>
            </a:r>
            <a:r>
              <a:rPr lang="en-US" sz="1400" spc="-150" dirty="0">
                <a:solidFill>
                  <a:schemeClr val="dk1"/>
                </a:solidFill>
                <a:latin typeface="Lucida Console" pitchFamily="49" charset="0"/>
                <a:cs typeface="Courier New" pitchFamily="49" charset="0"/>
              </a:rPr>
              <a:t>; dos2unix ~/scripts/*; </a:t>
            </a:r>
            <a:r>
              <a:rPr lang="en-US" sz="1400" spc="-150" dirty="0" err="1">
                <a:solidFill>
                  <a:schemeClr val="dk1"/>
                </a:solidFill>
                <a:latin typeface="Lucida Console" pitchFamily="49" charset="0"/>
                <a:cs typeface="Courier New" pitchFamily="49" charset="0"/>
              </a:rPr>
              <a:t>chmod</a:t>
            </a:r>
            <a:r>
              <a:rPr lang="en-US" sz="1400" spc="-150" dirty="0">
                <a:solidFill>
                  <a:schemeClr val="dk1"/>
                </a:solidFill>
                <a:latin typeface="Lucida Console" pitchFamily="49" charset="0"/>
                <a:cs typeface="Courier New" pitchFamily="49" charset="0"/>
              </a:rPr>
              <a:t> </a:t>
            </a:r>
            <a:r>
              <a:rPr lang="en-US" sz="1400" spc="-150" dirty="0" smtClean="0">
                <a:solidFill>
                  <a:schemeClr val="dk1"/>
                </a:solidFill>
                <a:latin typeface="Lucida Console" pitchFamily="49" charset="0"/>
                <a:cs typeface="Courier New" pitchFamily="49" charset="0"/>
              </a:rPr>
              <a:t>755 </a:t>
            </a:r>
            <a:r>
              <a:rPr lang="en-US" sz="1400" spc="-150" dirty="0">
                <a:solidFill>
                  <a:schemeClr val="dk1"/>
                </a:solidFill>
                <a:latin typeface="Lucida Console" pitchFamily="49" charset="0"/>
                <a:cs typeface="Courier New" pitchFamily="49" charset="0"/>
              </a:rPr>
              <a:t>~/scripts/*; </a:t>
            </a:r>
            <a:r>
              <a:rPr lang="en-US" sz="1400" spc="-150" dirty="0" err="1">
                <a:solidFill>
                  <a:schemeClr val="dk1"/>
                </a:solidFill>
                <a:latin typeface="Lucida Console" pitchFamily="49" charset="0"/>
                <a:cs typeface="Courier New" pitchFamily="49" charset="0"/>
              </a:rPr>
              <a:t>chmod</a:t>
            </a:r>
            <a:r>
              <a:rPr lang="en-US" sz="1400" spc="-150" dirty="0">
                <a:solidFill>
                  <a:schemeClr val="dk1"/>
                </a:solidFill>
                <a:latin typeface="Lucida Console" pitchFamily="49" charset="0"/>
                <a:cs typeface="Courier New" pitchFamily="49" charset="0"/>
              </a:rPr>
              <a:t> 775 ~/setenvs.sh;" </a:t>
            </a:r>
          </a:p>
          <a:p>
            <a:pPr algn="l">
              <a:spcBef>
                <a:spcPts val="0"/>
              </a:spcBef>
            </a:pPr>
            <a:r>
              <a:rPr lang="en-US" sz="1400" spc="-150" dirty="0">
                <a:solidFill>
                  <a:schemeClr val="dk1"/>
                </a:solidFill>
                <a:latin typeface="Lucida Console" pitchFamily="49" charset="0"/>
                <a:cs typeface="Courier New" pitchFamily="49" charset="0"/>
              </a:rPr>
              <a:t>echo. )</a:t>
            </a:r>
          </a:p>
        </p:txBody>
      </p:sp>
      <p:sp>
        <p:nvSpPr>
          <p:cNvPr id="2" name="TextBox 1"/>
          <p:cNvSpPr txBox="1"/>
          <p:nvPr/>
        </p:nvSpPr>
        <p:spPr>
          <a:xfrm>
            <a:off x="228600" y="609600"/>
            <a:ext cx="3320140" cy="646331"/>
          </a:xfrm>
          <a:prstGeom prst="rect">
            <a:avLst/>
          </a:prstGeom>
          <a:noFill/>
        </p:spPr>
        <p:txBody>
          <a:bodyPr wrap="none" rtlCol="0">
            <a:spAutoFit/>
          </a:bodyPr>
          <a:lstStyle/>
          <a:p>
            <a:r>
              <a:rPr lang="en-US" sz="3600" dirty="0" smtClean="0">
                <a:latin typeface="Eras Bold ITC" pitchFamily="34" charset="0"/>
              </a:rPr>
              <a:t>Upload Script</a:t>
            </a:r>
            <a:endParaRPr lang="en-US" sz="3600" dirty="0">
              <a:latin typeface="Eras Bold ITC" pitchFamily="34" charset="0"/>
            </a:endParaRPr>
          </a:p>
        </p:txBody>
      </p:sp>
      <p:sp>
        <p:nvSpPr>
          <p:cNvPr id="3" name="TextBox 2"/>
          <p:cNvSpPr txBox="1"/>
          <p:nvPr/>
        </p:nvSpPr>
        <p:spPr>
          <a:xfrm>
            <a:off x="5257800" y="1222064"/>
            <a:ext cx="3581400" cy="738664"/>
          </a:xfrm>
          <a:prstGeom prst="rect">
            <a:avLst/>
          </a:prstGeom>
          <a:noFill/>
          <a:ln w="28575">
            <a:solidFill>
              <a:schemeClr val="tx1"/>
            </a:solidFill>
          </a:ln>
        </p:spPr>
        <p:txBody>
          <a:bodyPr wrap="square" rtlCol="0">
            <a:spAutoFit/>
          </a:bodyPr>
          <a:lstStyle/>
          <a:p>
            <a:r>
              <a:rPr lang="en-US" sz="1400" dirty="0" smtClean="0">
                <a:latin typeface="Consolas" pitchFamily="49" charset="0"/>
                <a:cs typeface="Consolas" pitchFamily="49" charset="0"/>
              </a:rPr>
              <a:t>cpk.bat "usa-server1 usa-server2"</a:t>
            </a:r>
          </a:p>
          <a:p>
            <a:pPr algn="ctr"/>
            <a:r>
              <a:rPr lang="en-US" sz="1400" dirty="0" smtClean="0">
                <a:latin typeface="Consolas" pitchFamily="49" charset="0"/>
                <a:cs typeface="Consolas" pitchFamily="49" charset="0"/>
              </a:rPr>
              <a:t>OR</a:t>
            </a:r>
          </a:p>
          <a:p>
            <a:r>
              <a:rPr lang="en-US" sz="1400" dirty="0" smtClean="0">
                <a:latin typeface="Consolas" pitchFamily="49" charset="0"/>
                <a:cs typeface="Consolas" pitchFamily="49" charset="0"/>
              </a:rPr>
              <a:t>cpk.bat</a:t>
            </a:r>
            <a:endParaRPr lang="en-US" sz="1400" dirty="0">
              <a:latin typeface="Consolas" pitchFamily="49" charset="0"/>
              <a:cs typeface="Consolas" pitchFamily="49" charset="0"/>
            </a:endParaRPr>
          </a:p>
        </p:txBody>
      </p:sp>
    </p:spTree>
    <p:extLst>
      <p:ext uri="{BB962C8B-B14F-4D97-AF65-F5344CB8AC3E}">
        <p14:creationId xmlns:p14="http://schemas.microsoft.com/office/powerpoint/2010/main" val="171196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28600" y="609600"/>
            <a:ext cx="2351926" cy="646331"/>
          </a:xfrm>
          <a:prstGeom prst="rect">
            <a:avLst/>
          </a:prstGeom>
          <a:noFill/>
        </p:spPr>
        <p:txBody>
          <a:bodyPr wrap="none" rtlCol="0">
            <a:spAutoFit/>
          </a:bodyPr>
          <a:lstStyle/>
          <a:p>
            <a:r>
              <a:rPr lang="en-US" sz="3600" dirty="0" smtClean="0">
                <a:latin typeface="Eras Bold ITC" pitchFamily="34" charset="0"/>
              </a:rPr>
              <a:t>Summary</a:t>
            </a:r>
            <a:endParaRPr lang="en-US" sz="3600" dirty="0">
              <a:latin typeface="Eras Bold ITC" pitchFamily="34" charset="0"/>
            </a:endParaRPr>
          </a:p>
        </p:txBody>
      </p:sp>
      <p:graphicFrame>
        <p:nvGraphicFramePr>
          <p:cNvPr id="8" name="Diagram 7"/>
          <p:cNvGraphicFramePr/>
          <p:nvPr>
            <p:extLst>
              <p:ext uri="{D42A27DB-BD31-4B8C-83A1-F6EECF244321}">
                <p14:modId xmlns:p14="http://schemas.microsoft.com/office/powerpoint/2010/main" val="5942605"/>
              </p:ext>
            </p:extLst>
          </p:nvPr>
        </p:nvGraphicFramePr>
        <p:xfrm>
          <a:off x="533400" y="1447800"/>
          <a:ext cx="4191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58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5722892"/>
            <a:ext cx="1750800" cy="800219"/>
          </a:xfrm>
          <a:prstGeom prst="rect">
            <a:avLst/>
          </a:prstGeom>
          <a:noFill/>
        </p:spPr>
        <p:txBody>
          <a:bodyPr wrap="none" rtlCol="0">
            <a:spAutoFit/>
          </a:bodyPr>
          <a:lstStyle/>
          <a:p>
            <a:r>
              <a:rPr lang="en-US" dirty="0" smtClean="0"/>
              <a:t>Seth Miller</a:t>
            </a:r>
          </a:p>
          <a:p>
            <a:r>
              <a:rPr lang="en-US" sz="1400" dirty="0" smtClean="0">
                <a:hlinkClick r:id="rId3"/>
              </a:rPr>
              <a:t>smiller05@sjm.com</a:t>
            </a:r>
            <a:endParaRPr lang="en-US" sz="1400" dirty="0" smtClean="0"/>
          </a:p>
          <a:p>
            <a:r>
              <a:rPr lang="en-US" sz="1400" dirty="0" smtClean="0"/>
              <a:t>http://sethmiller.org</a:t>
            </a:r>
            <a:endParaRPr lang="en-US" sz="1400" dirty="0"/>
          </a:p>
        </p:txBody>
      </p:sp>
      <p:sp>
        <p:nvSpPr>
          <p:cNvPr id="13" name="Title 12"/>
          <p:cNvSpPr>
            <a:spLocks noGrp="1"/>
          </p:cNvSpPr>
          <p:nvPr>
            <p:ph type="ctrTitle"/>
          </p:nvPr>
        </p:nvSpPr>
        <p:spPr/>
        <p:txBody>
          <a:bodyPr/>
          <a:lstStyle/>
          <a:p>
            <a:r>
              <a:rPr lang="en-US" sz="5400" dirty="0">
                <a:latin typeface="Eras Bold ITC" pitchFamily="34" charset="0"/>
              </a:rPr>
              <a:t>Thank </a:t>
            </a:r>
            <a:r>
              <a:rPr lang="en-US" sz="5400" dirty="0" smtClean="0">
                <a:latin typeface="Eras Bold ITC" pitchFamily="34" charset="0"/>
              </a:rPr>
              <a:t>You</a:t>
            </a:r>
            <a:endParaRPr lang="en-US" sz="5400" dirty="0"/>
          </a:p>
        </p:txBody>
      </p:sp>
    </p:spTree>
    <p:extLst>
      <p:ext uri="{BB962C8B-B14F-4D97-AF65-F5344CB8AC3E}">
        <p14:creationId xmlns:p14="http://schemas.microsoft.com/office/powerpoint/2010/main" val="24223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381000" y="1447800"/>
            <a:ext cx="8686800" cy="5105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spc="-150" dirty="0" err="1">
                <a:solidFill>
                  <a:schemeClr val="dk1"/>
                </a:solidFill>
                <a:latin typeface="Lucida Console" pitchFamily="49" charset="0"/>
                <a:cs typeface="Courier New" pitchFamily="49" charset="0"/>
              </a:rPr>
              <a:t>xcopy</a:t>
            </a:r>
            <a:r>
              <a:rPr lang="en-US" sz="1800" spc="-150" dirty="0">
                <a:solidFill>
                  <a:schemeClr val="dk1"/>
                </a:solidFill>
                <a:latin typeface="Lucida Console" pitchFamily="49" charset="0"/>
                <a:cs typeface="Courier New" pitchFamily="49" charset="0"/>
              </a:rPr>
              <a:t> source [destination] </a:t>
            </a:r>
            <a:r>
              <a:rPr lang="en-US" sz="1800" spc="-150" dirty="0" smtClean="0">
                <a:solidFill>
                  <a:schemeClr val="dk1"/>
                </a:solidFill>
                <a:latin typeface="Lucida Console" pitchFamily="49" charset="0"/>
                <a:cs typeface="Courier New" pitchFamily="49" charset="0"/>
              </a:rPr>
              <a:t>[/</a:t>
            </a:r>
            <a:r>
              <a:rPr lang="en-US" sz="1800" spc="-150" dirty="0">
                <a:solidFill>
                  <a:schemeClr val="dk1"/>
                </a:solidFill>
                <a:latin typeface="Lucida Console" pitchFamily="49" charset="0"/>
                <a:cs typeface="Courier New" pitchFamily="49" charset="0"/>
              </a:rPr>
              <a:t>Y</a:t>
            </a:r>
            <a:r>
              <a:rPr lang="en-US" sz="1800" spc="-150" dirty="0" smtClean="0">
                <a:solidFill>
                  <a:schemeClr val="dk1"/>
                </a:solidFill>
                <a:latin typeface="Lucida Console" pitchFamily="49" charset="0"/>
                <a:cs typeface="Courier New" pitchFamily="49" charset="0"/>
              </a:rPr>
              <a:t>] [/W] [/</a:t>
            </a:r>
            <a:r>
              <a:rPr lang="en-US" sz="1800" spc="-150" dirty="0" err="1">
                <a:solidFill>
                  <a:schemeClr val="dk1"/>
                </a:solidFill>
                <a:latin typeface="Lucida Console" pitchFamily="49" charset="0"/>
                <a:cs typeface="Courier New" pitchFamily="49" charset="0"/>
              </a:rPr>
              <a:t>D</a:t>
            </a:r>
            <a:r>
              <a:rPr lang="en-US" sz="1800" spc="-150" dirty="0" err="1" smtClean="0">
                <a:solidFill>
                  <a:schemeClr val="dk1"/>
                </a:solidFill>
                <a:latin typeface="Lucida Console" pitchFamily="49" charset="0"/>
                <a:cs typeface="Courier New" pitchFamily="49" charset="0"/>
              </a:rPr>
              <a:t>:date</a:t>
            </a:r>
            <a:r>
              <a:rPr lang="en-US" sz="1800" spc="-150" dirty="0">
                <a:solidFill>
                  <a:schemeClr val="dk1"/>
                </a:solidFill>
                <a:latin typeface="Lucida Console" pitchFamily="49" charset="0"/>
                <a:cs typeface="Courier New" pitchFamily="49" charset="0"/>
              </a:rPr>
              <a:t>] </a:t>
            </a:r>
            <a:r>
              <a:rPr lang="en-US" sz="1800" spc="-150" dirty="0" smtClean="0">
                <a:solidFill>
                  <a:schemeClr val="dk1"/>
                </a:solidFill>
                <a:latin typeface="Lucida Console" pitchFamily="49" charset="0"/>
                <a:cs typeface="Courier New" pitchFamily="49" charset="0"/>
              </a:rPr>
              <a:t>[/C] [/S] [/E] [/</a:t>
            </a:r>
            <a:r>
              <a:rPr lang="en-US" sz="1800" spc="-150" dirty="0">
                <a:solidFill>
                  <a:schemeClr val="dk1"/>
                </a:solidFill>
                <a:latin typeface="Lucida Console" pitchFamily="49" charset="0"/>
                <a:cs typeface="Courier New" pitchFamily="49" charset="0"/>
              </a:rPr>
              <a:t>V</a:t>
            </a:r>
            <a:r>
              <a:rPr lang="en-US" sz="1800" spc="-150" dirty="0" smtClean="0">
                <a:solidFill>
                  <a:schemeClr val="dk1"/>
                </a:solidFill>
                <a:latin typeface="Lucida Console" pitchFamily="49" charset="0"/>
                <a:cs typeface="Courier New" pitchFamily="49" charset="0"/>
              </a:rPr>
              <a:t>] ...</a:t>
            </a:r>
            <a:endParaRPr lang="en-US" sz="1800" spc="-150" dirty="0">
              <a:solidFill>
                <a:schemeClr val="dk1"/>
              </a:solidFill>
              <a:latin typeface="Lucida Console" pitchFamily="49" charset="0"/>
              <a:cs typeface="Courier New"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72034312"/>
              </p:ext>
            </p:extLst>
          </p:nvPr>
        </p:nvGraphicFramePr>
        <p:xfrm>
          <a:off x="419100" y="2196270"/>
          <a:ext cx="8267700" cy="3608460"/>
        </p:xfrm>
        <a:graphic>
          <a:graphicData uri="http://schemas.openxmlformats.org/drawingml/2006/table">
            <a:tbl>
              <a:tblPr>
                <a:tableStyleId>{3C2FFA5D-87B4-456A-9821-1D502468CF0F}</a:tableStyleId>
              </a:tblPr>
              <a:tblGrid>
                <a:gridCol w="1485900"/>
                <a:gridCol w="6781800"/>
              </a:tblGrid>
              <a:tr h="301752">
                <a:tc>
                  <a:txBody>
                    <a:bodyPr/>
                    <a:lstStyle/>
                    <a:p>
                      <a:r>
                        <a:rPr lang="en-US" sz="1600" dirty="0">
                          <a:latin typeface="Lucida Console" pitchFamily="49" charset="0"/>
                        </a:rPr>
                        <a:t>source</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dirty="0">
                          <a:latin typeface="Lucida Console" pitchFamily="49" charset="0"/>
                        </a:rPr>
                        <a:t>Specifies the file to copy.</a:t>
                      </a:r>
                      <a:endParaRPr lang="en-US" sz="1600" b="1" dirty="0">
                        <a:latin typeface="Lucida Console" pitchFamily="49" charset="0"/>
                        <a:cs typeface="Courier New" pitchFamily="49" charset="0"/>
                      </a:endParaRPr>
                    </a:p>
                  </a:txBody>
                  <a:tcPr marL="68239" marR="68239" marT="34119" marB="34119" anchor="ctr"/>
                </a:tc>
              </a:tr>
              <a:tr h="301752">
                <a:tc>
                  <a:txBody>
                    <a:bodyPr/>
                    <a:lstStyle/>
                    <a:p>
                      <a:r>
                        <a:rPr lang="en-US" sz="1600" dirty="0">
                          <a:latin typeface="Lucida Console" pitchFamily="49" charset="0"/>
                        </a:rPr>
                        <a:t>destination</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dirty="0">
                          <a:latin typeface="Lucida Console" pitchFamily="49" charset="0"/>
                        </a:rPr>
                        <a:t>Specifies the location and the name of new files.</a:t>
                      </a:r>
                      <a:endParaRPr lang="en-US" sz="1600" b="1" dirty="0">
                        <a:latin typeface="Lucida Console" pitchFamily="49" charset="0"/>
                        <a:cs typeface="Courier New" pitchFamily="49" charset="0"/>
                      </a:endParaRPr>
                    </a:p>
                  </a:txBody>
                  <a:tcPr marL="68239" marR="68239" marT="34119" marB="34119" anchor="ctr"/>
                </a:tc>
              </a:tr>
              <a:tr h="301752">
                <a:tc>
                  <a:txBody>
                    <a:bodyPr/>
                    <a:lstStyle/>
                    <a:p>
                      <a:r>
                        <a:rPr lang="en-US" sz="1600" dirty="0" smtClean="0">
                          <a:latin typeface="Lucida Console" pitchFamily="49" charset="0"/>
                        </a:rPr>
                        <a:t>/C</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dirty="0" smtClean="0">
                          <a:latin typeface="Lucida Console" pitchFamily="49" charset="0"/>
                        </a:rPr>
                        <a:t>Continues copying even if errors occur.</a:t>
                      </a:r>
                      <a:endParaRPr lang="en-US" sz="1600" b="1" dirty="0">
                        <a:latin typeface="Lucida Console" pitchFamily="49" charset="0"/>
                        <a:cs typeface="Courier New" pitchFamily="49" charset="0"/>
                      </a:endParaRPr>
                    </a:p>
                  </a:txBody>
                  <a:tcPr marL="68239" marR="68239" marT="34119" marB="34119" anchor="ctr"/>
                </a:tc>
              </a:tr>
              <a:tr h="301752">
                <a:tc>
                  <a:txBody>
                    <a:bodyPr/>
                    <a:lstStyle/>
                    <a:p>
                      <a:r>
                        <a:rPr lang="en-US" sz="1600" dirty="0" smtClean="0">
                          <a:latin typeface="Lucida Console" pitchFamily="49" charset="0"/>
                        </a:rPr>
                        <a:t>/H</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dirty="0" smtClean="0">
                          <a:latin typeface="Lucida Console" pitchFamily="49" charset="0"/>
                        </a:rPr>
                        <a:t>Copies hidden and system files also.</a:t>
                      </a:r>
                      <a:endParaRPr lang="en-US" sz="1600" b="1" dirty="0">
                        <a:latin typeface="Lucida Console" pitchFamily="49" charset="0"/>
                        <a:cs typeface="Courier New" pitchFamily="49" charset="0"/>
                      </a:endParaRPr>
                    </a:p>
                  </a:txBody>
                  <a:tcPr marL="68239" marR="68239" marT="34119" marB="34119" anchor="ctr"/>
                </a:tc>
              </a:tr>
              <a:tr h="301752">
                <a:tc>
                  <a:txBody>
                    <a:bodyPr/>
                    <a:lstStyle/>
                    <a:p>
                      <a:r>
                        <a:rPr lang="en-US" sz="1600" dirty="0" smtClean="0">
                          <a:latin typeface="Lucida Console" pitchFamily="49" charset="0"/>
                        </a:rPr>
                        <a:t>/</a:t>
                      </a:r>
                      <a:r>
                        <a:rPr lang="en-US" sz="1600" dirty="0" err="1" smtClean="0">
                          <a:latin typeface="Lucida Console" pitchFamily="49" charset="0"/>
                        </a:rPr>
                        <a:t>D:date</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dirty="0">
                          <a:latin typeface="Lucida Console" pitchFamily="49" charset="0"/>
                        </a:rPr>
                        <a:t>Copies files changed on or after the specified date.</a:t>
                      </a:r>
                      <a:endParaRPr lang="en-US" sz="1600" b="1" dirty="0">
                        <a:latin typeface="Lucida Console" pitchFamily="49" charset="0"/>
                        <a:cs typeface="Courier New" pitchFamily="49" charset="0"/>
                      </a:endParaRPr>
                    </a:p>
                  </a:txBody>
                  <a:tcPr marL="68239" marR="68239" marT="34119" marB="34119" anchor="ctr"/>
                </a:tc>
              </a:tr>
              <a:tr h="301752">
                <a:tc>
                  <a:txBody>
                    <a:bodyPr/>
                    <a:lstStyle/>
                    <a:p>
                      <a:r>
                        <a:rPr lang="en-US" sz="1600" dirty="0" smtClean="0">
                          <a:latin typeface="Lucida Console" pitchFamily="49" charset="0"/>
                        </a:rPr>
                        <a:t>/S</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kern="1200" dirty="0" smtClean="0">
                          <a:solidFill>
                            <a:schemeClr val="dk1"/>
                          </a:solidFill>
                          <a:latin typeface="Lucida Console" pitchFamily="49" charset="0"/>
                          <a:ea typeface="+mn-ea"/>
                          <a:cs typeface="+mn-cs"/>
                        </a:rPr>
                        <a:t>Copies directories and subdirectories except empty ones.</a:t>
                      </a:r>
                      <a:endParaRPr lang="en-US" sz="1600" kern="1200" dirty="0">
                        <a:solidFill>
                          <a:schemeClr val="dk1"/>
                        </a:solidFill>
                        <a:latin typeface="Lucida Console" pitchFamily="49" charset="0"/>
                        <a:ea typeface="+mn-ea"/>
                        <a:cs typeface="+mn-cs"/>
                      </a:endParaRPr>
                    </a:p>
                  </a:txBody>
                  <a:tcPr marL="68239" marR="68239" marT="34119" marB="34119" anchor="ctr"/>
                </a:tc>
              </a:tr>
              <a:tr h="301752">
                <a:tc>
                  <a:txBody>
                    <a:bodyPr/>
                    <a:lstStyle/>
                    <a:p>
                      <a:r>
                        <a:rPr lang="en-US" sz="1600" dirty="0" smtClean="0">
                          <a:latin typeface="Lucida Console" pitchFamily="49" charset="0"/>
                        </a:rPr>
                        <a:t>/Y</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dirty="0" smtClean="0">
                          <a:latin typeface="Lucida Console" pitchFamily="49" charset="0"/>
                        </a:rPr>
                        <a:t>Suppresses prompting to confirm you want to overwrite an existing destination file.</a:t>
                      </a:r>
                      <a:endParaRPr lang="en-US" sz="1600" b="1" dirty="0">
                        <a:latin typeface="Lucida Console" pitchFamily="49" charset="0"/>
                        <a:cs typeface="Courier New" pitchFamily="49" charset="0"/>
                      </a:endParaRPr>
                    </a:p>
                  </a:txBody>
                  <a:tcPr marL="68239" marR="68239" marT="34119" marB="34119" anchor="ctr"/>
                </a:tc>
              </a:tr>
              <a:tr h="301752">
                <a:tc>
                  <a:txBody>
                    <a:bodyPr/>
                    <a:lstStyle/>
                    <a:p>
                      <a:r>
                        <a:rPr lang="en-US" sz="1600" dirty="0" smtClean="0">
                          <a:latin typeface="Lucida Console" pitchFamily="49" charset="0"/>
                        </a:rPr>
                        <a:t>/E</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dirty="0">
                          <a:latin typeface="Lucida Console" pitchFamily="49" charset="0"/>
                        </a:rPr>
                        <a:t>Copies any subfolder, even if it is empty.</a:t>
                      </a:r>
                      <a:endParaRPr lang="en-US" sz="1600" b="1" dirty="0">
                        <a:latin typeface="Lucida Console" pitchFamily="49" charset="0"/>
                        <a:cs typeface="Courier New" pitchFamily="49" charset="0"/>
                      </a:endParaRPr>
                    </a:p>
                  </a:txBody>
                  <a:tcPr marL="68239" marR="68239" marT="34119" marB="34119" anchor="ctr"/>
                </a:tc>
              </a:tr>
              <a:tr h="301752">
                <a:tc>
                  <a:txBody>
                    <a:bodyPr/>
                    <a:lstStyle/>
                    <a:p>
                      <a:r>
                        <a:rPr lang="en-US" sz="1600" dirty="0" smtClean="0">
                          <a:latin typeface="Lucida Console" pitchFamily="49" charset="0"/>
                        </a:rPr>
                        <a:t>/V</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dirty="0">
                          <a:latin typeface="Lucida Console" pitchFamily="49" charset="0"/>
                        </a:rPr>
                        <a:t>Verifies each new file.</a:t>
                      </a:r>
                      <a:endParaRPr lang="en-US" sz="1600" b="1" dirty="0">
                        <a:latin typeface="Lucida Console" pitchFamily="49" charset="0"/>
                        <a:cs typeface="Courier New" pitchFamily="49" charset="0"/>
                      </a:endParaRPr>
                    </a:p>
                  </a:txBody>
                  <a:tcPr marL="68239" marR="68239" marT="34119" marB="34119" anchor="ctr"/>
                </a:tc>
              </a:tr>
              <a:tr h="301752">
                <a:tc>
                  <a:txBody>
                    <a:bodyPr/>
                    <a:lstStyle/>
                    <a:p>
                      <a:r>
                        <a:rPr lang="en-US" sz="1600" dirty="0" smtClean="0">
                          <a:latin typeface="Lucida Console" pitchFamily="49" charset="0"/>
                        </a:rPr>
                        <a:t>/W</a:t>
                      </a:r>
                      <a:endParaRPr lang="en-US" sz="1600" b="1" dirty="0">
                        <a:latin typeface="Lucida Console" pitchFamily="49" charset="0"/>
                        <a:cs typeface="Courier New" pitchFamily="49" charset="0"/>
                      </a:endParaRPr>
                    </a:p>
                  </a:txBody>
                  <a:tcPr marL="68239" marR="68239" marT="34119" marB="34119" anchor="ctr"/>
                </a:tc>
                <a:tc>
                  <a:txBody>
                    <a:bodyPr/>
                    <a:lstStyle/>
                    <a:p>
                      <a:r>
                        <a:rPr lang="en-US" sz="1600" dirty="0">
                          <a:latin typeface="Lucida Console" pitchFamily="49" charset="0"/>
                        </a:rPr>
                        <a:t>Prompts you to press a key before copying.</a:t>
                      </a:r>
                      <a:endParaRPr lang="en-US" sz="1600" b="1" dirty="0">
                        <a:latin typeface="Lucida Console" pitchFamily="49" charset="0"/>
                        <a:cs typeface="Courier New" pitchFamily="49" charset="0"/>
                      </a:endParaRPr>
                    </a:p>
                  </a:txBody>
                  <a:tcPr marL="68239" marR="68239" marT="34119" marB="34119" anchor="ctr"/>
                </a:tc>
              </a:tr>
            </a:tbl>
          </a:graphicData>
        </a:graphic>
      </p:graphicFrame>
      <p:sp>
        <p:nvSpPr>
          <p:cNvPr id="9" name="TextBox 8"/>
          <p:cNvSpPr txBox="1"/>
          <p:nvPr/>
        </p:nvSpPr>
        <p:spPr>
          <a:xfrm>
            <a:off x="228600" y="609600"/>
            <a:ext cx="4977645" cy="646331"/>
          </a:xfrm>
          <a:prstGeom prst="rect">
            <a:avLst/>
          </a:prstGeom>
          <a:noFill/>
        </p:spPr>
        <p:txBody>
          <a:bodyPr wrap="none" rtlCol="0">
            <a:spAutoFit/>
          </a:bodyPr>
          <a:lstStyle/>
          <a:p>
            <a:r>
              <a:rPr lang="en-US" sz="3600" dirty="0" smtClean="0">
                <a:latin typeface="Eras Bold ITC" pitchFamily="34" charset="0"/>
              </a:rPr>
              <a:t>Workstation Backup</a:t>
            </a:r>
            <a:endParaRPr lang="en-US" sz="3600" dirty="0">
              <a:latin typeface="Eras Bold ITC" pitchFamily="34" charset="0"/>
            </a:endParaRPr>
          </a:p>
        </p:txBody>
      </p:sp>
    </p:spTree>
    <p:extLst>
      <p:ext uri="{BB962C8B-B14F-4D97-AF65-F5344CB8AC3E}">
        <p14:creationId xmlns:p14="http://schemas.microsoft.com/office/powerpoint/2010/main" val="99442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381000" y="1447800"/>
            <a:ext cx="8686800" cy="5105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spc="-150" dirty="0" err="1">
                <a:solidFill>
                  <a:schemeClr val="dk1"/>
                </a:solidFill>
                <a:latin typeface="Lucida Console" pitchFamily="49" charset="0"/>
                <a:cs typeface="Courier New" pitchFamily="49" charset="0"/>
              </a:rPr>
              <a:t>xcopy</a:t>
            </a:r>
            <a:r>
              <a:rPr lang="en-US" sz="1800" spc="-150" dirty="0">
                <a:solidFill>
                  <a:schemeClr val="dk1"/>
                </a:solidFill>
                <a:latin typeface="Lucida Console" pitchFamily="49" charset="0"/>
                <a:cs typeface="Courier New" pitchFamily="49" charset="0"/>
              </a:rPr>
              <a:t> source [destination] [/Y] [/W] [/</a:t>
            </a:r>
            <a:r>
              <a:rPr lang="en-US" sz="1800" spc="-150" dirty="0" err="1">
                <a:solidFill>
                  <a:schemeClr val="dk1"/>
                </a:solidFill>
                <a:latin typeface="Lucida Console" pitchFamily="49" charset="0"/>
                <a:cs typeface="Courier New" pitchFamily="49" charset="0"/>
              </a:rPr>
              <a:t>D:date</a:t>
            </a:r>
            <a:r>
              <a:rPr lang="en-US" sz="1800" spc="-150" dirty="0">
                <a:solidFill>
                  <a:schemeClr val="dk1"/>
                </a:solidFill>
                <a:latin typeface="Lucida Console" pitchFamily="49" charset="0"/>
                <a:cs typeface="Courier New" pitchFamily="49" charset="0"/>
              </a:rPr>
              <a:t>] [/C] [/S] [/E] [/V] ...</a:t>
            </a:r>
          </a:p>
          <a:p>
            <a:pPr algn="l"/>
            <a:endParaRPr lang="en-US" sz="2400" dirty="0">
              <a:solidFill>
                <a:schemeClr val="dk1"/>
              </a:solidFill>
              <a:effectLst>
                <a:outerShdw blurRad="38100" dist="38100" dir="2700000" algn="tl">
                  <a:srgbClr val="000000">
                    <a:alpha val="43137"/>
                  </a:srgbClr>
                </a:outerShdw>
              </a:effectLst>
              <a:latin typeface="Lucida Console" pitchFamily="49" charset="0"/>
            </a:endParaRPr>
          </a:p>
          <a:p>
            <a:pPr algn="l"/>
            <a:r>
              <a:rPr lang="en-US" sz="1400" dirty="0">
                <a:solidFill>
                  <a:schemeClr val="dk1"/>
                </a:solidFill>
                <a:latin typeface="Lucida Console" pitchFamily="49" charset="0"/>
                <a:cs typeface="Courier New" pitchFamily="49" charset="0"/>
              </a:rPr>
              <a:t>net use W: \\share\smiller /</a:t>
            </a:r>
            <a:r>
              <a:rPr lang="en-US" sz="1400" dirty="0" err="1">
                <a:solidFill>
                  <a:schemeClr val="dk1"/>
                </a:solidFill>
                <a:latin typeface="Lucida Console" pitchFamily="49" charset="0"/>
                <a:cs typeface="Courier New" pitchFamily="49" charset="0"/>
              </a:rPr>
              <a:t>persistent:no</a:t>
            </a:r>
            <a:endParaRPr lang="en-US" sz="1400" dirty="0">
              <a:solidFill>
                <a:schemeClr val="dk1"/>
              </a:solidFill>
              <a:latin typeface="Lucida Console" pitchFamily="49" charset="0"/>
              <a:cs typeface="Courier New" pitchFamily="49" charset="0"/>
            </a:endParaRPr>
          </a:p>
          <a:p>
            <a:pPr algn="l"/>
            <a:endParaRPr lang="en-US" sz="1400" dirty="0" smtClean="0">
              <a:solidFill>
                <a:schemeClr val="dk1"/>
              </a:solidFill>
              <a:latin typeface="Lucida Console" pitchFamily="49" charset="0"/>
              <a:cs typeface="Courier New" pitchFamily="49" charset="0"/>
            </a:endParaRPr>
          </a:p>
          <a:p>
            <a:pPr algn="l"/>
            <a:r>
              <a:rPr lang="en-US" sz="1400" dirty="0" err="1" smtClean="0">
                <a:solidFill>
                  <a:schemeClr val="dk1"/>
                </a:solidFill>
                <a:latin typeface="Lucida Console" pitchFamily="49" charset="0"/>
                <a:cs typeface="Courier New" pitchFamily="49" charset="0"/>
              </a:rPr>
              <a:t>xcopy</a:t>
            </a:r>
            <a:r>
              <a:rPr lang="en-US" sz="1400" dirty="0" smtClean="0">
                <a:solidFill>
                  <a:schemeClr val="dk1"/>
                </a:solidFill>
                <a:latin typeface="Lucida Console" pitchFamily="49" charset="0"/>
                <a:cs typeface="Courier New" pitchFamily="49" charset="0"/>
              </a:rPr>
              <a:t> "%USERPROFILE%\Documents</a:t>
            </a:r>
            <a:r>
              <a:rPr lang="en-US" sz="1400" dirty="0">
                <a:solidFill>
                  <a:schemeClr val="dk1"/>
                </a:solidFill>
                <a:latin typeface="Lucida Console" pitchFamily="49" charset="0"/>
                <a:cs typeface="Courier New" pitchFamily="49" charset="0"/>
              </a:rPr>
              <a:t>\*" "W:\Documents\"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"%USERPROFILE%\</a:t>
            </a:r>
            <a:r>
              <a:rPr lang="en-US" sz="1400" dirty="0">
                <a:solidFill>
                  <a:schemeClr val="dk1"/>
                </a:solidFill>
                <a:latin typeface="Lucida Console" pitchFamily="49" charset="0"/>
                <a:cs typeface="Courier New" pitchFamily="49" charset="0"/>
              </a:rPr>
              <a:t>Shortcuts\*" "W:\Shortcuts\"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"%USERPROFILE%\Pictures</a:t>
            </a:r>
            <a:r>
              <a:rPr lang="en-US" sz="1400" dirty="0">
                <a:solidFill>
                  <a:schemeClr val="dk1"/>
                </a:solidFill>
                <a:latin typeface="Lucida Console" pitchFamily="49" charset="0"/>
                <a:cs typeface="Courier New" pitchFamily="49" charset="0"/>
              </a:rPr>
              <a:t>\*" "W:\Pictures\"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"%USERPROFILE%\</a:t>
            </a:r>
            <a:r>
              <a:rPr lang="en-US" sz="1400" dirty="0">
                <a:solidFill>
                  <a:schemeClr val="dk1"/>
                </a:solidFill>
                <a:latin typeface="Lucida Console" pitchFamily="49" charset="0"/>
                <a:cs typeface="Courier New" pitchFamily="49" charset="0"/>
              </a:rPr>
              <a:t>Scripts\*" "W:\Scripts\"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"%USERPROFILE%\Putty</a:t>
            </a:r>
            <a:r>
              <a:rPr lang="en-US" sz="1400" dirty="0">
                <a:solidFill>
                  <a:schemeClr val="dk1"/>
                </a:solidFill>
                <a:latin typeface="Lucida Console" pitchFamily="49" charset="0"/>
                <a:cs typeface="Courier New" pitchFamily="49" charset="0"/>
              </a:rPr>
              <a:t>\*" "W:\Putty\"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"%USERPROFILE%\</a:t>
            </a:r>
            <a:r>
              <a:rPr lang="en-US" sz="1400" dirty="0">
                <a:solidFill>
                  <a:schemeClr val="dk1"/>
                </a:solidFill>
                <a:latin typeface="Lucida Console" pitchFamily="49" charset="0"/>
                <a:cs typeface="Courier New" pitchFamily="49" charset="0"/>
              </a:rPr>
              <a:t>Putty Sessions\*" "W:\Putty Sessions\"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a:t>
            </a:r>
            <a:r>
              <a:rPr lang="en-US" sz="1400" dirty="0" err="1" smtClean="0">
                <a:solidFill>
                  <a:schemeClr val="dk1"/>
                </a:solidFill>
                <a:latin typeface="Lucida Console" pitchFamily="49" charset="0"/>
                <a:cs typeface="Courier New" pitchFamily="49" charset="0"/>
              </a:rPr>
              <a:t>ProgramFiles</a:t>
            </a:r>
            <a:r>
              <a:rPr lang="en-US" sz="1400" dirty="0" smtClean="0">
                <a:solidFill>
                  <a:schemeClr val="dk1"/>
                </a:solidFill>
                <a:latin typeface="Lucida Console" pitchFamily="49" charset="0"/>
                <a:cs typeface="Courier New" pitchFamily="49" charset="0"/>
              </a:rPr>
              <a:t>(x86)%\</a:t>
            </a:r>
            <a:r>
              <a:rPr lang="en-US" sz="1400" dirty="0">
                <a:solidFill>
                  <a:schemeClr val="dk1"/>
                </a:solidFill>
                <a:latin typeface="Lucida Console" pitchFamily="49" charset="0"/>
                <a:cs typeface="Courier New" pitchFamily="49" charset="0"/>
              </a:rPr>
              <a:t>Vim\*" "W:\Vim\"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"%APPDATA%\Microsoft\Templates</a:t>
            </a:r>
            <a:r>
              <a:rPr lang="en-US" sz="1400" dirty="0">
                <a:solidFill>
                  <a:schemeClr val="dk1"/>
                </a:solidFill>
                <a:latin typeface="Lucida Console" pitchFamily="49" charset="0"/>
                <a:cs typeface="Courier New" pitchFamily="49" charset="0"/>
              </a:rPr>
              <a:t>\*" "W:\Outlook Templates\"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"%LOCALAPPDATA%\</a:t>
            </a:r>
            <a:r>
              <a:rPr lang="en-US" sz="1400" dirty="0">
                <a:solidFill>
                  <a:schemeClr val="dk1"/>
                </a:solidFill>
                <a:latin typeface="Lucida Console" pitchFamily="49" charset="0"/>
                <a:cs typeface="Courier New" pitchFamily="49" charset="0"/>
              </a:rPr>
              <a:t>Microsoft\Outlook\archive.pst" "W:\PSTs\"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"%APPDATA%\</a:t>
            </a:r>
            <a:r>
              <a:rPr lang="en-US" sz="1400" dirty="0">
                <a:solidFill>
                  <a:schemeClr val="dk1"/>
                </a:solidFill>
                <a:latin typeface="Lucida Console" pitchFamily="49" charset="0"/>
                <a:cs typeface="Courier New" pitchFamily="49" charset="0"/>
              </a:rPr>
              <a:t>Microsoft\Windows\Libraries\*" "W:\Libraries\" /C /H /E /D /Y</a:t>
            </a:r>
          </a:p>
          <a:p>
            <a:pPr algn="l"/>
            <a:r>
              <a:rPr lang="en-US" sz="1400" dirty="0" err="1">
                <a:solidFill>
                  <a:schemeClr val="dk1"/>
                </a:solidFill>
                <a:latin typeface="Lucida Console" pitchFamily="49" charset="0"/>
                <a:cs typeface="Courier New" pitchFamily="49" charset="0"/>
              </a:rPr>
              <a:t>xcopy</a:t>
            </a:r>
            <a:r>
              <a:rPr lang="en-US" sz="1400" dirty="0">
                <a:solidFill>
                  <a:schemeClr val="dk1"/>
                </a:solidFill>
                <a:latin typeface="Lucida Console" pitchFamily="49" charset="0"/>
                <a:cs typeface="Courier New" pitchFamily="49" charset="0"/>
              </a:rPr>
              <a:t> </a:t>
            </a:r>
            <a:r>
              <a:rPr lang="en-US" sz="1400" dirty="0" smtClean="0">
                <a:solidFill>
                  <a:schemeClr val="dk1"/>
                </a:solidFill>
                <a:latin typeface="Lucida Console" pitchFamily="49" charset="0"/>
                <a:cs typeface="Courier New" pitchFamily="49" charset="0"/>
              </a:rPr>
              <a:t>"%APPDATA%\</a:t>
            </a:r>
            <a:r>
              <a:rPr lang="en-US" sz="1400" dirty="0">
                <a:solidFill>
                  <a:schemeClr val="dk1"/>
                </a:solidFill>
                <a:latin typeface="Lucida Console" pitchFamily="49" charset="0"/>
                <a:cs typeface="Courier New" pitchFamily="49" charset="0"/>
              </a:rPr>
              <a:t>Microsoft\UProof\*" "W:\UProof\" /C /H /E /D /Y</a:t>
            </a:r>
          </a:p>
          <a:p>
            <a:pPr algn="l"/>
            <a:endParaRPr lang="en-US" sz="1400" dirty="0" smtClean="0">
              <a:solidFill>
                <a:schemeClr val="dk1"/>
              </a:solidFill>
              <a:latin typeface="Lucida Console" pitchFamily="49" charset="0"/>
              <a:cs typeface="Courier New" pitchFamily="49" charset="0"/>
            </a:endParaRPr>
          </a:p>
          <a:p>
            <a:pPr algn="l"/>
            <a:r>
              <a:rPr lang="en-US" sz="1400" dirty="0" smtClean="0">
                <a:solidFill>
                  <a:schemeClr val="dk1"/>
                </a:solidFill>
                <a:latin typeface="Lucida Console" pitchFamily="49" charset="0"/>
                <a:cs typeface="Courier New" pitchFamily="49" charset="0"/>
              </a:rPr>
              <a:t>net </a:t>
            </a:r>
            <a:r>
              <a:rPr lang="en-US" sz="1400" dirty="0">
                <a:solidFill>
                  <a:schemeClr val="dk1"/>
                </a:solidFill>
                <a:latin typeface="Lucida Console" pitchFamily="49" charset="0"/>
                <a:cs typeface="Courier New" pitchFamily="49" charset="0"/>
              </a:rPr>
              <a:t>use W: /delete /</a:t>
            </a:r>
            <a:r>
              <a:rPr lang="en-US" sz="1400" dirty="0" smtClean="0">
                <a:solidFill>
                  <a:schemeClr val="dk1"/>
                </a:solidFill>
                <a:latin typeface="Lucida Console" pitchFamily="49" charset="0"/>
                <a:cs typeface="Courier New" pitchFamily="49" charset="0"/>
              </a:rPr>
              <a:t>y</a:t>
            </a:r>
            <a:endParaRPr lang="en-US" sz="1400" dirty="0">
              <a:solidFill>
                <a:schemeClr val="dk1"/>
              </a:solidFill>
              <a:latin typeface="Lucida Console" pitchFamily="49" charset="0"/>
              <a:cs typeface="Courier New" pitchFamily="49" charset="0"/>
            </a:endParaRPr>
          </a:p>
        </p:txBody>
      </p:sp>
      <p:sp>
        <p:nvSpPr>
          <p:cNvPr id="2" name="TextBox 1"/>
          <p:cNvSpPr txBox="1"/>
          <p:nvPr/>
        </p:nvSpPr>
        <p:spPr>
          <a:xfrm>
            <a:off x="228600" y="609600"/>
            <a:ext cx="4977645" cy="646331"/>
          </a:xfrm>
          <a:prstGeom prst="rect">
            <a:avLst/>
          </a:prstGeom>
          <a:noFill/>
        </p:spPr>
        <p:txBody>
          <a:bodyPr wrap="none" rtlCol="0">
            <a:spAutoFit/>
          </a:bodyPr>
          <a:lstStyle/>
          <a:p>
            <a:r>
              <a:rPr lang="en-US" sz="3600" dirty="0" smtClean="0">
                <a:latin typeface="Eras Bold ITC" pitchFamily="34" charset="0"/>
              </a:rPr>
              <a:t>Workstation Backup</a:t>
            </a:r>
            <a:endParaRPr lang="en-US" sz="3600" dirty="0">
              <a:latin typeface="Eras Bold ITC" pitchFamily="34" charset="0"/>
            </a:endParaRPr>
          </a:p>
        </p:txBody>
      </p:sp>
    </p:spTree>
    <p:extLst>
      <p:ext uri="{BB962C8B-B14F-4D97-AF65-F5344CB8AC3E}">
        <p14:creationId xmlns:p14="http://schemas.microsoft.com/office/powerpoint/2010/main" val="264609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381000" y="1447800"/>
            <a:ext cx="8686800" cy="5105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spc="-150" dirty="0">
                <a:solidFill>
                  <a:schemeClr val="dk1"/>
                </a:solidFill>
                <a:latin typeface="Lucida Console" pitchFamily="49" charset="0"/>
                <a:cs typeface="Courier New" pitchFamily="49" charset="0"/>
              </a:rPr>
              <a:t>C:\Windows\System32\cmd.exe /k %USERPROFILE%\</a:t>
            </a:r>
            <a:r>
              <a:rPr lang="en-US" sz="2000" spc="-150" dirty="0" smtClean="0">
                <a:solidFill>
                  <a:schemeClr val="dk1"/>
                </a:solidFill>
                <a:latin typeface="Lucida Console" pitchFamily="49" charset="0"/>
                <a:cs typeface="Courier New" pitchFamily="49" charset="0"/>
              </a:rPr>
              <a:t>profile.cmd</a:t>
            </a:r>
          </a:p>
          <a:p>
            <a:pPr algn="l"/>
            <a:endParaRPr lang="en-US" sz="1800" b="1" spc="-150" dirty="0">
              <a:solidFill>
                <a:schemeClr val="dk1"/>
              </a:solidFill>
              <a:latin typeface="Lucida Console" pitchFamily="49" charset="0"/>
              <a:cs typeface="Courier New" pitchFamily="49" charset="0"/>
            </a:endParaRPr>
          </a:p>
          <a:p>
            <a:pPr algn="l"/>
            <a:endParaRPr lang="en-US" sz="1800" spc="-150" dirty="0" smtClean="0">
              <a:solidFill>
                <a:schemeClr val="dk1"/>
              </a:solidFill>
              <a:latin typeface="Lucida Console" pitchFamily="49" charset="0"/>
              <a:cs typeface="Courier New" pitchFamily="49" charset="0"/>
            </a:endParaRPr>
          </a:p>
          <a:p>
            <a:pPr algn="l"/>
            <a:r>
              <a:rPr lang="en-US" sz="1800" spc="-150" dirty="0" smtClean="0">
                <a:solidFill>
                  <a:schemeClr val="dk1"/>
                </a:solidFill>
                <a:latin typeface="Lucida Console" pitchFamily="49" charset="0"/>
                <a:cs typeface="Courier New" pitchFamily="49" charset="0"/>
              </a:rPr>
              <a:t>set ORACLE_HOME=C:\oracle\app\smiller\product\11.2.0\dbhome_1</a:t>
            </a:r>
          </a:p>
          <a:p>
            <a:pPr algn="l"/>
            <a:r>
              <a:rPr lang="en-US" sz="1800" spc="-150" dirty="0" smtClean="0">
                <a:solidFill>
                  <a:schemeClr val="dk1"/>
                </a:solidFill>
                <a:latin typeface="Lucida Console" pitchFamily="49" charset="0"/>
                <a:cs typeface="Courier New" pitchFamily="49" charset="0"/>
              </a:rPr>
              <a:t>set ORACLE_SID=ORCL</a:t>
            </a:r>
          </a:p>
          <a:p>
            <a:pPr algn="l"/>
            <a:r>
              <a:rPr lang="en-US" sz="1800" spc="-150" dirty="0" smtClean="0">
                <a:solidFill>
                  <a:schemeClr val="dk1"/>
                </a:solidFill>
                <a:latin typeface="Lucida Console" pitchFamily="49" charset="0"/>
                <a:cs typeface="Courier New" pitchFamily="49" charset="0"/>
              </a:rPr>
              <a:t>set TNS_ADMIN=%USERPROFILE%\TNS_ADMIN</a:t>
            </a:r>
          </a:p>
          <a:p>
            <a:pPr algn="l"/>
            <a:r>
              <a:rPr lang="en-US" sz="1800" spc="-150" dirty="0" err="1" smtClean="0">
                <a:solidFill>
                  <a:schemeClr val="dk1"/>
                </a:solidFill>
                <a:latin typeface="Lucida Console" pitchFamily="49" charset="0"/>
                <a:cs typeface="Courier New" pitchFamily="49" charset="0"/>
              </a:rPr>
              <a:t>doskey</a:t>
            </a:r>
            <a:r>
              <a:rPr lang="en-US" sz="1800" spc="-150" dirty="0" smtClean="0">
                <a:solidFill>
                  <a:schemeClr val="dk1"/>
                </a:solidFill>
                <a:latin typeface="Lucida Console" pitchFamily="49" charset="0"/>
                <a:cs typeface="Courier New" pitchFamily="49" charset="0"/>
              </a:rPr>
              <a:t> oh=cd %ORACLE_HOME%</a:t>
            </a:r>
          </a:p>
          <a:p>
            <a:pPr algn="l"/>
            <a:r>
              <a:rPr lang="en-US" sz="1800" spc="-150" dirty="0" err="1" smtClean="0">
                <a:solidFill>
                  <a:schemeClr val="dk1"/>
                </a:solidFill>
                <a:latin typeface="Lucida Console" pitchFamily="49" charset="0"/>
                <a:cs typeface="Courier New" pitchFamily="49" charset="0"/>
              </a:rPr>
              <a:t>doskey</a:t>
            </a:r>
            <a:r>
              <a:rPr lang="en-US" sz="1800" spc="-150" dirty="0" smtClean="0">
                <a:solidFill>
                  <a:schemeClr val="dk1"/>
                </a:solidFill>
                <a:latin typeface="Lucida Console" pitchFamily="49" charset="0"/>
                <a:cs typeface="Courier New" pitchFamily="49" charset="0"/>
              </a:rPr>
              <a:t> </a:t>
            </a:r>
            <a:r>
              <a:rPr lang="en-US" sz="1800" spc="-150" dirty="0" err="1" smtClean="0">
                <a:solidFill>
                  <a:schemeClr val="dk1"/>
                </a:solidFill>
                <a:latin typeface="Lucida Console" pitchFamily="49" charset="0"/>
                <a:cs typeface="Courier New" pitchFamily="49" charset="0"/>
              </a:rPr>
              <a:t>sss</a:t>
            </a:r>
            <a:r>
              <a:rPr lang="en-US" sz="1800" spc="-150" dirty="0" smtClean="0">
                <a:solidFill>
                  <a:schemeClr val="dk1"/>
                </a:solidFill>
                <a:latin typeface="Lucida Console" pitchFamily="49" charset="0"/>
                <a:cs typeface="Courier New" pitchFamily="49" charset="0"/>
              </a:rPr>
              <a:t>=sqlplus</a:t>
            </a:r>
          </a:p>
          <a:p>
            <a:pPr algn="l"/>
            <a:r>
              <a:rPr lang="en-US" sz="1800" spc="-150" dirty="0" err="1" smtClean="0">
                <a:solidFill>
                  <a:schemeClr val="dk1"/>
                </a:solidFill>
                <a:latin typeface="Lucida Console" pitchFamily="49" charset="0"/>
                <a:cs typeface="Courier New" pitchFamily="49" charset="0"/>
              </a:rPr>
              <a:t>doskey</a:t>
            </a:r>
            <a:r>
              <a:rPr lang="en-US" sz="1800" spc="-150" dirty="0" smtClean="0">
                <a:solidFill>
                  <a:schemeClr val="dk1"/>
                </a:solidFill>
                <a:latin typeface="Lucida Console" pitchFamily="49" charset="0"/>
                <a:cs typeface="Courier New" pitchFamily="49" charset="0"/>
              </a:rPr>
              <a:t> </a:t>
            </a:r>
            <a:r>
              <a:rPr lang="en-US" sz="1800" spc="-150" dirty="0" err="1" smtClean="0">
                <a:solidFill>
                  <a:schemeClr val="dk1"/>
                </a:solidFill>
                <a:latin typeface="Lucida Console" pitchFamily="49" charset="0"/>
                <a:cs typeface="Courier New" pitchFamily="49" charset="0"/>
              </a:rPr>
              <a:t>ls</a:t>
            </a:r>
            <a:r>
              <a:rPr lang="en-US" sz="1800" spc="-150" dirty="0" smtClean="0">
                <a:solidFill>
                  <a:schemeClr val="dk1"/>
                </a:solidFill>
                <a:latin typeface="Lucida Console" pitchFamily="49" charset="0"/>
                <a:cs typeface="Courier New" pitchFamily="49" charset="0"/>
              </a:rPr>
              <a:t>=</a:t>
            </a:r>
            <a:r>
              <a:rPr lang="en-US" sz="1800" spc="-150" dirty="0" err="1" smtClean="0">
                <a:solidFill>
                  <a:schemeClr val="dk1"/>
                </a:solidFill>
                <a:latin typeface="Lucida Console" pitchFamily="49" charset="0"/>
                <a:cs typeface="Courier New" pitchFamily="49" charset="0"/>
              </a:rPr>
              <a:t>dir</a:t>
            </a:r>
            <a:endParaRPr lang="en-US" sz="1800" spc="-150" dirty="0" smtClean="0">
              <a:solidFill>
                <a:schemeClr val="dk1"/>
              </a:solidFill>
              <a:latin typeface="Lucida Console" pitchFamily="49" charset="0"/>
              <a:cs typeface="Courier New" pitchFamily="49" charset="0"/>
            </a:endParaRPr>
          </a:p>
          <a:p>
            <a:pPr algn="l"/>
            <a:r>
              <a:rPr lang="en-US" sz="1800" spc="-150" dirty="0" err="1" smtClean="0">
                <a:solidFill>
                  <a:schemeClr val="dk1"/>
                </a:solidFill>
                <a:latin typeface="Lucida Console" pitchFamily="49" charset="0"/>
                <a:cs typeface="Courier New" pitchFamily="49" charset="0"/>
              </a:rPr>
              <a:t>doskey</a:t>
            </a:r>
            <a:r>
              <a:rPr lang="en-US" sz="1800" spc="-150" dirty="0" smtClean="0">
                <a:solidFill>
                  <a:schemeClr val="dk1"/>
                </a:solidFill>
                <a:latin typeface="Lucida Console" pitchFamily="49" charset="0"/>
                <a:cs typeface="Courier New" pitchFamily="49" charset="0"/>
              </a:rPr>
              <a:t> </a:t>
            </a:r>
            <a:r>
              <a:rPr lang="en-US" sz="1800" spc="-150" dirty="0" err="1" smtClean="0">
                <a:solidFill>
                  <a:schemeClr val="dk1"/>
                </a:solidFill>
                <a:latin typeface="Lucida Console" pitchFamily="49" charset="0"/>
                <a:cs typeface="Courier New" pitchFamily="49" charset="0"/>
              </a:rPr>
              <a:t>pwd</a:t>
            </a:r>
            <a:r>
              <a:rPr lang="en-US" sz="1800" spc="-150" dirty="0" smtClean="0">
                <a:solidFill>
                  <a:schemeClr val="dk1"/>
                </a:solidFill>
                <a:latin typeface="Lucida Console" pitchFamily="49" charset="0"/>
                <a:cs typeface="Courier New" pitchFamily="49" charset="0"/>
              </a:rPr>
              <a:t>=cd</a:t>
            </a:r>
          </a:p>
          <a:p>
            <a:pPr algn="l"/>
            <a:endParaRPr lang="en-US" sz="1800" spc="-150" dirty="0">
              <a:solidFill>
                <a:schemeClr val="dk1"/>
              </a:solidFill>
              <a:latin typeface="Courier New" pitchFamily="49" charset="0"/>
              <a:cs typeface="Courier New" pitchFamily="49" charset="0"/>
            </a:endParaRPr>
          </a:p>
          <a:p>
            <a:pPr algn="l"/>
            <a:endParaRPr lang="en-US" sz="1800" spc="-150" dirty="0" smtClean="0">
              <a:solidFill>
                <a:schemeClr val="dk1"/>
              </a:solidFill>
              <a:latin typeface="Courier New" pitchFamily="49" charset="0"/>
              <a:cs typeface="Courier New" pitchFamily="49" charset="0"/>
            </a:endParaRPr>
          </a:p>
        </p:txBody>
      </p:sp>
      <p:sp>
        <p:nvSpPr>
          <p:cNvPr id="2" name="TextBox 1"/>
          <p:cNvSpPr txBox="1"/>
          <p:nvPr/>
        </p:nvSpPr>
        <p:spPr>
          <a:xfrm>
            <a:off x="228600" y="609600"/>
            <a:ext cx="3374642" cy="646331"/>
          </a:xfrm>
          <a:prstGeom prst="rect">
            <a:avLst/>
          </a:prstGeom>
          <a:noFill/>
        </p:spPr>
        <p:txBody>
          <a:bodyPr wrap="none" rtlCol="0">
            <a:spAutoFit/>
          </a:bodyPr>
          <a:lstStyle/>
          <a:p>
            <a:r>
              <a:rPr lang="en-US" sz="3600" dirty="0" smtClean="0">
                <a:latin typeface="Eras Bold ITC" pitchFamily="34" charset="0"/>
              </a:rPr>
              <a:t>CMD Window</a:t>
            </a:r>
            <a:endParaRPr lang="en-US" sz="3600" dirty="0">
              <a:latin typeface="Eras Bold ITC" pitchFamily="34" charset="0"/>
            </a:endParaRPr>
          </a:p>
        </p:txBody>
      </p:sp>
      <p:sp>
        <p:nvSpPr>
          <p:cNvPr id="3" name="Rectangle 2"/>
          <p:cNvSpPr/>
          <p:nvPr/>
        </p:nvSpPr>
        <p:spPr>
          <a:xfrm>
            <a:off x="1226295" y="5257800"/>
            <a:ext cx="535871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cs typeface="Courier New" pitchFamily="49" charset="0"/>
              </a:rPr>
              <a:t>doskey</a:t>
            </a:r>
            <a:r>
              <a:rPr lang="en-US" sz="280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cs typeface="Courier New" pitchFamily="49" charset="0"/>
              </a:rPr>
              <a:t> = "alias" command in Linux</a:t>
            </a:r>
            <a:endParaRPr lang="en-US" sz="280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spTree>
    <p:extLst>
      <p:ext uri="{BB962C8B-B14F-4D97-AF65-F5344CB8AC3E}">
        <p14:creationId xmlns:p14="http://schemas.microsoft.com/office/powerpoint/2010/main" val="287398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997" y="739370"/>
            <a:ext cx="2760203" cy="141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381000" y="1447800"/>
            <a:ext cx="8763000" cy="5334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400" spc="-150" dirty="0">
                <a:solidFill>
                  <a:schemeClr val="bg1">
                    <a:lumMod val="50000"/>
                  </a:schemeClr>
                </a:solidFill>
                <a:latin typeface="Lucida Console" pitchFamily="49" charset="0"/>
                <a:cs typeface="Courier New" pitchFamily="49" charset="0"/>
              </a:rPr>
              <a:t>PROMPT&gt;</a:t>
            </a:r>
            <a:r>
              <a:rPr lang="en-US" sz="1400" spc="-150" dirty="0" smtClean="0">
                <a:solidFill>
                  <a:schemeClr val="bg1">
                    <a:lumMod val="50000"/>
                  </a:schemeClr>
                </a:solidFill>
                <a:latin typeface="Lucida Console" pitchFamily="49" charset="0"/>
                <a:cs typeface="Courier New" pitchFamily="49" charset="0"/>
              </a:rPr>
              <a:t> path</a:t>
            </a:r>
            <a:endParaRPr lang="en-US" sz="1400" spc="-150" dirty="0">
              <a:solidFill>
                <a:schemeClr val="bg1">
                  <a:lumMod val="50000"/>
                </a:schemeClr>
              </a:solidFill>
              <a:latin typeface="Lucida Console" pitchFamily="49" charset="0"/>
              <a:cs typeface="Courier New" pitchFamily="49" charset="0"/>
            </a:endParaRPr>
          </a:p>
          <a:p>
            <a:pPr algn="l"/>
            <a:r>
              <a:rPr lang="en-US" sz="1400" spc="-150" dirty="0" smtClean="0">
                <a:solidFill>
                  <a:schemeClr val="bg1">
                    <a:lumMod val="50000"/>
                  </a:schemeClr>
                </a:solidFill>
                <a:latin typeface="Lucida Console" pitchFamily="49" charset="0"/>
                <a:cs typeface="Courier New" pitchFamily="49" charset="0"/>
              </a:rPr>
              <a:t>PATH=C:\Windows\system32;C:\</a:t>
            </a:r>
            <a:r>
              <a:rPr lang="en-US" sz="1400" spc="-150" dirty="0">
                <a:solidFill>
                  <a:schemeClr val="bg1">
                    <a:lumMod val="50000"/>
                  </a:schemeClr>
                </a:solidFill>
                <a:latin typeface="Lucida Console" pitchFamily="49" charset="0"/>
                <a:cs typeface="Courier New" pitchFamily="49" charset="0"/>
              </a:rPr>
              <a:t>Windows;</a:t>
            </a:r>
            <a:r>
              <a:rPr lang="en-US" sz="1400" b="1" spc="-150" dirty="0">
                <a:solidFill>
                  <a:schemeClr val="bg1">
                    <a:lumMod val="50000"/>
                  </a:schemeClr>
                </a:solidFill>
                <a:latin typeface="Lucida Console" pitchFamily="49" charset="0"/>
                <a:cs typeface="Courier New" pitchFamily="49" charset="0"/>
              </a:rPr>
              <a:t>C:\</a:t>
            </a:r>
            <a:r>
              <a:rPr lang="en-US" sz="1400" b="1" spc="-150" dirty="0" smtClean="0">
                <a:solidFill>
                  <a:schemeClr val="bg1">
                    <a:lumMod val="50000"/>
                  </a:schemeClr>
                </a:solidFill>
                <a:latin typeface="Lucida Console" pitchFamily="49" charset="0"/>
                <a:cs typeface="Courier New" pitchFamily="49" charset="0"/>
              </a:rPr>
              <a:t>Users\</a:t>
            </a:r>
            <a:r>
              <a:rPr lang="en-US" sz="1400" b="1" spc="-150" dirty="0" err="1" smtClean="0">
                <a:solidFill>
                  <a:schemeClr val="bg1">
                    <a:lumMod val="50000"/>
                  </a:schemeClr>
                </a:solidFill>
                <a:latin typeface="Lucida Console" pitchFamily="49" charset="0"/>
                <a:cs typeface="Courier New" pitchFamily="49" charset="0"/>
              </a:rPr>
              <a:t>smiller</a:t>
            </a:r>
            <a:r>
              <a:rPr lang="en-US" sz="1400" b="1" spc="-150" dirty="0" smtClean="0">
                <a:solidFill>
                  <a:schemeClr val="bg1">
                    <a:lumMod val="50000"/>
                  </a:schemeClr>
                </a:solidFill>
                <a:latin typeface="Lucida Console" pitchFamily="49" charset="0"/>
                <a:cs typeface="Courier New" pitchFamily="49" charset="0"/>
              </a:rPr>
              <a:t>\Shortcuts</a:t>
            </a:r>
            <a:endParaRPr lang="en-US" sz="1400" b="1" spc="-150" dirty="0">
              <a:solidFill>
                <a:schemeClr val="bg1">
                  <a:lumMod val="50000"/>
                </a:schemeClr>
              </a:solidFill>
              <a:latin typeface="Lucida Console" pitchFamily="49" charset="0"/>
              <a:cs typeface="Courier New" pitchFamily="49" charset="0"/>
            </a:endParaRPr>
          </a:p>
        </p:txBody>
      </p:sp>
      <p:sp>
        <p:nvSpPr>
          <p:cNvPr id="2" name="TextBox 1"/>
          <p:cNvSpPr txBox="1"/>
          <p:nvPr/>
        </p:nvSpPr>
        <p:spPr>
          <a:xfrm>
            <a:off x="228600" y="609600"/>
            <a:ext cx="2898550" cy="646331"/>
          </a:xfrm>
          <a:prstGeom prst="rect">
            <a:avLst/>
          </a:prstGeom>
          <a:noFill/>
        </p:spPr>
        <p:txBody>
          <a:bodyPr wrap="none" rtlCol="0">
            <a:spAutoFit/>
          </a:bodyPr>
          <a:lstStyle/>
          <a:p>
            <a:r>
              <a:rPr lang="en-US" sz="3600" dirty="0" smtClean="0">
                <a:latin typeface="Eras Bold ITC" pitchFamily="34" charset="0"/>
              </a:rPr>
              <a:t>Putty Login</a:t>
            </a:r>
            <a:endParaRPr lang="en-US" sz="3600" dirty="0">
              <a:latin typeface="Eras Bold ITC"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997" y="2820352"/>
            <a:ext cx="2786603" cy="2681564"/>
          </a:xfrm>
          <a:prstGeom prst="rect">
            <a:avLst/>
          </a:prstGeom>
        </p:spPr>
      </p:pic>
      <p:sp>
        <p:nvSpPr>
          <p:cNvPr id="9" name="Rectangle 8"/>
          <p:cNvSpPr/>
          <p:nvPr/>
        </p:nvSpPr>
        <p:spPr>
          <a:xfrm>
            <a:off x="381000" y="2057400"/>
            <a:ext cx="8763000" cy="523220"/>
          </a:xfrm>
          <a:prstGeom prst="rect">
            <a:avLst/>
          </a:prstGeom>
        </p:spPr>
        <p:txBody>
          <a:bodyPr wrap="square">
            <a:spAutoFit/>
          </a:bodyPr>
          <a:lstStyle/>
          <a:p>
            <a:pPr lvl="0"/>
            <a:r>
              <a:rPr lang="en-US" sz="1400" spc="-150" dirty="0">
                <a:solidFill>
                  <a:schemeClr val="bg1">
                    <a:lumMod val="50000"/>
                  </a:schemeClr>
                </a:solidFill>
                <a:latin typeface="Lucida Console" pitchFamily="49" charset="0"/>
                <a:cs typeface="Courier New" pitchFamily="49" charset="0"/>
              </a:rPr>
              <a:t>PROMPT&gt; type s1.bat</a:t>
            </a:r>
          </a:p>
          <a:p>
            <a:pPr lvl="0"/>
            <a:r>
              <a:rPr lang="en-US" sz="1400" spc="-150" dirty="0" err="1">
                <a:solidFill>
                  <a:schemeClr val="bg1">
                    <a:lumMod val="50000"/>
                  </a:schemeClr>
                </a:solidFill>
                <a:latin typeface="Lucida Console" pitchFamily="49" charset="0"/>
                <a:cs typeface="Courier New" pitchFamily="49" charset="0"/>
              </a:rPr>
              <a:t>wscript</a:t>
            </a:r>
            <a:r>
              <a:rPr lang="en-US" sz="1400" spc="-150" dirty="0">
                <a:solidFill>
                  <a:schemeClr val="bg1">
                    <a:lumMod val="50000"/>
                  </a:schemeClr>
                </a:solidFill>
                <a:latin typeface="Lucida Console" pitchFamily="49" charset="0"/>
                <a:cs typeface="Courier New" pitchFamily="49" charset="0"/>
              </a:rPr>
              <a:t> %USERPROFILE%\Shortcuts\invis.vbs %USERPROFILE%\Shortcuts\openputty.bat </a:t>
            </a:r>
            <a:r>
              <a:rPr lang="en-US" sz="1400" spc="-150" dirty="0" smtClean="0">
                <a:solidFill>
                  <a:schemeClr val="bg1">
                    <a:lumMod val="50000"/>
                  </a:schemeClr>
                </a:solidFill>
                <a:latin typeface="Lucida Console" pitchFamily="49" charset="0"/>
                <a:cs typeface="Courier New" pitchFamily="49" charset="0"/>
              </a:rPr>
              <a:t>server1</a:t>
            </a:r>
            <a:endParaRPr lang="en-US" sz="1400" spc="-150" dirty="0">
              <a:solidFill>
                <a:schemeClr val="bg1">
                  <a:lumMod val="50000"/>
                </a:schemeClr>
              </a:solidFill>
              <a:latin typeface="Lucida Console" pitchFamily="49" charset="0"/>
              <a:cs typeface="Courier New" pitchFamily="49" charset="0"/>
            </a:endParaRPr>
          </a:p>
        </p:txBody>
      </p:sp>
      <p:sp>
        <p:nvSpPr>
          <p:cNvPr id="12" name="Rectangle 11"/>
          <p:cNvSpPr/>
          <p:nvPr/>
        </p:nvSpPr>
        <p:spPr>
          <a:xfrm>
            <a:off x="381000" y="2749897"/>
            <a:ext cx="8763000" cy="523220"/>
          </a:xfrm>
          <a:prstGeom prst="rect">
            <a:avLst/>
          </a:prstGeom>
        </p:spPr>
        <p:txBody>
          <a:bodyPr wrap="square">
            <a:spAutoFit/>
          </a:bodyPr>
          <a:lstStyle/>
          <a:p>
            <a:pPr lvl="0"/>
            <a:r>
              <a:rPr lang="en-US" sz="1400" spc="-150" dirty="0">
                <a:solidFill>
                  <a:schemeClr val="bg1">
                    <a:lumMod val="50000"/>
                  </a:schemeClr>
                </a:solidFill>
                <a:latin typeface="Lucida Console" pitchFamily="49" charset="0"/>
                <a:cs typeface="Courier New" pitchFamily="49" charset="0"/>
              </a:rPr>
              <a:t>PROMPT&gt; type openputty.bat</a:t>
            </a:r>
          </a:p>
          <a:p>
            <a:pPr lvl="0"/>
            <a:r>
              <a:rPr lang="en-US" sz="1400" spc="-150" dirty="0">
                <a:solidFill>
                  <a:schemeClr val="bg1">
                    <a:lumMod val="50000"/>
                  </a:schemeClr>
                </a:solidFill>
                <a:latin typeface="Lucida Console" pitchFamily="49" charset="0"/>
                <a:cs typeface="Courier New" pitchFamily="49" charset="0"/>
              </a:rPr>
              <a:t>C:\</a:t>
            </a:r>
            <a:r>
              <a:rPr lang="en-US" sz="1400" spc="-150" dirty="0" smtClean="0">
                <a:solidFill>
                  <a:schemeClr val="bg1">
                    <a:lumMod val="50000"/>
                  </a:schemeClr>
                </a:solidFill>
                <a:latin typeface="Lucida Console" pitchFamily="49" charset="0"/>
                <a:cs typeface="Courier New" pitchFamily="49" charset="0"/>
              </a:rPr>
              <a:t>Users\smiller\Putty\Putty.exe </a:t>
            </a:r>
            <a:r>
              <a:rPr lang="en-US" sz="1400" spc="-150" dirty="0">
                <a:solidFill>
                  <a:schemeClr val="bg1">
                    <a:lumMod val="50000"/>
                  </a:schemeClr>
                </a:solidFill>
                <a:latin typeface="Lucida Console" pitchFamily="49" charset="0"/>
                <a:cs typeface="Courier New" pitchFamily="49" charset="0"/>
              </a:rPr>
              <a:t>-load %</a:t>
            </a:r>
            <a:r>
              <a:rPr lang="en-US" sz="1400" spc="-150" dirty="0" smtClean="0">
                <a:solidFill>
                  <a:schemeClr val="bg1">
                    <a:lumMod val="50000"/>
                  </a:schemeClr>
                </a:solidFill>
                <a:latin typeface="Lucida Console" pitchFamily="49" charset="0"/>
                <a:cs typeface="Courier New" pitchFamily="49" charset="0"/>
              </a:rPr>
              <a:t>1</a:t>
            </a:r>
            <a:endParaRPr lang="en-US" sz="1400" spc="-150" dirty="0">
              <a:solidFill>
                <a:schemeClr val="bg1">
                  <a:lumMod val="50000"/>
                </a:schemeClr>
              </a:solidFill>
              <a:latin typeface="Lucida Console" pitchFamily="49" charset="0"/>
              <a:cs typeface="Courier New" pitchFamily="49" charset="0"/>
            </a:endParaRPr>
          </a:p>
        </p:txBody>
      </p:sp>
      <p:sp>
        <p:nvSpPr>
          <p:cNvPr id="14" name="Rectangle 13"/>
          <p:cNvSpPr/>
          <p:nvPr/>
        </p:nvSpPr>
        <p:spPr>
          <a:xfrm>
            <a:off x="368968" y="3422470"/>
            <a:ext cx="8763000" cy="738664"/>
          </a:xfrm>
          <a:prstGeom prst="rect">
            <a:avLst/>
          </a:prstGeom>
        </p:spPr>
        <p:txBody>
          <a:bodyPr wrap="square">
            <a:spAutoFit/>
          </a:bodyPr>
          <a:lstStyle/>
          <a:p>
            <a:pPr lvl="0"/>
            <a:r>
              <a:rPr lang="en-US" sz="1400" spc="-150" dirty="0">
                <a:solidFill>
                  <a:schemeClr val="bg1">
                    <a:lumMod val="50000"/>
                  </a:schemeClr>
                </a:solidFill>
                <a:latin typeface="Lucida Console" pitchFamily="49" charset="0"/>
                <a:cs typeface="Courier New" pitchFamily="49" charset="0"/>
              </a:rPr>
              <a:t>PROMPT&gt; type invis.vbs</a:t>
            </a:r>
          </a:p>
          <a:p>
            <a:pPr lvl="0"/>
            <a:r>
              <a:rPr lang="en-US" sz="1400" spc="-150" dirty="0" err="1">
                <a:solidFill>
                  <a:schemeClr val="bg1">
                    <a:lumMod val="50000"/>
                  </a:schemeClr>
                </a:solidFill>
                <a:latin typeface="Lucida Console" pitchFamily="49" charset="0"/>
                <a:cs typeface="Courier New" pitchFamily="49" charset="0"/>
              </a:rPr>
              <a:t>CreateObject</a:t>
            </a:r>
            <a:r>
              <a:rPr lang="en-US" sz="1400" spc="-150" dirty="0">
                <a:solidFill>
                  <a:schemeClr val="bg1">
                    <a:lumMod val="50000"/>
                  </a:schemeClr>
                </a:solidFill>
                <a:latin typeface="Lucida Console" pitchFamily="49" charset="0"/>
                <a:cs typeface="Courier New" pitchFamily="49" charset="0"/>
              </a:rPr>
              <a:t>("</a:t>
            </a:r>
            <a:r>
              <a:rPr lang="en-US" sz="1400" spc="-150" dirty="0" err="1">
                <a:solidFill>
                  <a:schemeClr val="bg1">
                    <a:lumMod val="50000"/>
                  </a:schemeClr>
                </a:solidFill>
                <a:latin typeface="Lucida Console" pitchFamily="49" charset="0"/>
                <a:cs typeface="Courier New" pitchFamily="49" charset="0"/>
              </a:rPr>
              <a:t>Wscript.Shell</a:t>
            </a:r>
            <a:r>
              <a:rPr lang="en-US" sz="1400" spc="-150" dirty="0">
                <a:solidFill>
                  <a:schemeClr val="bg1">
                    <a:lumMod val="50000"/>
                  </a:schemeClr>
                </a:solidFill>
                <a:latin typeface="Lucida Console" pitchFamily="49" charset="0"/>
                <a:cs typeface="Courier New" pitchFamily="49" charset="0"/>
              </a:rPr>
              <a:t>").Run """" &amp; </a:t>
            </a:r>
            <a:r>
              <a:rPr lang="en-US" sz="1400" spc="-150" dirty="0" err="1">
                <a:solidFill>
                  <a:schemeClr val="bg1">
                    <a:lumMod val="50000"/>
                  </a:schemeClr>
                </a:solidFill>
                <a:latin typeface="Lucida Console" pitchFamily="49" charset="0"/>
                <a:cs typeface="Courier New" pitchFamily="49" charset="0"/>
              </a:rPr>
              <a:t>WScript.Arguments</a:t>
            </a:r>
            <a:r>
              <a:rPr lang="en-US" sz="1400" spc="-150" dirty="0">
                <a:solidFill>
                  <a:schemeClr val="bg1">
                    <a:lumMod val="50000"/>
                  </a:schemeClr>
                </a:solidFill>
                <a:latin typeface="Lucida Console" pitchFamily="49" charset="0"/>
                <a:cs typeface="Courier New" pitchFamily="49" charset="0"/>
              </a:rPr>
              <a:t>(0) _</a:t>
            </a:r>
          </a:p>
          <a:p>
            <a:pPr lvl="0"/>
            <a:r>
              <a:rPr lang="en-US" sz="1400" spc="-150" dirty="0">
                <a:solidFill>
                  <a:schemeClr val="bg1">
                    <a:lumMod val="50000"/>
                  </a:schemeClr>
                </a:solidFill>
                <a:latin typeface="Lucida Console" pitchFamily="49" charset="0"/>
                <a:cs typeface="Courier New" pitchFamily="49" charset="0"/>
              </a:rPr>
              <a:t>&amp; """ """ &amp; </a:t>
            </a:r>
            <a:r>
              <a:rPr lang="en-US" sz="1400" spc="-150" dirty="0" err="1">
                <a:solidFill>
                  <a:schemeClr val="bg1">
                    <a:lumMod val="50000"/>
                  </a:schemeClr>
                </a:solidFill>
                <a:latin typeface="Lucida Console" pitchFamily="49" charset="0"/>
                <a:cs typeface="Courier New" pitchFamily="49" charset="0"/>
              </a:rPr>
              <a:t>WScript.Arguments</a:t>
            </a:r>
            <a:r>
              <a:rPr lang="en-US" sz="1400" spc="-150" dirty="0">
                <a:solidFill>
                  <a:schemeClr val="bg1">
                    <a:lumMod val="50000"/>
                  </a:schemeClr>
                </a:solidFill>
                <a:latin typeface="Lucida Console" pitchFamily="49" charset="0"/>
                <a:cs typeface="Courier New" pitchFamily="49" charset="0"/>
              </a:rPr>
              <a:t>(1) &amp; """", 0, </a:t>
            </a:r>
            <a:r>
              <a:rPr lang="en-US" sz="1400" spc="-150" dirty="0" smtClean="0">
                <a:solidFill>
                  <a:schemeClr val="bg1">
                    <a:lumMod val="50000"/>
                  </a:schemeClr>
                </a:solidFill>
                <a:latin typeface="Lucida Console" pitchFamily="49" charset="0"/>
                <a:cs typeface="Courier New" pitchFamily="49" charset="0"/>
              </a:rPr>
              <a:t>False</a:t>
            </a:r>
            <a:endParaRPr lang="en-US" sz="1400" spc="-150" dirty="0">
              <a:solidFill>
                <a:schemeClr val="bg1">
                  <a:lumMod val="50000"/>
                </a:schemeClr>
              </a:solidFill>
              <a:latin typeface="Lucida Console" pitchFamily="49" charset="0"/>
              <a:cs typeface="Courier New" pitchFamily="49" charset="0"/>
            </a:endParaRPr>
          </a:p>
        </p:txBody>
      </p:sp>
      <p:sp>
        <p:nvSpPr>
          <p:cNvPr id="16" name="Rectangle 15"/>
          <p:cNvSpPr/>
          <p:nvPr/>
        </p:nvSpPr>
        <p:spPr>
          <a:xfrm>
            <a:off x="368968" y="5334000"/>
            <a:ext cx="8763000" cy="523220"/>
          </a:xfrm>
          <a:prstGeom prst="rect">
            <a:avLst/>
          </a:prstGeom>
        </p:spPr>
        <p:txBody>
          <a:bodyPr wrap="square">
            <a:spAutoFit/>
          </a:bodyPr>
          <a:lstStyle/>
          <a:p>
            <a:pPr lvl="0"/>
            <a:r>
              <a:rPr lang="en-US" sz="1400" spc="-150" dirty="0">
                <a:solidFill>
                  <a:schemeClr val="bg1">
                    <a:lumMod val="50000"/>
                  </a:schemeClr>
                </a:solidFill>
                <a:latin typeface="Lucida Console" pitchFamily="49" charset="0"/>
                <a:cs typeface="Courier New" pitchFamily="49" charset="0"/>
              </a:rPr>
              <a:t>PROMPT&gt; type </a:t>
            </a:r>
            <a:r>
              <a:rPr lang="en-US" sz="1400" b="1" spc="-150" dirty="0">
                <a:solidFill>
                  <a:schemeClr val="bg1">
                    <a:lumMod val="50000"/>
                  </a:schemeClr>
                </a:solidFill>
                <a:latin typeface="Lucida Console" pitchFamily="49" charset="0"/>
                <a:cs typeface="Courier New" pitchFamily="49" charset="0"/>
              </a:rPr>
              <a:t>s2.bat</a:t>
            </a:r>
          </a:p>
          <a:p>
            <a:pPr lvl="0"/>
            <a:r>
              <a:rPr lang="en-US" sz="1400" spc="-150" dirty="0" err="1">
                <a:solidFill>
                  <a:schemeClr val="bg1">
                    <a:lumMod val="50000"/>
                  </a:schemeClr>
                </a:solidFill>
                <a:latin typeface="Lucida Console" pitchFamily="49" charset="0"/>
                <a:cs typeface="Courier New" pitchFamily="49" charset="0"/>
              </a:rPr>
              <a:t>wscript</a:t>
            </a:r>
            <a:r>
              <a:rPr lang="en-US" sz="1400" spc="-150" dirty="0">
                <a:solidFill>
                  <a:schemeClr val="bg1">
                    <a:lumMod val="50000"/>
                  </a:schemeClr>
                </a:solidFill>
                <a:latin typeface="Lucida Console" pitchFamily="49" charset="0"/>
                <a:cs typeface="Courier New" pitchFamily="49" charset="0"/>
              </a:rPr>
              <a:t> %USERPROFILE%\Shortcuts\invis.vbs %USERPROFILE%\Shortcuts\openputty.bat </a:t>
            </a:r>
            <a:r>
              <a:rPr lang="en-US" sz="1400" b="1" spc="-150" dirty="0">
                <a:solidFill>
                  <a:schemeClr val="bg1">
                    <a:lumMod val="50000"/>
                  </a:schemeClr>
                </a:solidFill>
                <a:latin typeface="Lucida Console" pitchFamily="49" charset="0"/>
                <a:cs typeface="Courier New" pitchFamily="49" charset="0"/>
              </a:rPr>
              <a:t>server2</a:t>
            </a:r>
          </a:p>
        </p:txBody>
      </p:sp>
    </p:spTree>
    <p:extLst>
      <p:ext uri="{BB962C8B-B14F-4D97-AF65-F5344CB8AC3E}">
        <p14:creationId xmlns:p14="http://schemas.microsoft.com/office/powerpoint/2010/main" val="16589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7"/>
                                        </p:tgtEl>
                                        <p:attrNameLst>
                                          <p:attrName>style.color</p:attrName>
                                        </p:attrNameLst>
                                      </p:cBhvr>
                                      <p:to>
                                        <a:schemeClr val="tx1"/>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00" fill="hold"/>
                                        <p:tgtEl>
                                          <p:spTgt spid="9"/>
                                        </p:tgtEl>
                                        <p:attrNameLst>
                                          <p:attrName>style.color</p:attrName>
                                        </p:attrNameLst>
                                      </p:cBhvr>
                                      <p:to>
                                        <a:schemeClr val="tx1"/>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00" fill="hold"/>
                                        <p:tgtEl>
                                          <p:spTgt spid="12"/>
                                        </p:tgtEl>
                                        <p:attrNameLst>
                                          <p:attrName>style.color</p:attrName>
                                        </p:attrNameLst>
                                      </p:cBhvr>
                                      <p:to>
                                        <a:schemeClr val="tx1"/>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00" fill="hold"/>
                                        <p:tgtEl>
                                          <p:spTgt spid="14"/>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00" fill="hold"/>
                                        <p:tgtEl>
                                          <p:spTgt spid="16"/>
                                        </p:tgtEl>
                                        <p:attrNameLst>
                                          <p:attrName>style.color</p:attrName>
                                        </p:attrNameLst>
                                      </p:cBhvr>
                                      <p:to>
                                        <a:schemeClr val="tx1"/>
                                      </p:to>
                                    </p:animClr>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996" y="736199"/>
            <a:ext cx="2760203" cy="141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47800" y="381000"/>
            <a:ext cx="7696200" cy="1524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28600" y="609600"/>
            <a:ext cx="2898550" cy="646331"/>
          </a:xfrm>
          <a:prstGeom prst="rect">
            <a:avLst/>
          </a:prstGeom>
          <a:noFill/>
        </p:spPr>
        <p:txBody>
          <a:bodyPr wrap="none" rtlCol="0">
            <a:spAutoFit/>
          </a:bodyPr>
          <a:lstStyle/>
          <a:p>
            <a:r>
              <a:rPr lang="en-US" sz="3600" dirty="0" smtClean="0">
                <a:latin typeface="Eras Bold ITC" pitchFamily="34" charset="0"/>
              </a:rPr>
              <a:t>Putty Login</a:t>
            </a:r>
            <a:endParaRPr lang="en-US" sz="3600" dirty="0">
              <a:latin typeface="Eras Bold ITC"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997" y="2820352"/>
            <a:ext cx="2786603" cy="2681564"/>
          </a:xfrm>
          <a:prstGeom prst="rect">
            <a:avLst/>
          </a:prstGeom>
        </p:spPr>
      </p:pic>
      <p:sp>
        <p:nvSpPr>
          <p:cNvPr id="11" name="Text Placeholder 1"/>
          <p:cNvSpPr txBox="1">
            <a:spLocks/>
          </p:cNvSpPr>
          <p:nvPr/>
        </p:nvSpPr>
        <p:spPr>
          <a:xfrm>
            <a:off x="381000" y="1447800"/>
            <a:ext cx="8763000" cy="5334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400" spc="-150" dirty="0">
                <a:solidFill>
                  <a:schemeClr val="tx1"/>
                </a:solidFill>
                <a:latin typeface="Lucida Console" pitchFamily="49" charset="0"/>
                <a:cs typeface="Courier New" pitchFamily="49" charset="0"/>
              </a:rPr>
              <a:t>PROMPT&gt;</a:t>
            </a:r>
            <a:r>
              <a:rPr lang="en-US" sz="1400" spc="-150" dirty="0" smtClean="0">
                <a:solidFill>
                  <a:schemeClr val="tx1"/>
                </a:solidFill>
                <a:latin typeface="Lucida Console" pitchFamily="49" charset="0"/>
                <a:cs typeface="Courier New" pitchFamily="49" charset="0"/>
              </a:rPr>
              <a:t> path</a:t>
            </a:r>
            <a:endParaRPr lang="en-US" sz="1400" spc="-150" dirty="0">
              <a:solidFill>
                <a:schemeClr val="tx1"/>
              </a:solidFill>
              <a:latin typeface="Lucida Console" pitchFamily="49" charset="0"/>
              <a:cs typeface="Courier New" pitchFamily="49" charset="0"/>
            </a:endParaRPr>
          </a:p>
          <a:p>
            <a:pPr algn="l"/>
            <a:r>
              <a:rPr lang="en-US" sz="1400" spc="-150" dirty="0" smtClean="0">
                <a:solidFill>
                  <a:schemeClr val="tx1"/>
                </a:solidFill>
                <a:latin typeface="Lucida Console" pitchFamily="49" charset="0"/>
                <a:cs typeface="Courier New" pitchFamily="49" charset="0"/>
              </a:rPr>
              <a:t>PATH=C:\Windows\system32;C:\</a:t>
            </a:r>
            <a:r>
              <a:rPr lang="en-US" sz="1400" spc="-150" dirty="0">
                <a:solidFill>
                  <a:schemeClr val="tx1"/>
                </a:solidFill>
                <a:latin typeface="Lucida Console" pitchFamily="49" charset="0"/>
                <a:cs typeface="Courier New" pitchFamily="49" charset="0"/>
              </a:rPr>
              <a:t>Windows;</a:t>
            </a:r>
            <a:r>
              <a:rPr lang="en-US" sz="1400" b="1" spc="-150" dirty="0">
                <a:solidFill>
                  <a:schemeClr val="tx1"/>
                </a:solidFill>
                <a:latin typeface="Lucida Console" pitchFamily="49" charset="0"/>
                <a:cs typeface="Courier New" pitchFamily="49" charset="0"/>
              </a:rPr>
              <a:t>C:\</a:t>
            </a:r>
            <a:r>
              <a:rPr lang="en-US" sz="1400" b="1" spc="-150" dirty="0" smtClean="0">
                <a:solidFill>
                  <a:schemeClr val="tx1"/>
                </a:solidFill>
                <a:latin typeface="Lucida Console" pitchFamily="49" charset="0"/>
                <a:cs typeface="Courier New" pitchFamily="49" charset="0"/>
              </a:rPr>
              <a:t>Users\</a:t>
            </a:r>
            <a:r>
              <a:rPr lang="en-US" sz="1400" b="1" spc="-150" dirty="0" err="1" smtClean="0">
                <a:solidFill>
                  <a:schemeClr val="tx1"/>
                </a:solidFill>
                <a:latin typeface="Lucida Console" pitchFamily="49" charset="0"/>
                <a:cs typeface="Courier New" pitchFamily="49" charset="0"/>
              </a:rPr>
              <a:t>smiller</a:t>
            </a:r>
            <a:r>
              <a:rPr lang="en-US" sz="1400" b="1" spc="-150" dirty="0" smtClean="0">
                <a:solidFill>
                  <a:schemeClr val="tx1"/>
                </a:solidFill>
                <a:latin typeface="Lucida Console" pitchFamily="49" charset="0"/>
                <a:cs typeface="Courier New" pitchFamily="49" charset="0"/>
              </a:rPr>
              <a:t>\Shortcuts</a:t>
            </a:r>
            <a:endParaRPr lang="en-US" sz="1400" b="1" spc="-150" dirty="0">
              <a:solidFill>
                <a:schemeClr val="tx1"/>
              </a:solidFill>
              <a:latin typeface="Lucida Console" pitchFamily="49" charset="0"/>
              <a:cs typeface="Courier New" pitchFamily="49" charset="0"/>
            </a:endParaRPr>
          </a:p>
        </p:txBody>
      </p:sp>
      <p:sp>
        <p:nvSpPr>
          <p:cNvPr id="12" name="Rectangle 11"/>
          <p:cNvSpPr/>
          <p:nvPr/>
        </p:nvSpPr>
        <p:spPr>
          <a:xfrm>
            <a:off x="381000" y="2057400"/>
            <a:ext cx="8763000" cy="523220"/>
          </a:xfrm>
          <a:prstGeom prst="rect">
            <a:avLst/>
          </a:prstGeom>
        </p:spPr>
        <p:txBody>
          <a:bodyPr wrap="square">
            <a:spAutoFit/>
          </a:bodyPr>
          <a:lstStyle/>
          <a:p>
            <a:pPr lvl="0"/>
            <a:r>
              <a:rPr lang="en-US" sz="1400" spc="-150" dirty="0">
                <a:latin typeface="Lucida Console" pitchFamily="49" charset="0"/>
                <a:cs typeface="Courier New" pitchFamily="49" charset="0"/>
              </a:rPr>
              <a:t>PROMPT&gt; type s1.bat</a:t>
            </a:r>
          </a:p>
          <a:p>
            <a:pPr lvl="0"/>
            <a:r>
              <a:rPr lang="en-US" sz="1400" spc="-150" dirty="0" err="1">
                <a:latin typeface="Lucida Console" pitchFamily="49" charset="0"/>
                <a:cs typeface="Courier New" pitchFamily="49" charset="0"/>
              </a:rPr>
              <a:t>wscript</a:t>
            </a:r>
            <a:r>
              <a:rPr lang="en-US" sz="1400" spc="-150" dirty="0">
                <a:latin typeface="Lucida Console" pitchFamily="49" charset="0"/>
                <a:cs typeface="Courier New" pitchFamily="49" charset="0"/>
              </a:rPr>
              <a:t> %USERPROFILE%\Shortcuts\invis.vbs %USERPROFILE%\Shortcuts\openputty.bat </a:t>
            </a:r>
            <a:r>
              <a:rPr lang="en-US" sz="1400" spc="-150" dirty="0" smtClean="0">
                <a:latin typeface="Lucida Console" pitchFamily="49" charset="0"/>
                <a:cs typeface="Courier New" pitchFamily="49" charset="0"/>
              </a:rPr>
              <a:t>server1</a:t>
            </a:r>
            <a:endParaRPr lang="en-US" sz="1400" spc="-150" dirty="0">
              <a:latin typeface="Lucida Console" pitchFamily="49" charset="0"/>
              <a:cs typeface="Courier New" pitchFamily="49" charset="0"/>
            </a:endParaRPr>
          </a:p>
        </p:txBody>
      </p:sp>
      <p:sp>
        <p:nvSpPr>
          <p:cNvPr id="13" name="Rectangle 12"/>
          <p:cNvSpPr/>
          <p:nvPr/>
        </p:nvSpPr>
        <p:spPr>
          <a:xfrm>
            <a:off x="381000" y="2749897"/>
            <a:ext cx="8763000" cy="523220"/>
          </a:xfrm>
          <a:prstGeom prst="rect">
            <a:avLst/>
          </a:prstGeom>
        </p:spPr>
        <p:txBody>
          <a:bodyPr wrap="square">
            <a:spAutoFit/>
          </a:bodyPr>
          <a:lstStyle/>
          <a:p>
            <a:pPr lvl="0"/>
            <a:r>
              <a:rPr lang="en-US" sz="1400" spc="-150" dirty="0">
                <a:latin typeface="Lucida Console" pitchFamily="49" charset="0"/>
                <a:cs typeface="Courier New" pitchFamily="49" charset="0"/>
              </a:rPr>
              <a:t>PROMPT&gt; type openputty.bat</a:t>
            </a:r>
          </a:p>
          <a:p>
            <a:pPr lvl="0"/>
            <a:r>
              <a:rPr lang="en-US" sz="1400" spc="-150" dirty="0">
                <a:latin typeface="Lucida Console" pitchFamily="49" charset="0"/>
                <a:cs typeface="Courier New" pitchFamily="49" charset="0"/>
              </a:rPr>
              <a:t>C:\</a:t>
            </a:r>
            <a:r>
              <a:rPr lang="en-US" sz="1400" spc="-150" dirty="0" smtClean="0">
                <a:latin typeface="Lucida Console" pitchFamily="49" charset="0"/>
                <a:cs typeface="Courier New" pitchFamily="49" charset="0"/>
              </a:rPr>
              <a:t>Users\smiller\Putty\Putty.exe </a:t>
            </a:r>
            <a:r>
              <a:rPr lang="en-US" sz="1400" spc="-150" dirty="0">
                <a:latin typeface="Lucida Console" pitchFamily="49" charset="0"/>
                <a:cs typeface="Courier New" pitchFamily="49" charset="0"/>
              </a:rPr>
              <a:t>-load %</a:t>
            </a:r>
            <a:r>
              <a:rPr lang="en-US" sz="1400" spc="-150" dirty="0" smtClean="0">
                <a:latin typeface="Lucida Console" pitchFamily="49" charset="0"/>
                <a:cs typeface="Courier New" pitchFamily="49" charset="0"/>
              </a:rPr>
              <a:t>1</a:t>
            </a:r>
            <a:endParaRPr lang="en-US" sz="1400" spc="-150" dirty="0">
              <a:latin typeface="Lucida Console" pitchFamily="49" charset="0"/>
              <a:cs typeface="Courier New" pitchFamily="49" charset="0"/>
            </a:endParaRPr>
          </a:p>
        </p:txBody>
      </p:sp>
      <p:sp>
        <p:nvSpPr>
          <p:cNvPr id="14" name="Rectangle 13"/>
          <p:cNvSpPr/>
          <p:nvPr/>
        </p:nvSpPr>
        <p:spPr>
          <a:xfrm>
            <a:off x="368968" y="3422470"/>
            <a:ext cx="8763000" cy="738664"/>
          </a:xfrm>
          <a:prstGeom prst="rect">
            <a:avLst/>
          </a:prstGeom>
        </p:spPr>
        <p:txBody>
          <a:bodyPr wrap="square">
            <a:spAutoFit/>
          </a:bodyPr>
          <a:lstStyle/>
          <a:p>
            <a:pPr lvl="0"/>
            <a:r>
              <a:rPr lang="en-US" sz="1400" spc="-150" dirty="0">
                <a:latin typeface="Lucida Console" pitchFamily="49" charset="0"/>
                <a:cs typeface="Courier New" pitchFamily="49" charset="0"/>
              </a:rPr>
              <a:t>PROMPT&gt; type invis.vbs</a:t>
            </a:r>
          </a:p>
          <a:p>
            <a:pPr lvl="0"/>
            <a:r>
              <a:rPr lang="en-US" sz="1400" spc="-150" dirty="0" err="1">
                <a:latin typeface="Lucida Console" pitchFamily="49" charset="0"/>
                <a:cs typeface="Courier New" pitchFamily="49" charset="0"/>
              </a:rPr>
              <a:t>CreateObject</a:t>
            </a:r>
            <a:r>
              <a:rPr lang="en-US" sz="1400" spc="-150" dirty="0">
                <a:latin typeface="Lucida Console" pitchFamily="49" charset="0"/>
                <a:cs typeface="Courier New" pitchFamily="49" charset="0"/>
              </a:rPr>
              <a:t>("</a:t>
            </a:r>
            <a:r>
              <a:rPr lang="en-US" sz="1400" spc="-150" dirty="0" err="1">
                <a:latin typeface="Lucida Console" pitchFamily="49" charset="0"/>
                <a:cs typeface="Courier New" pitchFamily="49" charset="0"/>
              </a:rPr>
              <a:t>Wscript.Shell</a:t>
            </a:r>
            <a:r>
              <a:rPr lang="en-US" sz="1400" spc="-150" dirty="0">
                <a:latin typeface="Lucida Console" pitchFamily="49" charset="0"/>
                <a:cs typeface="Courier New" pitchFamily="49" charset="0"/>
              </a:rPr>
              <a:t>").Run """" &amp; </a:t>
            </a:r>
            <a:r>
              <a:rPr lang="en-US" sz="1400" spc="-150" dirty="0" err="1">
                <a:latin typeface="Lucida Console" pitchFamily="49" charset="0"/>
                <a:cs typeface="Courier New" pitchFamily="49" charset="0"/>
              </a:rPr>
              <a:t>WScript.Arguments</a:t>
            </a:r>
            <a:r>
              <a:rPr lang="en-US" sz="1400" spc="-150" dirty="0">
                <a:latin typeface="Lucida Console" pitchFamily="49" charset="0"/>
                <a:cs typeface="Courier New" pitchFamily="49" charset="0"/>
              </a:rPr>
              <a:t>(0) _</a:t>
            </a:r>
          </a:p>
          <a:p>
            <a:pPr lvl="0"/>
            <a:r>
              <a:rPr lang="en-US" sz="1400" spc="-150" dirty="0">
                <a:latin typeface="Lucida Console" pitchFamily="49" charset="0"/>
                <a:cs typeface="Courier New" pitchFamily="49" charset="0"/>
              </a:rPr>
              <a:t>&amp; """ """ &amp; </a:t>
            </a:r>
            <a:r>
              <a:rPr lang="en-US" sz="1400" spc="-150" dirty="0" err="1">
                <a:latin typeface="Lucida Console" pitchFamily="49" charset="0"/>
                <a:cs typeface="Courier New" pitchFamily="49" charset="0"/>
              </a:rPr>
              <a:t>WScript.Arguments</a:t>
            </a:r>
            <a:r>
              <a:rPr lang="en-US" sz="1400" spc="-150" dirty="0">
                <a:latin typeface="Lucida Console" pitchFamily="49" charset="0"/>
                <a:cs typeface="Courier New" pitchFamily="49" charset="0"/>
              </a:rPr>
              <a:t>(1) &amp; """", 0, </a:t>
            </a:r>
            <a:r>
              <a:rPr lang="en-US" sz="1400" spc="-150" dirty="0" smtClean="0">
                <a:latin typeface="Lucida Console" pitchFamily="49" charset="0"/>
                <a:cs typeface="Courier New" pitchFamily="49" charset="0"/>
              </a:rPr>
              <a:t>False</a:t>
            </a:r>
            <a:endParaRPr lang="en-US" sz="1400" spc="-150" dirty="0">
              <a:latin typeface="Lucida Console" pitchFamily="49" charset="0"/>
              <a:cs typeface="Courier New" pitchFamily="49" charset="0"/>
            </a:endParaRPr>
          </a:p>
        </p:txBody>
      </p:sp>
      <p:sp>
        <p:nvSpPr>
          <p:cNvPr id="15" name="Rectangle 14"/>
          <p:cNvSpPr/>
          <p:nvPr/>
        </p:nvSpPr>
        <p:spPr>
          <a:xfrm>
            <a:off x="368968" y="5334000"/>
            <a:ext cx="8763000" cy="523220"/>
          </a:xfrm>
          <a:prstGeom prst="rect">
            <a:avLst/>
          </a:prstGeom>
        </p:spPr>
        <p:txBody>
          <a:bodyPr wrap="square">
            <a:spAutoFit/>
          </a:bodyPr>
          <a:lstStyle/>
          <a:p>
            <a:pPr lvl="0"/>
            <a:r>
              <a:rPr lang="en-US" sz="1400" spc="-150" dirty="0">
                <a:latin typeface="Lucida Console" pitchFamily="49" charset="0"/>
                <a:cs typeface="Courier New" pitchFamily="49" charset="0"/>
              </a:rPr>
              <a:t>PROMPT&gt; type </a:t>
            </a:r>
            <a:r>
              <a:rPr lang="en-US" sz="1400" b="1" spc="-150" dirty="0">
                <a:latin typeface="Lucida Console" pitchFamily="49" charset="0"/>
                <a:cs typeface="Courier New" pitchFamily="49" charset="0"/>
              </a:rPr>
              <a:t>s2.bat</a:t>
            </a:r>
          </a:p>
          <a:p>
            <a:pPr lvl="0"/>
            <a:r>
              <a:rPr lang="en-US" sz="1400" spc="-150" dirty="0" err="1">
                <a:latin typeface="Lucida Console" pitchFamily="49" charset="0"/>
                <a:cs typeface="Courier New" pitchFamily="49" charset="0"/>
              </a:rPr>
              <a:t>wscript</a:t>
            </a:r>
            <a:r>
              <a:rPr lang="en-US" sz="1400" spc="-150" dirty="0">
                <a:latin typeface="Lucida Console" pitchFamily="49" charset="0"/>
                <a:cs typeface="Courier New" pitchFamily="49" charset="0"/>
              </a:rPr>
              <a:t> %USERPROFILE%\Shortcuts\invis.vbs %USERPROFILE%\Shortcuts\openputty.bat </a:t>
            </a:r>
            <a:r>
              <a:rPr lang="en-US" sz="1400" b="1" spc="-150" dirty="0">
                <a:latin typeface="Lucida Console" pitchFamily="49" charset="0"/>
                <a:cs typeface="Courier New" pitchFamily="49" charset="0"/>
              </a:rPr>
              <a:t>server2</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675" y="1556153"/>
            <a:ext cx="44386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3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ent Layouts">
  <a:themeElements>
    <a:clrScheme name="SJM Brand">
      <a:dk1>
        <a:srgbClr val="404040"/>
      </a:dk1>
      <a:lt1>
        <a:srgbClr val="FFFFFF"/>
      </a:lt1>
      <a:dk2>
        <a:srgbClr val="006C56"/>
      </a:dk2>
      <a:lt2>
        <a:srgbClr val="C8C8C8"/>
      </a:lt2>
      <a:accent1>
        <a:srgbClr val="006C56"/>
      </a:accent1>
      <a:accent2>
        <a:srgbClr val="404040"/>
      </a:accent2>
      <a:accent3>
        <a:srgbClr val="C6C7C8"/>
      </a:accent3>
      <a:accent4>
        <a:srgbClr val="6F3F6F"/>
      </a:accent4>
      <a:accent5>
        <a:srgbClr val="DBA31C"/>
      </a:accent5>
      <a:accent6>
        <a:srgbClr val="92301E"/>
      </a:accent6>
      <a:hlink>
        <a:srgbClr val="5F6A72"/>
      </a:hlink>
      <a:folHlink>
        <a:srgbClr val="6F3F6F"/>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5F6A72"/>
        </a:dk1>
        <a:lt1>
          <a:srgbClr val="FFFFFF"/>
        </a:lt1>
        <a:dk2>
          <a:srgbClr val="006C56"/>
        </a:dk2>
        <a:lt2>
          <a:srgbClr val="C8C8C8"/>
        </a:lt2>
        <a:accent1>
          <a:srgbClr val="006C56"/>
        </a:accent1>
        <a:accent2>
          <a:srgbClr val="E9E3DB"/>
        </a:accent2>
        <a:accent3>
          <a:srgbClr val="FFFFFF"/>
        </a:accent3>
        <a:accent4>
          <a:srgbClr val="505960"/>
        </a:accent4>
        <a:accent5>
          <a:srgbClr val="AABAB4"/>
        </a:accent5>
        <a:accent6>
          <a:srgbClr val="D3CEC6"/>
        </a:accent6>
        <a:hlink>
          <a:srgbClr val="5F6A72"/>
        </a:hlink>
        <a:folHlink>
          <a:srgbClr val="6F3F6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Section Layouts">
  <a:themeElements>
    <a:clrScheme name="Section 1">
      <a:dk1>
        <a:srgbClr val="5F6A72"/>
      </a:dk1>
      <a:lt1>
        <a:srgbClr val="FFFFFF"/>
      </a:lt1>
      <a:dk2>
        <a:srgbClr val="006C56"/>
      </a:dk2>
      <a:lt2>
        <a:srgbClr val="C8C8C8"/>
      </a:lt2>
      <a:accent1>
        <a:srgbClr val="006C56"/>
      </a:accent1>
      <a:accent2>
        <a:srgbClr val="E9E3DB"/>
      </a:accent2>
      <a:accent3>
        <a:srgbClr val="FFFFFF"/>
      </a:accent3>
      <a:accent4>
        <a:srgbClr val="505960"/>
      </a:accent4>
      <a:accent5>
        <a:srgbClr val="AABAB4"/>
      </a:accent5>
      <a:accent6>
        <a:srgbClr val="D3CEC6"/>
      </a:accent6>
      <a:hlink>
        <a:srgbClr val="5F6A72"/>
      </a:hlink>
      <a:folHlink>
        <a:srgbClr val="6F3F6F"/>
      </a:folHlink>
    </a:clrScheme>
    <a:fontScheme name="Sec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Section 1">
        <a:dk1>
          <a:srgbClr val="5F6A72"/>
        </a:dk1>
        <a:lt1>
          <a:srgbClr val="FFFFFF"/>
        </a:lt1>
        <a:dk2>
          <a:srgbClr val="006C56"/>
        </a:dk2>
        <a:lt2>
          <a:srgbClr val="C8C8C8"/>
        </a:lt2>
        <a:accent1>
          <a:srgbClr val="006C56"/>
        </a:accent1>
        <a:accent2>
          <a:srgbClr val="E9E3DB"/>
        </a:accent2>
        <a:accent3>
          <a:srgbClr val="FFFFFF"/>
        </a:accent3>
        <a:accent4>
          <a:srgbClr val="505960"/>
        </a:accent4>
        <a:accent5>
          <a:srgbClr val="AABAB4"/>
        </a:accent5>
        <a:accent6>
          <a:srgbClr val="D3CEC6"/>
        </a:accent6>
        <a:hlink>
          <a:srgbClr val="5F6A72"/>
        </a:hlink>
        <a:folHlink>
          <a:srgbClr val="6F3F6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ithout SJM Logo">
  <a:themeElements>
    <a:clrScheme name="SJM Brand">
      <a:dk1>
        <a:srgbClr val="404040"/>
      </a:dk1>
      <a:lt1>
        <a:srgbClr val="FFFFFF"/>
      </a:lt1>
      <a:dk2>
        <a:srgbClr val="006C56"/>
      </a:dk2>
      <a:lt2>
        <a:srgbClr val="C8C8C8"/>
      </a:lt2>
      <a:accent1>
        <a:srgbClr val="006C56"/>
      </a:accent1>
      <a:accent2>
        <a:srgbClr val="404040"/>
      </a:accent2>
      <a:accent3>
        <a:srgbClr val="C6C7C8"/>
      </a:accent3>
      <a:accent4>
        <a:srgbClr val="6F3F6F"/>
      </a:accent4>
      <a:accent5>
        <a:srgbClr val="DBA31C"/>
      </a:accent5>
      <a:accent6>
        <a:srgbClr val="92301E"/>
      </a:accent6>
      <a:hlink>
        <a:srgbClr val="5F6A72"/>
      </a:hlink>
      <a:folHlink>
        <a:srgbClr val="6F3F6F"/>
      </a:folHlink>
    </a:clrScheme>
    <a:fontScheme name="1_Sec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Section 1">
        <a:dk1>
          <a:srgbClr val="5F6A72"/>
        </a:dk1>
        <a:lt1>
          <a:srgbClr val="FFFFFF"/>
        </a:lt1>
        <a:dk2>
          <a:srgbClr val="006C56"/>
        </a:dk2>
        <a:lt2>
          <a:srgbClr val="C8C8C8"/>
        </a:lt2>
        <a:accent1>
          <a:srgbClr val="006C56"/>
        </a:accent1>
        <a:accent2>
          <a:srgbClr val="E9E3DB"/>
        </a:accent2>
        <a:accent3>
          <a:srgbClr val="FFFFFF"/>
        </a:accent3>
        <a:accent4>
          <a:srgbClr val="505960"/>
        </a:accent4>
        <a:accent5>
          <a:srgbClr val="AABAB4"/>
        </a:accent5>
        <a:accent6>
          <a:srgbClr val="D3CEC6"/>
        </a:accent6>
        <a:hlink>
          <a:srgbClr val="5F6A72"/>
        </a:hlink>
        <a:folHlink>
          <a:srgbClr val="6F3F6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SJM Presentation</Template>
  <TotalTime>44255</TotalTime>
  <Words>8605</Words>
  <Application>Microsoft Office PowerPoint</Application>
  <PresentationFormat>On-screen Show (4:3)</PresentationFormat>
  <Paragraphs>1092</Paragraphs>
  <Slides>48</Slides>
  <Notes>48</Notes>
  <HiddenSlides>0</HiddenSlides>
  <MMClips>0</MMClips>
  <ScaleCrop>false</ScaleCrop>
  <HeadingPairs>
    <vt:vector size="4" baseType="variant">
      <vt:variant>
        <vt:lpstr>Theme</vt:lpstr>
      </vt:variant>
      <vt:variant>
        <vt:i4>3</vt:i4>
      </vt:variant>
      <vt:variant>
        <vt:lpstr>Slide Titles</vt:lpstr>
      </vt:variant>
      <vt:variant>
        <vt:i4>48</vt:i4>
      </vt:variant>
    </vt:vector>
  </HeadingPairs>
  <TitlesOfParts>
    <vt:vector size="51" baseType="lpstr">
      <vt:lpstr>Content Layouts</vt:lpstr>
      <vt:lpstr>Title and Section Layouts</vt:lpstr>
      <vt:lpstr>Without SJM Logo</vt:lpstr>
      <vt:lpstr>Efficient DBA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St. Jude Medical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 Jude Medical</dc:creator>
  <cp:lastModifiedBy>St. Jude Medical</cp:lastModifiedBy>
  <cp:revision>160</cp:revision>
  <dcterms:created xsi:type="dcterms:W3CDTF">2012-08-03T20:59:14Z</dcterms:created>
  <dcterms:modified xsi:type="dcterms:W3CDTF">2012-10-15T21:02:40Z</dcterms:modified>
</cp:coreProperties>
</file>