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E226A-9719-7C43-B8B6-970874207803}" type="datetimeFigureOut">
              <a:rPr kumimoji="1" lang="zh-CN" altLang="en-US" smtClean="0"/>
              <a:t>2020/10/27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15E5D-7C0C-6C45-A1BB-A00B5B9206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05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15E5D-7C0C-6C45-A1BB-A00B5B92060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24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3DCB5-2451-0B49-8326-8AFF867A5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714ACC-6632-BC4C-8467-C951A1C6B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2536D-B906-D945-B9ED-11A8E469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7956-CD20-7948-BDFE-E53AD49FEF00}" type="datetimeFigureOut">
              <a:rPr kumimoji="1" lang="zh-CN" altLang="en-US" smtClean="0"/>
              <a:t>2020/10/27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190F9-1CF2-0F4F-99C9-789CED4C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3EAA6-CE85-C34E-8448-D905BB5F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EB4-73B5-5142-B9BB-F01A18A46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654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3DD7E-5108-6E40-A13D-F5C77E98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A0EA67-ADBD-0A4B-AA78-BA98944BD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61642-7340-4F4F-B827-0D43A109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7956-CD20-7948-BDFE-E53AD49FEF00}" type="datetimeFigureOut">
              <a:rPr kumimoji="1" lang="zh-CN" altLang="en-US" smtClean="0"/>
              <a:t>2020/10/27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8475D-3AD0-D34A-8C85-4682E360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EBCFA-C1B3-5142-9E20-937DCD4C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EB4-73B5-5142-B9BB-F01A18A46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45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59AA7E-C49A-EF4E-8313-3BC18E49D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200E49-881F-4541-9409-9A9C738C4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D7BD1-ACAF-E947-877B-D1EC405D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7956-CD20-7948-BDFE-E53AD49FEF00}" type="datetimeFigureOut">
              <a:rPr kumimoji="1" lang="zh-CN" altLang="en-US" smtClean="0"/>
              <a:t>2020/10/27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96BD0-A3E5-3E43-BC06-DC732620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E9C05-4A68-BD40-B59C-6682E4CC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EB4-73B5-5142-B9BB-F01A18A46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98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63CC6-15A3-5742-8B70-151F9062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56A40-D18D-3247-BA68-C52CDD50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57704-4814-634F-AE69-4A494DCB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7956-CD20-7948-BDFE-E53AD49FEF00}" type="datetimeFigureOut">
              <a:rPr kumimoji="1" lang="zh-CN" altLang="en-US" smtClean="0"/>
              <a:t>2020/10/27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93165-3D18-2247-934F-9B4BB9D9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716A9-CBBD-7B42-ADF2-4578F0F7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EB4-73B5-5142-B9BB-F01A18A46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610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9CF29-F119-5743-8B89-242F943F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DCC9A4-DBDB-154D-A393-FC2BD64E7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968BE-B8AE-7344-B0BA-0740FF8E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7956-CD20-7948-BDFE-E53AD49FEF00}" type="datetimeFigureOut">
              <a:rPr kumimoji="1" lang="zh-CN" altLang="en-US" smtClean="0"/>
              <a:t>2020/10/27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EFE5B-1B7C-104C-B272-DC8EDCAB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3ACFD-AE15-4D4E-89D5-A767C832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EB4-73B5-5142-B9BB-F01A18A46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8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8A9BC-FD74-0943-885E-5B2D019F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384D9-AA35-D943-AA61-689CF22A7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5461C0-9C83-0148-A032-30B9A2CD6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8A2B48-2587-954E-B3F4-F3ADCDFE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7956-CD20-7948-BDFE-E53AD49FEF00}" type="datetimeFigureOut">
              <a:rPr kumimoji="1" lang="zh-CN" altLang="en-US" smtClean="0"/>
              <a:t>2020/10/27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FFA57A-E242-3E4D-9A78-D89EDDCB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28D9D-3A12-384B-88E5-CFA3303C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EB4-73B5-5142-B9BB-F01A18A46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6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29FE5-7A57-644D-B8A5-E45FC5D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90E6E-D081-2B41-8927-B4BD7250E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63D27-C39D-BE46-8AA6-B255FC846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ADAAED-3A48-784A-BF2F-A93A3B718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1FCDB9-7F81-FC4D-B456-6F86A4288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A14F5A-9C5E-7B40-A78C-029C68E0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7956-CD20-7948-BDFE-E53AD49FEF00}" type="datetimeFigureOut">
              <a:rPr kumimoji="1" lang="zh-CN" altLang="en-US" smtClean="0"/>
              <a:t>2020/10/27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BBFD0B-DA58-0A44-9201-F38E1E4E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521309-BB52-6144-A7AD-A5B3A38F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EB4-73B5-5142-B9BB-F01A18A46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957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666AA-56F6-1442-A2B6-1FA4D186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94CE3B-1A8F-0347-892E-D196E016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7956-CD20-7948-BDFE-E53AD49FEF00}" type="datetimeFigureOut">
              <a:rPr kumimoji="1" lang="zh-CN" altLang="en-US" smtClean="0"/>
              <a:t>2020/10/27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A8C822-53C8-8444-88FB-E32EC411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8D2B2F-900E-E547-BB8E-9CF96F2F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EB4-73B5-5142-B9BB-F01A18A46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79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C176E9-7C4D-5E42-B674-7C221FFE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7956-CD20-7948-BDFE-E53AD49FEF00}" type="datetimeFigureOut">
              <a:rPr kumimoji="1" lang="zh-CN" altLang="en-US" smtClean="0"/>
              <a:t>2020/10/27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26D79F-4AAF-BF43-989F-ABE8ECEC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157061-B0E1-9249-8ACC-B3575525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EB4-73B5-5142-B9BB-F01A18A46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65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0BAE2-D2D9-F64F-9E83-44CC8EC0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3B784-40C4-FE4B-9886-FC3AA208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D2FA87-E66E-9D43-B6CB-D8E154799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89FAED-A486-5D46-8A4D-CCD9D9B6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7956-CD20-7948-BDFE-E53AD49FEF00}" type="datetimeFigureOut">
              <a:rPr kumimoji="1" lang="zh-CN" altLang="en-US" smtClean="0"/>
              <a:t>2020/10/27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41731-D739-F543-A66B-DCA1A756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05FC2F-A43D-DE4A-9015-D3D99EE1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EB4-73B5-5142-B9BB-F01A18A46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12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29ED4-85C1-4A41-904F-639FE62C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80D124-2B56-4B4A-A8FF-C2A56C40F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3AE16D-8BFD-2A49-915E-C657E2EC9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0E0ACC-8EDC-634C-96C5-99F2A1BC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7956-CD20-7948-BDFE-E53AD49FEF00}" type="datetimeFigureOut">
              <a:rPr kumimoji="1" lang="zh-CN" altLang="en-US" smtClean="0"/>
              <a:t>2020/10/27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D7C18-546C-0349-8A20-C2218B9C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BE0A3C-F040-C640-8E4A-D2AD4C3B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EB4-73B5-5142-B9BB-F01A18A46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626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9488DB-30C7-8F41-AF1E-DD035526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E6C2B9-C28C-9040-9EAB-6DF910181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5D575-FC27-D440-B07B-22E2D4130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77956-CD20-7948-BDFE-E53AD49FEF00}" type="datetimeFigureOut">
              <a:rPr kumimoji="1" lang="zh-CN" altLang="en-US" smtClean="0"/>
              <a:t>2020/10/27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CD2DF-03C0-3A4A-81B2-FC1204E75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7AC4B-9870-F64A-9C91-9951EAD9A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69EB4-73B5-5142-B9BB-F01A18A46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033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765F0-7FD9-D24C-BE61-8FD55CAE9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Assignment2</a:t>
            </a:r>
            <a:r>
              <a:rPr kumimoji="1" lang="zh-CN" altLang="en-US" dirty="0"/>
              <a:t>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84C422-B049-2B4D-9595-56269FE4A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赵耀</a:t>
            </a:r>
          </a:p>
        </p:txBody>
      </p:sp>
    </p:spTree>
    <p:extLst>
      <p:ext uri="{BB962C8B-B14F-4D97-AF65-F5344CB8AC3E}">
        <p14:creationId xmlns:p14="http://schemas.microsoft.com/office/powerpoint/2010/main" val="126196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43097-95E9-B348-8686-AF84B8BE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Q6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E9A9C-BBFC-3347-B998-C86DCF926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学会实现矩阵相乘，见</a:t>
            </a:r>
            <a:r>
              <a:rPr kumimoji="1" lang="en-US" altLang="zh-CN" dirty="0"/>
              <a:t>Lab6E4</a:t>
            </a:r>
          </a:p>
          <a:p>
            <a:r>
              <a:rPr lang="zh-CN" altLang="en-US" dirty="0"/>
              <a:t>不仅每次</a:t>
            </a:r>
            <a:r>
              <a:rPr lang="en-US" altLang="zh-CN" dirty="0"/>
              <a:t>2</a:t>
            </a:r>
            <a:r>
              <a:rPr lang="zh-CN" altLang="en-US" dirty="0"/>
              <a:t>个数相乘要求一次余，每次的加法最好也求余，凡是有可能溢出的地方都要求余。</a:t>
            </a:r>
            <a:endParaRPr lang="en-US" altLang="zh-CN" dirty="0"/>
          </a:p>
          <a:p>
            <a:r>
              <a:rPr kumimoji="1" lang="zh-CN" altLang="en-US" dirty="0"/>
              <a:t>理解如何求矩阵的快速幂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43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E1E99-4B95-0343-8EEB-3D678DD2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Q6</a:t>
            </a:r>
            <a:r>
              <a:rPr kumimoji="1" lang="zh-CN" altLang="en-US" dirty="0"/>
              <a:t> 快速幂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6803E-48C1-EC45-ACEC-BFAA9B8C3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284" cy="4351338"/>
          </a:xfrm>
        </p:spPr>
        <p:txBody>
          <a:bodyPr numCol="1">
            <a:normAutofit fontScale="92500" lnSpcReduction="10000"/>
          </a:bodyPr>
          <a:lstStyle/>
          <a:p>
            <a:r>
              <a:rPr lang="zh-CN" altLang="en-US" sz="2000" dirty="0"/>
              <a:t>求</a:t>
            </a:r>
            <a:r>
              <a:rPr lang="en-US" altLang="zh-CN" sz="2000" dirty="0"/>
              <a:t>x^8</a:t>
            </a:r>
            <a:r>
              <a:rPr lang="zh-CN" altLang="en-US" sz="2000" dirty="0"/>
              <a:t>，如果先求</a:t>
            </a:r>
            <a:r>
              <a:rPr lang="en-US" altLang="zh-CN" sz="2000" dirty="0"/>
              <a:t>x^2</a:t>
            </a:r>
            <a:r>
              <a:rPr lang="zh-CN" altLang="en-US" sz="2000" dirty="0"/>
              <a:t>，</a:t>
            </a:r>
            <a:r>
              <a:rPr lang="en-US" altLang="zh-CN" sz="2000" dirty="0"/>
              <a:t>x^2</a:t>
            </a:r>
            <a:r>
              <a:rPr lang="zh-CN" altLang="en-US" sz="2000" dirty="0"/>
              <a:t>的结果直接*</a:t>
            </a:r>
            <a:r>
              <a:rPr lang="en-US" altLang="zh-CN" sz="2000" dirty="0"/>
              <a:t>x^2</a:t>
            </a:r>
            <a:r>
              <a:rPr lang="zh-CN" altLang="en-US" sz="2000" dirty="0"/>
              <a:t>，可得到</a:t>
            </a:r>
            <a:r>
              <a:rPr lang="en-US" altLang="zh-CN" sz="2000" dirty="0"/>
              <a:t>x^4</a:t>
            </a:r>
            <a:r>
              <a:rPr lang="zh-CN" altLang="en-US" sz="2000" dirty="0"/>
              <a:t>，</a:t>
            </a:r>
            <a:r>
              <a:rPr lang="en-US" altLang="zh-CN" sz="2000" dirty="0"/>
              <a:t>x^4*x^4</a:t>
            </a:r>
            <a:r>
              <a:rPr lang="zh-CN" altLang="en-US" sz="2000" dirty="0"/>
              <a:t>可得到</a:t>
            </a:r>
            <a:r>
              <a:rPr lang="en-US" altLang="zh-CN" sz="2000" dirty="0"/>
              <a:t>x^8</a:t>
            </a:r>
            <a:r>
              <a:rPr lang="zh-CN" altLang="en-US" sz="2000" dirty="0"/>
              <a:t>，这样的算法只需要*</a:t>
            </a:r>
            <a:r>
              <a:rPr lang="en-US" altLang="zh-CN" sz="2000" dirty="0"/>
              <a:t>3</a:t>
            </a:r>
            <a:r>
              <a:rPr lang="zh-CN" altLang="en-US" sz="2000" dirty="0"/>
              <a:t>次，而不是</a:t>
            </a:r>
            <a:r>
              <a:rPr lang="en-US" altLang="zh-CN" sz="2000" dirty="0"/>
              <a:t>8</a:t>
            </a:r>
            <a:r>
              <a:rPr lang="zh-CN" altLang="en-US" sz="2000" dirty="0"/>
              <a:t>次。不过此处的</a:t>
            </a:r>
            <a:r>
              <a:rPr lang="en-US" altLang="zh-CN" sz="2000" dirty="0"/>
              <a:t>8</a:t>
            </a:r>
            <a:r>
              <a:rPr lang="zh-CN" altLang="en-US" sz="2000" dirty="0"/>
              <a:t>刚好是</a:t>
            </a:r>
            <a:r>
              <a:rPr lang="en-US" altLang="zh-CN" sz="2000" dirty="0"/>
              <a:t>2^3</a:t>
            </a:r>
            <a:r>
              <a:rPr lang="zh-CN" altLang="en-US" sz="2000" dirty="0"/>
              <a:t>次方，还需要考虑所有可能的数字，比如不是</a:t>
            </a:r>
            <a:r>
              <a:rPr lang="en-US" altLang="zh-CN" sz="2000" dirty="0"/>
              <a:t>8</a:t>
            </a:r>
            <a:r>
              <a:rPr lang="zh-CN" altLang="en-US" sz="2000" dirty="0"/>
              <a:t>，是</a:t>
            </a:r>
            <a:r>
              <a:rPr lang="en-US" altLang="zh-CN" sz="2000" dirty="0"/>
              <a:t>7</a:t>
            </a:r>
            <a:r>
              <a:rPr lang="zh-CN" altLang="en-US" sz="2000" dirty="0"/>
              <a:t>，</a:t>
            </a:r>
            <a:r>
              <a:rPr lang="en-US" altLang="zh-CN" sz="2000" dirty="0"/>
              <a:t>6</a:t>
            </a:r>
            <a:r>
              <a:rPr lang="zh-CN" altLang="en-US" sz="2000" dirty="0"/>
              <a:t>等情况。</a:t>
            </a:r>
            <a:endParaRPr lang="en-US" altLang="zh-CN" sz="2000" dirty="0"/>
          </a:p>
          <a:p>
            <a:r>
              <a:rPr lang="zh-CN" altLang="en-US" sz="2000" dirty="0"/>
              <a:t>分析数字的二进制表示。比如</a:t>
            </a:r>
            <a:r>
              <a:rPr lang="en-US" altLang="zh-CN" sz="2000" dirty="0"/>
              <a:t>6</a:t>
            </a:r>
            <a:r>
              <a:rPr lang="zh-CN" altLang="en-US" sz="2000" dirty="0"/>
              <a:t>的二进制是</a:t>
            </a:r>
            <a:r>
              <a:rPr lang="en-US" altLang="zh-CN" sz="2000" dirty="0"/>
              <a:t>110</a:t>
            </a:r>
            <a:r>
              <a:rPr lang="zh-CN" altLang="en-US" sz="2000" dirty="0"/>
              <a:t>，也可以只*</a:t>
            </a:r>
            <a:r>
              <a:rPr lang="en-US" altLang="zh-CN" sz="2000" dirty="0"/>
              <a:t>3</a:t>
            </a:r>
            <a:r>
              <a:rPr lang="zh-CN" altLang="en-US" sz="2000" dirty="0"/>
              <a:t>次，按照伪代码处理即可，第一次循环最右边的是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ans</a:t>
            </a:r>
            <a:r>
              <a:rPr lang="en-US" altLang="zh-CN" sz="2000" dirty="0"/>
              <a:t> = 1   a</a:t>
            </a:r>
            <a:r>
              <a:rPr lang="zh-CN" altLang="en-US" sz="2000" dirty="0"/>
              <a:t>变成</a:t>
            </a:r>
            <a:r>
              <a:rPr lang="en-US" altLang="zh-CN" sz="2000" dirty="0"/>
              <a:t>x^2;</a:t>
            </a:r>
            <a:r>
              <a:rPr lang="zh-CN" altLang="en-US" sz="2000" dirty="0"/>
              <a:t>第二次，次右边为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ans</a:t>
            </a:r>
            <a:r>
              <a:rPr lang="en-US" altLang="zh-CN" sz="2000" dirty="0"/>
              <a:t> = x ^ 2, a</a:t>
            </a:r>
            <a:r>
              <a:rPr lang="zh-CN" altLang="en-US" sz="2000" dirty="0"/>
              <a:t>变成</a:t>
            </a:r>
            <a:r>
              <a:rPr lang="en-US" altLang="zh-CN" sz="2000" dirty="0"/>
              <a:t>x^4</a:t>
            </a:r>
            <a:r>
              <a:rPr lang="zh-CN" altLang="en-US" sz="2000" dirty="0"/>
              <a:t>，第三次，最左边为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ans</a:t>
            </a:r>
            <a:r>
              <a:rPr lang="en-US" altLang="zh-CN" sz="2000" dirty="0"/>
              <a:t> = x^6.</a:t>
            </a:r>
          </a:p>
          <a:p>
            <a:r>
              <a:rPr kumimoji="1" lang="zh-CN" altLang="en-US" sz="2000" dirty="0"/>
              <a:t>如何从右到左的计算出每一位</a:t>
            </a:r>
            <a:r>
              <a:rPr kumimoji="1" lang="en-US" altLang="zh-CN" sz="2000" dirty="0"/>
              <a:t>d</a:t>
            </a:r>
            <a:r>
              <a:rPr kumimoji="1" lang="zh-CN" altLang="en-US" sz="2000" dirty="0"/>
              <a:t>的值？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    可以先</a:t>
            </a:r>
            <a:r>
              <a:rPr kumimoji="1" lang="en-US" altLang="zh-CN" sz="2000" dirty="0"/>
              <a:t>&amp;1,</a:t>
            </a:r>
            <a:r>
              <a:rPr kumimoji="1" lang="zh-CN" altLang="en-US" sz="2000" dirty="0"/>
              <a:t>可以得出最右位的值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    再</a:t>
            </a:r>
            <a:r>
              <a:rPr kumimoji="1" lang="en-US" altLang="zh-CN" sz="2000" dirty="0"/>
              <a:t>&gt;&gt;1,</a:t>
            </a:r>
            <a:r>
              <a:rPr kumimoji="1" lang="zh-CN" altLang="en-US" sz="2000" dirty="0"/>
              <a:t> 次右位移到最右位，再</a:t>
            </a:r>
            <a:r>
              <a:rPr kumimoji="1" lang="en-US" altLang="zh-CN" sz="2000" dirty="0"/>
              <a:t>&amp;1</a:t>
            </a:r>
            <a:r>
              <a:rPr kumimoji="1" lang="zh-CN" altLang="en-US" sz="2000" dirty="0"/>
              <a:t>，得   出次右位的值，以此类推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F5A2557-C7C7-B946-9A0F-4A7B7AF02624}"/>
              </a:ext>
            </a:extLst>
          </p:cNvPr>
          <p:cNvSpPr txBox="1">
            <a:spLocks/>
          </p:cNvSpPr>
          <p:nvPr/>
        </p:nvSpPr>
        <p:spPr>
          <a:xfrm>
            <a:off x="6095999" y="1711576"/>
            <a:ext cx="5566611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/>
              <a:t>ans</a:t>
            </a:r>
            <a:r>
              <a:rPr lang="en-US" altLang="zh-CN" sz="2000" dirty="0"/>
              <a:t> </a:t>
            </a:r>
            <a:r>
              <a:rPr lang="zh-CN" altLang="en-US" sz="2000" dirty="0"/>
              <a:t>初始化为 </a:t>
            </a:r>
            <a:r>
              <a:rPr lang="en-US" altLang="zh-CN" sz="2000" dirty="0"/>
              <a:t>1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for all binary digits d of b (from right to left){</a:t>
            </a:r>
          </a:p>
          <a:p>
            <a:pPr marL="0" indent="0">
              <a:buNone/>
            </a:pPr>
            <a:r>
              <a:rPr lang="en-US" altLang="zh-CN" sz="2000" dirty="0"/>
              <a:t>        if d is 1{</a:t>
            </a:r>
          </a:p>
          <a:p>
            <a:pPr marL="0" indent="0">
              <a:buNone/>
            </a:pPr>
            <a:r>
              <a:rPr lang="zh-CN" altLang="en-US" sz="2000" dirty="0"/>
              <a:t>               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ans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ans</a:t>
            </a:r>
            <a:r>
              <a:rPr lang="en-US" altLang="zh-CN" sz="2000" dirty="0"/>
              <a:t> * a mod m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}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        </a:t>
            </a:r>
            <a:r>
              <a:rPr lang="en-US" altLang="zh-CN" sz="2000" dirty="0"/>
              <a:t>a = a * a mod m 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656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4D28D-C0D8-E84D-BF36-8631C933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C0048-0A35-9F4F-AA3D-BCBC8A9F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double</a:t>
            </a:r>
            <a:r>
              <a:rPr kumimoji="1" lang="zh-CN" altLang="en-US" dirty="0"/>
              <a:t>类型</a:t>
            </a:r>
            <a:endParaRPr kumimoji="1" lang="en-US" altLang="zh-CN" dirty="0"/>
          </a:p>
          <a:p>
            <a:r>
              <a:rPr kumimoji="1" lang="zh-CN" altLang="en-US" dirty="0"/>
              <a:t>题中的</a:t>
            </a:r>
            <a:endParaRPr kumimoji="1" lang="en-US" altLang="zh-CN" dirty="0"/>
          </a:p>
          <a:p>
            <a:r>
              <a:rPr lang="zh-CN" altLang="en-US" dirty="0"/>
              <a:t>记得输出用</a:t>
            </a:r>
            <a:r>
              <a:rPr lang="en-US" altLang="zh-CN" dirty="0" err="1"/>
              <a:t>System.out.printf</a:t>
            </a:r>
            <a:r>
              <a:rPr lang="en-US" altLang="zh-CN" dirty="0"/>
              <a:t>(“%.1f\n”, </a:t>
            </a:r>
            <a:r>
              <a:rPr lang="en-US" altLang="zh-CN" dirty="0" err="1"/>
              <a:t>ans</a:t>
            </a:r>
            <a:r>
              <a:rPr lang="en-US" altLang="zh-CN" dirty="0"/>
              <a:t>); </a:t>
            </a:r>
            <a:r>
              <a:rPr lang="zh-CN" altLang="en-US" dirty="0"/>
              <a:t>保留一位小数</a:t>
            </a:r>
            <a:endParaRPr lang="en-US" altLang="zh-CN" dirty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E1747E-49F1-E940-838C-017A4BC8B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60" y="3624263"/>
            <a:ext cx="4660900" cy="2552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046BE0-E45F-AD4C-9D3E-5AAF3F16A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580" y="3640667"/>
            <a:ext cx="4864100" cy="2552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DBF7247-7AFA-B341-A435-5F2D64B66BCB}"/>
                  </a:ext>
                </a:extLst>
              </p:cNvPr>
              <p:cNvSpPr txBox="1"/>
              <p:nvPr/>
            </p:nvSpPr>
            <p:spPr>
              <a:xfrm>
                <a:off x="2253916" y="2447945"/>
                <a:ext cx="13032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DBF7247-7AFA-B341-A435-5F2D64B66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16" y="2447945"/>
                <a:ext cx="1303242" cy="276999"/>
              </a:xfrm>
              <a:prstGeom prst="rect">
                <a:avLst/>
              </a:prstGeom>
              <a:blipFill>
                <a:blip r:embed="rId4"/>
                <a:stretch>
                  <a:fillRect l="-1923" r="-288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1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F5CD6-C8F4-324A-8E79-806E2771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CC46B-02F7-8546-BF37-484E21069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假设 </a:t>
            </a:r>
            <a:r>
              <a:rPr lang="en-US" altLang="zh-CN" dirty="0"/>
              <a:t>Scanner in = </a:t>
            </a:r>
            <a:r>
              <a:rPr lang="en-US" altLang="zh-CN" b="1" dirty="0"/>
              <a:t>new </a:t>
            </a:r>
            <a:r>
              <a:rPr lang="en-US" altLang="zh-CN" dirty="0"/>
              <a:t>Scanner(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in</a:t>
            </a:r>
            <a:r>
              <a:rPr lang="en-US" altLang="zh-CN" dirty="0"/>
              <a:t>);</a:t>
            </a:r>
            <a:r>
              <a:rPr lang="zh-CN" altLang="en-US" dirty="0"/>
              <a:t> 读完</a:t>
            </a:r>
            <a:r>
              <a:rPr lang="en-US" altLang="zh-CN" dirty="0" err="1"/>
              <a:t>int</a:t>
            </a:r>
            <a:r>
              <a:rPr lang="zh-CN" altLang="en-US" dirty="0"/>
              <a:t>之后，用</a:t>
            </a:r>
            <a:r>
              <a:rPr lang="en-US" altLang="zh-CN" b="1" dirty="0" err="1"/>
              <a:t>in.next</a:t>
            </a:r>
            <a:r>
              <a:rPr lang="en-US" altLang="zh-CN" b="1" dirty="0"/>
              <a:t>()</a:t>
            </a:r>
            <a:r>
              <a:rPr lang="zh-CN" altLang="en-US" dirty="0"/>
              <a:t>读入下一行字符串。</a:t>
            </a:r>
            <a:r>
              <a:rPr lang="zh-CN" altLang="en-US" dirty="0">
                <a:solidFill>
                  <a:srgbClr val="FF0000"/>
                </a:solidFill>
              </a:rPr>
              <a:t>注意：不要用</a:t>
            </a:r>
            <a:r>
              <a:rPr lang="en-US" altLang="zh-CN" dirty="0" err="1">
                <a:solidFill>
                  <a:srgbClr val="FF0000"/>
                </a:solidFill>
              </a:rPr>
              <a:t>in.nextLine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将多行字符串读入到一个字符类型的二维数组中（转成</a:t>
            </a:r>
            <a:r>
              <a:rPr lang="en-US" altLang="zh-CN" dirty="0"/>
              <a:t>Boolean</a:t>
            </a:r>
            <a:r>
              <a:rPr lang="zh-CN" altLang="en-US" dirty="0"/>
              <a:t>类型的数组也可）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处理流程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当前位置初始化为 </a:t>
            </a:r>
            <a:r>
              <a:rPr lang="en-US" altLang="zh-CN" dirty="0"/>
              <a:t>(1,1)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判断当前位置是否为终点坐标，如果是，则输出“</a:t>
            </a:r>
            <a:r>
              <a:rPr lang="en-US" altLang="zh-CN" dirty="0"/>
              <a:t>Yes</a:t>
            </a:r>
            <a:r>
              <a:rPr lang="zh-CN" altLang="en-US" dirty="0"/>
              <a:t>”，并输出</a:t>
            </a:r>
            <a:r>
              <a:rPr lang="en-US" altLang="zh-CN" dirty="0"/>
              <a:t>path</a:t>
            </a:r>
            <a:r>
              <a:rPr lang="zh-CN" altLang="en-US" dirty="0"/>
              <a:t>数组中的坐标；如果不是，则判断的上下左右是否有且仅有一个方向为‘</a:t>
            </a:r>
            <a:r>
              <a:rPr lang="en-US" altLang="zh-CN" dirty="0"/>
              <a:t>C</a:t>
            </a:r>
            <a:r>
              <a:rPr lang="zh-CN" altLang="en-US" dirty="0"/>
              <a:t>’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如果是，则当前位置加入</a:t>
            </a:r>
            <a:r>
              <a:rPr lang="en-US" altLang="zh-CN" dirty="0"/>
              <a:t>path</a:t>
            </a:r>
            <a:r>
              <a:rPr lang="zh-CN" altLang="en-US" dirty="0"/>
              <a:t>数组并设置为‘</a:t>
            </a:r>
            <a:r>
              <a:rPr lang="en-US" altLang="zh-CN" dirty="0"/>
              <a:t>W</a:t>
            </a:r>
            <a:r>
              <a:rPr lang="zh-CN" altLang="en-US" dirty="0"/>
              <a:t>’，将当前位置更新到其‘</a:t>
            </a:r>
            <a:r>
              <a:rPr lang="en-US" altLang="zh-CN" dirty="0"/>
              <a:t>C</a:t>
            </a:r>
            <a:r>
              <a:rPr lang="zh-CN" altLang="en-US" dirty="0"/>
              <a:t>’方向所处的坐标。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如果不是，将所有方向都有‘</a:t>
            </a:r>
            <a:r>
              <a:rPr lang="en-US" altLang="zh-CN" dirty="0"/>
              <a:t>C</a:t>
            </a:r>
            <a:r>
              <a:rPr lang="zh-CN" altLang="en-US" dirty="0"/>
              <a:t>’的坐标进行</a:t>
            </a:r>
            <a:r>
              <a:rPr lang="en-US" altLang="zh-CN" dirty="0" err="1"/>
              <a:t>isDeadPath</a:t>
            </a:r>
            <a:r>
              <a:rPr lang="en-US" altLang="zh-CN" dirty="0"/>
              <a:t>()</a:t>
            </a:r>
            <a:r>
              <a:rPr lang="zh-CN" altLang="en-US" dirty="0"/>
              <a:t>方法进行判断，如果有某个方向不是</a:t>
            </a:r>
            <a:r>
              <a:rPr lang="en-US" altLang="zh-CN" dirty="0" err="1"/>
              <a:t>DeadPath</a:t>
            </a:r>
            <a:r>
              <a:rPr lang="zh-CN" altLang="en-US" dirty="0"/>
              <a:t>，则将当前位置加入</a:t>
            </a:r>
            <a:r>
              <a:rPr lang="en-US" altLang="zh-CN" dirty="0"/>
              <a:t>path</a:t>
            </a:r>
            <a:r>
              <a:rPr lang="zh-CN" altLang="en-US" dirty="0"/>
              <a:t>数组并设置为‘</a:t>
            </a:r>
            <a:r>
              <a:rPr lang="en-US" altLang="zh-CN" dirty="0"/>
              <a:t>W</a:t>
            </a:r>
            <a:r>
              <a:rPr lang="zh-CN" altLang="en-US" dirty="0"/>
              <a:t>’，将当前位置更新到其‘</a:t>
            </a:r>
            <a:r>
              <a:rPr lang="en-US" altLang="zh-CN" dirty="0"/>
              <a:t>C</a:t>
            </a:r>
            <a:r>
              <a:rPr lang="zh-CN" altLang="en-US" dirty="0"/>
              <a:t>’方向所处的坐标；如果所有方向均为</a:t>
            </a:r>
            <a:r>
              <a:rPr lang="en-US" altLang="zh-CN" dirty="0" err="1"/>
              <a:t>DeadPath</a:t>
            </a:r>
            <a:r>
              <a:rPr lang="zh-CN" altLang="en-US" dirty="0"/>
              <a:t>，则程序结束，输出“</a:t>
            </a:r>
            <a:r>
              <a:rPr lang="en-US" altLang="zh-CN" dirty="0"/>
              <a:t>No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为方便在</a:t>
            </a:r>
            <a:r>
              <a:rPr lang="en-US" altLang="zh-CN" dirty="0" err="1"/>
              <a:t>isDeadPath</a:t>
            </a:r>
            <a:r>
              <a:rPr lang="en-US" altLang="zh-CN" dirty="0"/>
              <a:t>()</a:t>
            </a:r>
            <a:r>
              <a:rPr lang="zh-CN" altLang="en-US" dirty="0"/>
              <a:t>中进行判断，可传入一个</a:t>
            </a:r>
            <a:r>
              <a:rPr lang="en-US" altLang="zh-CN" dirty="0"/>
              <a:t>flag</a:t>
            </a:r>
            <a:r>
              <a:rPr lang="zh-CN" altLang="en-US" dirty="0"/>
              <a:t>表示该方向为当前位置的‘</a:t>
            </a:r>
            <a:r>
              <a:rPr lang="en-US" altLang="zh-CN" dirty="0"/>
              <a:t>U</a:t>
            </a:r>
            <a:r>
              <a:rPr lang="zh-CN" altLang="en-US" dirty="0"/>
              <a:t>’‘</a:t>
            </a:r>
            <a:r>
              <a:rPr lang="en-US" altLang="zh-CN" dirty="0"/>
              <a:t>D</a:t>
            </a:r>
            <a:r>
              <a:rPr lang="zh-CN" altLang="en-US" dirty="0"/>
              <a:t>’‘</a:t>
            </a:r>
            <a:r>
              <a:rPr lang="en-US" altLang="zh-CN" dirty="0"/>
              <a:t>L</a:t>
            </a:r>
            <a:r>
              <a:rPr lang="zh-CN" altLang="en-US" dirty="0"/>
              <a:t>’‘</a:t>
            </a:r>
            <a:r>
              <a:rPr lang="en-US" altLang="zh-CN" dirty="0"/>
              <a:t>R</a:t>
            </a:r>
            <a:r>
              <a:rPr lang="zh-CN" altLang="en-US" dirty="0"/>
              <a:t>’。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00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B5AF4-394D-564B-9EA2-B14055F0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Q2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Example1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6C2CB92-DDF2-A549-9C77-0BB4374C9C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362811"/>
              </p:ext>
            </p:extLst>
          </p:nvPr>
        </p:nvGraphicFramePr>
        <p:xfrm>
          <a:off x="962444" y="2171951"/>
          <a:ext cx="23422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743">
                  <a:extLst>
                    <a:ext uri="{9D8B030D-6E8A-4147-A177-3AD203B41FA5}">
                      <a16:colId xmlns:a16="http://schemas.microsoft.com/office/drawing/2014/main" val="4140907229"/>
                    </a:ext>
                  </a:extLst>
                </a:gridCol>
                <a:gridCol w="780743">
                  <a:extLst>
                    <a:ext uri="{9D8B030D-6E8A-4147-A177-3AD203B41FA5}">
                      <a16:colId xmlns:a16="http://schemas.microsoft.com/office/drawing/2014/main" val="2024911130"/>
                    </a:ext>
                  </a:extLst>
                </a:gridCol>
                <a:gridCol w="780743">
                  <a:extLst>
                    <a:ext uri="{9D8B030D-6E8A-4147-A177-3AD203B41FA5}">
                      <a16:colId xmlns:a16="http://schemas.microsoft.com/office/drawing/2014/main" val="880186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1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5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851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6BF6EE4-284F-D640-99BB-663C2F83FDDD}"/>
              </a:ext>
            </a:extLst>
          </p:cNvPr>
          <p:cNvSpPr/>
          <p:nvPr/>
        </p:nvSpPr>
        <p:spPr>
          <a:xfrm>
            <a:off x="838200" y="2171951"/>
            <a:ext cx="644912" cy="314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536E9D-0497-5946-A58F-914B70AA2E3A}"/>
              </a:ext>
            </a:extLst>
          </p:cNvPr>
          <p:cNvSpPr txBox="1"/>
          <p:nvPr/>
        </p:nvSpPr>
        <p:spPr>
          <a:xfrm>
            <a:off x="962444" y="169068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3243121-021A-FC46-847A-8CDAC6887AC8}"/>
              </a:ext>
            </a:extLst>
          </p:cNvPr>
          <p:cNvCxnSpPr>
            <a:stCxn id="6" idx="2"/>
          </p:cNvCxnSpPr>
          <p:nvPr/>
        </p:nvCxnSpPr>
        <p:spPr>
          <a:xfrm flipH="1">
            <a:off x="1081668" y="2060020"/>
            <a:ext cx="326572" cy="111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076ADAF-BDAD-2544-8590-9082DDF478E8}"/>
              </a:ext>
            </a:extLst>
          </p:cNvPr>
          <p:cNvSpPr txBox="1"/>
          <p:nvPr/>
        </p:nvSpPr>
        <p:spPr>
          <a:xfrm>
            <a:off x="3802566" y="2202449"/>
            <a:ext cx="8177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、初始态，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的位置为</a:t>
            </a:r>
            <a:r>
              <a:rPr kumimoji="1" lang="en-US" altLang="zh-CN" dirty="0"/>
              <a:t>(1,1),</a:t>
            </a:r>
            <a:r>
              <a:rPr kumimoji="1" lang="zh-CN" altLang="en-US" dirty="0"/>
              <a:t> 在此位置判断</a:t>
            </a:r>
            <a:r>
              <a:rPr kumimoji="1" lang="en-US" altLang="zh-CN" dirty="0"/>
              <a:t>U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D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L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R</a:t>
            </a:r>
            <a:r>
              <a:rPr kumimoji="1" lang="zh-CN" altLang="en-US" dirty="0"/>
              <a:t>四个方向，</a:t>
            </a:r>
            <a:r>
              <a:rPr kumimoji="1" lang="en-US" altLang="zh-CN" dirty="0"/>
              <a:t>U</a:t>
            </a:r>
            <a:r>
              <a:rPr kumimoji="1" lang="zh-CN" altLang="en-US" dirty="0"/>
              <a:t>和</a:t>
            </a:r>
            <a:r>
              <a:rPr kumimoji="1" lang="en-US" altLang="zh-CN" dirty="0"/>
              <a:t>L</a:t>
            </a:r>
            <a:r>
              <a:rPr kumimoji="1" lang="zh-CN" altLang="en-US" dirty="0"/>
              <a:t>越界，</a:t>
            </a:r>
            <a:r>
              <a:rPr kumimoji="1" lang="en-US" altLang="zh-CN" dirty="0"/>
              <a:t>R</a:t>
            </a:r>
            <a:r>
              <a:rPr kumimoji="1" lang="zh-CN" altLang="en-US" dirty="0"/>
              <a:t>为</a:t>
            </a:r>
            <a:r>
              <a:rPr kumimoji="1" lang="en-US" altLang="zh-CN" dirty="0"/>
              <a:t>W</a:t>
            </a:r>
            <a:r>
              <a:rPr kumimoji="1" lang="zh-CN" altLang="en-US" dirty="0"/>
              <a:t>，只有</a:t>
            </a:r>
            <a:r>
              <a:rPr kumimoji="1" lang="en-US" altLang="zh-CN" dirty="0"/>
              <a:t>D</a:t>
            </a:r>
            <a:r>
              <a:rPr kumimoji="1" lang="zh-CN" altLang="en-US" dirty="0"/>
              <a:t>的方向有</a:t>
            </a:r>
            <a:r>
              <a:rPr kumimoji="1" lang="en-US" altLang="zh-CN" dirty="0"/>
              <a:t>’C’</a:t>
            </a:r>
            <a:r>
              <a:rPr kumimoji="1" lang="zh-CN" altLang="en-US" dirty="0"/>
              <a:t>。将（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）放入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数组中，将（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）置为‘</a:t>
            </a:r>
            <a:r>
              <a:rPr kumimoji="1" lang="en-US" altLang="zh-CN" dirty="0"/>
              <a:t>W</a:t>
            </a:r>
            <a:r>
              <a:rPr kumimoji="1" lang="zh-CN" altLang="en-US" dirty="0"/>
              <a:t>’，将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的位置移到</a:t>
            </a:r>
            <a:r>
              <a:rPr kumimoji="1" lang="en-US" altLang="zh-CN" dirty="0"/>
              <a:t>(2,1)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10" name="内容占位符 3">
            <a:extLst>
              <a:ext uri="{FF2B5EF4-FFF2-40B4-BE49-F238E27FC236}">
                <a16:creationId xmlns:a16="http://schemas.microsoft.com/office/drawing/2014/main" id="{F0707279-B2F3-6547-9DFC-56CCE03971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709388"/>
              </p:ext>
            </p:extLst>
          </p:nvPr>
        </p:nvGraphicFramePr>
        <p:xfrm>
          <a:off x="1153088" y="3815019"/>
          <a:ext cx="23422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743">
                  <a:extLst>
                    <a:ext uri="{9D8B030D-6E8A-4147-A177-3AD203B41FA5}">
                      <a16:colId xmlns:a16="http://schemas.microsoft.com/office/drawing/2014/main" val="4140907229"/>
                    </a:ext>
                  </a:extLst>
                </a:gridCol>
                <a:gridCol w="780743">
                  <a:extLst>
                    <a:ext uri="{9D8B030D-6E8A-4147-A177-3AD203B41FA5}">
                      <a16:colId xmlns:a16="http://schemas.microsoft.com/office/drawing/2014/main" val="2024911130"/>
                    </a:ext>
                  </a:extLst>
                </a:gridCol>
                <a:gridCol w="780743">
                  <a:extLst>
                    <a:ext uri="{9D8B030D-6E8A-4147-A177-3AD203B41FA5}">
                      <a16:colId xmlns:a16="http://schemas.microsoft.com/office/drawing/2014/main" val="880186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1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5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851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42F54358-63C0-9646-BFC9-35B251FA2E4F}"/>
              </a:ext>
            </a:extLst>
          </p:cNvPr>
          <p:cNvSpPr/>
          <p:nvPr/>
        </p:nvSpPr>
        <p:spPr>
          <a:xfrm>
            <a:off x="1048214" y="4223787"/>
            <a:ext cx="644912" cy="314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4D3346-1C09-E84A-AE69-52F4A35D0B29}"/>
              </a:ext>
            </a:extLst>
          </p:cNvPr>
          <p:cNvSpPr txBox="1"/>
          <p:nvPr/>
        </p:nvSpPr>
        <p:spPr>
          <a:xfrm>
            <a:off x="1153088" y="333375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12EF8C8-9234-BA47-9B10-4BF79FFE82D2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598883" y="3703088"/>
            <a:ext cx="1" cy="520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75CD14A-B226-0645-B0AB-FF33D94198C3}"/>
              </a:ext>
            </a:extLst>
          </p:cNvPr>
          <p:cNvSpPr txBox="1"/>
          <p:nvPr/>
        </p:nvSpPr>
        <p:spPr>
          <a:xfrm>
            <a:off x="3802565" y="3781007"/>
            <a:ext cx="8177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的位置为</a:t>
            </a:r>
            <a:r>
              <a:rPr kumimoji="1" lang="en-US" altLang="zh-CN" dirty="0"/>
              <a:t>(2,1),</a:t>
            </a:r>
            <a:r>
              <a:rPr kumimoji="1" lang="zh-CN" altLang="en-US" dirty="0"/>
              <a:t> 在此位置判断</a:t>
            </a:r>
            <a:r>
              <a:rPr kumimoji="1" lang="en-US" altLang="zh-CN" dirty="0"/>
              <a:t>U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D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L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R</a:t>
            </a:r>
            <a:r>
              <a:rPr kumimoji="1" lang="zh-CN" altLang="en-US" dirty="0"/>
              <a:t>四个方向，</a:t>
            </a:r>
            <a:r>
              <a:rPr kumimoji="1" lang="en-US" altLang="zh-CN" dirty="0"/>
              <a:t>L</a:t>
            </a:r>
            <a:r>
              <a:rPr kumimoji="1" lang="zh-CN" altLang="en-US" dirty="0"/>
              <a:t>越界，</a:t>
            </a:r>
            <a:r>
              <a:rPr kumimoji="1" lang="en-US" altLang="zh-CN" dirty="0"/>
              <a:t>U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</a:t>
            </a:r>
            <a:r>
              <a:rPr kumimoji="1" lang="zh-CN" altLang="en-US" dirty="0"/>
              <a:t>为</a:t>
            </a:r>
            <a:r>
              <a:rPr kumimoji="1" lang="en-US" altLang="zh-CN" dirty="0"/>
              <a:t>W</a:t>
            </a:r>
            <a:r>
              <a:rPr kumimoji="1" lang="zh-CN" altLang="en-US" dirty="0"/>
              <a:t>，只有</a:t>
            </a:r>
            <a:r>
              <a:rPr kumimoji="1" lang="en-US" altLang="zh-CN" dirty="0"/>
              <a:t>D</a:t>
            </a:r>
            <a:r>
              <a:rPr kumimoji="1" lang="zh-CN" altLang="en-US" dirty="0"/>
              <a:t>的方向有</a:t>
            </a:r>
            <a:r>
              <a:rPr kumimoji="1" lang="en-US" altLang="zh-CN" dirty="0"/>
              <a:t>’C’</a:t>
            </a:r>
            <a:r>
              <a:rPr kumimoji="1" lang="zh-CN" altLang="en-US" dirty="0"/>
              <a:t>。将（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）放入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数组中，将（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）置为‘</a:t>
            </a:r>
            <a:r>
              <a:rPr kumimoji="1" lang="en-US" altLang="zh-CN" dirty="0"/>
              <a:t>W</a:t>
            </a:r>
            <a:r>
              <a:rPr kumimoji="1" lang="zh-CN" altLang="en-US" dirty="0"/>
              <a:t>’，将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的位置移到</a:t>
            </a:r>
            <a:r>
              <a:rPr kumimoji="1" lang="en-US" altLang="zh-CN" dirty="0"/>
              <a:t>(3,1)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C9DDF80-A0B6-2F48-8152-C57AB6317CF9}"/>
              </a:ext>
            </a:extLst>
          </p:cNvPr>
          <p:cNvSpPr txBox="1"/>
          <p:nvPr/>
        </p:nvSpPr>
        <p:spPr>
          <a:xfrm>
            <a:off x="3802565" y="5482407"/>
            <a:ext cx="8177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的位置为</a:t>
            </a:r>
            <a:r>
              <a:rPr kumimoji="1" lang="en-US" altLang="zh-CN" dirty="0"/>
              <a:t>(3,1),</a:t>
            </a:r>
            <a:r>
              <a:rPr kumimoji="1" lang="zh-CN" altLang="en-US" dirty="0"/>
              <a:t> 在此位置判断</a:t>
            </a:r>
            <a:r>
              <a:rPr kumimoji="1" lang="en-US" altLang="zh-CN" dirty="0"/>
              <a:t>U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D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L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R</a:t>
            </a:r>
            <a:r>
              <a:rPr kumimoji="1" lang="zh-CN" altLang="en-US" dirty="0"/>
              <a:t>四个方向，</a:t>
            </a:r>
            <a:r>
              <a:rPr kumimoji="1" lang="en-US" altLang="zh-CN" dirty="0"/>
              <a:t>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</a:t>
            </a:r>
            <a:r>
              <a:rPr kumimoji="1" lang="zh-CN" altLang="en-US" dirty="0"/>
              <a:t>越界，</a:t>
            </a:r>
            <a:r>
              <a:rPr kumimoji="1" lang="en-US" altLang="zh-CN" dirty="0"/>
              <a:t>U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</a:t>
            </a:r>
            <a:r>
              <a:rPr kumimoji="1" lang="zh-CN" altLang="en-US" dirty="0"/>
              <a:t>为</a:t>
            </a:r>
            <a:r>
              <a:rPr kumimoji="1" lang="en-US" altLang="zh-CN" dirty="0"/>
              <a:t>W</a:t>
            </a:r>
            <a:r>
              <a:rPr kumimoji="1" lang="zh-CN" altLang="en-US" dirty="0"/>
              <a:t>，无路可走，输出“</a:t>
            </a:r>
            <a:r>
              <a:rPr kumimoji="1" lang="en-US" altLang="zh-CN" dirty="0"/>
              <a:t>No</a:t>
            </a:r>
            <a:r>
              <a:rPr kumimoji="1" lang="zh-CN" altLang="en-US" dirty="0"/>
              <a:t>”，结束程序（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）。</a:t>
            </a:r>
          </a:p>
        </p:txBody>
      </p:sp>
      <p:graphicFrame>
        <p:nvGraphicFramePr>
          <p:cNvPr id="17" name="内容占位符 3">
            <a:extLst>
              <a:ext uri="{FF2B5EF4-FFF2-40B4-BE49-F238E27FC236}">
                <a16:creationId xmlns:a16="http://schemas.microsoft.com/office/drawing/2014/main" id="{62809068-0F63-0647-AAE0-48AE7B993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796339"/>
              </p:ext>
            </p:extLst>
          </p:nvPr>
        </p:nvGraphicFramePr>
        <p:xfrm>
          <a:off x="943074" y="5310595"/>
          <a:ext cx="23422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743">
                  <a:extLst>
                    <a:ext uri="{9D8B030D-6E8A-4147-A177-3AD203B41FA5}">
                      <a16:colId xmlns:a16="http://schemas.microsoft.com/office/drawing/2014/main" val="4140907229"/>
                    </a:ext>
                  </a:extLst>
                </a:gridCol>
                <a:gridCol w="780743">
                  <a:extLst>
                    <a:ext uri="{9D8B030D-6E8A-4147-A177-3AD203B41FA5}">
                      <a16:colId xmlns:a16="http://schemas.microsoft.com/office/drawing/2014/main" val="2024911130"/>
                    </a:ext>
                  </a:extLst>
                </a:gridCol>
                <a:gridCol w="780743">
                  <a:extLst>
                    <a:ext uri="{9D8B030D-6E8A-4147-A177-3AD203B41FA5}">
                      <a16:colId xmlns:a16="http://schemas.microsoft.com/office/drawing/2014/main" val="880186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1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5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8515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CF6FFB26-A33F-3E43-B863-50A02083D10A}"/>
              </a:ext>
            </a:extLst>
          </p:cNvPr>
          <p:cNvSpPr/>
          <p:nvPr/>
        </p:nvSpPr>
        <p:spPr>
          <a:xfrm>
            <a:off x="849304" y="6132603"/>
            <a:ext cx="644912" cy="314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AB9FA46-0563-7544-9BFA-E846C36ABBD5}"/>
              </a:ext>
            </a:extLst>
          </p:cNvPr>
          <p:cNvCxnSpPr>
            <a:cxnSpLocks/>
          </p:cNvCxnSpPr>
          <p:nvPr/>
        </p:nvCxnSpPr>
        <p:spPr>
          <a:xfrm>
            <a:off x="684443" y="5118410"/>
            <a:ext cx="124095" cy="1014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C3B14B5-DF5C-0649-8A87-090A08B416BD}"/>
              </a:ext>
            </a:extLst>
          </p:cNvPr>
          <p:cNvSpPr txBox="1"/>
          <p:nvPr/>
        </p:nvSpPr>
        <p:spPr>
          <a:xfrm>
            <a:off x="392404" y="485480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87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E9F73D5-F3BD-C44A-8CED-8F26A01E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Q2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Example2</a:t>
            </a:r>
            <a:endParaRPr kumimoji="1" lang="zh-CN" altLang="en-US" dirty="0"/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E2CEAE55-00FB-DE4A-BC15-FFBAF1B81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723737"/>
              </p:ext>
            </p:extLst>
          </p:nvPr>
        </p:nvGraphicFramePr>
        <p:xfrm>
          <a:off x="962444" y="2171951"/>
          <a:ext cx="23422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557">
                  <a:extLst>
                    <a:ext uri="{9D8B030D-6E8A-4147-A177-3AD203B41FA5}">
                      <a16:colId xmlns:a16="http://schemas.microsoft.com/office/drawing/2014/main" val="4140907229"/>
                    </a:ext>
                  </a:extLst>
                </a:gridCol>
                <a:gridCol w="585557">
                  <a:extLst>
                    <a:ext uri="{9D8B030D-6E8A-4147-A177-3AD203B41FA5}">
                      <a16:colId xmlns:a16="http://schemas.microsoft.com/office/drawing/2014/main" val="2261012969"/>
                    </a:ext>
                  </a:extLst>
                </a:gridCol>
                <a:gridCol w="585557">
                  <a:extLst>
                    <a:ext uri="{9D8B030D-6E8A-4147-A177-3AD203B41FA5}">
                      <a16:colId xmlns:a16="http://schemas.microsoft.com/office/drawing/2014/main" val="2024911130"/>
                    </a:ext>
                  </a:extLst>
                </a:gridCol>
                <a:gridCol w="585557">
                  <a:extLst>
                    <a:ext uri="{9D8B030D-6E8A-4147-A177-3AD203B41FA5}">
                      <a16:colId xmlns:a16="http://schemas.microsoft.com/office/drawing/2014/main" val="880186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1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5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851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B957A83-53AC-3E44-A71B-2D440ACE030C}"/>
              </a:ext>
            </a:extLst>
          </p:cNvPr>
          <p:cNvSpPr/>
          <p:nvPr/>
        </p:nvSpPr>
        <p:spPr>
          <a:xfrm>
            <a:off x="838200" y="2171951"/>
            <a:ext cx="644912" cy="314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301EE2-AB4B-224F-87A4-40770D1F4BEA}"/>
              </a:ext>
            </a:extLst>
          </p:cNvPr>
          <p:cNvSpPr txBox="1"/>
          <p:nvPr/>
        </p:nvSpPr>
        <p:spPr>
          <a:xfrm>
            <a:off x="962444" y="169068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5642AB-7078-6F42-A039-3AC9D4DFE8BB}"/>
              </a:ext>
            </a:extLst>
          </p:cNvPr>
          <p:cNvCxnSpPr>
            <a:stCxn id="7" idx="2"/>
          </p:cNvCxnSpPr>
          <p:nvPr/>
        </p:nvCxnSpPr>
        <p:spPr>
          <a:xfrm flipH="1">
            <a:off x="1081668" y="2060020"/>
            <a:ext cx="326572" cy="111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B2287E8-D154-E84C-98BF-A43D6C66C991}"/>
              </a:ext>
            </a:extLst>
          </p:cNvPr>
          <p:cNvSpPr txBox="1"/>
          <p:nvPr/>
        </p:nvSpPr>
        <p:spPr>
          <a:xfrm>
            <a:off x="3802566" y="2202449"/>
            <a:ext cx="8177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、初始态，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的位置为</a:t>
            </a:r>
            <a:r>
              <a:rPr kumimoji="1" lang="en-US" altLang="zh-CN" dirty="0"/>
              <a:t>(1,1),</a:t>
            </a:r>
            <a:r>
              <a:rPr kumimoji="1" lang="zh-CN" altLang="en-US" dirty="0"/>
              <a:t> 在此位置判断</a:t>
            </a:r>
            <a:r>
              <a:rPr kumimoji="1" lang="en-US" altLang="zh-CN" dirty="0"/>
              <a:t>U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D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L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R</a:t>
            </a:r>
            <a:r>
              <a:rPr kumimoji="1" lang="zh-CN" altLang="en-US" dirty="0"/>
              <a:t>四个方向，</a:t>
            </a:r>
            <a:r>
              <a:rPr kumimoji="1" lang="en-US" altLang="zh-CN" dirty="0"/>
              <a:t>U</a:t>
            </a:r>
            <a:r>
              <a:rPr kumimoji="1" lang="zh-CN" altLang="en-US" dirty="0"/>
              <a:t>和</a:t>
            </a:r>
            <a:r>
              <a:rPr kumimoji="1" lang="en-US" altLang="zh-CN" dirty="0"/>
              <a:t>L</a:t>
            </a:r>
            <a:r>
              <a:rPr kumimoji="1" lang="zh-CN" altLang="en-US" dirty="0"/>
              <a:t>越界，</a:t>
            </a:r>
            <a:r>
              <a:rPr kumimoji="1" lang="en-US" altLang="zh-CN" dirty="0"/>
              <a:t>D</a:t>
            </a:r>
            <a:r>
              <a:rPr kumimoji="1" lang="zh-CN" altLang="en-US" dirty="0"/>
              <a:t>为</a:t>
            </a:r>
            <a:r>
              <a:rPr kumimoji="1" lang="en-US" altLang="zh-CN" dirty="0"/>
              <a:t>W</a:t>
            </a:r>
            <a:r>
              <a:rPr kumimoji="1" lang="zh-CN" altLang="en-US" dirty="0"/>
              <a:t>，只有</a:t>
            </a:r>
            <a:r>
              <a:rPr kumimoji="1" lang="en-US" altLang="zh-CN" dirty="0"/>
              <a:t>R</a:t>
            </a:r>
            <a:r>
              <a:rPr kumimoji="1" lang="zh-CN" altLang="en-US" dirty="0"/>
              <a:t>的方向有</a:t>
            </a:r>
            <a:r>
              <a:rPr kumimoji="1" lang="en-US" altLang="zh-CN" dirty="0"/>
              <a:t>’C’</a:t>
            </a:r>
            <a:r>
              <a:rPr kumimoji="1" lang="zh-CN" altLang="en-US" dirty="0"/>
              <a:t>。将（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）放入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数组中，将（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）置为‘</a:t>
            </a:r>
            <a:r>
              <a:rPr kumimoji="1" lang="en-US" altLang="zh-CN" dirty="0"/>
              <a:t>W</a:t>
            </a:r>
            <a:r>
              <a:rPr kumimoji="1" lang="zh-CN" altLang="en-US" dirty="0"/>
              <a:t>’，将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的位置移到</a:t>
            </a:r>
            <a:r>
              <a:rPr kumimoji="1" lang="en-US" altLang="zh-CN" dirty="0"/>
              <a:t>(1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BCF878-C2AD-A440-AFE7-82167E6FDCF0}"/>
              </a:ext>
            </a:extLst>
          </p:cNvPr>
          <p:cNvSpPr txBox="1"/>
          <p:nvPr/>
        </p:nvSpPr>
        <p:spPr>
          <a:xfrm>
            <a:off x="3802565" y="3781007"/>
            <a:ext cx="8177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的位置为</a:t>
            </a:r>
            <a:r>
              <a:rPr kumimoji="1" lang="en-US" altLang="zh-CN" dirty="0"/>
              <a:t>(1,2),</a:t>
            </a:r>
            <a:r>
              <a:rPr kumimoji="1" lang="zh-CN" altLang="en-US" dirty="0"/>
              <a:t> 在此位置判断</a:t>
            </a:r>
            <a:r>
              <a:rPr kumimoji="1" lang="en-US" altLang="zh-CN" dirty="0"/>
              <a:t>U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D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L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R</a:t>
            </a:r>
            <a:r>
              <a:rPr kumimoji="1" lang="zh-CN" altLang="en-US" dirty="0"/>
              <a:t>四个方向，</a:t>
            </a:r>
            <a:r>
              <a:rPr kumimoji="1" lang="en-US" altLang="zh-CN" dirty="0"/>
              <a:t>U</a:t>
            </a:r>
            <a:r>
              <a:rPr kumimoji="1" lang="zh-CN" altLang="en-US" dirty="0"/>
              <a:t>越界，</a:t>
            </a:r>
            <a:r>
              <a:rPr kumimoji="1" lang="en-US" altLang="zh-CN" dirty="0"/>
              <a:t>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L</a:t>
            </a:r>
            <a:r>
              <a:rPr kumimoji="1" lang="zh-CN" altLang="en-US" dirty="0"/>
              <a:t>为</a:t>
            </a:r>
            <a:r>
              <a:rPr kumimoji="1" lang="en-US" altLang="zh-CN" dirty="0"/>
              <a:t>W</a:t>
            </a:r>
            <a:r>
              <a:rPr kumimoji="1" lang="zh-CN" altLang="en-US" dirty="0"/>
              <a:t>，只有</a:t>
            </a:r>
            <a:r>
              <a:rPr kumimoji="1" lang="en-US" altLang="zh-CN" dirty="0"/>
              <a:t>R</a:t>
            </a:r>
            <a:r>
              <a:rPr kumimoji="1" lang="zh-CN" altLang="en-US" dirty="0"/>
              <a:t>的方向有</a:t>
            </a:r>
            <a:r>
              <a:rPr kumimoji="1" lang="en-US" altLang="zh-CN" dirty="0"/>
              <a:t>’C’</a:t>
            </a:r>
            <a:r>
              <a:rPr kumimoji="1" lang="zh-CN" altLang="en-US" dirty="0"/>
              <a:t>。将（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）放入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数组中，将（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）置为‘</a:t>
            </a:r>
            <a:r>
              <a:rPr kumimoji="1" lang="en-US" altLang="zh-CN" dirty="0"/>
              <a:t>W</a:t>
            </a:r>
            <a:r>
              <a:rPr kumimoji="1" lang="zh-CN" altLang="en-US" dirty="0"/>
              <a:t>’，将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的位置移到</a:t>
            </a:r>
            <a:r>
              <a:rPr kumimoji="1" lang="en-US" altLang="zh-CN" dirty="0"/>
              <a:t>(1,3)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667F35-C0CD-1148-B696-C05F6D479F40}"/>
              </a:ext>
            </a:extLst>
          </p:cNvPr>
          <p:cNvSpPr txBox="1"/>
          <p:nvPr/>
        </p:nvSpPr>
        <p:spPr>
          <a:xfrm>
            <a:off x="3802565" y="5482407"/>
            <a:ext cx="8177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的位置为</a:t>
            </a:r>
            <a:r>
              <a:rPr kumimoji="1" lang="en-US" altLang="zh-CN" dirty="0"/>
              <a:t>(1,3),</a:t>
            </a:r>
            <a:r>
              <a:rPr kumimoji="1" lang="zh-CN" altLang="en-US" dirty="0"/>
              <a:t> 在此位置判断</a:t>
            </a:r>
            <a:r>
              <a:rPr kumimoji="1" lang="en-US" altLang="zh-CN" dirty="0"/>
              <a:t>U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D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L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R</a:t>
            </a:r>
            <a:r>
              <a:rPr kumimoji="1" lang="zh-CN" altLang="en-US" dirty="0"/>
              <a:t>四个方向，</a:t>
            </a:r>
            <a:r>
              <a:rPr kumimoji="1" lang="en-US" altLang="zh-CN" dirty="0"/>
              <a:t>U</a:t>
            </a:r>
            <a:r>
              <a:rPr kumimoji="1" lang="zh-CN" altLang="en-US" dirty="0"/>
              <a:t>越界，</a:t>
            </a:r>
            <a:r>
              <a:rPr kumimoji="1" lang="en-US" altLang="zh-CN" dirty="0"/>
              <a:t>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</a:t>
            </a:r>
            <a:r>
              <a:rPr kumimoji="1" lang="zh-CN" altLang="en-US" dirty="0"/>
              <a:t>为</a:t>
            </a:r>
            <a:r>
              <a:rPr kumimoji="1" lang="en-US" altLang="zh-CN" dirty="0"/>
              <a:t>W</a:t>
            </a:r>
            <a:r>
              <a:rPr kumimoji="1" lang="zh-CN" altLang="en-US" dirty="0"/>
              <a:t>，只有</a:t>
            </a:r>
            <a:r>
              <a:rPr kumimoji="1" lang="en-US" altLang="zh-CN" dirty="0"/>
              <a:t>D</a:t>
            </a:r>
            <a:r>
              <a:rPr kumimoji="1" lang="zh-CN" altLang="en-US" dirty="0"/>
              <a:t>的方向有</a:t>
            </a:r>
            <a:r>
              <a:rPr kumimoji="1" lang="en-US" altLang="zh-CN" dirty="0"/>
              <a:t>’C’</a:t>
            </a:r>
            <a:r>
              <a:rPr kumimoji="1" lang="zh-CN" altLang="en-US" dirty="0"/>
              <a:t>。将（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）放入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数组中，将（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）置为‘</a:t>
            </a:r>
            <a:r>
              <a:rPr kumimoji="1" lang="en-US" altLang="zh-CN" dirty="0"/>
              <a:t>W</a:t>
            </a:r>
            <a:r>
              <a:rPr kumimoji="1" lang="zh-CN" altLang="en-US" dirty="0"/>
              <a:t>’，将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的位置移到</a:t>
            </a:r>
            <a:r>
              <a:rPr kumimoji="1" lang="en-US" altLang="zh-CN" dirty="0"/>
              <a:t>(2,3)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20" name="内容占位符 3">
            <a:extLst>
              <a:ext uri="{FF2B5EF4-FFF2-40B4-BE49-F238E27FC236}">
                <a16:creationId xmlns:a16="http://schemas.microsoft.com/office/drawing/2014/main" id="{015F2387-5CEC-E34F-847B-5A2F3E456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300419"/>
              </p:ext>
            </p:extLst>
          </p:nvPr>
        </p:nvGraphicFramePr>
        <p:xfrm>
          <a:off x="1081668" y="3765734"/>
          <a:ext cx="23422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557">
                  <a:extLst>
                    <a:ext uri="{9D8B030D-6E8A-4147-A177-3AD203B41FA5}">
                      <a16:colId xmlns:a16="http://schemas.microsoft.com/office/drawing/2014/main" val="4140907229"/>
                    </a:ext>
                  </a:extLst>
                </a:gridCol>
                <a:gridCol w="585557">
                  <a:extLst>
                    <a:ext uri="{9D8B030D-6E8A-4147-A177-3AD203B41FA5}">
                      <a16:colId xmlns:a16="http://schemas.microsoft.com/office/drawing/2014/main" val="2261012969"/>
                    </a:ext>
                  </a:extLst>
                </a:gridCol>
                <a:gridCol w="585557">
                  <a:extLst>
                    <a:ext uri="{9D8B030D-6E8A-4147-A177-3AD203B41FA5}">
                      <a16:colId xmlns:a16="http://schemas.microsoft.com/office/drawing/2014/main" val="2024911130"/>
                    </a:ext>
                  </a:extLst>
                </a:gridCol>
                <a:gridCol w="585557">
                  <a:extLst>
                    <a:ext uri="{9D8B030D-6E8A-4147-A177-3AD203B41FA5}">
                      <a16:colId xmlns:a16="http://schemas.microsoft.com/office/drawing/2014/main" val="880186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1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5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8515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E00209CE-B538-5B4F-A521-33C39462309A}"/>
              </a:ext>
            </a:extLst>
          </p:cNvPr>
          <p:cNvSpPr/>
          <p:nvPr/>
        </p:nvSpPr>
        <p:spPr>
          <a:xfrm>
            <a:off x="1607870" y="3781007"/>
            <a:ext cx="644912" cy="314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21F8FBB-B2B9-674F-82BC-82987A6DACE2}"/>
              </a:ext>
            </a:extLst>
          </p:cNvPr>
          <p:cNvSpPr txBox="1"/>
          <p:nvPr/>
        </p:nvSpPr>
        <p:spPr>
          <a:xfrm>
            <a:off x="1081668" y="328447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D92E325-6CE2-D243-8404-632608706587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1527464" y="3653803"/>
            <a:ext cx="402862" cy="127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内容占位符 3">
            <a:extLst>
              <a:ext uri="{FF2B5EF4-FFF2-40B4-BE49-F238E27FC236}">
                <a16:creationId xmlns:a16="http://schemas.microsoft.com/office/drawing/2014/main" id="{E659D802-6695-5249-8F02-6A279031F3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642496"/>
              </p:ext>
            </p:extLst>
          </p:nvPr>
        </p:nvGraphicFramePr>
        <p:xfrm>
          <a:off x="1110286" y="5450112"/>
          <a:ext cx="23422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557">
                  <a:extLst>
                    <a:ext uri="{9D8B030D-6E8A-4147-A177-3AD203B41FA5}">
                      <a16:colId xmlns:a16="http://schemas.microsoft.com/office/drawing/2014/main" val="4140907229"/>
                    </a:ext>
                  </a:extLst>
                </a:gridCol>
                <a:gridCol w="585557">
                  <a:extLst>
                    <a:ext uri="{9D8B030D-6E8A-4147-A177-3AD203B41FA5}">
                      <a16:colId xmlns:a16="http://schemas.microsoft.com/office/drawing/2014/main" val="2261012969"/>
                    </a:ext>
                  </a:extLst>
                </a:gridCol>
                <a:gridCol w="585557">
                  <a:extLst>
                    <a:ext uri="{9D8B030D-6E8A-4147-A177-3AD203B41FA5}">
                      <a16:colId xmlns:a16="http://schemas.microsoft.com/office/drawing/2014/main" val="2024911130"/>
                    </a:ext>
                  </a:extLst>
                </a:gridCol>
                <a:gridCol w="585557">
                  <a:extLst>
                    <a:ext uri="{9D8B030D-6E8A-4147-A177-3AD203B41FA5}">
                      <a16:colId xmlns:a16="http://schemas.microsoft.com/office/drawing/2014/main" val="880186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1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5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8515"/>
                  </a:ext>
                </a:extLst>
              </a:tr>
            </a:tbl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0509DBF8-1D68-D14E-83E8-A235E9E528A8}"/>
              </a:ext>
            </a:extLst>
          </p:cNvPr>
          <p:cNvSpPr/>
          <p:nvPr/>
        </p:nvSpPr>
        <p:spPr>
          <a:xfrm>
            <a:off x="2160375" y="5450112"/>
            <a:ext cx="644912" cy="314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2A48D4E7-720A-9646-9AFE-EA2AD77FB718}"/>
              </a:ext>
            </a:extLst>
          </p:cNvPr>
          <p:cNvCxnSpPr>
            <a:cxnSpLocks/>
          </p:cNvCxnSpPr>
          <p:nvPr/>
        </p:nvCxnSpPr>
        <p:spPr>
          <a:xfrm>
            <a:off x="2079969" y="5246697"/>
            <a:ext cx="402862" cy="127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21D4F2D-17A5-B548-86E6-593E79B2324E}"/>
              </a:ext>
            </a:extLst>
          </p:cNvPr>
          <p:cNvSpPr txBox="1"/>
          <p:nvPr/>
        </p:nvSpPr>
        <p:spPr>
          <a:xfrm>
            <a:off x="1037316" y="496121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79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9F98A-F556-7946-854D-4707A451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Q2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Example2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BA3C39-7A55-5C46-B480-86BC6D143D58}"/>
              </a:ext>
            </a:extLst>
          </p:cNvPr>
          <p:cNvSpPr txBox="1"/>
          <p:nvPr/>
        </p:nvSpPr>
        <p:spPr>
          <a:xfrm>
            <a:off x="3855376" y="2278842"/>
            <a:ext cx="8177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的位置为</a:t>
            </a:r>
            <a:r>
              <a:rPr kumimoji="1" lang="en-US" altLang="zh-CN" dirty="0"/>
              <a:t>(2,3),</a:t>
            </a:r>
            <a:r>
              <a:rPr kumimoji="1" lang="zh-CN" altLang="en-US" dirty="0"/>
              <a:t> 在此位置判断</a:t>
            </a:r>
            <a:r>
              <a:rPr kumimoji="1" lang="en-US" altLang="zh-CN" dirty="0"/>
              <a:t>U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D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L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R</a:t>
            </a:r>
            <a:r>
              <a:rPr kumimoji="1" lang="zh-CN" altLang="en-US" dirty="0"/>
              <a:t>四个方向，</a:t>
            </a:r>
            <a:r>
              <a:rPr kumimoji="1" lang="en-US" altLang="zh-CN" dirty="0"/>
              <a:t>U</a:t>
            </a:r>
            <a:r>
              <a:rPr kumimoji="1" lang="zh-CN" altLang="en-US" dirty="0"/>
              <a:t>，</a:t>
            </a:r>
            <a:r>
              <a:rPr kumimoji="1" lang="en-US" altLang="zh-CN" dirty="0"/>
              <a:t>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</a:t>
            </a:r>
            <a:r>
              <a:rPr kumimoji="1" lang="zh-CN" altLang="en-US" dirty="0"/>
              <a:t>为</a:t>
            </a:r>
            <a:r>
              <a:rPr kumimoji="1" lang="en-US" altLang="zh-CN" dirty="0"/>
              <a:t>W</a:t>
            </a:r>
            <a:r>
              <a:rPr kumimoji="1" lang="zh-CN" altLang="en-US" dirty="0"/>
              <a:t>，只有</a:t>
            </a:r>
            <a:r>
              <a:rPr kumimoji="1" lang="en-US" altLang="zh-CN" dirty="0"/>
              <a:t>D</a:t>
            </a:r>
            <a:r>
              <a:rPr kumimoji="1" lang="zh-CN" altLang="en-US" dirty="0"/>
              <a:t>的方向有</a:t>
            </a:r>
            <a:r>
              <a:rPr kumimoji="1" lang="en-US" altLang="zh-CN" dirty="0"/>
              <a:t>’C’</a:t>
            </a:r>
            <a:r>
              <a:rPr kumimoji="1" lang="zh-CN" altLang="en-US" dirty="0"/>
              <a:t>。将（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）放入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数组中，将（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）置为‘</a:t>
            </a:r>
            <a:r>
              <a:rPr kumimoji="1" lang="en-US" altLang="zh-CN" dirty="0"/>
              <a:t>W</a:t>
            </a:r>
            <a:r>
              <a:rPr kumimoji="1" lang="zh-CN" altLang="en-US" dirty="0"/>
              <a:t>’，将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的位置移到</a:t>
            </a:r>
            <a:r>
              <a:rPr kumimoji="1" lang="en-US" altLang="zh-CN" dirty="0"/>
              <a:t>(3,3)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8B688910-BD44-BC49-8520-7883E87F93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701012"/>
              </p:ext>
            </p:extLst>
          </p:nvPr>
        </p:nvGraphicFramePr>
        <p:xfrm>
          <a:off x="1110286" y="2241692"/>
          <a:ext cx="23422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557">
                  <a:extLst>
                    <a:ext uri="{9D8B030D-6E8A-4147-A177-3AD203B41FA5}">
                      <a16:colId xmlns:a16="http://schemas.microsoft.com/office/drawing/2014/main" val="4140907229"/>
                    </a:ext>
                  </a:extLst>
                </a:gridCol>
                <a:gridCol w="585557">
                  <a:extLst>
                    <a:ext uri="{9D8B030D-6E8A-4147-A177-3AD203B41FA5}">
                      <a16:colId xmlns:a16="http://schemas.microsoft.com/office/drawing/2014/main" val="2261012969"/>
                    </a:ext>
                  </a:extLst>
                </a:gridCol>
                <a:gridCol w="585557">
                  <a:extLst>
                    <a:ext uri="{9D8B030D-6E8A-4147-A177-3AD203B41FA5}">
                      <a16:colId xmlns:a16="http://schemas.microsoft.com/office/drawing/2014/main" val="2024911130"/>
                    </a:ext>
                  </a:extLst>
                </a:gridCol>
                <a:gridCol w="585557">
                  <a:extLst>
                    <a:ext uri="{9D8B030D-6E8A-4147-A177-3AD203B41FA5}">
                      <a16:colId xmlns:a16="http://schemas.microsoft.com/office/drawing/2014/main" val="880186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1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5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851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48F84CB-B2B1-684F-B7F1-3B0FA9939D15}"/>
              </a:ext>
            </a:extLst>
          </p:cNvPr>
          <p:cNvSpPr/>
          <p:nvPr/>
        </p:nvSpPr>
        <p:spPr>
          <a:xfrm>
            <a:off x="2160375" y="2640566"/>
            <a:ext cx="644912" cy="314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949AE21-79D3-1B45-BDBF-46B3A11608B5}"/>
              </a:ext>
            </a:extLst>
          </p:cNvPr>
          <p:cNvCxnSpPr>
            <a:cxnSpLocks/>
          </p:cNvCxnSpPr>
          <p:nvPr/>
        </p:nvCxnSpPr>
        <p:spPr>
          <a:xfrm>
            <a:off x="2079969" y="2038277"/>
            <a:ext cx="201431" cy="602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756DD1D-02D7-4947-BB8F-5D0491F9542E}"/>
              </a:ext>
            </a:extLst>
          </p:cNvPr>
          <p:cNvSpPr txBox="1"/>
          <p:nvPr/>
        </p:nvSpPr>
        <p:spPr>
          <a:xfrm>
            <a:off x="1037316" y="175279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graphicFrame>
        <p:nvGraphicFramePr>
          <p:cNvPr id="10" name="内容占位符 3">
            <a:extLst>
              <a:ext uri="{FF2B5EF4-FFF2-40B4-BE49-F238E27FC236}">
                <a16:creationId xmlns:a16="http://schemas.microsoft.com/office/drawing/2014/main" id="{BD205555-8469-D84A-BE90-9F5076B9FA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720441"/>
              </p:ext>
            </p:extLst>
          </p:nvPr>
        </p:nvGraphicFramePr>
        <p:xfrm>
          <a:off x="1110286" y="3905216"/>
          <a:ext cx="23422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557">
                  <a:extLst>
                    <a:ext uri="{9D8B030D-6E8A-4147-A177-3AD203B41FA5}">
                      <a16:colId xmlns:a16="http://schemas.microsoft.com/office/drawing/2014/main" val="4140907229"/>
                    </a:ext>
                  </a:extLst>
                </a:gridCol>
                <a:gridCol w="585557">
                  <a:extLst>
                    <a:ext uri="{9D8B030D-6E8A-4147-A177-3AD203B41FA5}">
                      <a16:colId xmlns:a16="http://schemas.microsoft.com/office/drawing/2014/main" val="2261012969"/>
                    </a:ext>
                  </a:extLst>
                </a:gridCol>
                <a:gridCol w="585557">
                  <a:extLst>
                    <a:ext uri="{9D8B030D-6E8A-4147-A177-3AD203B41FA5}">
                      <a16:colId xmlns:a16="http://schemas.microsoft.com/office/drawing/2014/main" val="2024911130"/>
                    </a:ext>
                  </a:extLst>
                </a:gridCol>
                <a:gridCol w="585557">
                  <a:extLst>
                    <a:ext uri="{9D8B030D-6E8A-4147-A177-3AD203B41FA5}">
                      <a16:colId xmlns:a16="http://schemas.microsoft.com/office/drawing/2014/main" val="880186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1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5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851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7E7903FB-D396-CA4E-92FB-F4370519E2F9}"/>
              </a:ext>
            </a:extLst>
          </p:cNvPr>
          <p:cNvSpPr/>
          <p:nvPr/>
        </p:nvSpPr>
        <p:spPr>
          <a:xfrm>
            <a:off x="2160375" y="4697708"/>
            <a:ext cx="644912" cy="314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071A709-10DA-ED46-BF95-5513C1962D63}"/>
              </a:ext>
            </a:extLst>
          </p:cNvPr>
          <p:cNvCxnSpPr>
            <a:cxnSpLocks/>
          </p:cNvCxnSpPr>
          <p:nvPr/>
        </p:nvCxnSpPr>
        <p:spPr>
          <a:xfrm>
            <a:off x="2079969" y="3701801"/>
            <a:ext cx="201431" cy="1012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92540C5-6872-DA46-830D-D63723390C65}"/>
              </a:ext>
            </a:extLst>
          </p:cNvPr>
          <p:cNvSpPr txBox="1"/>
          <p:nvPr/>
        </p:nvSpPr>
        <p:spPr>
          <a:xfrm>
            <a:off x="1364353" y="342900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E16035-26A1-344A-8E9E-0048AE2154EB}"/>
              </a:ext>
            </a:extLst>
          </p:cNvPr>
          <p:cNvSpPr txBox="1"/>
          <p:nvPr/>
        </p:nvSpPr>
        <p:spPr>
          <a:xfrm>
            <a:off x="3817665" y="3559801"/>
            <a:ext cx="8177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的位置为</a:t>
            </a:r>
            <a:r>
              <a:rPr kumimoji="1" lang="en-US" altLang="zh-CN" dirty="0"/>
              <a:t>(3,3),</a:t>
            </a:r>
            <a:r>
              <a:rPr kumimoji="1" lang="zh-CN" altLang="en-US" dirty="0"/>
              <a:t> 在此位置判断</a:t>
            </a:r>
            <a:r>
              <a:rPr kumimoji="1" lang="en-US" altLang="zh-CN" dirty="0"/>
              <a:t>U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D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L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R</a:t>
            </a:r>
            <a:r>
              <a:rPr kumimoji="1" lang="zh-CN" altLang="en-US" dirty="0"/>
              <a:t>四个方向，</a:t>
            </a:r>
            <a:r>
              <a:rPr kumimoji="1" lang="en-US" altLang="zh-CN" dirty="0"/>
              <a:t>U</a:t>
            </a:r>
            <a:r>
              <a:rPr kumimoji="1" lang="zh-CN" altLang="en-US" dirty="0"/>
              <a:t>为</a:t>
            </a:r>
            <a:r>
              <a:rPr kumimoji="1" lang="en-US" altLang="zh-CN" dirty="0"/>
              <a:t>W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</a:t>
            </a:r>
            <a:r>
              <a:rPr kumimoji="1" lang="zh-CN" altLang="en-US" dirty="0"/>
              <a:t>越界，</a:t>
            </a:r>
            <a:r>
              <a:rPr kumimoji="1" lang="en-US" altLang="zh-CN" dirty="0"/>
              <a:t>L</a:t>
            </a:r>
            <a:r>
              <a:rPr kumimoji="1" lang="zh-CN" altLang="en-US" dirty="0"/>
              <a:t> 和</a:t>
            </a:r>
            <a:r>
              <a:rPr kumimoji="1" lang="en-US" altLang="zh-CN" dirty="0"/>
              <a:t>R</a:t>
            </a:r>
            <a:r>
              <a:rPr kumimoji="1" lang="zh-CN" altLang="en-US" dirty="0"/>
              <a:t>的方向有</a:t>
            </a:r>
            <a:r>
              <a:rPr kumimoji="1" lang="en-US" altLang="zh-CN" dirty="0"/>
              <a:t>’C’</a:t>
            </a:r>
            <a:r>
              <a:rPr kumimoji="1" lang="zh-CN" altLang="en-US" dirty="0"/>
              <a:t>。将‘</a:t>
            </a:r>
            <a:r>
              <a:rPr kumimoji="1" lang="en-US" altLang="zh-CN" dirty="0"/>
              <a:t>L</a:t>
            </a:r>
            <a:r>
              <a:rPr kumimoji="1" lang="zh-CN" altLang="en-US" dirty="0"/>
              <a:t>’和</a:t>
            </a:r>
            <a:r>
              <a:rPr kumimoji="1" lang="en-US" altLang="zh-CN" dirty="0"/>
              <a:t>(3,2)</a:t>
            </a:r>
            <a:r>
              <a:rPr kumimoji="1" lang="zh-CN" altLang="en-US" dirty="0"/>
              <a:t>传入</a:t>
            </a:r>
            <a:r>
              <a:rPr kumimoji="1" lang="en-US" altLang="zh-CN" dirty="0" err="1"/>
              <a:t>isDeadPath</a:t>
            </a:r>
            <a:r>
              <a:rPr kumimoji="1" lang="en-US" altLang="zh-CN" dirty="0"/>
              <a:t>()</a:t>
            </a:r>
            <a:r>
              <a:rPr kumimoji="1" lang="zh-CN" altLang="en-US" dirty="0"/>
              <a:t>，则</a:t>
            </a:r>
            <a:r>
              <a:rPr kumimoji="1" lang="en-US" altLang="zh-CN" dirty="0"/>
              <a:t>(3,2)</a:t>
            </a:r>
            <a:r>
              <a:rPr kumimoji="1" lang="zh-CN" altLang="en-US" dirty="0"/>
              <a:t>仅需判断其</a:t>
            </a:r>
            <a:r>
              <a:rPr kumimoji="1" lang="en-US" altLang="zh-CN" dirty="0"/>
              <a:t>U</a:t>
            </a:r>
            <a:r>
              <a:rPr kumimoji="1" lang="zh-CN" altLang="en-US" dirty="0"/>
              <a:t>、</a:t>
            </a:r>
            <a:r>
              <a:rPr kumimoji="1" lang="en-US" altLang="zh-CN" dirty="0"/>
              <a:t>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</a:t>
            </a:r>
            <a:r>
              <a:rPr kumimoji="1" lang="zh-CN" altLang="en-US" dirty="0"/>
              <a:t>是否有‘</a:t>
            </a:r>
            <a:r>
              <a:rPr kumimoji="1" lang="en-US" altLang="zh-CN" dirty="0"/>
              <a:t>C</a:t>
            </a:r>
            <a:r>
              <a:rPr kumimoji="1" lang="zh-CN" altLang="en-US" dirty="0"/>
              <a:t>’或其是否为终点。将‘</a:t>
            </a:r>
            <a:r>
              <a:rPr kumimoji="1" lang="en-US" altLang="zh-CN" dirty="0"/>
              <a:t>R</a:t>
            </a:r>
            <a:r>
              <a:rPr kumimoji="1" lang="zh-CN" altLang="en-US" dirty="0"/>
              <a:t>’和</a:t>
            </a:r>
            <a:r>
              <a:rPr kumimoji="1" lang="en-US" altLang="zh-CN" dirty="0"/>
              <a:t>(3,4)</a:t>
            </a:r>
            <a:r>
              <a:rPr kumimoji="1" lang="zh-CN" altLang="en-US" dirty="0"/>
              <a:t>传入</a:t>
            </a:r>
            <a:r>
              <a:rPr kumimoji="1" lang="en-US" altLang="zh-CN" dirty="0" err="1"/>
              <a:t>isDeadPath</a:t>
            </a:r>
            <a:r>
              <a:rPr kumimoji="1" lang="en-US" altLang="zh-CN" dirty="0"/>
              <a:t>()</a:t>
            </a:r>
            <a:r>
              <a:rPr kumimoji="1" lang="zh-CN" altLang="en-US" dirty="0"/>
              <a:t>，则</a:t>
            </a:r>
            <a:r>
              <a:rPr kumimoji="1" lang="en-US" altLang="zh-CN" dirty="0"/>
              <a:t>(3,4)</a:t>
            </a:r>
            <a:r>
              <a:rPr kumimoji="1" lang="zh-CN" altLang="en-US" dirty="0"/>
              <a:t>仅需判断其</a:t>
            </a:r>
            <a:r>
              <a:rPr kumimoji="1" lang="en-US" altLang="zh-CN" dirty="0"/>
              <a:t>U</a:t>
            </a:r>
            <a:r>
              <a:rPr kumimoji="1" lang="zh-CN" altLang="en-US" dirty="0"/>
              <a:t>、</a:t>
            </a:r>
            <a:r>
              <a:rPr kumimoji="1" lang="en-US" altLang="zh-CN" dirty="0"/>
              <a:t>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</a:t>
            </a:r>
            <a:r>
              <a:rPr kumimoji="1" lang="zh-CN" altLang="en-US" dirty="0"/>
              <a:t>是否有‘</a:t>
            </a:r>
            <a:r>
              <a:rPr kumimoji="1" lang="en-US" altLang="zh-CN" dirty="0"/>
              <a:t>C</a:t>
            </a:r>
            <a:r>
              <a:rPr kumimoji="1" lang="zh-CN" altLang="en-US" dirty="0"/>
              <a:t>’或其是否为终点。综上，</a:t>
            </a:r>
            <a:r>
              <a:rPr kumimoji="1" lang="en-US" altLang="zh-CN" dirty="0"/>
              <a:t> (3,2)</a:t>
            </a:r>
            <a:r>
              <a:rPr kumimoji="1" lang="zh-CN" altLang="en-US" dirty="0"/>
              <a:t>处返回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，（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）处返回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将（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）放入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数组中，将（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）置为‘</a:t>
            </a:r>
            <a:r>
              <a:rPr kumimoji="1" lang="en-US" altLang="zh-CN" dirty="0"/>
              <a:t>W</a:t>
            </a:r>
            <a:r>
              <a:rPr kumimoji="1" lang="zh-CN" altLang="en-US" dirty="0"/>
              <a:t>’，将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的位置移到</a:t>
            </a:r>
            <a:r>
              <a:rPr kumimoji="1" lang="en-US" altLang="zh-CN" dirty="0"/>
              <a:t>(3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16" name="内容占位符 3">
            <a:extLst>
              <a:ext uri="{FF2B5EF4-FFF2-40B4-BE49-F238E27FC236}">
                <a16:creationId xmlns:a16="http://schemas.microsoft.com/office/drawing/2014/main" id="{3FE6F7A3-E6D5-EE4F-896A-A6CA51489E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881940"/>
              </p:ext>
            </p:extLst>
          </p:nvPr>
        </p:nvGraphicFramePr>
        <p:xfrm>
          <a:off x="996427" y="5537768"/>
          <a:ext cx="23422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557">
                  <a:extLst>
                    <a:ext uri="{9D8B030D-6E8A-4147-A177-3AD203B41FA5}">
                      <a16:colId xmlns:a16="http://schemas.microsoft.com/office/drawing/2014/main" val="4140907229"/>
                    </a:ext>
                  </a:extLst>
                </a:gridCol>
                <a:gridCol w="585557">
                  <a:extLst>
                    <a:ext uri="{9D8B030D-6E8A-4147-A177-3AD203B41FA5}">
                      <a16:colId xmlns:a16="http://schemas.microsoft.com/office/drawing/2014/main" val="2261012969"/>
                    </a:ext>
                  </a:extLst>
                </a:gridCol>
                <a:gridCol w="585557">
                  <a:extLst>
                    <a:ext uri="{9D8B030D-6E8A-4147-A177-3AD203B41FA5}">
                      <a16:colId xmlns:a16="http://schemas.microsoft.com/office/drawing/2014/main" val="2024911130"/>
                    </a:ext>
                  </a:extLst>
                </a:gridCol>
                <a:gridCol w="585557">
                  <a:extLst>
                    <a:ext uri="{9D8B030D-6E8A-4147-A177-3AD203B41FA5}">
                      <a16:colId xmlns:a16="http://schemas.microsoft.com/office/drawing/2014/main" val="880186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1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5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851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56F88934-C9DF-F247-83B9-0221E05289C1}"/>
              </a:ext>
            </a:extLst>
          </p:cNvPr>
          <p:cNvSpPr txBox="1"/>
          <p:nvPr/>
        </p:nvSpPr>
        <p:spPr>
          <a:xfrm>
            <a:off x="1250494" y="506155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2AE51E0-7B58-744D-B6F5-705D94A308F1}"/>
              </a:ext>
            </a:extLst>
          </p:cNvPr>
          <p:cNvCxnSpPr>
            <a:cxnSpLocks/>
          </p:cNvCxnSpPr>
          <p:nvPr/>
        </p:nvCxnSpPr>
        <p:spPr>
          <a:xfrm>
            <a:off x="2035990" y="5358818"/>
            <a:ext cx="1103372" cy="1012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E0FDBDF-ECA1-F346-824F-782D4C8EB405}"/>
              </a:ext>
            </a:extLst>
          </p:cNvPr>
          <p:cNvSpPr/>
          <p:nvPr/>
        </p:nvSpPr>
        <p:spPr>
          <a:xfrm>
            <a:off x="2693743" y="6345894"/>
            <a:ext cx="644912" cy="314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FB1C4A-53B8-3C48-B872-5C85F5E4CBBE}"/>
              </a:ext>
            </a:extLst>
          </p:cNvPr>
          <p:cNvSpPr txBox="1"/>
          <p:nvPr/>
        </p:nvSpPr>
        <p:spPr>
          <a:xfrm>
            <a:off x="3791691" y="5745729"/>
            <a:ext cx="8177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的位置为</a:t>
            </a:r>
            <a:r>
              <a:rPr kumimoji="1" lang="en-US" altLang="zh-CN" dirty="0"/>
              <a:t>(3,4),</a:t>
            </a:r>
            <a:r>
              <a:rPr kumimoji="1" lang="zh-CN" altLang="en-US" dirty="0"/>
              <a:t> 为终点，将（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）放入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数组中，输出“</a:t>
            </a:r>
            <a:r>
              <a:rPr kumimoji="1" lang="en-US" altLang="zh-CN" dirty="0"/>
              <a:t>Yes</a:t>
            </a:r>
            <a:r>
              <a:rPr kumimoji="1" lang="zh-CN" altLang="en-US" dirty="0"/>
              <a:t>”，并将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数组中的坐标值依次按照格式输出。</a:t>
            </a:r>
          </a:p>
        </p:txBody>
      </p:sp>
    </p:spTree>
    <p:extLst>
      <p:ext uri="{BB962C8B-B14F-4D97-AF65-F5344CB8AC3E}">
        <p14:creationId xmlns:p14="http://schemas.microsoft.com/office/powerpoint/2010/main" val="413331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EFAA7-EC86-9344-832D-D14A13DA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BF950-990A-9D40-ABC8-5C2550299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假设 </a:t>
            </a:r>
            <a:r>
              <a:rPr lang="en-US" altLang="zh-CN" dirty="0"/>
              <a:t>Scanner in = </a:t>
            </a:r>
            <a:r>
              <a:rPr lang="en-US" altLang="zh-CN" b="1" dirty="0"/>
              <a:t>new </a:t>
            </a:r>
            <a:r>
              <a:rPr lang="en-US" altLang="zh-CN" dirty="0"/>
              <a:t>Scanner(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in</a:t>
            </a:r>
            <a:r>
              <a:rPr lang="en-US" altLang="zh-CN" dirty="0"/>
              <a:t>);</a:t>
            </a:r>
            <a:r>
              <a:rPr lang="zh-CN" altLang="en-US" dirty="0"/>
              <a:t> 读完</a:t>
            </a:r>
            <a:r>
              <a:rPr lang="en-US" altLang="zh-CN" dirty="0" err="1"/>
              <a:t>int</a:t>
            </a:r>
            <a:r>
              <a:rPr lang="zh-CN" altLang="en-US" dirty="0"/>
              <a:t>之后，</a:t>
            </a:r>
            <a:r>
              <a:rPr lang="en-US" altLang="zh-CN" dirty="0" err="1">
                <a:solidFill>
                  <a:srgbClr val="FF0000"/>
                </a:solidFill>
              </a:rPr>
              <a:t>in.nextLine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跳到下一行，然后继续正常的用</a:t>
            </a:r>
            <a:r>
              <a:rPr lang="en-US" altLang="zh-CN" dirty="0" err="1">
                <a:solidFill>
                  <a:srgbClr val="FF0000"/>
                </a:solidFill>
              </a:rPr>
              <a:t>in.nextLine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处理接下来的字符串。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/>
              <a:t>对于每一个字符串</a:t>
            </a:r>
            <a:r>
              <a:rPr kumimoji="1" lang="en-US" altLang="zh-CN" dirty="0"/>
              <a:t>s</a:t>
            </a:r>
            <a:r>
              <a:rPr kumimoji="1" lang="zh-CN" altLang="en-US" dirty="0"/>
              <a:t>，其字符串的长度</a:t>
            </a:r>
            <a:r>
              <a:rPr kumimoji="1" lang="en-US" altLang="zh-CN" dirty="0"/>
              <a:t>l</a:t>
            </a:r>
            <a:r>
              <a:rPr kumimoji="1" lang="zh-CN" altLang="en-US" dirty="0"/>
              <a:t>用</a:t>
            </a:r>
            <a:r>
              <a:rPr kumimoji="1" lang="en-US" altLang="zh-CN" dirty="0" err="1"/>
              <a:t>s.length</a:t>
            </a:r>
            <a:r>
              <a:rPr kumimoji="1" lang="en-US" altLang="zh-CN" dirty="0"/>
              <a:t>()</a:t>
            </a:r>
            <a:r>
              <a:rPr kumimoji="1" lang="zh-CN" altLang="en-US" dirty="0"/>
              <a:t>获取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每一个字符</a:t>
            </a:r>
            <a:r>
              <a:rPr kumimoji="1" lang="en-US" altLang="zh-CN" dirty="0"/>
              <a:t>ASCII</a:t>
            </a:r>
            <a:r>
              <a:rPr kumimoji="1" lang="zh-CN" altLang="en-US" dirty="0"/>
              <a:t>码需要相应的乘</a:t>
            </a:r>
            <a:r>
              <a:rPr kumimoji="1" lang="en-US" altLang="zh-CN" dirty="0"/>
              <a:t>l</a:t>
            </a:r>
            <a:r>
              <a:rPr kumimoji="1" lang="zh-CN" altLang="en-US" dirty="0"/>
              <a:t>的多少多少次方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字符</a:t>
            </a:r>
            <a:r>
              <a:rPr kumimoji="1" lang="en-US" altLang="zh-CN" dirty="0"/>
              <a:t>ASCII</a:t>
            </a:r>
            <a:r>
              <a:rPr kumimoji="1" lang="zh-CN" altLang="en-US" dirty="0"/>
              <a:t>码直接使用</a:t>
            </a:r>
            <a:r>
              <a:rPr kumimoji="1" lang="en-US" altLang="zh-CN" dirty="0" err="1"/>
              <a:t>s.charAt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即可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en-US" altLang="zh-CN" dirty="0"/>
              <a:t>l</a:t>
            </a:r>
            <a:r>
              <a:rPr kumimoji="1" lang="zh-CN" altLang="en-US" dirty="0"/>
              <a:t>的次方要写</a:t>
            </a:r>
            <a:r>
              <a:rPr kumimoji="1" lang="en-US" altLang="zh-CN" dirty="0"/>
              <a:t>for</a:t>
            </a:r>
            <a:r>
              <a:rPr kumimoji="1" lang="zh-CN" altLang="en-US" dirty="0"/>
              <a:t>循环手算，每次乘起来的时候都模</a:t>
            </a:r>
            <a:r>
              <a:rPr kumimoji="1" lang="en-US" altLang="zh-CN" dirty="0"/>
              <a:t>998244353</a:t>
            </a:r>
            <a:r>
              <a:rPr kumimoji="1" lang="zh-CN" altLang="en-US" dirty="0"/>
              <a:t>防止过大超出范围。不可用</a:t>
            </a:r>
            <a:r>
              <a:rPr kumimoji="1" lang="en-US" altLang="zh-CN" dirty="0" err="1"/>
              <a:t>Math.pow</a:t>
            </a:r>
            <a:r>
              <a:rPr kumimoji="1" lang="en-US" altLang="zh-CN" dirty="0"/>
              <a:t>()</a:t>
            </a:r>
            <a:r>
              <a:rPr kumimoji="1" lang="zh-CN" altLang="en-US" dirty="0"/>
              <a:t>可能会存在精度问题。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不管是存结果还是中间结果都用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类型，以防溢出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在计算每个字符串对应的整数这个过程中，可以通过比较更新</a:t>
            </a:r>
            <a:r>
              <a:rPr kumimoji="1" lang="en-US" altLang="zh-CN" dirty="0"/>
              <a:t>max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min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/>
              <a:t>求</a:t>
            </a:r>
            <a:r>
              <a:rPr kumimoji="1" lang="en-US" altLang="zh-CN" dirty="0"/>
              <a:t>max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min</a:t>
            </a:r>
            <a:r>
              <a:rPr kumimoji="1" lang="zh-CN" altLang="en-US" dirty="0"/>
              <a:t>的最大公约数，可以用暴力遍历从</a:t>
            </a:r>
            <a:r>
              <a:rPr kumimoji="1" lang="en-US" altLang="zh-CN" dirty="0"/>
              <a:t>min</a:t>
            </a:r>
            <a:r>
              <a:rPr kumimoji="1" lang="zh-CN" altLang="en-US" dirty="0"/>
              <a:t>到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的每个数，一旦有个数</a:t>
            </a:r>
            <a:r>
              <a:rPr kumimoji="1" lang="en-US" altLang="zh-CN" dirty="0"/>
              <a:t>j</a:t>
            </a:r>
            <a:r>
              <a:rPr kumimoji="1" lang="zh-CN" altLang="en-US" dirty="0"/>
              <a:t>被</a:t>
            </a:r>
            <a:r>
              <a:rPr kumimoji="1" lang="en-US" altLang="zh-CN" dirty="0"/>
              <a:t>max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min</a:t>
            </a:r>
            <a:r>
              <a:rPr kumimoji="1" lang="zh-CN" altLang="en-US" dirty="0"/>
              <a:t>都模后为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，即可输出</a:t>
            </a:r>
            <a:r>
              <a:rPr kumimoji="1" lang="en-US" altLang="zh-CN" dirty="0"/>
              <a:t>max/j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min/j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07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7DE3-09FC-FD44-A346-C6B8A2F7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Q4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C30EA-E7D7-9C44-ADF2-984CFCF8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1007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主要是需要考虑多种场景：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第一个数字为负数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有多位数字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负数除法，注意是向下取整（</a:t>
            </a:r>
            <a:r>
              <a:rPr lang="en-US" altLang="zh-CN" dirty="0" err="1"/>
              <a:t>Math.</a:t>
            </a:r>
            <a:r>
              <a:rPr lang="en-US" altLang="zh-CN" i="1" dirty="0" err="1">
                <a:effectLst/>
              </a:rPr>
              <a:t>floor</a:t>
            </a:r>
            <a:r>
              <a:rPr kumimoji="1" lang="zh-CN" altLang="en-US" dirty="0"/>
              <a:t>）。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以上情况的综合情况</a:t>
            </a:r>
            <a:endParaRPr kumimoji="1" lang="en-US" altLang="zh-CN" dirty="0"/>
          </a:p>
          <a:p>
            <a:r>
              <a:rPr kumimoji="1" lang="zh-CN" altLang="en-US" dirty="0"/>
              <a:t>字符串的处理：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假设要处理算式</a:t>
            </a:r>
            <a:r>
              <a:rPr lang="en-US" altLang="zh-CN" dirty="0"/>
              <a:t>1+2*65-9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先把该算式处理为一个</a:t>
            </a:r>
            <a:r>
              <a:rPr kumimoji="1" lang="en-US" altLang="zh-CN" dirty="0"/>
              <a:t>String[],</a:t>
            </a:r>
            <a:r>
              <a:rPr kumimoji="1" lang="zh-CN" altLang="en-US" dirty="0"/>
              <a:t>将数字和运算符分离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逐个分析</a:t>
            </a:r>
            <a:r>
              <a:rPr kumimoji="1" lang="en-US" altLang="zh-CN" dirty="0"/>
              <a:t>String[]</a:t>
            </a:r>
            <a:r>
              <a:rPr kumimoji="1" lang="zh-CN" altLang="en-US" dirty="0"/>
              <a:t>的字符，如果遇到“</a:t>
            </a:r>
            <a:r>
              <a:rPr kumimoji="1" lang="en-US" altLang="zh-CN" dirty="0"/>
              <a:t>+</a:t>
            </a:r>
            <a:r>
              <a:rPr kumimoji="1" lang="zh-CN" altLang="en-US" dirty="0"/>
              <a:t>”“</a:t>
            </a:r>
            <a:r>
              <a:rPr kumimoji="1" lang="en-US" altLang="zh-CN" dirty="0"/>
              <a:t>-</a:t>
            </a:r>
            <a:r>
              <a:rPr kumimoji="1" lang="zh-CN" altLang="en-US" dirty="0"/>
              <a:t>”“*”“</a:t>
            </a:r>
            <a:r>
              <a:rPr kumimoji="1" lang="en-US" altLang="zh-CN" dirty="0"/>
              <a:t>/</a:t>
            </a:r>
            <a:r>
              <a:rPr kumimoji="1" lang="zh-CN" altLang="en-US" dirty="0"/>
              <a:t>”则将符号两边的字符串取出来进行运算，计算完毕后，将结果放到符号右边的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里，继续进行。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String to </a:t>
            </a:r>
            <a:r>
              <a:rPr kumimoji="1" lang="zh-CN" altLang="en-US" dirty="0"/>
              <a:t>数字：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Integer.parseInt</a:t>
            </a:r>
            <a:r>
              <a:rPr kumimoji="1" lang="en-US" altLang="zh-CN" dirty="0"/>
              <a:t>()</a:t>
            </a:r>
          </a:p>
          <a:p>
            <a:pPr lvl="1"/>
            <a:r>
              <a:rPr kumimoji="1" lang="zh-CN" altLang="en-US" dirty="0"/>
              <a:t>数字 </a:t>
            </a:r>
            <a:r>
              <a:rPr kumimoji="1" lang="en-US" altLang="zh-CN" dirty="0"/>
              <a:t>to String </a:t>
            </a:r>
            <a:r>
              <a:rPr kumimoji="1" lang="zh-CN" altLang="en-US"/>
              <a:t>：</a:t>
            </a:r>
            <a:r>
              <a:rPr kumimoji="1" lang="en-US" altLang="zh-CN"/>
              <a:t>  </a:t>
            </a:r>
            <a:r>
              <a:rPr kumimoji="1" lang="en-US" altLang="zh-CN" dirty="0" err="1"/>
              <a:t>String.valueOf</a:t>
            </a:r>
            <a:r>
              <a:rPr kumimoji="1" lang="en-US" altLang="zh-CN" dirty="0"/>
              <a:t>()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683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31569-0274-E64B-912D-3150CF28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Q5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16CCF-9F6A-6041-B247-CB8529CB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按照题目描述一步一步实现即可</a:t>
            </a:r>
          </a:p>
        </p:txBody>
      </p:sp>
    </p:spTree>
    <p:extLst>
      <p:ext uri="{BB962C8B-B14F-4D97-AF65-F5344CB8AC3E}">
        <p14:creationId xmlns:p14="http://schemas.microsoft.com/office/powerpoint/2010/main" val="269873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1665</Words>
  <Application>Microsoft Macintosh PowerPoint</Application>
  <PresentationFormat>宽屏</PresentationFormat>
  <Paragraphs>180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Assignment2讲解</vt:lpstr>
      <vt:lpstr>Q1</vt:lpstr>
      <vt:lpstr>Q2</vt:lpstr>
      <vt:lpstr>Q2 Example1</vt:lpstr>
      <vt:lpstr>Q2 Example2</vt:lpstr>
      <vt:lpstr>Q2 Example2</vt:lpstr>
      <vt:lpstr>Q3</vt:lpstr>
      <vt:lpstr>Q4</vt:lpstr>
      <vt:lpstr>Q5</vt:lpstr>
      <vt:lpstr>Q6</vt:lpstr>
      <vt:lpstr>Q6 快速幂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Assignment2讲解</dc:title>
  <dc:creator>yezi</dc:creator>
  <cp:lastModifiedBy>yezi</cp:lastModifiedBy>
  <cp:revision>44</cp:revision>
  <dcterms:created xsi:type="dcterms:W3CDTF">2020-10-25T17:00:35Z</dcterms:created>
  <dcterms:modified xsi:type="dcterms:W3CDTF">2020-10-27T08:07:57Z</dcterms:modified>
</cp:coreProperties>
</file>