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F009F89-3AA4-40D5-8471-E4EAC34169E6}">
  <a:tblStyle styleId="{1F009F89-3AA4-40D5-8471-E4EAC3416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Wind Speed</c:v>
                </c:pt>
                <c:pt idx="1">
                  <c:v>Temp high</c:v>
                </c:pt>
                <c:pt idx="2">
                  <c:v>Temp low</c:v>
                </c:pt>
                <c:pt idx="3">
                  <c:v>Humidity</c:v>
                </c:pt>
                <c:pt idx="4">
                  <c:v>Pressure</c:v>
                </c:pt>
                <c:pt idx="5">
                  <c:v>Clod Cover</c:v>
                </c:pt>
                <c:pt idx="6">
                  <c:v>Precipitation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5.0121217500000004</c:v>
                </c:pt>
                <c:pt idx="1">
                  <c:v>8.3628645299999995</c:v>
                </c:pt>
                <c:pt idx="2">
                  <c:v>6.00295369</c:v>
                </c:pt>
                <c:pt idx="3">
                  <c:v>1.70835173</c:v>
                </c:pt>
                <c:pt idx="4">
                  <c:v>4.5330921699999998</c:v>
                </c:pt>
                <c:pt idx="5">
                  <c:v>0.59952384999999997</c:v>
                </c:pt>
                <c:pt idx="6">
                  <c:v>5.7901348199999996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4-469A-8F8A-B8DECF913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974696"/>
        <c:axId val="313728472"/>
      </c:barChart>
      <c:catAx>
        <c:axId val="35197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28472"/>
        <c:crosses val="autoZero"/>
        <c:auto val="1"/>
        <c:lblAlgn val="ctr"/>
        <c:lblOffset val="100"/>
        <c:noMultiLvlLbl val="0"/>
      </c:catAx>
      <c:valAx>
        <c:axId val="31372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37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42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69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121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Destroyed area larger than NYC and 20% contained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One acre per second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Fires happening this year are some of the most destructive ever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Ease of implementation and extension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Forecastable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Prediction of California Wildfires Using GP Models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Analysis of risk factors and future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Results - Feature importance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15153" y="1152475"/>
            <a:ext cx="2991971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Linear Classifier interprets features well.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Beyond previous literature, pressure is also a good indicator.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547DD1-7EBF-46DB-BDE7-7C0CE4003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983615"/>
              </p:ext>
            </p:extLst>
          </p:nvPr>
        </p:nvGraphicFramePr>
        <p:xfrm>
          <a:off x="3283500" y="1212986"/>
          <a:ext cx="5497429" cy="341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Results - Prediction </a:t>
            </a:r>
            <a:r>
              <a:rPr lang="en-US" dirty="0"/>
              <a:t>with </a:t>
            </a:r>
            <a:r>
              <a:rPr lang="en" dirty="0"/>
              <a:t>location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 LC and NN did not explain the location information well.</a:t>
            </a:r>
          </a:p>
          <a:p>
            <a:r>
              <a:rPr lang="en-US" dirty="0"/>
              <a:t> GP model becomes the best one!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2361531558"/>
              </p:ext>
            </p:extLst>
          </p:nvPr>
        </p:nvGraphicFramePr>
        <p:xfrm>
          <a:off x="416859" y="1239884"/>
          <a:ext cx="8209440" cy="11886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6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LC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NN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SVM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GP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Accuracy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84.22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85.60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0" u="none" dirty="0"/>
                        <a:t>87.31</a:t>
                      </a:r>
                      <a:endParaRPr lang="en" b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86.97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87.89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 rate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u="none" dirty="0"/>
                        <a:t>72.09</a:t>
                      </a:r>
                      <a:endParaRPr lang="en" b="1" u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72.38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75.29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76.16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75.58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1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Results – </a:t>
            </a:r>
            <a:r>
              <a:rPr lang="en-US" dirty="0"/>
              <a:t>GP with different mean function</a:t>
            </a:r>
            <a:endParaRPr lang="en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Provide prior information for GP.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Both prior improved the predicting accuracy and TP rate.</a:t>
            </a:r>
          </a:p>
          <a:p>
            <a:r>
              <a:rPr lang="en-US" dirty="0"/>
              <a:t> GP + LC is the best model in our experiments.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1363784319"/>
              </p:ext>
            </p:extLst>
          </p:nvPr>
        </p:nvGraphicFramePr>
        <p:xfrm>
          <a:off x="4034119" y="1285658"/>
          <a:ext cx="4374600" cy="11886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02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GP (0)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GP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LC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GP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NN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Accuracy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0" u="none" dirty="0"/>
                        <a:t>87.89</a:t>
                      </a:r>
                      <a:endParaRPr lang="en" b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88.34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0" u="none" dirty="0"/>
                        <a:t>88.00</a:t>
                      </a:r>
                      <a:endParaRPr lang="en" b="0" u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 rate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75.58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75.87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75.87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Results – </a:t>
            </a:r>
            <a:r>
              <a:rPr lang="en-US" dirty="0"/>
              <a:t>Distribution of predictions (GP + LC)</a:t>
            </a:r>
            <a:endParaRPr lang="en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7937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D3DFE-C23E-4B3F-AD05-062F9B40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60059"/>
            <a:ext cx="4193065" cy="3131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C842E-435B-4D94-9AD1-A38E554F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78" y="1253333"/>
            <a:ext cx="4178422" cy="312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842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Results – </a:t>
            </a:r>
            <a:r>
              <a:rPr lang="en-US" dirty="0"/>
              <a:t>predicting the fire areas?</a:t>
            </a:r>
            <a:endParaRPr lang="en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7937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800" b="1" dirty="0"/>
              <a:t>No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We built the model with Linear Regression, Neural Network,  SVM and GP.</a:t>
            </a:r>
          </a:p>
          <a:p>
            <a:pPr marL="285750" indent="-285750"/>
            <a:r>
              <a:rPr lang="en-US" dirty="0"/>
              <a:t>Best prediction: Coefficient of determination (R</a:t>
            </a:r>
            <a:r>
              <a:rPr lang="en-US" baseline="30000" dirty="0"/>
              <a:t>2</a:t>
            </a:r>
            <a:r>
              <a:rPr lang="en-US" dirty="0"/>
              <a:t>) &lt; </a:t>
            </a:r>
            <a:r>
              <a:rPr lang="en-US" sz="2400" dirty="0"/>
              <a:t>0.1.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2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Discussion &amp; Extensions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energy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 fuel gets burned off each time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size prediction and regression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data improvements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Humidity over time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 speed during fire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Geospatial data and forest contours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Other field-based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California Wildfires Today &amp; Motivations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Climate change and wildfires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Thomas fire: high temperature, windy and dry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Assumptions and Methods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Wildfire independence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wildfires have location / no local based correspondence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wildfires have no time based correspondence (Extensions possibility)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Weather data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build our models only with weather data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include weather data from possible wildfire locations (ex. downtown SF or LA are not included)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weather point for each fire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Fires are natural phenomenon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Usually caused by human impact or lightning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Darksky.net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Latitude, Longitude, Wind speed, temperature hi, temp low, humidity, pressure, cloud cover, precip intensity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Shape/Location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 Fire website ds396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Latitude, Longitude, Geometry (compute center), size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(Cortez &amp; Morais, 2007)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Useful parameters for fire prediction are: wind speed, temperature, humidity and precipitation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Labels	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classification as loose outlier detection (labels: 0, 1)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classification methods with ratio 6:1 negative to positive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P(wildfire | day) is low for all days, but P(wildfire | month) is much higher.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“Perfect storm” of events. Need applicable day and good start event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size regression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Target is the size of the fire.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Data Statistics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Training Dataset (2000 - 2015):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4577 </a:t>
            </a:r>
            <a:r>
              <a:rPr lang="en"/>
              <a:t>positive, </a:t>
            </a:r>
            <a:r>
              <a:rPr lang="en" sz="2400"/>
              <a:t>10863 </a:t>
            </a:r>
            <a:r>
              <a:rPr lang="en"/>
              <a:t>negative.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Testing Dataset (2016):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344 </a:t>
            </a:r>
            <a:r>
              <a:rPr lang="en"/>
              <a:t>positive, </a:t>
            </a:r>
            <a:r>
              <a:rPr lang="en" sz="2400"/>
              <a:t>531 </a:t>
            </a:r>
            <a:r>
              <a:rPr lang="en"/>
              <a:t>negative.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75" y="643750"/>
            <a:ext cx="4902150" cy="3661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Classifier (LC)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(NN)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feature - 5 - 3 - output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 activation function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RBF kernel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(RF)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base classifiers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Process GP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mean function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Classifier mean function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Neural Network mean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Experiments - toolkits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LC, SVM, RF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GPflow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GP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Results - Prediction without location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31384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marL="285750" indent="-285750"/>
            <a:r>
              <a:rPr lang="en-US" dirty="0"/>
              <a:t>LC and SVM are better models.</a:t>
            </a:r>
          </a:p>
          <a:p>
            <a:pPr marL="285750" indent="-285750"/>
            <a:r>
              <a:rPr lang="en-US" dirty="0"/>
              <a:t>GP model failed to capture as much as information compared with others.</a:t>
            </a:r>
          </a:p>
          <a:p>
            <a:pPr marL="342900" lvl="0" indent="-342900">
              <a:buAutoNum type="arabicPeriod"/>
            </a:pPr>
            <a:endParaRPr lang="en-US" dirty="0"/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1876151717"/>
              </p:ext>
            </p:extLst>
          </p:nvPr>
        </p:nvGraphicFramePr>
        <p:xfrm>
          <a:off x="383238" y="1401249"/>
          <a:ext cx="8449062" cy="11886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0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8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LC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NN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SVM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GP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Accuracy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83.20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83.31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83.54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83.20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82.63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TP rate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72.97</a:t>
                      </a:r>
                      <a:endParaRPr lang="en" b="1" u="sng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70.64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72.09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70.64</a:t>
                      </a:r>
                      <a:endParaRPr lang="en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68.60</a:t>
                      </a:r>
                      <a:endParaRPr lang="en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608</Words>
  <Application>Microsoft Office PowerPoint</Application>
  <PresentationFormat>On-screen Show (16:9)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Prediction of California Wildfires Using GP Models</vt:lpstr>
      <vt:lpstr>California Wildfires Today &amp; Motivations</vt:lpstr>
      <vt:lpstr>Assumptions and Methods</vt:lpstr>
      <vt:lpstr>Data</vt:lpstr>
      <vt:lpstr>Labels </vt:lpstr>
      <vt:lpstr>Data Statistics</vt:lpstr>
      <vt:lpstr>Methods </vt:lpstr>
      <vt:lpstr>Experiments - toolkits</vt:lpstr>
      <vt:lpstr>Results - Prediction without location</vt:lpstr>
      <vt:lpstr>Results - Feature importance</vt:lpstr>
      <vt:lpstr>Results - Prediction with location</vt:lpstr>
      <vt:lpstr>Results – GP with different mean function</vt:lpstr>
      <vt:lpstr>Results – Distribution of predictions (GP + LC)</vt:lpstr>
      <vt:lpstr>Results – predicting the fire areas?</vt:lpstr>
      <vt:lpstr>Discussion &amp;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California Wildfires Using GP Models</dc:title>
  <cp:lastModifiedBy>Linfeng Liu</cp:lastModifiedBy>
  <cp:revision>26</cp:revision>
  <dcterms:modified xsi:type="dcterms:W3CDTF">2017-12-15T13:39:48Z</dcterms:modified>
</cp:coreProperties>
</file>