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0" d="100"/>
          <a:sy n="100" d="100"/>
        </p:scale>
        <p:origin x="-48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6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Title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492375"/>
            <a:ext cx="6762749" cy="1470025"/>
          </a:xfrm>
        </p:spPr>
        <p:txBody>
          <a:bodyPr/>
          <a:lstStyle>
            <a:lvl1pPr algn="r">
              <a:defRPr sz="4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1" y="3966882"/>
            <a:ext cx="6762749" cy="1752600"/>
          </a:xfrm>
        </p:spPr>
        <p:txBody>
          <a:bodyPr>
            <a:normAutofit/>
          </a:bodyPr>
          <a:lstStyle>
            <a:lvl1pPr marL="0" indent="0" algn="r"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8/14/18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8/14/18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Cap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4" y="590550"/>
            <a:ext cx="365760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3023" y="739588"/>
            <a:ext cx="3657600" cy="53087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464" y="1816100"/>
            <a:ext cx="3657600" cy="3822700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8/14/18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PictureCap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977" y="187452"/>
            <a:ext cx="853665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0" y="533400"/>
            <a:ext cx="4476750" cy="125253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6124" y="1828800"/>
            <a:ext cx="4474539" cy="38100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6124" y="6288741"/>
            <a:ext cx="1887537" cy="365125"/>
          </a:xfrm>
        </p:spPr>
        <p:txBody>
          <a:bodyPr/>
          <a:lstStyle/>
          <a:p>
            <a:fld id="{D140825E-4A15-4D39-8176-1F07E904CB30}" type="datetimeFigureOut">
              <a:rPr lang="en-US" smtClean="0"/>
              <a:t>8/14/18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67399" y="6288741"/>
            <a:ext cx="267596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188253" y="179292"/>
            <a:ext cx="3281087" cy="6483096"/>
          </a:xfrm>
          <a:prstGeom prst="round1Rect">
            <a:avLst>
              <a:gd name="adj" fmla="val 17325"/>
            </a:avLst>
          </a:prstGeom>
          <a:blipFill dpi="0" rotWithShape="0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-PictureCaption-Extra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0953" y="533400"/>
            <a:ext cx="3657600" cy="125253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596153" y="1600199"/>
            <a:ext cx="3657600" cy="3657601"/>
          </a:xfrm>
          <a:prstGeom prst="ellipse">
            <a:avLst/>
          </a:prstGeom>
          <a:blipFill dpi="0" rotWithShape="0">
            <a:blip r:embed="rId3" cstate="print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0412" y="1828800"/>
            <a:ext cx="3657600" cy="38100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288741"/>
            <a:ext cx="1865125" cy="365125"/>
          </a:xfrm>
        </p:spPr>
        <p:txBody>
          <a:bodyPr/>
          <a:lstStyle/>
          <a:p>
            <a:fld id="{D140825E-4A15-4D39-8176-1F07E904CB30}" type="datetimeFigureOut">
              <a:rPr lang="en-US" smtClean="0"/>
              <a:t>8/14/18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5813" y="6288741"/>
            <a:ext cx="521755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-PictureCaption-Extra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038" y="3778624"/>
            <a:ext cx="7560515" cy="110265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871584" y="762000"/>
            <a:ext cx="7427726" cy="2989730"/>
          </a:xfrm>
          <a:prstGeom prst="roundRect">
            <a:avLst>
              <a:gd name="adj" fmla="val 7476"/>
            </a:avLst>
          </a:prstGeom>
          <a:blipFill dpi="0" rotWithShape="0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8034" y="4827493"/>
            <a:ext cx="7559977" cy="1220881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288741"/>
            <a:ext cx="1865125" cy="365125"/>
          </a:xfrm>
        </p:spPr>
        <p:txBody>
          <a:bodyPr/>
          <a:lstStyle/>
          <a:p>
            <a:fld id="{D140825E-4A15-4D39-8176-1F07E904CB30}" type="datetimeFigureOut">
              <a:rPr lang="en-US" smtClean="0"/>
              <a:t>8/14/18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5813" y="6288741"/>
            <a:ext cx="521755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8/14/18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28646" y="779463"/>
            <a:ext cx="1358153" cy="52689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9462" y="779464"/>
            <a:ext cx="6170613" cy="5268911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8/14/18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8/14/18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SectionHea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591360"/>
            <a:ext cx="7583487" cy="1362075"/>
          </a:xfrm>
        </p:spPr>
        <p:txBody>
          <a:bodyPr anchor="b" anchorCtr="0">
            <a:noAutofit/>
          </a:bodyPr>
          <a:lstStyle>
            <a:lvl1pPr algn="l">
              <a:defRPr sz="44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3950354"/>
            <a:ext cx="7583487" cy="1500187"/>
          </a:xfrm>
        </p:spPr>
        <p:txBody>
          <a:bodyPr anchor="t" anchorCtr="0"/>
          <a:lstStyle>
            <a:lvl1pPr marL="0" indent="0" algn="l">
              <a:spcBef>
                <a:spcPts val="600"/>
              </a:spcBef>
              <a:buNone/>
              <a:defRPr sz="20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8/14/18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8541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8/14/18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104438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438835"/>
            <a:ext cx="3657600" cy="789828"/>
          </a:xfr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3" y="2362199"/>
            <a:ext cx="3657600" cy="36861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5350" y="1438835"/>
            <a:ext cx="3657600" cy="789828"/>
          </a:xfr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5350" y="2362199"/>
            <a:ext cx="3657600" cy="36861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8/14/18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874059" y="2286000"/>
            <a:ext cx="3563003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815840" y="2286000"/>
            <a:ext cx="356616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874059" y="2286000"/>
            <a:ext cx="3563003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815840" y="2286000"/>
            <a:ext cx="356616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28801"/>
            <a:ext cx="7585076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8/14/18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779462" y="3991816"/>
            <a:ext cx="7585076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095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8/14/18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471095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779462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8/14/18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4"/>
          </p:nvPr>
        </p:nvSpPr>
        <p:spPr>
          <a:xfrm>
            <a:off x="77946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5"/>
          </p:nvPr>
        </p:nvSpPr>
        <p:spPr>
          <a:xfrm>
            <a:off x="77946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"/>
          </p:nvPr>
        </p:nvSpPr>
        <p:spPr>
          <a:xfrm>
            <a:off x="471095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3"/>
          </p:nvPr>
        </p:nvSpPr>
        <p:spPr>
          <a:xfrm>
            <a:off x="471095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8/14/18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Diagonal Corner Rectangle 7"/>
          <p:cNvSpPr/>
          <p:nvPr/>
        </p:nvSpPr>
        <p:spPr>
          <a:xfrm>
            <a:off x="189707" y="189707"/>
            <a:ext cx="8764587" cy="6478587"/>
          </a:xfrm>
          <a:prstGeom prst="round2DiagRect">
            <a:avLst>
              <a:gd name="adj1" fmla="val 9416"/>
              <a:gd name="adj2" fmla="val 0"/>
            </a:avLst>
          </a:prstGeom>
          <a:gradFill>
            <a:gsLst>
              <a:gs pos="17000">
                <a:schemeClr val="bg2"/>
              </a:gs>
              <a:gs pos="100000">
                <a:schemeClr val="tx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104438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828800"/>
            <a:ext cx="7583487" cy="42089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1000" y="6288741"/>
            <a:ext cx="18875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D140825E-4A15-4D39-8176-1F07E904CB30}" type="datetimeFigureOut">
              <a:rPr lang="en-US" smtClean="0"/>
              <a:t>8/14/18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04615" y="6288741"/>
            <a:ext cx="52387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4411" y="219635"/>
            <a:ext cx="493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914400" rtl="0" eaLnBrk="1" latinLnBrk="0" hangingPunct="1">
        <a:spcBef>
          <a:spcPct val="0"/>
        </a:spcBef>
        <a:buNone/>
        <a:defRPr sz="3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82575" indent="-282575" algn="l" defTabSz="914400" rtl="0" eaLnBrk="1" latinLnBrk="0" hangingPunct="1">
        <a:spcBef>
          <a:spcPts val="2000"/>
        </a:spcBef>
        <a:buFont typeface="Wingdings 2" pitchFamily="18" charset="2"/>
        <a:buChar char=""/>
        <a:defRPr sz="2200" kern="1200">
          <a:solidFill>
            <a:schemeClr val="bg1"/>
          </a:solidFill>
          <a:latin typeface="+mn-lt"/>
          <a:ea typeface="+mn-ea"/>
          <a:cs typeface="+mn-cs"/>
        </a:defRPr>
      </a:lvl1pPr>
      <a:lvl2pPr marL="577850" indent="-295275" algn="l" defTabSz="914400" rtl="0" eaLnBrk="1" latinLnBrk="0" hangingPunct="1">
        <a:spcBef>
          <a:spcPts val="600"/>
        </a:spcBef>
        <a:buFont typeface="Wingdings 2" pitchFamily="18" charset="2"/>
        <a:buChar char="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86042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143000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142557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1711325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6pPr>
      <a:lvl7pPr marL="2000250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7pPr>
      <a:lvl8pPr marL="2290763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8pPr>
      <a:lvl9pPr marL="2571750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039715">
            <a:off x="85173" y="561299"/>
            <a:ext cx="7051297" cy="1625722"/>
          </a:xfrm>
        </p:spPr>
        <p:txBody>
          <a:bodyPr/>
          <a:lstStyle/>
          <a:p>
            <a:r>
              <a:rPr lang="en-US" sz="6000" u="sng" dirty="0" smtClean="0">
                <a:solidFill>
                  <a:schemeClr val="accent2"/>
                </a:solidFill>
                <a:latin typeface="Marker Felt"/>
                <a:cs typeface="Marker Felt"/>
              </a:rPr>
              <a:t>TEAM SPEED RACER</a:t>
            </a:r>
            <a:endParaRPr lang="en-US" sz="6000" u="sng" dirty="0">
              <a:solidFill>
                <a:schemeClr val="accent2"/>
              </a:solidFill>
              <a:latin typeface="Marker Felt"/>
              <a:cs typeface="Marker Fe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9601" y="2366682"/>
            <a:ext cx="6762749" cy="1752600"/>
          </a:xfrm>
        </p:spPr>
        <p:txBody>
          <a:bodyPr>
            <a:normAutofit/>
          </a:bodyPr>
          <a:lstStyle/>
          <a:p>
            <a:pPr algn="l"/>
            <a:r>
              <a:rPr lang="en-US" sz="2600" dirty="0" smtClean="0">
                <a:solidFill>
                  <a:srgbClr val="800000"/>
                </a:solidFill>
                <a:latin typeface="American Typewriter"/>
                <a:cs typeface="American Typewriter"/>
              </a:rPr>
              <a:t>Seated and Buckled:</a:t>
            </a:r>
          </a:p>
          <a:p>
            <a:pPr algn="l"/>
            <a:r>
              <a:rPr lang="en-US" sz="2600" dirty="0">
                <a:solidFill>
                  <a:srgbClr val="800000"/>
                </a:solidFill>
                <a:latin typeface="American Typewriter"/>
                <a:cs typeface="American Typewriter"/>
              </a:rPr>
              <a:t>	</a:t>
            </a:r>
            <a:r>
              <a:rPr lang="en-US" sz="2400" dirty="0" smtClean="0">
                <a:solidFill>
                  <a:srgbClr val="000090"/>
                </a:solidFill>
              </a:rPr>
              <a:t>Cory </a:t>
            </a:r>
            <a:r>
              <a:rPr lang="en-US" sz="2400" dirty="0" err="1" smtClean="0">
                <a:solidFill>
                  <a:srgbClr val="000090"/>
                </a:solidFill>
              </a:rPr>
              <a:t>McKelvey</a:t>
            </a:r>
            <a:r>
              <a:rPr lang="en-US" sz="2400" dirty="0">
                <a:solidFill>
                  <a:srgbClr val="000090"/>
                </a:solidFill>
              </a:rPr>
              <a:t>	</a:t>
            </a:r>
            <a:r>
              <a:rPr lang="en-US" sz="2400" dirty="0" smtClean="0">
                <a:solidFill>
                  <a:srgbClr val="000090"/>
                </a:solidFill>
              </a:rPr>
              <a:t>Seth Greco	Bill Page		Vishal Patel	</a:t>
            </a:r>
            <a:r>
              <a:rPr lang="en-US" sz="2400" dirty="0" err="1" smtClean="0">
                <a:solidFill>
                  <a:srgbClr val="000090"/>
                </a:solidFill>
              </a:rPr>
              <a:t>Jerard</a:t>
            </a:r>
            <a:r>
              <a:rPr lang="en-US" sz="2400" dirty="0" smtClean="0">
                <a:solidFill>
                  <a:srgbClr val="000090"/>
                </a:solidFill>
              </a:rPr>
              <a:t> </a:t>
            </a:r>
            <a:r>
              <a:rPr lang="en-US" sz="2400" dirty="0" err="1" smtClean="0">
                <a:solidFill>
                  <a:srgbClr val="000090"/>
                </a:solidFill>
              </a:rPr>
              <a:t>Townsel</a:t>
            </a:r>
            <a:endParaRPr lang="en-US" sz="2400" dirty="0">
              <a:solidFill>
                <a:srgbClr val="00009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1000" y="5655982"/>
            <a:ext cx="7454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Made in Unity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731472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  <a:latin typeface="Marker Felt"/>
                <a:cs typeface="Marker Felt"/>
              </a:rPr>
              <a:t>Purpose of project</a:t>
            </a:r>
            <a:endParaRPr lang="en-US" dirty="0">
              <a:solidFill>
                <a:srgbClr val="FFFF00"/>
              </a:solidFill>
              <a:latin typeface="Marker Felt"/>
              <a:cs typeface="Marker Fe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purpose of our game project was to create a unique racing game that would appeal to everybody.  The </a:t>
            </a:r>
            <a:r>
              <a:rPr lang="en-US" dirty="0" err="1" smtClean="0"/>
              <a:t>pleb</a:t>
            </a:r>
            <a:r>
              <a:rPr lang="en-US" dirty="0" smtClean="0"/>
              <a:t>, the casual and the hardcore. </a:t>
            </a:r>
          </a:p>
          <a:p>
            <a:r>
              <a:rPr lang="en-US" dirty="0" smtClean="0"/>
              <a:t>Considering everybody likes different things in racing games (if they like them at all) we tried to incorporate what we found to be the most appealing to get people interested.</a:t>
            </a:r>
          </a:p>
          <a:p>
            <a:r>
              <a:rPr lang="en-US" dirty="0" smtClean="0"/>
              <a:t>Also we made the investment of playing the game a very laid back environment to help pull any player into the racetrack!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6698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  <a:latin typeface="Marker Felt"/>
                <a:cs typeface="Marker Felt"/>
              </a:rPr>
              <a:t>Purpose of Options within game</a:t>
            </a:r>
            <a:endParaRPr lang="en-US" dirty="0">
              <a:solidFill>
                <a:srgbClr val="FFFF00"/>
              </a:solidFill>
              <a:latin typeface="Marker Felt"/>
              <a:cs typeface="Marker Fe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Because its suppose to be a casual game we wanted to find balance</a:t>
            </a:r>
          </a:p>
          <a:p>
            <a:r>
              <a:rPr lang="en-US" dirty="0" smtClean="0"/>
              <a:t>Between ease and depth.  </a:t>
            </a:r>
            <a:endParaRPr lang="en-US" dirty="0"/>
          </a:p>
          <a:p>
            <a:r>
              <a:rPr lang="en-US" dirty="0" smtClean="0"/>
              <a:t>Ease was the simplistic environment and quick racing maps</a:t>
            </a:r>
          </a:p>
          <a:p>
            <a:r>
              <a:rPr lang="en-US" dirty="0" smtClean="0"/>
              <a:t>Depth coming from multiple options to adjust your experience.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5153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  <a:latin typeface="Marker Felt"/>
                <a:cs typeface="Marker Felt"/>
              </a:rPr>
              <a:t>Analyzing the Data (prelim)</a:t>
            </a:r>
            <a:endParaRPr lang="en-US" dirty="0">
              <a:solidFill>
                <a:srgbClr val="FFFF00"/>
              </a:solidFill>
              <a:latin typeface="Marker Felt"/>
              <a:cs typeface="Marker Fe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Experience with games 9 to 1</a:t>
            </a:r>
          </a:p>
          <a:p>
            <a:r>
              <a:rPr lang="en-US" dirty="0" smtClean="0"/>
              <a:t>Majority were familiar with PC setup</a:t>
            </a:r>
          </a:p>
          <a:p>
            <a:r>
              <a:rPr lang="en-US" dirty="0" smtClean="0"/>
              <a:t> half used WASD and half Arrow Keys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8353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  <a:latin typeface="Marker Felt"/>
                <a:cs typeface="Marker Felt"/>
              </a:rPr>
              <a:t>Task Data</a:t>
            </a:r>
            <a:endParaRPr lang="en-US" dirty="0">
              <a:solidFill>
                <a:srgbClr val="FFFF00"/>
              </a:solidFill>
              <a:latin typeface="Marker Felt"/>
              <a:cs typeface="Marker Fe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Part A: Time taken from 0:00 to 2:30 </a:t>
            </a:r>
          </a:p>
          <a:p>
            <a:r>
              <a:rPr lang="en-US" dirty="0" smtClean="0"/>
              <a:t>Average 00:01:31 min/sec.  2 between 0:30 and 1 between 2:00 </a:t>
            </a:r>
            <a:r>
              <a:rPr lang="mr-IN" dirty="0" smtClean="0"/>
              <a:t>–</a:t>
            </a:r>
            <a:r>
              <a:rPr lang="en-US" dirty="0" smtClean="0"/>
              <a:t> 2:30</a:t>
            </a:r>
          </a:p>
          <a:p>
            <a:endParaRPr lang="en-US" dirty="0" smtClean="0"/>
          </a:p>
          <a:p>
            <a:r>
              <a:rPr lang="en-US" dirty="0" smtClean="0"/>
              <a:t>Part B: Objectives collected.  Total 17</a:t>
            </a:r>
          </a:p>
          <a:p>
            <a:r>
              <a:rPr lang="en-US" dirty="0" smtClean="0"/>
              <a:t>Average 11.  low being 4 and 16 being the highest</a:t>
            </a:r>
          </a:p>
          <a:p>
            <a:r>
              <a:rPr lang="en-US" dirty="0" smtClean="0"/>
              <a:t>16 was finished in 1:00 </a:t>
            </a:r>
            <a:r>
              <a:rPr lang="mr-IN" dirty="0" smtClean="0"/>
              <a:t>–</a:t>
            </a:r>
            <a:r>
              <a:rPr lang="en-US" dirty="0" smtClean="0"/>
              <a:t> 1:30 bracket  low being 2:00 -2:30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9139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  <a:latin typeface="Marker Felt"/>
                <a:cs typeface="Marker Felt"/>
              </a:rPr>
              <a:t>Follow-up Data</a:t>
            </a:r>
            <a:endParaRPr lang="en-US" dirty="0">
              <a:solidFill>
                <a:srgbClr val="FFFF00"/>
              </a:solidFill>
              <a:latin typeface="Marker Felt"/>
              <a:cs typeface="Marker Fe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Observational difficulty : average was 3.2</a:t>
            </a:r>
          </a:p>
          <a:p>
            <a:r>
              <a:rPr lang="en-US" dirty="0" smtClean="0"/>
              <a:t>However most testers found the controls to be more difficulty when asked after they were done.</a:t>
            </a:r>
          </a:p>
          <a:p>
            <a:r>
              <a:rPr lang="en-US" dirty="0" smtClean="0"/>
              <a:t>Average verbal response : 6.9.  Lowest was 2.  and only 1 tester below 6</a:t>
            </a:r>
          </a:p>
          <a:p>
            <a:r>
              <a:rPr lang="en-US" dirty="0" smtClean="0"/>
              <a:t>Acceleration : 4 of 10</a:t>
            </a:r>
          </a:p>
          <a:p>
            <a:r>
              <a:rPr lang="en-US" dirty="0" smtClean="0"/>
              <a:t>Turning 5 of 10</a:t>
            </a:r>
          </a:p>
          <a:p>
            <a:r>
              <a:rPr lang="en-US" dirty="0" smtClean="0"/>
              <a:t>However most testers ended up having a positive response to the experience.</a:t>
            </a:r>
          </a:p>
          <a:p>
            <a:r>
              <a:rPr lang="en-US" dirty="0" smtClean="0"/>
              <a:t>No confusion on tasks or objectives laid out.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2666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  <a:latin typeface="Marker Felt"/>
                <a:cs typeface="Marker Felt"/>
              </a:rPr>
              <a:t>Final Thoughts</a:t>
            </a:r>
            <a:endParaRPr lang="en-US" dirty="0">
              <a:solidFill>
                <a:srgbClr val="FFFF00"/>
              </a:solidFill>
              <a:latin typeface="Marker Felt"/>
              <a:cs typeface="Marker Fe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Overall we made a few tweaks to default controls to flesh out the plug and go racing experience.</a:t>
            </a:r>
          </a:p>
          <a:p>
            <a:r>
              <a:rPr lang="en-US" dirty="0" smtClean="0"/>
              <a:t>Through variation testing, we found things that could be found in other tests.  Design for example.</a:t>
            </a:r>
          </a:p>
          <a:p>
            <a:r>
              <a:rPr lang="en-US" dirty="0" smtClean="0"/>
              <a:t>The total difference of game experience and not, did not have a huge gap.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1561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Revolution">
  <a:themeElements>
    <a:clrScheme name="Revolution">
      <a:dk1>
        <a:sysClr val="windowText" lastClr="000000"/>
      </a:dk1>
      <a:lt1>
        <a:sysClr val="window" lastClr="FFFFFF"/>
      </a:lt1>
      <a:dk2>
        <a:srgbClr val="1B3861"/>
      </a:dk2>
      <a:lt2>
        <a:srgbClr val="38ABED"/>
      </a:lt2>
      <a:accent1>
        <a:srgbClr val="0C5986"/>
      </a:accent1>
      <a:accent2>
        <a:srgbClr val="DDF53D"/>
      </a:accent2>
      <a:accent3>
        <a:srgbClr val="508709"/>
      </a:accent3>
      <a:accent4>
        <a:srgbClr val="BF5E00"/>
      </a:accent4>
      <a:accent5>
        <a:srgbClr val="9C0001"/>
      </a:accent5>
      <a:accent6>
        <a:srgbClr val="660075"/>
      </a:accent6>
      <a:hlink>
        <a:srgbClr val="ABF24D"/>
      </a:hlink>
      <a:folHlink>
        <a:srgbClr val="A0E7FB"/>
      </a:folHlink>
    </a:clrScheme>
    <a:fontScheme name="Revolution">
      <a:maj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Revolution">
      <a: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0800000">
              <a:srgbClr val="808080">
                <a:alpha val="75000"/>
              </a:srgbClr>
            </a:innerShdw>
          </a:effectLst>
        </a:effectStyle>
        <a:effectStyle>
          <a:effectLst>
            <a:innerShdw blurRad="50800" dist="25400" dir="13500000">
              <a:srgbClr val="808080">
                <a:alpha val="75000"/>
              </a:srgbClr>
            </a:innerShdw>
            <a:outerShdw blurRad="63500" dist="50800" dir="5400000" algn="br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1400000"/>
            </a:lightRig>
          </a:scene3d>
          <a:sp3d contourW="12700" prstMaterial="softmetal">
            <a:bevelT w="63500" h="254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Revolution.thmx</Template>
  <TotalTime>465</TotalTime>
  <Words>375</Words>
  <Application>Microsoft Macintosh PowerPoint</Application>
  <PresentationFormat>On-screen Show (4:3)</PresentationFormat>
  <Paragraphs>36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Revolution</vt:lpstr>
      <vt:lpstr>TEAM SPEED RACER</vt:lpstr>
      <vt:lpstr>Purpose of project</vt:lpstr>
      <vt:lpstr>Purpose of Options within game</vt:lpstr>
      <vt:lpstr>Analyzing the Data (prelim)</vt:lpstr>
      <vt:lpstr>Task Data</vt:lpstr>
      <vt:lpstr>Follow-up Data</vt:lpstr>
      <vt:lpstr>Final Thoughts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SPEED RACER</dc:title>
  <dc:creator>Shanna Hewgley</dc:creator>
  <cp:lastModifiedBy>Shanna Hewgley</cp:lastModifiedBy>
  <cp:revision>6</cp:revision>
  <dcterms:created xsi:type="dcterms:W3CDTF">2018-08-14T13:24:33Z</dcterms:created>
  <dcterms:modified xsi:type="dcterms:W3CDTF">2018-08-14T21:10:06Z</dcterms:modified>
</cp:coreProperties>
</file>