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6" r:id="rId12"/>
    <p:sldId id="277" r:id="rId13"/>
    <p:sldId id="304" r:id="rId14"/>
    <p:sldId id="279" r:id="rId15"/>
    <p:sldId id="278" r:id="rId16"/>
    <p:sldId id="266" r:id="rId17"/>
    <p:sldId id="269" r:id="rId18"/>
    <p:sldId id="267" r:id="rId19"/>
    <p:sldId id="268" r:id="rId20"/>
    <p:sldId id="272" r:id="rId21"/>
    <p:sldId id="271" r:id="rId22"/>
    <p:sldId id="270" r:id="rId23"/>
    <p:sldId id="274" r:id="rId24"/>
    <p:sldId id="273" r:id="rId25"/>
    <p:sldId id="275" r:id="rId26"/>
    <p:sldId id="280" r:id="rId27"/>
    <p:sldId id="281" r:id="rId28"/>
    <p:sldId id="282" r:id="rId29"/>
    <p:sldId id="283" r:id="rId30"/>
    <p:sldId id="285" r:id="rId31"/>
    <p:sldId id="286" r:id="rId32"/>
    <p:sldId id="287" r:id="rId33"/>
    <p:sldId id="288" r:id="rId34"/>
    <p:sldId id="289" r:id="rId35"/>
    <p:sldId id="290" r:id="rId36"/>
    <p:sldId id="292" r:id="rId37"/>
    <p:sldId id="291" r:id="rId38"/>
    <p:sldId id="295" r:id="rId39"/>
    <p:sldId id="296" r:id="rId40"/>
    <p:sldId id="297" r:id="rId41"/>
    <p:sldId id="298" r:id="rId42"/>
    <p:sldId id="293" r:id="rId43"/>
    <p:sldId id="299" r:id="rId44"/>
    <p:sldId id="300" r:id="rId45"/>
    <p:sldId id="302" r:id="rId46"/>
    <p:sldId id="303"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91"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FA062-206F-42A7-394A-9913E7B8B3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967859-9FB9-D5CB-EA15-AEEC0173C1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D39FCE-05E8-61EB-3EBA-A9ACFCC32182}"/>
              </a:ext>
            </a:extLst>
          </p:cNvPr>
          <p:cNvSpPr>
            <a:spLocks noGrp="1"/>
          </p:cNvSpPr>
          <p:nvPr>
            <p:ph type="dt" sz="half" idx="10"/>
          </p:nvPr>
        </p:nvSpPr>
        <p:spPr/>
        <p:txBody>
          <a:bodyPr/>
          <a:lstStyle/>
          <a:p>
            <a:fld id="{D475D3EB-2D47-42AC-8158-7CF25B1308F8}" type="datetimeFigureOut">
              <a:rPr lang="en-US" smtClean="0"/>
              <a:t>2/1/2024</a:t>
            </a:fld>
            <a:endParaRPr lang="en-US"/>
          </a:p>
        </p:txBody>
      </p:sp>
      <p:sp>
        <p:nvSpPr>
          <p:cNvPr id="5" name="Footer Placeholder 4">
            <a:extLst>
              <a:ext uri="{FF2B5EF4-FFF2-40B4-BE49-F238E27FC236}">
                <a16:creationId xmlns:a16="http://schemas.microsoft.com/office/drawing/2014/main" id="{106E9CD2-8980-05AA-511C-0AAFCD1A6A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20B4CB-1768-110E-F7EE-3223F6275AD8}"/>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1626138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31915-4E84-5E22-EF16-80929B8354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29309A-2035-A195-4882-152A31A0BC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F6B68E-AB80-4332-A11B-CC09435B1A07}"/>
              </a:ext>
            </a:extLst>
          </p:cNvPr>
          <p:cNvSpPr>
            <a:spLocks noGrp="1"/>
          </p:cNvSpPr>
          <p:nvPr>
            <p:ph type="dt" sz="half" idx="10"/>
          </p:nvPr>
        </p:nvSpPr>
        <p:spPr/>
        <p:txBody>
          <a:bodyPr/>
          <a:lstStyle/>
          <a:p>
            <a:fld id="{D475D3EB-2D47-42AC-8158-7CF25B1308F8}" type="datetimeFigureOut">
              <a:rPr lang="en-US" smtClean="0"/>
              <a:t>2/1/2024</a:t>
            </a:fld>
            <a:endParaRPr lang="en-US"/>
          </a:p>
        </p:txBody>
      </p:sp>
      <p:sp>
        <p:nvSpPr>
          <p:cNvPr id="5" name="Footer Placeholder 4">
            <a:extLst>
              <a:ext uri="{FF2B5EF4-FFF2-40B4-BE49-F238E27FC236}">
                <a16:creationId xmlns:a16="http://schemas.microsoft.com/office/drawing/2014/main" id="{8AC1B2E8-2F6A-043E-1D66-74953104D2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6BCB1A-7835-AFDC-AB0B-756FB631E041}"/>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14585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F1A0FE-263F-B376-4B75-FD9207CE42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6C0C8F-4CC6-D5E7-9751-752F27332B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335A10-7E0E-0FF9-5C19-416AC6D28919}"/>
              </a:ext>
            </a:extLst>
          </p:cNvPr>
          <p:cNvSpPr>
            <a:spLocks noGrp="1"/>
          </p:cNvSpPr>
          <p:nvPr>
            <p:ph type="dt" sz="half" idx="10"/>
          </p:nvPr>
        </p:nvSpPr>
        <p:spPr/>
        <p:txBody>
          <a:bodyPr/>
          <a:lstStyle/>
          <a:p>
            <a:fld id="{D475D3EB-2D47-42AC-8158-7CF25B1308F8}" type="datetimeFigureOut">
              <a:rPr lang="en-US" smtClean="0"/>
              <a:t>2/1/2024</a:t>
            </a:fld>
            <a:endParaRPr lang="en-US"/>
          </a:p>
        </p:txBody>
      </p:sp>
      <p:sp>
        <p:nvSpPr>
          <p:cNvPr id="5" name="Footer Placeholder 4">
            <a:extLst>
              <a:ext uri="{FF2B5EF4-FFF2-40B4-BE49-F238E27FC236}">
                <a16:creationId xmlns:a16="http://schemas.microsoft.com/office/drawing/2014/main" id="{A90895AF-3D72-CDB4-6AAA-CC593A2457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0B71F4-363A-CDF3-AA49-082C7BB4BA1F}"/>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4150918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D5313-5315-7931-244D-D8ED4A5F26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4900EC-A4F0-FC69-8EA4-2F89865AD8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1ADBB-D764-43A1-8A70-039731E03B1B}"/>
              </a:ext>
            </a:extLst>
          </p:cNvPr>
          <p:cNvSpPr>
            <a:spLocks noGrp="1"/>
          </p:cNvSpPr>
          <p:nvPr>
            <p:ph type="dt" sz="half" idx="10"/>
          </p:nvPr>
        </p:nvSpPr>
        <p:spPr/>
        <p:txBody>
          <a:bodyPr/>
          <a:lstStyle/>
          <a:p>
            <a:fld id="{D475D3EB-2D47-42AC-8158-7CF25B1308F8}" type="datetimeFigureOut">
              <a:rPr lang="en-US" smtClean="0"/>
              <a:t>2/1/2024</a:t>
            </a:fld>
            <a:endParaRPr lang="en-US"/>
          </a:p>
        </p:txBody>
      </p:sp>
      <p:sp>
        <p:nvSpPr>
          <p:cNvPr id="5" name="Footer Placeholder 4">
            <a:extLst>
              <a:ext uri="{FF2B5EF4-FFF2-40B4-BE49-F238E27FC236}">
                <a16:creationId xmlns:a16="http://schemas.microsoft.com/office/drawing/2014/main" id="{7E8F0DC4-2C47-AF62-1BD9-94447D5A48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5D6581-CCD0-0D14-AEBF-DD84C44B51A8}"/>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4237950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0F960-373D-1CB2-E4E0-A3BFECB280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DBBBCE-2821-A51E-B6FD-59FD656B15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957685-0434-583F-5AF0-9E1F4889F838}"/>
              </a:ext>
            </a:extLst>
          </p:cNvPr>
          <p:cNvSpPr>
            <a:spLocks noGrp="1"/>
          </p:cNvSpPr>
          <p:nvPr>
            <p:ph type="dt" sz="half" idx="10"/>
          </p:nvPr>
        </p:nvSpPr>
        <p:spPr/>
        <p:txBody>
          <a:bodyPr/>
          <a:lstStyle/>
          <a:p>
            <a:fld id="{D475D3EB-2D47-42AC-8158-7CF25B1308F8}" type="datetimeFigureOut">
              <a:rPr lang="en-US" smtClean="0"/>
              <a:t>2/1/2024</a:t>
            </a:fld>
            <a:endParaRPr lang="en-US"/>
          </a:p>
        </p:txBody>
      </p:sp>
      <p:sp>
        <p:nvSpPr>
          <p:cNvPr id="5" name="Footer Placeholder 4">
            <a:extLst>
              <a:ext uri="{FF2B5EF4-FFF2-40B4-BE49-F238E27FC236}">
                <a16:creationId xmlns:a16="http://schemas.microsoft.com/office/drawing/2014/main" id="{3BDC8A24-8100-B4C3-F815-B7B8CA18F7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7FF1D6-012B-096B-7D8F-B0F09491CEFC}"/>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4238868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2A445-AE5B-A366-455E-87B0D79480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84F73-1D1D-11C4-34B6-445644A5D0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1F09BE-FC00-B17D-4989-438BE91868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3F6FE7-2EC7-650A-60FF-57DA7512ACE2}"/>
              </a:ext>
            </a:extLst>
          </p:cNvPr>
          <p:cNvSpPr>
            <a:spLocks noGrp="1"/>
          </p:cNvSpPr>
          <p:nvPr>
            <p:ph type="dt" sz="half" idx="10"/>
          </p:nvPr>
        </p:nvSpPr>
        <p:spPr/>
        <p:txBody>
          <a:bodyPr/>
          <a:lstStyle/>
          <a:p>
            <a:fld id="{D475D3EB-2D47-42AC-8158-7CF25B1308F8}" type="datetimeFigureOut">
              <a:rPr lang="en-US" smtClean="0"/>
              <a:t>2/1/2024</a:t>
            </a:fld>
            <a:endParaRPr lang="en-US"/>
          </a:p>
        </p:txBody>
      </p:sp>
      <p:sp>
        <p:nvSpPr>
          <p:cNvPr id="6" name="Footer Placeholder 5">
            <a:extLst>
              <a:ext uri="{FF2B5EF4-FFF2-40B4-BE49-F238E27FC236}">
                <a16:creationId xmlns:a16="http://schemas.microsoft.com/office/drawing/2014/main" id="{7C6D4967-4557-C3CA-2C08-F4C132C1EE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6D110F-99D8-A93F-263C-0B92E0A9B254}"/>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4103163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43865-D2D0-090A-5167-DC855F88E2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CCE28F-D6E5-1C83-6A6C-5B8CFC976B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28D336-CD75-3EA6-CAED-56C8C69B47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9976D7-DAE7-7230-4173-D65E24A905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110D87-CFED-1A8C-C1DB-CD98B1DE6B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51D264-2D32-A20D-486E-DB94A4600376}"/>
              </a:ext>
            </a:extLst>
          </p:cNvPr>
          <p:cNvSpPr>
            <a:spLocks noGrp="1"/>
          </p:cNvSpPr>
          <p:nvPr>
            <p:ph type="dt" sz="half" idx="10"/>
          </p:nvPr>
        </p:nvSpPr>
        <p:spPr/>
        <p:txBody>
          <a:bodyPr/>
          <a:lstStyle/>
          <a:p>
            <a:fld id="{D475D3EB-2D47-42AC-8158-7CF25B1308F8}" type="datetimeFigureOut">
              <a:rPr lang="en-US" smtClean="0"/>
              <a:t>2/1/2024</a:t>
            </a:fld>
            <a:endParaRPr lang="en-US"/>
          </a:p>
        </p:txBody>
      </p:sp>
      <p:sp>
        <p:nvSpPr>
          <p:cNvPr id="8" name="Footer Placeholder 7">
            <a:extLst>
              <a:ext uri="{FF2B5EF4-FFF2-40B4-BE49-F238E27FC236}">
                <a16:creationId xmlns:a16="http://schemas.microsoft.com/office/drawing/2014/main" id="{909DD6FC-85CC-033E-78C0-7D217DD922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708FE4-D6DF-6F4A-5CFA-455EBDBC35F3}"/>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28991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B17D-378B-6587-A38F-F0A9D6769D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680F54-E1F8-E62B-E9F7-37D9F1ABC33F}"/>
              </a:ext>
            </a:extLst>
          </p:cNvPr>
          <p:cNvSpPr>
            <a:spLocks noGrp="1"/>
          </p:cNvSpPr>
          <p:nvPr>
            <p:ph type="dt" sz="half" idx="10"/>
          </p:nvPr>
        </p:nvSpPr>
        <p:spPr/>
        <p:txBody>
          <a:bodyPr/>
          <a:lstStyle/>
          <a:p>
            <a:fld id="{D475D3EB-2D47-42AC-8158-7CF25B1308F8}" type="datetimeFigureOut">
              <a:rPr lang="en-US" smtClean="0"/>
              <a:t>2/1/2024</a:t>
            </a:fld>
            <a:endParaRPr lang="en-US"/>
          </a:p>
        </p:txBody>
      </p:sp>
      <p:sp>
        <p:nvSpPr>
          <p:cNvPr id="4" name="Footer Placeholder 3">
            <a:extLst>
              <a:ext uri="{FF2B5EF4-FFF2-40B4-BE49-F238E27FC236}">
                <a16:creationId xmlns:a16="http://schemas.microsoft.com/office/drawing/2014/main" id="{0E0742F2-7783-0640-0885-50E1ADB930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643712-D18E-B4C7-991A-59948BA3EB3B}"/>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2361228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1227EF-1F98-B88B-2328-54062CAD981C}"/>
              </a:ext>
            </a:extLst>
          </p:cNvPr>
          <p:cNvSpPr>
            <a:spLocks noGrp="1"/>
          </p:cNvSpPr>
          <p:nvPr>
            <p:ph type="dt" sz="half" idx="10"/>
          </p:nvPr>
        </p:nvSpPr>
        <p:spPr/>
        <p:txBody>
          <a:bodyPr/>
          <a:lstStyle/>
          <a:p>
            <a:fld id="{D475D3EB-2D47-42AC-8158-7CF25B1308F8}" type="datetimeFigureOut">
              <a:rPr lang="en-US" smtClean="0"/>
              <a:t>2/1/2024</a:t>
            </a:fld>
            <a:endParaRPr lang="en-US"/>
          </a:p>
        </p:txBody>
      </p:sp>
      <p:sp>
        <p:nvSpPr>
          <p:cNvPr id="3" name="Footer Placeholder 2">
            <a:extLst>
              <a:ext uri="{FF2B5EF4-FFF2-40B4-BE49-F238E27FC236}">
                <a16:creationId xmlns:a16="http://schemas.microsoft.com/office/drawing/2014/main" id="{57635B70-C397-7C05-5153-8D80062189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09DB86-E4FA-2032-65B1-AF8979CEC0E9}"/>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926393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E74C2-E1DF-2A3D-A36A-0EA2B28B8A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0F0D98-8CED-3B6E-2768-29F0490EB6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81C62E-640D-F322-22C2-F783DE1A30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6F9A9F-03F5-7C86-6DE0-D63C1A24DA78}"/>
              </a:ext>
            </a:extLst>
          </p:cNvPr>
          <p:cNvSpPr>
            <a:spLocks noGrp="1"/>
          </p:cNvSpPr>
          <p:nvPr>
            <p:ph type="dt" sz="half" idx="10"/>
          </p:nvPr>
        </p:nvSpPr>
        <p:spPr/>
        <p:txBody>
          <a:bodyPr/>
          <a:lstStyle/>
          <a:p>
            <a:fld id="{D475D3EB-2D47-42AC-8158-7CF25B1308F8}" type="datetimeFigureOut">
              <a:rPr lang="en-US" smtClean="0"/>
              <a:t>2/1/2024</a:t>
            </a:fld>
            <a:endParaRPr lang="en-US"/>
          </a:p>
        </p:txBody>
      </p:sp>
      <p:sp>
        <p:nvSpPr>
          <p:cNvPr id="6" name="Footer Placeholder 5">
            <a:extLst>
              <a:ext uri="{FF2B5EF4-FFF2-40B4-BE49-F238E27FC236}">
                <a16:creationId xmlns:a16="http://schemas.microsoft.com/office/drawing/2014/main" id="{264AE56A-9579-9282-9564-E11BDF696C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3E438E-AC26-8466-E193-DBFC80AFB790}"/>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352060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48CEB-2EF5-4528-5061-72A784B4CF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C9871C-4957-F865-528A-E5FB412D9A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4FD070-4870-A38D-A3A4-EBA241C97C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B9D04E-C663-DB01-CCD4-57AF8E1A1BCC}"/>
              </a:ext>
            </a:extLst>
          </p:cNvPr>
          <p:cNvSpPr>
            <a:spLocks noGrp="1"/>
          </p:cNvSpPr>
          <p:nvPr>
            <p:ph type="dt" sz="half" idx="10"/>
          </p:nvPr>
        </p:nvSpPr>
        <p:spPr/>
        <p:txBody>
          <a:bodyPr/>
          <a:lstStyle/>
          <a:p>
            <a:fld id="{D475D3EB-2D47-42AC-8158-7CF25B1308F8}" type="datetimeFigureOut">
              <a:rPr lang="en-US" smtClean="0"/>
              <a:t>2/1/2024</a:t>
            </a:fld>
            <a:endParaRPr lang="en-US"/>
          </a:p>
        </p:txBody>
      </p:sp>
      <p:sp>
        <p:nvSpPr>
          <p:cNvPr id="6" name="Footer Placeholder 5">
            <a:extLst>
              <a:ext uri="{FF2B5EF4-FFF2-40B4-BE49-F238E27FC236}">
                <a16:creationId xmlns:a16="http://schemas.microsoft.com/office/drawing/2014/main" id="{3B6D8A90-B0E0-FA68-2296-E5DA5C1677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6E6244-FB28-72FE-BD3E-9D90B0A18BE2}"/>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994312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22E75-BF76-1EF5-F47C-F3E1A3FC93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46632D-369B-9D81-B702-C1BD9D9F4C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80BF87-7FF6-51AA-5942-082D137376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75D3EB-2D47-42AC-8158-7CF25B1308F8}" type="datetimeFigureOut">
              <a:rPr lang="en-US" smtClean="0"/>
              <a:t>2/1/2024</a:t>
            </a:fld>
            <a:endParaRPr lang="en-US"/>
          </a:p>
        </p:txBody>
      </p:sp>
      <p:sp>
        <p:nvSpPr>
          <p:cNvPr id="5" name="Footer Placeholder 4">
            <a:extLst>
              <a:ext uri="{FF2B5EF4-FFF2-40B4-BE49-F238E27FC236}">
                <a16:creationId xmlns:a16="http://schemas.microsoft.com/office/drawing/2014/main" id="{82470B99-D10A-E30C-1DAB-15C17333AC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47EE82-48E4-F3E3-52E4-F6F141FF13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96229C-5562-40D7-8329-296F2A3BC529}" type="slidenum">
              <a:rPr lang="en-US" smtClean="0"/>
              <a:t>‹#›</a:t>
            </a:fld>
            <a:endParaRPr lang="en-US"/>
          </a:p>
        </p:txBody>
      </p:sp>
    </p:spTree>
    <p:extLst>
      <p:ext uri="{BB962C8B-B14F-4D97-AF65-F5344CB8AC3E}">
        <p14:creationId xmlns:p14="http://schemas.microsoft.com/office/powerpoint/2010/main" val="662217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0DB88-87DF-EE86-834A-6BD49D126E09}"/>
              </a:ext>
            </a:extLst>
          </p:cNvPr>
          <p:cNvSpPr>
            <a:spLocks noGrp="1"/>
          </p:cNvSpPr>
          <p:nvPr>
            <p:ph type="ctrTitle"/>
          </p:nvPr>
        </p:nvSpPr>
        <p:spPr/>
        <p:txBody>
          <a:bodyPr>
            <a:normAutofit fontScale="90000"/>
          </a:bodyPr>
          <a:lstStyle/>
          <a:p>
            <a:r>
              <a:rPr lang="en-US" b="1" dirty="0"/>
              <a:t>JavaScript Wizard Course for Beginners</a:t>
            </a:r>
            <a:br>
              <a:rPr lang="en-US" b="1" dirty="0"/>
            </a:br>
            <a:endParaRPr lang="en-US" dirty="0"/>
          </a:p>
        </p:txBody>
      </p:sp>
      <p:sp>
        <p:nvSpPr>
          <p:cNvPr id="3" name="Subtitle 2">
            <a:extLst>
              <a:ext uri="{FF2B5EF4-FFF2-40B4-BE49-F238E27FC236}">
                <a16:creationId xmlns:a16="http://schemas.microsoft.com/office/drawing/2014/main" id="{716D7A68-05C7-20C1-B8C1-727B7CD7D9EB}"/>
              </a:ext>
            </a:extLst>
          </p:cNvPr>
          <p:cNvSpPr>
            <a:spLocks noGrp="1"/>
          </p:cNvSpPr>
          <p:nvPr>
            <p:ph type="subTitle" idx="1"/>
          </p:nvPr>
        </p:nvSpPr>
        <p:spPr/>
        <p:txBody>
          <a:bodyPr/>
          <a:lstStyle/>
          <a:p>
            <a:r>
              <a:rPr lang="en-US" dirty="0"/>
              <a:t>By Seth</a:t>
            </a:r>
          </a:p>
          <a:p>
            <a:endParaRPr lang="en-US" dirty="0"/>
          </a:p>
          <a:p>
            <a:r>
              <a:rPr lang="en-US" dirty="0" err="1"/>
              <a:t>Codemal</a:t>
            </a:r>
            <a:endParaRPr lang="en-US" dirty="0"/>
          </a:p>
        </p:txBody>
      </p:sp>
    </p:spTree>
    <p:extLst>
      <p:ext uri="{BB962C8B-B14F-4D97-AF65-F5344CB8AC3E}">
        <p14:creationId xmlns:p14="http://schemas.microsoft.com/office/powerpoint/2010/main" val="1193560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130FC-5240-E536-21F5-58622B42EC20}"/>
              </a:ext>
            </a:extLst>
          </p:cNvPr>
          <p:cNvSpPr>
            <a:spLocks noGrp="1"/>
          </p:cNvSpPr>
          <p:nvPr>
            <p:ph type="title"/>
          </p:nvPr>
        </p:nvSpPr>
        <p:spPr/>
        <p:txBody>
          <a:bodyPr/>
          <a:lstStyle/>
          <a:p>
            <a:r>
              <a:rPr lang="en-US" b="1" dirty="0"/>
              <a:t>Module 3: Basic JavaScript Syntax</a:t>
            </a:r>
            <a:endParaRPr lang="en-US" dirty="0"/>
          </a:p>
        </p:txBody>
      </p:sp>
      <p:sp>
        <p:nvSpPr>
          <p:cNvPr id="3" name="Content Placeholder 2">
            <a:extLst>
              <a:ext uri="{FF2B5EF4-FFF2-40B4-BE49-F238E27FC236}">
                <a16:creationId xmlns:a16="http://schemas.microsoft.com/office/drawing/2014/main" id="{D1539230-BF3E-2B0D-45D9-447ED04D8ED4}"/>
              </a:ext>
            </a:extLst>
          </p:cNvPr>
          <p:cNvSpPr>
            <a:spLocks noGrp="1"/>
          </p:cNvSpPr>
          <p:nvPr>
            <p:ph idx="1"/>
          </p:nvPr>
        </p:nvSpPr>
        <p:spPr/>
        <p:txBody>
          <a:bodyPr/>
          <a:lstStyle/>
          <a:p>
            <a:r>
              <a:rPr lang="en-US" b="1" dirty="0"/>
              <a:t>Intro: </a:t>
            </a:r>
            <a:r>
              <a:rPr lang="en-US" b="1" dirty="0" err="1"/>
              <a:t>Javascript</a:t>
            </a:r>
            <a:r>
              <a:rPr lang="en-US" b="1" dirty="0"/>
              <a:t> (</a:t>
            </a:r>
            <a:r>
              <a:rPr lang="en-US" b="1" dirty="0" err="1"/>
              <a:t>Js</a:t>
            </a:r>
            <a:r>
              <a:rPr lang="en-US" b="1" dirty="0"/>
              <a:t>) in Html</a:t>
            </a:r>
          </a:p>
          <a:p>
            <a:r>
              <a:rPr lang="en-US" b="1" dirty="0"/>
              <a:t>Section 1: Variables and Data Types </a:t>
            </a:r>
          </a:p>
          <a:p>
            <a:r>
              <a:rPr lang="en-US" b="1" dirty="0"/>
              <a:t>Section 2: Operators</a:t>
            </a:r>
          </a:p>
          <a:p>
            <a:r>
              <a:rPr lang="en-US" b="1" dirty="0"/>
              <a:t>Section 3: Control Flow</a:t>
            </a:r>
          </a:p>
          <a:p>
            <a:r>
              <a:rPr lang="en-US" b="1" dirty="0"/>
              <a:t>Hands-on Exercise</a:t>
            </a:r>
          </a:p>
          <a:p>
            <a:pPr marL="0" indent="0">
              <a:buNone/>
            </a:pPr>
            <a:endParaRPr lang="en-US" dirty="0"/>
          </a:p>
        </p:txBody>
      </p:sp>
    </p:spTree>
    <p:extLst>
      <p:ext uri="{BB962C8B-B14F-4D97-AF65-F5344CB8AC3E}">
        <p14:creationId xmlns:p14="http://schemas.microsoft.com/office/powerpoint/2010/main" val="3676820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69B4-63A6-42BD-37ED-C89344C94004}"/>
              </a:ext>
            </a:extLst>
          </p:cNvPr>
          <p:cNvSpPr>
            <a:spLocks noGrp="1"/>
          </p:cNvSpPr>
          <p:nvPr>
            <p:ph type="title"/>
          </p:nvPr>
        </p:nvSpPr>
        <p:spPr/>
        <p:txBody>
          <a:bodyPr/>
          <a:lstStyle/>
          <a:p>
            <a:r>
              <a:rPr lang="en-US" b="1" dirty="0"/>
              <a:t>Intro: </a:t>
            </a:r>
            <a:r>
              <a:rPr lang="en-US" b="1" dirty="0" err="1"/>
              <a:t>Javascript</a:t>
            </a:r>
            <a:r>
              <a:rPr lang="en-US" b="1" dirty="0"/>
              <a:t> (</a:t>
            </a:r>
            <a:r>
              <a:rPr lang="en-US" b="1" dirty="0" err="1"/>
              <a:t>Js</a:t>
            </a:r>
            <a:r>
              <a:rPr lang="en-US" b="1" dirty="0"/>
              <a:t>) in Html</a:t>
            </a:r>
            <a:endParaRPr lang="en-US" dirty="0"/>
          </a:p>
        </p:txBody>
      </p:sp>
      <p:sp>
        <p:nvSpPr>
          <p:cNvPr id="3" name="Content Placeholder 2">
            <a:extLst>
              <a:ext uri="{FF2B5EF4-FFF2-40B4-BE49-F238E27FC236}">
                <a16:creationId xmlns:a16="http://schemas.microsoft.com/office/drawing/2014/main" id="{9A8A5E35-CFEF-14EF-1F27-E0BD0FF1C694}"/>
              </a:ext>
            </a:extLst>
          </p:cNvPr>
          <p:cNvSpPr>
            <a:spLocks noGrp="1"/>
          </p:cNvSpPr>
          <p:nvPr>
            <p:ph idx="1"/>
          </p:nvPr>
        </p:nvSpPr>
        <p:spPr>
          <a:xfrm>
            <a:off x="838200" y="1589649"/>
            <a:ext cx="10515600" cy="5036234"/>
          </a:xfrm>
        </p:spPr>
        <p:txBody>
          <a:bodyPr>
            <a:normAutofit/>
          </a:bodyPr>
          <a:lstStyle/>
          <a:p>
            <a:r>
              <a:rPr lang="en-US" dirty="0"/>
              <a:t>3 ways to do </a:t>
            </a:r>
            <a:r>
              <a:rPr lang="en-US" dirty="0" err="1"/>
              <a:t>js</a:t>
            </a:r>
            <a:r>
              <a:rPr lang="en-US" dirty="0"/>
              <a:t> in html</a:t>
            </a:r>
          </a:p>
          <a:p>
            <a:endParaRPr lang="en-US" dirty="0"/>
          </a:p>
          <a:p>
            <a:endParaRPr lang="en-US" dirty="0"/>
          </a:p>
          <a:p>
            <a:r>
              <a:rPr lang="en-US" b="1" dirty="0"/>
              <a:t>Inline JavaScript:</a:t>
            </a:r>
            <a:endParaRPr lang="en-US" dirty="0"/>
          </a:p>
          <a:p>
            <a:r>
              <a:rPr lang="en-US" b="1" dirty="0"/>
              <a:t>Internal (or Embedded) JavaScript:</a:t>
            </a:r>
          </a:p>
          <a:p>
            <a:r>
              <a:rPr lang="en-US" b="1" dirty="0"/>
              <a:t>External JavaScript:</a:t>
            </a:r>
            <a:endParaRPr lang="en-US" dirty="0"/>
          </a:p>
        </p:txBody>
      </p:sp>
    </p:spTree>
    <p:extLst>
      <p:ext uri="{BB962C8B-B14F-4D97-AF65-F5344CB8AC3E}">
        <p14:creationId xmlns:p14="http://schemas.microsoft.com/office/powerpoint/2010/main" val="3377334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548E-859E-E8F0-63DB-D326A28B47C2}"/>
              </a:ext>
            </a:extLst>
          </p:cNvPr>
          <p:cNvSpPr>
            <a:spLocks noGrp="1"/>
          </p:cNvSpPr>
          <p:nvPr>
            <p:ph type="title"/>
          </p:nvPr>
        </p:nvSpPr>
        <p:spPr/>
        <p:txBody>
          <a:bodyPr/>
          <a:lstStyle/>
          <a:p>
            <a:r>
              <a:rPr lang="en-US" b="1" dirty="0"/>
              <a:t>Intro: </a:t>
            </a:r>
            <a:r>
              <a:rPr lang="en-US" b="1" dirty="0" err="1"/>
              <a:t>Javascript</a:t>
            </a:r>
            <a:r>
              <a:rPr lang="en-US" b="1" dirty="0"/>
              <a:t> (</a:t>
            </a:r>
            <a:r>
              <a:rPr lang="en-US" b="1" dirty="0" err="1"/>
              <a:t>Js</a:t>
            </a:r>
            <a:r>
              <a:rPr lang="en-US" b="1" dirty="0"/>
              <a:t>) in Html</a:t>
            </a:r>
            <a:endParaRPr lang="en-US" dirty="0"/>
          </a:p>
        </p:txBody>
      </p:sp>
      <p:sp>
        <p:nvSpPr>
          <p:cNvPr id="3" name="Content Placeholder 2">
            <a:extLst>
              <a:ext uri="{FF2B5EF4-FFF2-40B4-BE49-F238E27FC236}">
                <a16:creationId xmlns:a16="http://schemas.microsoft.com/office/drawing/2014/main" id="{FB5F1CBF-1906-03C0-780F-B3497E87980C}"/>
              </a:ext>
            </a:extLst>
          </p:cNvPr>
          <p:cNvSpPr>
            <a:spLocks noGrp="1"/>
          </p:cNvSpPr>
          <p:nvPr>
            <p:ph idx="1"/>
          </p:nvPr>
        </p:nvSpPr>
        <p:spPr>
          <a:xfrm>
            <a:off x="838200" y="1825625"/>
            <a:ext cx="10515600" cy="4667250"/>
          </a:xfrm>
        </p:spPr>
        <p:txBody>
          <a:bodyPr>
            <a:normAutofit fontScale="85000" lnSpcReduction="20000"/>
          </a:bodyPr>
          <a:lstStyle/>
          <a:p>
            <a:r>
              <a:rPr lang="en-US" dirty="0"/>
              <a:t>1</a:t>
            </a:r>
            <a:r>
              <a:rPr lang="en-US" baseline="30000" dirty="0"/>
              <a:t>st</a:t>
            </a:r>
            <a:r>
              <a:rPr lang="en-US" dirty="0"/>
              <a:t> inline </a:t>
            </a:r>
            <a:r>
              <a:rPr lang="en-US" dirty="0" err="1"/>
              <a:t>javascript</a:t>
            </a:r>
            <a:endParaRPr lang="en-US" dirty="0"/>
          </a:p>
          <a:p>
            <a:endParaRPr lang="en-US" dirty="0"/>
          </a:p>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  &lt;title&gt;Inline JavaScript Example&lt;/title&gt;</a:t>
            </a:r>
          </a:p>
          <a:p>
            <a:pPr marL="0" indent="0">
              <a:buNone/>
            </a:pPr>
            <a:r>
              <a:rPr lang="en-US" dirty="0"/>
              <a:t>&lt;/head&gt;</a:t>
            </a:r>
          </a:p>
          <a:p>
            <a:pPr marL="0" indent="0">
              <a:buNone/>
            </a:pPr>
            <a:r>
              <a:rPr lang="en-US" dirty="0"/>
              <a:t>&lt;body&gt;</a:t>
            </a:r>
          </a:p>
          <a:p>
            <a:pPr marL="0" indent="0">
              <a:buNone/>
            </a:pPr>
            <a:r>
              <a:rPr lang="en-US" dirty="0"/>
              <a:t>  &lt;h1&gt;Hello, World!&lt;/h1&gt;</a:t>
            </a:r>
          </a:p>
          <a:p>
            <a:pPr marL="0" indent="0">
              <a:buNone/>
            </a:pPr>
            <a:r>
              <a:rPr lang="en-US" dirty="0"/>
              <a:t>  &lt;script&gt;    alert("This is an inline JavaScript example"); &lt;/script&gt;</a:t>
            </a:r>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3795484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548E-859E-E8F0-63DB-D326A28B47C2}"/>
              </a:ext>
            </a:extLst>
          </p:cNvPr>
          <p:cNvSpPr>
            <a:spLocks noGrp="1"/>
          </p:cNvSpPr>
          <p:nvPr>
            <p:ph type="title"/>
          </p:nvPr>
        </p:nvSpPr>
        <p:spPr/>
        <p:txBody>
          <a:bodyPr/>
          <a:lstStyle/>
          <a:p>
            <a:r>
              <a:rPr lang="en-US" b="1" dirty="0"/>
              <a:t>Intro: </a:t>
            </a:r>
            <a:r>
              <a:rPr lang="en-US" b="1" dirty="0" err="1"/>
              <a:t>Javascript</a:t>
            </a:r>
            <a:r>
              <a:rPr lang="en-US" b="1" dirty="0"/>
              <a:t> (</a:t>
            </a:r>
            <a:r>
              <a:rPr lang="en-US" b="1" dirty="0" err="1"/>
              <a:t>Js</a:t>
            </a:r>
            <a:r>
              <a:rPr lang="en-US" b="1" dirty="0"/>
              <a:t>) in Html</a:t>
            </a:r>
            <a:endParaRPr lang="en-US" dirty="0"/>
          </a:p>
        </p:txBody>
      </p:sp>
      <p:sp>
        <p:nvSpPr>
          <p:cNvPr id="3" name="Content Placeholder 2">
            <a:extLst>
              <a:ext uri="{FF2B5EF4-FFF2-40B4-BE49-F238E27FC236}">
                <a16:creationId xmlns:a16="http://schemas.microsoft.com/office/drawing/2014/main" id="{FB5F1CBF-1906-03C0-780F-B3497E87980C}"/>
              </a:ext>
            </a:extLst>
          </p:cNvPr>
          <p:cNvSpPr>
            <a:spLocks noGrp="1"/>
          </p:cNvSpPr>
          <p:nvPr>
            <p:ph idx="1"/>
          </p:nvPr>
        </p:nvSpPr>
        <p:spPr>
          <a:xfrm>
            <a:off x="838200" y="1825625"/>
            <a:ext cx="10515600" cy="4667250"/>
          </a:xfrm>
        </p:spPr>
        <p:txBody>
          <a:bodyPr>
            <a:normAutofit fontScale="85000" lnSpcReduction="20000"/>
          </a:bodyPr>
          <a:lstStyle/>
          <a:p>
            <a:r>
              <a:rPr lang="en-US" dirty="0"/>
              <a:t>1</a:t>
            </a:r>
            <a:r>
              <a:rPr lang="en-US" baseline="30000" dirty="0"/>
              <a:t>st</a:t>
            </a:r>
            <a:r>
              <a:rPr lang="en-US" dirty="0"/>
              <a:t> inline </a:t>
            </a:r>
            <a:r>
              <a:rPr lang="en-US" dirty="0" err="1"/>
              <a:t>javascript</a:t>
            </a:r>
            <a:endParaRPr lang="en-US" dirty="0"/>
          </a:p>
          <a:p>
            <a:endParaRPr lang="en-US" dirty="0"/>
          </a:p>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  &lt;title&gt;Inline JavaScript Example&lt;/title&gt;</a:t>
            </a:r>
          </a:p>
          <a:p>
            <a:pPr marL="0" indent="0">
              <a:buNone/>
            </a:pPr>
            <a:r>
              <a:rPr lang="en-US" dirty="0"/>
              <a:t>&lt;/head&gt;</a:t>
            </a:r>
          </a:p>
          <a:p>
            <a:pPr marL="0" indent="0">
              <a:buNone/>
            </a:pPr>
            <a:r>
              <a:rPr lang="en-US" dirty="0"/>
              <a:t>&lt;body&gt;</a:t>
            </a:r>
          </a:p>
          <a:p>
            <a:pPr marL="0" indent="0">
              <a:buNone/>
            </a:pPr>
            <a:r>
              <a:rPr lang="en-US" dirty="0"/>
              <a:t>  &lt;h1&gt;Hello, World!&lt;/h1&gt;</a:t>
            </a:r>
          </a:p>
          <a:p>
            <a:pPr marL="0" indent="0">
              <a:buNone/>
            </a:pPr>
            <a:r>
              <a:rPr lang="en-US" dirty="0"/>
              <a:t>  &lt;script </a:t>
            </a:r>
            <a:r>
              <a:rPr lang="en-US" dirty="0" err="1"/>
              <a:t>src</a:t>
            </a:r>
            <a:r>
              <a:rPr lang="en-US" dirty="0"/>
              <a:t>=“./script.js”&gt; &lt;/script&gt;</a:t>
            </a:r>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4201373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548E-859E-E8F0-63DB-D326A28B47C2}"/>
              </a:ext>
            </a:extLst>
          </p:cNvPr>
          <p:cNvSpPr>
            <a:spLocks noGrp="1"/>
          </p:cNvSpPr>
          <p:nvPr>
            <p:ph type="title"/>
          </p:nvPr>
        </p:nvSpPr>
        <p:spPr/>
        <p:txBody>
          <a:bodyPr/>
          <a:lstStyle/>
          <a:p>
            <a:r>
              <a:rPr lang="en-US" b="1" dirty="0"/>
              <a:t>Intro: </a:t>
            </a:r>
            <a:r>
              <a:rPr lang="en-US" b="1" dirty="0" err="1"/>
              <a:t>Javascript</a:t>
            </a:r>
            <a:r>
              <a:rPr lang="en-US" b="1" dirty="0"/>
              <a:t> (</a:t>
            </a:r>
            <a:r>
              <a:rPr lang="en-US" b="1" dirty="0" err="1"/>
              <a:t>Js</a:t>
            </a:r>
            <a:r>
              <a:rPr lang="en-US" b="1" dirty="0"/>
              <a:t>) in Html</a:t>
            </a:r>
            <a:endParaRPr lang="en-US" dirty="0"/>
          </a:p>
        </p:txBody>
      </p:sp>
      <p:sp>
        <p:nvSpPr>
          <p:cNvPr id="3" name="Content Placeholder 2">
            <a:extLst>
              <a:ext uri="{FF2B5EF4-FFF2-40B4-BE49-F238E27FC236}">
                <a16:creationId xmlns:a16="http://schemas.microsoft.com/office/drawing/2014/main" id="{FB5F1CBF-1906-03C0-780F-B3497E87980C}"/>
              </a:ext>
            </a:extLst>
          </p:cNvPr>
          <p:cNvSpPr>
            <a:spLocks noGrp="1"/>
          </p:cNvSpPr>
          <p:nvPr>
            <p:ph idx="1"/>
          </p:nvPr>
        </p:nvSpPr>
        <p:spPr>
          <a:xfrm>
            <a:off x="838200" y="1825625"/>
            <a:ext cx="10515600" cy="4667250"/>
          </a:xfrm>
        </p:spPr>
        <p:txBody>
          <a:bodyPr>
            <a:normAutofit fontScale="85000" lnSpcReduction="20000"/>
          </a:bodyPr>
          <a:lstStyle/>
          <a:p>
            <a:r>
              <a:rPr lang="en-US" dirty="0"/>
              <a:t>2</a:t>
            </a:r>
            <a:r>
              <a:rPr lang="en-US" baseline="30000" dirty="0"/>
              <a:t>nd</a:t>
            </a:r>
            <a:r>
              <a:rPr lang="en-US" dirty="0"/>
              <a:t>  </a:t>
            </a:r>
            <a:r>
              <a:rPr lang="en-US" b="1" dirty="0"/>
              <a:t>Embedded</a:t>
            </a:r>
            <a:r>
              <a:rPr lang="en-US" dirty="0"/>
              <a:t> </a:t>
            </a:r>
            <a:r>
              <a:rPr lang="en-US" dirty="0" err="1"/>
              <a:t>javascript</a:t>
            </a:r>
            <a:endParaRPr lang="en-US" dirty="0"/>
          </a:p>
          <a:p>
            <a:endParaRPr lang="en-US" dirty="0"/>
          </a:p>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  &lt;title&gt;Inline JavaScript Example&lt;/title&gt;</a:t>
            </a:r>
          </a:p>
          <a:p>
            <a:pPr marL="0" indent="0">
              <a:buNone/>
            </a:pPr>
            <a:r>
              <a:rPr lang="en-US" dirty="0"/>
              <a:t>  &lt;script&gt;    alert("This is an inline JavaScript example"); &lt;/script&gt;</a:t>
            </a:r>
          </a:p>
          <a:p>
            <a:pPr marL="0" indent="0">
              <a:buNone/>
            </a:pPr>
            <a:r>
              <a:rPr lang="en-US" dirty="0"/>
              <a:t>&lt;/head&gt;</a:t>
            </a:r>
          </a:p>
          <a:p>
            <a:pPr marL="0" indent="0">
              <a:buNone/>
            </a:pPr>
            <a:r>
              <a:rPr lang="en-US" dirty="0"/>
              <a:t>&lt;body&gt;</a:t>
            </a:r>
          </a:p>
          <a:p>
            <a:pPr marL="0" indent="0">
              <a:buNone/>
            </a:pPr>
            <a:r>
              <a:rPr lang="en-US" dirty="0"/>
              <a:t>  &lt;h1&gt;Hello, World!&lt;/h1&gt;</a:t>
            </a:r>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3788317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548E-859E-E8F0-63DB-D326A28B47C2}"/>
              </a:ext>
            </a:extLst>
          </p:cNvPr>
          <p:cNvSpPr>
            <a:spLocks noGrp="1"/>
          </p:cNvSpPr>
          <p:nvPr>
            <p:ph type="title"/>
          </p:nvPr>
        </p:nvSpPr>
        <p:spPr/>
        <p:txBody>
          <a:bodyPr/>
          <a:lstStyle/>
          <a:p>
            <a:r>
              <a:rPr lang="en-US" b="1" dirty="0"/>
              <a:t>Intro: </a:t>
            </a:r>
            <a:r>
              <a:rPr lang="en-US" b="1" dirty="0" err="1"/>
              <a:t>Javascript</a:t>
            </a:r>
            <a:r>
              <a:rPr lang="en-US" b="1" dirty="0"/>
              <a:t> (</a:t>
            </a:r>
            <a:r>
              <a:rPr lang="en-US" b="1" dirty="0" err="1"/>
              <a:t>Js</a:t>
            </a:r>
            <a:r>
              <a:rPr lang="en-US" b="1" dirty="0"/>
              <a:t>) in Html</a:t>
            </a:r>
            <a:endParaRPr lang="en-US" dirty="0"/>
          </a:p>
        </p:txBody>
      </p:sp>
      <p:sp>
        <p:nvSpPr>
          <p:cNvPr id="3" name="Content Placeholder 2">
            <a:extLst>
              <a:ext uri="{FF2B5EF4-FFF2-40B4-BE49-F238E27FC236}">
                <a16:creationId xmlns:a16="http://schemas.microsoft.com/office/drawing/2014/main" id="{FB5F1CBF-1906-03C0-780F-B3497E87980C}"/>
              </a:ext>
            </a:extLst>
          </p:cNvPr>
          <p:cNvSpPr>
            <a:spLocks noGrp="1"/>
          </p:cNvSpPr>
          <p:nvPr>
            <p:ph idx="1"/>
          </p:nvPr>
        </p:nvSpPr>
        <p:spPr>
          <a:xfrm>
            <a:off x="838200" y="1825625"/>
            <a:ext cx="5257800" cy="4667250"/>
          </a:xfrm>
        </p:spPr>
        <p:txBody>
          <a:bodyPr>
            <a:normAutofit fontScale="85000" lnSpcReduction="20000"/>
          </a:bodyPr>
          <a:lstStyle/>
          <a:p>
            <a:r>
              <a:rPr lang="en-US" dirty="0"/>
              <a:t>3</a:t>
            </a:r>
            <a:r>
              <a:rPr lang="en-US" baseline="30000" dirty="0"/>
              <a:t>rd</a:t>
            </a:r>
            <a:r>
              <a:rPr lang="en-US" dirty="0"/>
              <a:t>  External </a:t>
            </a:r>
            <a:r>
              <a:rPr lang="en-US" dirty="0" err="1"/>
              <a:t>javascript</a:t>
            </a:r>
            <a:endParaRPr lang="en-US" dirty="0"/>
          </a:p>
          <a:p>
            <a:endParaRPr lang="en-US" dirty="0"/>
          </a:p>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  &lt;title&gt;Inline JavaScript Example&lt;/title&gt;</a:t>
            </a:r>
          </a:p>
          <a:p>
            <a:pPr marL="0" indent="0">
              <a:buNone/>
            </a:pPr>
            <a:r>
              <a:rPr lang="en-US" dirty="0"/>
              <a:t>&lt;/head&gt;</a:t>
            </a:r>
          </a:p>
          <a:p>
            <a:pPr marL="0" indent="0">
              <a:buNone/>
            </a:pPr>
            <a:r>
              <a:rPr lang="en-US" dirty="0"/>
              <a:t>&lt;body&gt;</a:t>
            </a:r>
          </a:p>
          <a:p>
            <a:pPr marL="0" indent="0">
              <a:buNone/>
            </a:pPr>
            <a:r>
              <a:rPr lang="en-US" dirty="0"/>
              <a:t>  &lt;h1&gt;Hello, World!&lt;/h1&gt;</a:t>
            </a:r>
          </a:p>
          <a:p>
            <a:pPr marL="0" indent="0">
              <a:buNone/>
            </a:pPr>
            <a:r>
              <a:rPr lang="en-US" dirty="0"/>
              <a:t>  &lt;script </a:t>
            </a:r>
            <a:r>
              <a:rPr lang="en-US" dirty="0" err="1"/>
              <a:t>src</a:t>
            </a:r>
            <a:r>
              <a:rPr lang="en-US" dirty="0"/>
              <a:t>=“./script.js”&gt; &lt;/script&gt;</a:t>
            </a:r>
          </a:p>
          <a:p>
            <a:pPr marL="0" indent="0">
              <a:buNone/>
            </a:pPr>
            <a:r>
              <a:rPr lang="en-US" dirty="0"/>
              <a:t>&lt;/body&gt;</a:t>
            </a:r>
          </a:p>
          <a:p>
            <a:pPr marL="0" indent="0">
              <a:buNone/>
            </a:pPr>
            <a:r>
              <a:rPr lang="en-US" dirty="0"/>
              <a:t>&lt;/html&gt;</a:t>
            </a:r>
          </a:p>
        </p:txBody>
      </p:sp>
      <p:sp>
        <p:nvSpPr>
          <p:cNvPr id="4" name="Content Placeholder 2">
            <a:extLst>
              <a:ext uri="{FF2B5EF4-FFF2-40B4-BE49-F238E27FC236}">
                <a16:creationId xmlns:a16="http://schemas.microsoft.com/office/drawing/2014/main" id="{1F38069F-C4AE-EECA-34C5-3D129B82E4F3}"/>
              </a:ext>
            </a:extLst>
          </p:cNvPr>
          <p:cNvSpPr txBox="1">
            <a:spLocks/>
          </p:cNvSpPr>
          <p:nvPr/>
        </p:nvSpPr>
        <p:spPr>
          <a:xfrm>
            <a:off x="6209713" y="1690688"/>
            <a:ext cx="5257800" cy="4667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Let element = </a:t>
            </a:r>
            <a:r>
              <a:rPr lang="en-US" dirty="0" err="1"/>
              <a:t>document.getELementByTag</a:t>
            </a:r>
            <a:r>
              <a:rPr lang="en-US" dirty="0"/>
              <a:t>(“h1”)</a:t>
            </a:r>
          </a:p>
          <a:p>
            <a:pPr marL="0" indent="0">
              <a:buNone/>
            </a:pPr>
            <a:r>
              <a:rPr lang="en-US" dirty="0" err="1"/>
              <a:t>Element.innerText</a:t>
            </a:r>
            <a:r>
              <a:rPr lang="en-US" dirty="0"/>
              <a:t> = “Hello There”</a:t>
            </a:r>
          </a:p>
        </p:txBody>
      </p:sp>
    </p:spTree>
    <p:extLst>
      <p:ext uri="{BB962C8B-B14F-4D97-AF65-F5344CB8AC3E}">
        <p14:creationId xmlns:p14="http://schemas.microsoft.com/office/powerpoint/2010/main" val="1033190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B50E0-1157-515A-0018-09F4A495AC2F}"/>
              </a:ext>
            </a:extLst>
          </p:cNvPr>
          <p:cNvSpPr>
            <a:spLocks noGrp="1"/>
          </p:cNvSpPr>
          <p:nvPr>
            <p:ph type="title"/>
          </p:nvPr>
        </p:nvSpPr>
        <p:spPr/>
        <p:txBody>
          <a:bodyPr/>
          <a:lstStyle/>
          <a:p>
            <a:r>
              <a:rPr lang="en-US" b="1" dirty="0"/>
              <a:t>Section 1: Variables and Data Types</a:t>
            </a:r>
            <a:endParaRPr lang="en-US" dirty="0"/>
          </a:p>
        </p:txBody>
      </p:sp>
      <p:sp>
        <p:nvSpPr>
          <p:cNvPr id="3" name="Content Placeholder 2">
            <a:extLst>
              <a:ext uri="{FF2B5EF4-FFF2-40B4-BE49-F238E27FC236}">
                <a16:creationId xmlns:a16="http://schemas.microsoft.com/office/drawing/2014/main" id="{51520C3F-28C0-9102-C72A-BA3909BCDB6E}"/>
              </a:ext>
            </a:extLst>
          </p:cNvPr>
          <p:cNvSpPr>
            <a:spLocks noGrp="1"/>
          </p:cNvSpPr>
          <p:nvPr>
            <p:ph idx="1"/>
          </p:nvPr>
        </p:nvSpPr>
        <p:spPr/>
        <p:txBody>
          <a:bodyPr/>
          <a:lstStyle/>
          <a:p>
            <a:r>
              <a:rPr lang="en-US" dirty="0"/>
              <a:t>Variable Declaration: var, let, and const.</a:t>
            </a:r>
          </a:p>
          <a:p>
            <a:pPr marL="0" indent="0">
              <a:buNone/>
            </a:pPr>
            <a:endParaRPr lang="en-US" dirty="0"/>
          </a:p>
          <a:p>
            <a:pPr marL="0" indent="0">
              <a:buNone/>
            </a:pPr>
            <a:r>
              <a:rPr lang="en-US" dirty="0"/>
              <a:t>Var name = “</a:t>
            </a:r>
            <a:r>
              <a:rPr lang="en-US" dirty="0" err="1"/>
              <a:t>codemal</a:t>
            </a:r>
            <a:r>
              <a:rPr lang="en-US" dirty="0"/>
              <a:t>”</a:t>
            </a:r>
          </a:p>
          <a:p>
            <a:pPr marL="0" indent="0">
              <a:buNone/>
            </a:pPr>
            <a:r>
              <a:rPr lang="en-US" dirty="0"/>
              <a:t>Const pi = 3.14;</a:t>
            </a:r>
          </a:p>
          <a:p>
            <a:pPr marL="0" indent="0">
              <a:buNone/>
            </a:pPr>
            <a:r>
              <a:rPr lang="en-US" dirty="0"/>
              <a:t>Let me = “be your man”</a:t>
            </a:r>
          </a:p>
        </p:txBody>
      </p:sp>
    </p:spTree>
    <p:extLst>
      <p:ext uri="{BB962C8B-B14F-4D97-AF65-F5344CB8AC3E}">
        <p14:creationId xmlns:p14="http://schemas.microsoft.com/office/powerpoint/2010/main" val="3559071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C0E36-0237-2613-3063-96F81491D1A6}"/>
              </a:ext>
            </a:extLst>
          </p:cNvPr>
          <p:cNvSpPr>
            <a:spLocks noGrp="1"/>
          </p:cNvSpPr>
          <p:nvPr>
            <p:ph type="title"/>
          </p:nvPr>
        </p:nvSpPr>
        <p:spPr/>
        <p:txBody>
          <a:bodyPr/>
          <a:lstStyle/>
          <a:p>
            <a:r>
              <a:rPr lang="en-US" b="1" dirty="0"/>
              <a:t>Section 1: Variables and Data Types</a:t>
            </a:r>
            <a:endParaRPr lang="en-US" dirty="0"/>
          </a:p>
        </p:txBody>
      </p:sp>
      <p:sp>
        <p:nvSpPr>
          <p:cNvPr id="3" name="Content Placeholder 2">
            <a:extLst>
              <a:ext uri="{FF2B5EF4-FFF2-40B4-BE49-F238E27FC236}">
                <a16:creationId xmlns:a16="http://schemas.microsoft.com/office/drawing/2014/main" id="{6896655D-FA54-2A4C-88E6-B62BE606ED08}"/>
              </a:ext>
            </a:extLst>
          </p:cNvPr>
          <p:cNvSpPr>
            <a:spLocks noGrp="1"/>
          </p:cNvSpPr>
          <p:nvPr>
            <p:ph idx="1"/>
          </p:nvPr>
        </p:nvSpPr>
        <p:spPr>
          <a:xfrm>
            <a:off x="838200" y="1825625"/>
            <a:ext cx="5815818" cy="4351338"/>
          </a:xfrm>
        </p:spPr>
        <p:txBody>
          <a:bodyPr>
            <a:normAutofit/>
          </a:bodyPr>
          <a:lstStyle/>
          <a:p>
            <a:r>
              <a:rPr lang="en-US" b="1" dirty="0"/>
              <a:t>Data Types</a:t>
            </a:r>
          </a:p>
          <a:p>
            <a:pPr marL="0" indent="0">
              <a:buNone/>
            </a:pPr>
            <a:r>
              <a:rPr lang="en-US" dirty="0"/>
              <a:t>Cover primitive types (string, number, </a:t>
            </a:r>
            <a:r>
              <a:rPr lang="en-US" dirty="0" err="1"/>
              <a:t>boolean</a:t>
            </a:r>
            <a:r>
              <a:rPr lang="en-US" dirty="0"/>
              <a:t>) </a:t>
            </a:r>
          </a:p>
          <a:p>
            <a:pPr marL="0" indent="0">
              <a:buNone/>
            </a:pPr>
            <a:endParaRPr lang="en-US" dirty="0"/>
          </a:p>
          <a:p>
            <a:r>
              <a:rPr lang="en-US" dirty="0"/>
              <a:t>“Code mal” String</a:t>
            </a:r>
          </a:p>
          <a:p>
            <a:r>
              <a:rPr lang="en-US" dirty="0"/>
              <a:t>1, 2.3, 345.34e Number</a:t>
            </a:r>
          </a:p>
          <a:p>
            <a:r>
              <a:rPr lang="en-US" dirty="0"/>
              <a:t>True false, 0 1 Boolean</a:t>
            </a:r>
          </a:p>
          <a:p>
            <a:endParaRPr lang="en-US" dirty="0"/>
          </a:p>
        </p:txBody>
      </p:sp>
      <p:sp>
        <p:nvSpPr>
          <p:cNvPr id="6" name="Content Placeholder 2">
            <a:extLst>
              <a:ext uri="{FF2B5EF4-FFF2-40B4-BE49-F238E27FC236}">
                <a16:creationId xmlns:a16="http://schemas.microsoft.com/office/drawing/2014/main" id="{AE490A3E-235F-EF8A-595D-DB86F73B217E}"/>
              </a:ext>
            </a:extLst>
          </p:cNvPr>
          <p:cNvSpPr txBox="1">
            <a:spLocks/>
          </p:cNvSpPr>
          <p:nvPr/>
        </p:nvSpPr>
        <p:spPr>
          <a:xfrm>
            <a:off x="6654018" y="1808382"/>
            <a:ext cx="5815818"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Data Types</a:t>
            </a:r>
            <a:endParaRPr lang="en-US" dirty="0"/>
          </a:p>
          <a:p>
            <a:pPr marL="0" indent="0">
              <a:buFont typeface="Arial" panose="020B0604020202020204" pitchFamily="34" charset="0"/>
              <a:buNone/>
            </a:pPr>
            <a:r>
              <a:rPr lang="en-US" dirty="0"/>
              <a:t>complex types (object, array).</a:t>
            </a:r>
          </a:p>
          <a:p>
            <a:pPr marL="0" indent="0">
              <a:buFont typeface="Arial" panose="020B0604020202020204" pitchFamily="34" charset="0"/>
              <a:buNone/>
            </a:pPr>
            <a:r>
              <a:rPr lang="en-US" dirty="0"/>
              <a:t>const person = { //object</a:t>
            </a:r>
          </a:p>
          <a:p>
            <a:pPr marL="0" indent="0">
              <a:buFont typeface="Arial" panose="020B0604020202020204" pitchFamily="34" charset="0"/>
              <a:buNone/>
            </a:pPr>
            <a:r>
              <a:rPr lang="en-US" dirty="0"/>
              <a:t>  id: 1,</a:t>
            </a:r>
          </a:p>
          <a:p>
            <a:pPr marL="0" indent="0">
              <a:buFont typeface="Arial" panose="020B0604020202020204" pitchFamily="34" charset="0"/>
              <a:buNone/>
            </a:pPr>
            <a:r>
              <a:rPr lang="en-US" dirty="0"/>
              <a:t>  name: 'John Doe',</a:t>
            </a:r>
          </a:p>
          <a:p>
            <a:pPr marL="0" indent="0">
              <a:buFont typeface="Arial" panose="020B0604020202020204" pitchFamily="34" charset="0"/>
              <a:buNone/>
            </a:pPr>
            <a:r>
              <a:rPr lang="en-US" dirty="0"/>
              <a:t>  age: 25</a:t>
            </a:r>
          </a:p>
          <a:p>
            <a:pPr marL="0" indent="0">
              <a:buFont typeface="Arial" panose="020B0604020202020204" pitchFamily="34" charset="0"/>
              <a:buNone/>
            </a:pP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Var array = [1,2,3,4] //array</a:t>
            </a:r>
          </a:p>
        </p:txBody>
      </p:sp>
    </p:spTree>
    <p:extLst>
      <p:ext uri="{BB962C8B-B14F-4D97-AF65-F5344CB8AC3E}">
        <p14:creationId xmlns:p14="http://schemas.microsoft.com/office/powerpoint/2010/main" val="633429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840DE-E6AC-E25F-2857-C6DC4458B0E6}"/>
              </a:ext>
            </a:extLst>
          </p:cNvPr>
          <p:cNvSpPr>
            <a:spLocks noGrp="1"/>
          </p:cNvSpPr>
          <p:nvPr>
            <p:ph type="title"/>
          </p:nvPr>
        </p:nvSpPr>
        <p:spPr/>
        <p:txBody>
          <a:bodyPr/>
          <a:lstStyle/>
          <a:p>
            <a:r>
              <a:rPr lang="en-US" b="1" dirty="0"/>
              <a:t>Section 2: Operators</a:t>
            </a:r>
            <a:endParaRPr lang="en-US" dirty="0"/>
          </a:p>
        </p:txBody>
      </p:sp>
      <p:sp>
        <p:nvSpPr>
          <p:cNvPr id="3" name="Content Placeholder 2">
            <a:extLst>
              <a:ext uri="{FF2B5EF4-FFF2-40B4-BE49-F238E27FC236}">
                <a16:creationId xmlns:a16="http://schemas.microsoft.com/office/drawing/2014/main" id="{268144F5-47FF-6EC7-6C4B-2DE1AF226017}"/>
              </a:ext>
            </a:extLst>
          </p:cNvPr>
          <p:cNvSpPr>
            <a:spLocks noGrp="1"/>
          </p:cNvSpPr>
          <p:nvPr>
            <p:ph idx="1"/>
          </p:nvPr>
        </p:nvSpPr>
        <p:spPr/>
        <p:txBody>
          <a:bodyPr/>
          <a:lstStyle/>
          <a:p>
            <a:r>
              <a:rPr lang="en-US" dirty="0"/>
              <a:t> Arithmetic Operators: +, -, *, /, %</a:t>
            </a:r>
          </a:p>
          <a:p>
            <a:r>
              <a:rPr lang="en-US" dirty="0"/>
              <a:t> Comparison Operators: ==, ===, !=, !==, &gt;, &lt;, &gt;=, &lt;=</a:t>
            </a:r>
          </a:p>
          <a:p>
            <a:r>
              <a:rPr lang="en-US" dirty="0"/>
              <a:t> Logical Operators: &amp;&amp;, ||, !</a:t>
            </a:r>
          </a:p>
          <a:p>
            <a:r>
              <a:rPr lang="en-US" dirty="0"/>
              <a:t> Assignment Operators: =, +=, -=, *=, /=</a:t>
            </a:r>
          </a:p>
        </p:txBody>
      </p:sp>
    </p:spTree>
    <p:extLst>
      <p:ext uri="{BB962C8B-B14F-4D97-AF65-F5344CB8AC3E}">
        <p14:creationId xmlns:p14="http://schemas.microsoft.com/office/powerpoint/2010/main" val="1277572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4E65-CB19-8821-93DA-8EE9CF128461}"/>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EC89E0-3D07-DEDF-B8EF-ACE0A871859D}"/>
              </a:ext>
            </a:extLst>
          </p:cNvPr>
          <p:cNvSpPr>
            <a:spLocks noGrp="1"/>
          </p:cNvSpPr>
          <p:nvPr>
            <p:ph idx="1"/>
          </p:nvPr>
        </p:nvSpPr>
        <p:spPr/>
        <p:txBody>
          <a:bodyPr/>
          <a:lstStyle/>
          <a:p>
            <a:r>
              <a:rPr lang="en-US" dirty="0"/>
              <a:t> If Statements: Basic conditional statements.</a:t>
            </a:r>
          </a:p>
          <a:p>
            <a:r>
              <a:rPr lang="en-US" dirty="0"/>
              <a:t>  Switch Statements: Introduction to switch-case.</a:t>
            </a:r>
          </a:p>
          <a:p>
            <a:r>
              <a:rPr lang="en-US" dirty="0"/>
              <a:t>   Loops: for loops and while loops.</a:t>
            </a:r>
          </a:p>
        </p:txBody>
      </p:sp>
    </p:spTree>
    <p:extLst>
      <p:ext uri="{BB962C8B-B14F-4D97-AF65-F5344CB8AC3E}">
        <p14:creationId xmlns:p14="http://schemas.microsoft.com/office/powerpoint/2010/main" val="2094023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D971C-E3CD-98CD-1233-D3984A3E3408}"/>
              </a:ext>
            </a:extLst>
          </p:cNvPr>
          <p:cNvSpPr>
            <a:spLocks noGrp="1"/>
          </p:cNvSpPr>
          <p:nvPr>
            <p:ph type="title"/>
          </p:nvPr>
        </p:nvSpPr>
        <p:spPr/>
        <p:txBody>
          <a:bodyPr/>
          <a:lstStyle/>
          <a:p>
            <a:r>
              <a:rPr lang="en-US" b="1" dirty="0"/>
              <a:t>Module 1: Introduction to JavaScript</a:t>
            </a:r>
            <a:endParaRPr lang="en-US" dirty="0"/>
          </a:p>
        </p:txBody>
      </p:sp>
      <p:sp>
        <p:nvSpPr>
          <p:cNvPr id="3" name="Content Placeholder 2">
            <a:extLst>
              <a:ext uri="{FF2B5EF4-FFF2-40B4-BE49-F238E27FC236}">
                <a16:creationId xmlns:a16="http://schemas.microsoft.com/office/drawing/2014/main" id="{211995DE-3926-00FF-FA27-1BE29D1D1F1F}"/>
              </a:ext>
            </a:extLst>
          </p:cNvPr>
          <p:cNvSpPr>
            <a:spLocks noGrp="1"/>
          </p:cNvSpPr>
          <p:nvPr>
            <p:ph idx="1"/>
          </p:nvPr>
        </p:nvSpPr>
        <p:spPr/>
        <p:txBody>
          <a:bodyPr/>
          <a:lstStyle/>
          <a:p>
            <a:pPr>
              <a:buFont typeface="+mj-lt"/>
              <a:buAutoNum type="arabicPeriod"/>
            </a:pPr>
            <a:r>
              <a:rPr lang="en-US" dirty="0"/>
              <a:t>What is JavaScript?</a:t>
            </a:r>
          </a:p>
          <a:p>
            <a:pPr>
              <a:buFont typeface="+mj-lt"/>
              <a:buAutoNum type="arabicPeriod"/>
            </a:pPr>
            <a:r>
              <a:rPr lang="en-US" dirty="0"/>
              <a:t>Brief history and evolution</a:t>
            </a:r>
          </a:p>
          <a:p>
            <a:pPr>
              <a:buFont typeface="+mj-lt"/>
              <a:buAutoNum type="arabicPeriod"/>
            </a:pPr>
            <a:r>
              <a:rPr lang="en-US" dirty="0"/>
              <a:t>Importance of JavaScript in web development</a:t>
            </a:r>
          </a:p>
          <a:p>
            <a:pPr>
              <a:buFont typeface="+mj-lt"/>
              <a:buAutoNum type="arabicPeriod"/>
            </a:pPr>
            <a:endParaRPr lang="en-US" dirty="0"/>
          </a:p>
          <a:p>
            <a:pPr marL="0" indent="0">
              <a:buNone/>
            </a:pPr>
            <a:r>
              <a:rPr lang="en-US" dirty="0"/>
              <a:t>https://github.com/SethLK/JavaScript-Wizard-Course-for-Beginners</a:t>
            </a:r>
          </a:p>
        </p:txBody>
      </p:sp>
    </p:spTree>
    <p:extLst>
      <p:ext uri="{BB962C8B-B14F-4D97-AF65-F5344CB8AC3E}">
        <p14:creationId xmlns:p14="http://schemas.microsoft.com/office/powerpoint/2010/main" val="3704116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93ED-D6F8-1BEC-0EE8-7C33C423F4D7}"/>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356213-9B51-65C9-8A5D-41584316E93B}"/>
              </a:ext>
            </a:extLst>
          </p:cNvPr>
          <p:cNvSpPr>
            <a:spLocks noGrp="1"/>
          </p:cNvSpPr>
          <p:nvPr>
            <p:ph idx="1"/>
          </p:nvPr>
        </p:nvSpPr>
        <p:spPr/>
        <p:txBody>
          <a:bodyPr/>
          <a:lstStyle/>
          <a:p>
            <a:r>
              <a:rPr lang="en-US" dirty="0"/>
              <a:t> If Statements: Basic conditional statements.</a:t>
            </a:r>
          </a:p>
          <a:p>
            <a:pPr marL="0" indent="0">
              <a:buNone/>
            </a:pPr>
            <a:r>
              <a:rPr lang="en-US" dirty="0"/>
              <a:t>const age = 18;</a:t>
            </a:r>
          </a:p>
          <a:p>
            <a:pPr marL="0" indent="0">
              <a:buNone/>
            </a:pPr>
            <a:r>
              <a:rPr lang="en-US" dirty="0"/>
              <a:t>if (age &gt;= 18) {  </a:t>
            </a:r>
          </a:p>
          <a:p>
            <a:pPr marL="0" indent="0">
              <a:buNone/>
            </a:pPr>
            <a:r>
              <a:rPr lang="en-US" dirty="0"/>
              <a:t>	console.log("You are eligible to vote."); // This block will be executed</a:t>
            </a:r>
          </a:p>
          <a:p>
            <a:pPr marL="0" indent="0">
              <a:buNone/>
            </a:pPr>
            <a:r>
              <a:rPr lang="en-US" dirty="0"/>
              <a:t>} else {  </a:t>
            </a:r>
          </a:p>
          <a:p>
            <a:pPr marL="0" indent="0">
              <a:buNone/>
            </a:pPr>
            <a:r>
              <a:rPr lang="en-US" dirty="0"/>
              <a:t>	console.log("Sorry, you are not eligible to vote.");</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010973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93ED-D6F8-1BEC-0EE8-7C33C423F4D7}"/>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356213-9B51-65C9-8A5D-41584316E93B}"/>
              </a:ext>
            </a:extLst>
          </p:cNvPr>
          <p:cNvSpPr>
            <a:spLocks noGrp="1"/>
          </p:cNvSpPr>
          <p:nvPr>
            <p:ph idx="1"/>
          </p:nvPr>
        </p:nvSpPr>
        <p:spPr>
          <a:xfrm>
            <a:off x="838199" y="1825625"/>
            <a:ext cx="5435991" cy="4351338"/>
          </a:xfrm>
        </p:spPr>
        <p:txBody>
          <a:bodyPr>
            <a:normAutofit fontScale="77500" lnSpcReduction="20000"/>
          </a:bodyPr>
          <a:lstStyle/>
          <a:p>
            <a:r>
              <a:rPr lang="en-US" dirty="0"/>
              <a:t>Switch Statements: Introduction to switch-case.</a:t>
            </a:r>
          </a:p>
          <a:p>
            <a:pPr marL="0" indent="0">
              <a:buNone/>
            </a:pPr>
            <a:r>
              <a:rPr lang="en-US" dirty="0"/>
              <a:t>const </a:t>
            </a:r>
            <a:r>
              <a:rPr lang="en-US" dirty="0" err="1"/>
              <a:t>dayOfWeek</a:t>
            </a:r>
            <a:r>
              <a:rPr lang="en-US" dirty="0"/>
              <a:t> = 3;</a:t>
            </a:r>
          </a:p>
          <a:p>
            <a:pPr marL="0" indent="0">
              <a:buNone/>
            </a:pPr>
            <a:endParaRPr lang="en-US" dirty="0"/>
          </a:p>
          <a:p>
            <a:pPr marL="0" indent="0">
              <a:buNone/>
            </a:pPr>
            <a:r>
              <a:rPr lang="en-US" dirty="0"/>
              <a:t>let </a:t>
            </a:r>
            <a:r>
              <a:rPr lang="en-US" dirty="0" err="1"/>
              <a:t>dayName</a:t>
            </a:r>
            <a:r>
              <a:rPr lang="en-US" dirty="0"/>
              <a:t>;</a:t>
            </a:r>
          </a:p>
          <a:p>
            <a:pPr marL="0" indent="0">
              <a:buNone/>
            </a:pPr>
            <a:r>
              <a:rPr lang="en-US" dirty="0"/>
              <a:t>switch (</a:t>
            </a:r>
            <a:r>
              <a:rPr lang="en-US" dirty="0" err="1"/>
              <a:t>dayOfWeek</a:t>
            </a:r>
            <a:r>
              <a:rPr lang="en-US" dirty="0"/>
              <a:t>) {  </a:t>
            </a:r>
          </a:p>
          <a:p>
            <a:pPr marL="0" indent="0">
              <a:buNone/>
            </a:pPr>
            <a:r>
              <a:rPr lang="en-US" dirty="0"/>
              <a:t>case 1:</a:t>
            </a:r>
          </a:p>
          <a:p>
            <a:pPr marL="0" indent="0">
              <a:buNone/>
            </a:pPr>
            <a:r>
              <a:rPr lang="en-US" dirty="0"/>
              <a:t>    </a:t>
            </a:r>
            <a:r>
              <a:rPr lang="en-US" dirty="0" err="1"/>
              <a:t>dayName</a:t>
            </a:r>
            <a:r>
              <a:rPr lang="en-US" dirty="0"/>
              <a:t> = "Monday";</a:t>
            </a:r>
          </a:p>
          <a:p>
            <a:pPr marL="0" indent="0">
              <a:buNone/>
            </a:pPr>
            <a:r>
              <a:rPr lang="en-US" dirty="0"/>
              <a:t>    break;  </a:t>
            </a:r>
          </a:p>
          <a:p>
            <a:pPr marL="0" indent="0">
              <a:buNone/>
            </a:pPr>
            <a:r>
              <a:rPr lang="en-US" dirty="0"/>
              <a:t>case 2:</a:t>
            </a:r>
          </a:p>
          <a:p>
            <a:pPr marL="0" indent="0">
              <a:buNone/>
            </a:pPr>
            <a:r>
              <a:rPr lang="en-US" dirty="0"/>
              <a:t>    </a:t>
            </a:r>
            <a:r>
              <a:rPr lang="en-US" dirty="0" err="1"/>
              <a:t>dayName</a:t>
            </a:r>
            <a:r>
              <a:rPr lang="en-US" dirty="0"/>
              <a:t> = "Tuesday";</a:t>
            </a:r>
          </a:p>
          <a:p>
            <a:pPr marL="0" indent="0">
              <a:buNone/>
            </a:pPr>
            <a:r>
              <a:rPr lang="en-US" dirty="0"/>
              <a:t>    break;</a:t>
            </a:r>
          </a:p>
        </p:txBody>
      </p:sp>
      <p:sp>
        <p:nvSpPr>
          <p:cNvPr id="4" name="Content Placeholder 2">
            <a:extLst>
              <a:ext uri="{FF2B5EF4-FFF2-40B4-BE49-F238E27FC236}">
                <a16:creationId xmlns:a16="http://schemas.microsoft.com/office/drawing/2014/main" id="{45AC12E1-77E6-F26D-9F48-422F5BC46A60}"/>
              </a:ext>
            </a:extLst>
          </p:cNvPr>
          <p:cNvSpPr txBox="1">
            <a:spLocks/>
          </p:cNvSpPr>
          <p:nvPr/>
        </p:nvSpPr>
        <p:spPr>
          <a:xfrm>
            <a:off x="6274190" y="1690687"/>
            <a:ext cx="5435991" cy="492112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3:</a:t>
            </a:r>
          </a:p>
          <a:p>
            <a:pPr marL="0" indent="0">
              <a:buNone/>
            </a:pPr>
            <a:r>
              <a:rPr lang="en-US" dirty="0"/>
              <a:t>    </a:t>
            </a:r>
            <a:r>
              <a:rPr lang="en-US" dirty="0" err="1"/>
              <a:t>dayName</a:t>
            </a:r>
            <a:r>
              <a:rPr lang="en-US" dirty="0"/>
              <a:t> = "Wednesday"; // This block will be executed</a:t>
            </a:r>
          </a:p>
          <a:p>
            <a:pPr marL="0" indent="0">
              <a:buNone/>
            </a:pPr>
            <a:r>
              <a:rPr lang="en-US" dirty="0"/>
              <a:t>    break;</a:t>
            </a:r>
          </a:p>
          <a:p>
            <a:pPr marL="0" indent="0">
              <a:buNone/>
            </a:pPr>
            <a:r>
              <a:rPr lang="en-US" dirty="0"/>
              <a:t>case 4:</a:t>
            </a:r>
          </a:p>
          <a:p>
            <a:pPr marL="0" indent="0">
              <a:buFont typeface="Arial" panose="020B0604020202020204" pitchFamily="34" charset="0"/>
              <a:buNone/>
            </a:pPr>
            <a:r>
              <a:rPr lang="en-US" dirty="0"/>
              <a:t>    </a:t>
            </a:r>
            <a:r>
              <a:rPr lang="en-US" dirty="0" err="1"/>
              <a:t>dayName</a:t>
            </a:r>
            <a:r>
              <a:rPr lang="en-US" dirty="0"/>
              <a:t> = "Thursday";</a:t>
            </a:r>
          </a:p>
          <a:p>
            <a:pPr marL="0" indent="0">
              <a:buFont typeface="Arial" panose="020B0604020202020204" pitchFamily="34" charset="0"/>
              <a:buNone/>
            </a:pPr>
            <a:r>
              <a:rPr lang="en-US" dirty="0"/>
              <a:t>    break;</a:t>
            </a:r>
          </a:p>
          <a:p>
            <a:pPr marL="0" indent="0">
              <a:buFont typeface="Arial" panose="020B0604020202020204" pitchFamily="34" charset="0"/>
              <a:buNone/>
            </a:pPr>
            <a:r>
              <a:rPr lang="en-US" dirty="0"/>
              <a:t> case 5:</a:t>
            </a:r>
          </a:p>
          <a:p>
            <a:pPr marL="0" indent="0">
              <a:buFont typeface="Arial" panose="020B0604020202020204" pitchFamily="34" charset="0"/>
              <a:buNone/>
            </a:pPr>
            <a:r>
              <a:rPr lang="en-US" dirty="0"/>
              <a:t>    </a:t>
            </a:r>
            <a:r>
              <a:rPr lang="en-US" dirty="0" err="1"/>
              <a:t>dayName</a:t>
            </a:r>
            <a:r>
              <a:rPr lang="en-US" dirty="0"/>
              <a:t> = "Friday";</a:t>
            </a:r>
          </a:p>
          <a:p>
            <a:pPr marL="0" indent="0">
              <a:buFont typeface="Arial" panose="020B0604020202020204" pitchFamily="34" charset="0"/>
              <a:buNone/>
            </a:pPr>
            <a:r>
              <a:rPr lang="en-US" dirty="0"/>
              <a:t>    break;</a:t>
            </a:r>
          </a:p>
          <a:p>
            <a:pPr marL="0" indent="0">
              <a:buFont typeface="Arial" panose="020B0604020202020204" pitchFamily="34" charset="0"/>
              <a:buNone/>
            </a:pPr>
            <a:r>
              <a:rPr lang="en-US" dirty="0"/>
              <a:t>  default:</a:t>
            </a:r>
          </a:p>
          <a:p>
            <a:pPr marL="0" indent="0">
              <a:buFont typeface="Arial" panose="020B0604020202020204" pitchFamily="34" charset="0"/>
              <a:buNone/>
            </a:pPr>
            <a:r>
              <a:rPr lang="en-US" dirty="0"/>
              <a:t>    </a:t>
            </a:r>
            <a:r>
              <a:rPr lang="en-US" dirty="0" err="1"/>
              <a:t>dayName</a:t>
            </a:r>
            <a:r>
              <a:rPr lang="en-US" dirty="0"/>
              <a:t> = "Weekend";</a:t>
            </a:r>
          </a:p>
          <a:p>
            <a:pPr marL="0" indent="0">
              <a:buFont typeface="Arial" panose="020B0604020202020204" pitchFamily="34" charset="0"/>
              <a:buNone/>
            </a:pPr>
            <a:r>
              <a:rPr lang="en-US" dirty="0"/>
              <a:t>}</a:t>
            </a:r>
          </a:p>
          <a:p>
            <a:pPr marL="0" indent="0">
              <a:buFont typeface="Arial" panose="020B0604020202020204" pitchFamily="34" charset="0"/>
              <a:buNone/>
            </a:pPr>
            <a:r>
              <a:rPr lang="en-US" dirty="0"/>
              <a:t>console.log(`Today is ${</a:t>
            </a:r>
            <a:r>
              <a:rPr lang="en-US" dirty="0" err="1"/>
              <a:t>dayName</a:t>
            </a:r>
            <a:r>
              <a:rPr lang="en-US" dirty="0"/>
              <a:t>}`);</a:t>
            </a:r>
          </a:p>
        </p:txBody>
      </p:sp>
    </p:spTree>
    <p:extLst>
      <p:ext uri="{BB962C8B-B14F-4D97-AF65-F5344CB8AC3E}">
        <p14:creationId xmlns:p14="http://schemas.microsoft.com/office/powerpoint/2010/main" val="3797634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93ED-D6F8-1BEC-0EE8-7C33C423F4D7}"/>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356213-9B51-65C9-8A5D-41584316E93B}"/>
              </a:ext>
            </a:extLst>
          </p:cNvPr>
          <p:cNvSpPr>
            <a:spLocks noGrp="1"/>
          </p:cNvSpPr>
          <p:nvPr>
            <p:ph idx="1"/>
          </p:nvPr>
        </p:nvSpPr>
        <p:spPr/>
        <p:txBody>
          <a:bodyPr/>
          <a:lstStyle/>
          <a:p>
            <a:r>
              <a:rPr lang="en-US" dirty="0"/>
              <a:t>Loops: for loops and while loops.</a:t>
            </a:r>
          </a:p>
          <a:p>
            <a:r>
              <a:rPr lang="en-US" dirty="0"/>
              <a:t>For loop</a:t>
            </a:r>
          </a:p>
          <a:p>
            <a:pPr marL="0" indent="0">
              <a:buNone/>
            </a:pPr>
            <a:r>
              <a:rPr lang="en-US" dirty="0"/>
              <a:t>// Example of a for loop to print numbers 1 to 5</a:t>
            </a:r>
          </a:p>
          <a:p>
            <a:pPr marL="0" indent="0">
              <a:buNone/>
            </a:pPr>
            <a:r>
              <a:rPr lang="en-US" dirty="0"/>
              <a:t>for (let </a:t>
            </a:r>
            <a:r>
              <a:rPr lang="en-US" dirty="0" err="1"/>
              <a:t>i</a:t>
            </a:r>
            <a:r>
              <a:rPr lang="en-US" dirty="0"/>
              <a:t> = 1; </a:t>
            </a:r>
            <a:r>
              <a:rPr lang="en-US" dirty="0" err="1"/>
              <a:t>i</a:t>
            </a:r>
            <a:r>
              <a:rPr lang="en-US" dirty="0"/>
              <a:t> &lt;= 5; </a:t>
            </a:r>
            <a:r>
              <a:rPr lang="en-US" dirty="0" err="1"/>
              <a:t>i</a:t>
            </a:r>
            <a:r>
              <a:rPr lang="en-US" dirty="0"/>
              <a:t>++) {</a:t>
            </a:r>
          </a:p>
          <a:p>
            <a:pPr marL="0" indent="0">
              <a:buNone/>
            </a:pPr>
            <a:r>
              <a:rPr lang="en-US" dirty="0"/>
              <a:t>  console.log(</a:t>
            </a:r>
            <a:r>
              <a:rPr lang="en-US" dirty="0" err="1"/>
              <a:t>i</a:t>
            </a:r>
            <a:r>
              <a:rPr lang="en-US" dirty="0"/>
              <a:t>);</a:t>
            </a:r>
          </a:p>
          <a:p>
            <a:pPr marL="0" indent="0">
              <a:buNone/>
            </a:pPr>
            <a:r>
              <a:rPr lang="en-US" dirty="0"/>
              <a:t>}</a:t>
            </a:r>
          </a:p>
        </p:txBody>
      </p:sp>
    </p:spTree>
    <p:extLst>
      <p:ext uri="{BB962C8B-B14F-4D97-AF65-F5344CB8AC3E}">
        <p14:creationId xmlns:p14="http://schemas.microsoft.com/office/powerpoint/2010/main" val="1541416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93ED-D6F8-1BEC-0EE8-7C33C423F4D7}"/>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356213-9B51-65C9-8A5D-41584316E93B}"/>
              </a:ext>
            </a:extLst>
          </p:cNvPr>
          <p:cNvSpPr>
            <a:spLocks noGrp="1"/>
          </p:cNvSpPr>
          <p:nvPr>
            <p:ph idx="1"/>
          </p:nvPr>
        </p:nvSpPr>
        <p:spPr/>
        <p:txBody>
          <a:bodyPr/>
          <a:lstStyle/>
          <a:p>
            <a:r>
              <a:rPr lang="en-US" dirty="0"/>
              <a:t>Loops: for loops and while loops.</a:t>
            </a:r>
          </a:p>
          <a:p>
            <a:r>
              <a:rPr lang="en-US" dirty="0"/>
              <a:t>While loop</a:t>
            </a:r>
          </a:p>
          <a:p>
            <a:pPr marL="0" indent="0">
              <a:buNone/>
            </a:pPr>
            <a:r>
              <a:rPr lang="en-US" dirty="0"/>
              <a:t>// Example of a while loop to print numbers 1 to 5</a:t>
            </a:r>
          </a:p>
          <a:p>
            <a:pPr marL="0" indent="0">
              <a:buNone/>
            </a:pPr>
            <a:r>
              <a:rPr lang="en-US" dirty="0"/>
              <a:t>let counter = 1;</a:t>
            </a:r>
          </a:p>
          <a:p>
            <a:pPr marL="0" indent="0">
              <a:buNone/>
            </a:pPr>
            <a:r>
              <a:rPr lang="en-US" dirty="0"/>
              <a:t>while (counter &lt;= 5) {</a:t>
            </a:r>
          </a:p>
          <a:p>
            <a:pPr marL="0" indent="0">
              <a:buNone/>
            </a:pPr>
            <a:r>
              <a:rPr lang="en-US" dirty="0"/>
              <a:t>  console.log(counter);</a:t>
            </a:r>
          </a:p>
          <a:p>
            <a:pPr marL="0" indent="0">
              <a:buNone/>
            </a:pPr>
            <a:r>
              <a:rPr lang="en-US" dirty="0"/>
              <a:t>  counter++;</a:t>
            </a:r>
          </a:p>
          <a:p>
            <a:pPr marL="0" indent="0">
              <a:buNone/>
            </a:pPr>
            <a:r>
              <a:rPr lang="en-US" dirty="0"/>
              <a:t>}</a:t>
            </a:r>
          </a:p>
        </p:txBody>
      </p:sp>
    </p:spTree>
    <p:extLst>
      <p:ext uri="{BB962C8B-B14F-4D97-AF65-F5344CB8AC3E}">
        <p14:creationId xmlns:p14="http://schemas.microsoft.com/office/powerpoint/2010/main" val="3607398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93ED-D6F8-1BEC-0EE8-7C33C423F4D7}"/>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356213-9B51-65C9-8A5D-41584316E93B}"/>
              </a:ext>
            </a:extLst>
          </p:cNvPr>
          <p:cNvSpPr>
            <a:spLocks noGrp="1"/>
          </p:cNvSpPr>
          <p:nvPr>
            <p:ph idx="1"/>
          </p:nvPr>
        </p:nvSpPr>
        <p:spPr/>
        <p:txBody>
          <a:bodyPr/>
          <a:lstStyle/>
          <a:p>
            <a:r>
              <a:rPr lang="en-US" dirty="0"/>
              <a:t>Loops: for loops and while loops.</a:t>
            </a:r>
          </a:p>
          <a:p>
            <a:r>
              <a:rPr lang="en-US" dirty="0"/>
              <a:t>Do While loop</a:t>
            </a:r>
          </a:p>
          <a:p>
            <a:pPr marL="0" indent="0">
              <a:buNone/>
            </a:pPr>
            <a:r>
              <a:rPr lang="en-US" dirty="0"/>
              <a:t>// Example of a do while loop to print numbers 1 to 5</a:t>
            </a:r>
          </a:p>
          <a:p>
            <a:pPr marL="0" indent="0">
              <a:buNone/>
            </a:pPr>
            <a:r>
              <a:rPr lang="en-US" dirty="0"/>
              <a:t>let counter = 1;</a:t>
            </a:r>
          </a:p>
          <a:p>
            <a:pPr marL="0" indent="0">
              <a:buNone/>
            </a:pPr>
            <a:r>
              <a:rPr lang="en-US" dirty="0"/>
              <a:t>d</a:t>
            </a:r>
            <a:r>
              <a:rPr lang="en-US"/>
              <a:t>o </a:t>
            </a:r>
            <a:r>
              <a:rPr lang="en-US" dirty="0"/>
              <a:t>{</a:t>
            </a:r>
          </a:p>
          <a:p>
            <a:pPr marL="0" indent="0">
              <a:buNone/>
            </a:pPr>
            <a:r>
              <a:rPr lang="en-US" dirty="0"/>
              <a:t>  console.log(counter);</a:t>
            </a:r>
          </a:p>
          <a:p>
            <a:pPr marL="0" indent="0">
              <a:buNone/>
            </a:pPr>
            <a:r>
              <a:rPr lang="en-US" dirty="0"/>
              <a:t>  counter++;</a:t>
            </a:r>
          </a:p>
          <a:p>
            <a:pPr marL="0" indent="0">
              <a:buNone/>
            </a:pPr>
            <a:r>
              <a:rPr lang="en-US" dirty="0"/>
              <a:t>} while (counter &lt;= 5) </a:t>
            </a:r>
          </a:p>
        </p:txBody>
      </p:sp>
    </p:spTree>
    <p:extLst>
      <p:ext uri="{BB962C8B-B14F-4D97-AF65-F5344CB8AC3E}">
        <p14:creationId xmlns:p14="http://schemas.microsoft.com/office/powerpoint/2010/main" val="2278630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24EC-266D-C5E7-2171-D017EE549FFF}"/>
              </a:ext>
            </a:extLst>
          </p:cNvPr>
          <p:cNvSpPr>
            <a:spLocks noGrp="1"/>
          </p:cNvSpPr>
          <p:nvPr>
            <p:ph type="title"/>
          </p:nvPr>
        </p:nvSpPr>
        <p:spPr/>
        <p:txBody>
          <a:bodyPr/>
          <a:lstStyle/>
          <a:p>
            <a:r>
              <a:rPr lang="en-US" b="1" dirty="0"/>
              <a:t>Module 4: Functions and Scope</a:t>
            </a:r>
            <a:endParaRPr lang="en-US" dirty="0"/>
          </a:p>
        </p:txBody>
      </p:sp>
      <p:sp>
        <p:nvSpPr>
          <p:cNvPr id="3" name="Content Placeholder 2">
            <a:extLst>
              <a:ext uri="{FF2B5EF4-FFF2-40B4-BE49-F238E27FC236}">
                <a16:creationId xmlns:a16="http://schemas.microsoft.com/office/drawing/2014/main" id="{ACE2AF4B-B71E-19D6-33A0-4E5746A0834A}"/>
              </a:ext>
            </a:extLst>
          </p:cNvPr>
          <p:cNvSpPr>
            <a:spLocks noGrp="1"/>
          </p:cNvSpPr>
          <p:nvPr>
            <p:ph idx="1"/>
          </p:nvPr>
        </p:nvSpPr>
        <p:spPr/>
        <p:txBody>
          <a:bodyPr/>
          <a:lstStyle/>
          <a:p>
            <a:r>
              <a:rPr lang="en-US" b="1" dirty="0"/>
              <a:t>Introduction to Functions:</a:t>
            </a:r>
          </a:p>
          <a:p>
            <a:r>
              <a:rPr lang="en-US" b="1" dirty="0"/>
              <a:t>Function Expressions:</a:t>
            </a:r>
          </a:p>
          <a:p>
            <a:r>
              <a:rPr lang="en-US" b="1" dirty="0"/>
              <a:t>Parameters:</a:t>
            </a:r>
          </a:p>
          <a:p>
            <a:r>
              <a:rPr lang="en-US" b="1" dirty="0"/>
              <a:t>Return Values:</a:t>
            </a:r>
          </a:p>
          <a:p>
            <a:r>
              <a:rPr lang="en-US" b="1" dirty="0"/>
              <a:t>Scope:</a:t>
            </a:r>
          </a:p>
          <a:p>
            <a:r>
              <a:rPr lang="en-US" b="1" dirty="0"/>
              <a:t>Hoisting:</a:t>
            </a:r>
            <a:endParaRPr lang="en-US" dirty="0"/>
          </a:p>
        </p:txBody>
      </p:sp>
    </p:spTree>
    <p:extLst>
      <p:ext uri="{BB962C8B-B14F-4D97-AF65-F5344CB8AC3E}">
        <p14:creationId xmlns:p14="http://schemas.microsoft.com/office/powerpoint/2010/main" val="278385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F9255-6E13-5D1D-C0DC-BC6236EBC0E9}"/>
              </a:ext>
            </a:extLst>
          </p:cNvPr>
          <p:cNvSpPr>
            <a:spLocks noGrp="1"/>
          </p:cNvSpPr>
          <p:nvPr>
            <p:ph type="title"/>
          </p:nvPr>
        </p:nvSpPr>
        <p:spPr/>
        <p:txBody>
          <a:bodyPr/>
          <a:lstStyle/>
          <a:p>
            <a:r>
              <a:rPr lang="en-US" b="1" dirty="0"/>
              <a:t>Introduction to Functions:</a:t>
            </a:r>
            <a:br>
              <a:rPr lang="en-US" b="1" dirty="0"/>
            </a:br>
            <a:endParaRPr lang="en-US" dirty="0"/>
          </a:p>
        </p:txBody>
      </p:sp>
      <p:sp>
        <p:nvSpPr>
          <p:cNvPr id="3" name="Content Placeholder 2">
            <a:extLst>
              <a:ext uri="{FF2B5EF4-FFF2-40B4-BE49-F238E27FC236}">
                <a16:creationId xmlns:a16="http://schemas.microsoft.com/office/drawing/2014/main" id="{3C8A036A-0C04-D9EF-8309-63C2036683C3}"/>
              </a:ext>
            </a:extLst>
          </p:cNvPr>
          <p:cNvSpPr>
            <a:spLocks noGrp="1"/>
          </p:cNvSpPr>
          <p:nvPr>
            <p:ph idx="1"/>
          </p:nvPr>
        </p:nvSpPr>
        <p:spPr/>
        <p:txBody>
          <a:bodyPr/>
          <a:lstStyle/>
          <a:p>
            <a:pPr marL="0" indent="0">
              <a:buNone/>
            </a:pPr>
            <a:r>
              <a:rPr lang="en-US" dirty="0"/>
              <a:t>A function is a reusable block of code that performs a specific task or calculates a value. Functions help organize code, make it more modular, and allow you to avoid repetitive coding.</a:t>
            </a:r>
          </a:p>
          <a:p>
            <a:endParaRPr lang="en-US" dirty="0"/>
          </a:p>
          <a:p>
            <a:pPr marL="0" indent="0">
              <a:buNone/>
            </a:pPr>
            <a:r>
              <a:rPr lang="en-US" dirty="0"/>
              <a:t>function </a:t>
            </a:r>
            <a:r>
              <a:rPr lang="en-US" b="1" dirty="0" err="1"/>
              <a:t>functionName</a:t>
            </a:r>
            <a:r>
              <a:rPr lang="en-US" dirty="0"/>
              <a:t>(parameters) {</a:t>
            </a:r>
          </a:p>
          <a:p>
            <a:pPr marL="0" indent="0">
              <a:buNone/>
            </a:pPr>
            <a:r>
              <a:rPr lang="en-US" dirty="0"/>
              <a:t>  </a:t>
            </a:r>
            <a:r>
              <a:rPr lang="en-US" dirty="0">
                <a:solidFill>
                  <a:srgbClr val="00B050"/>
                </a:solidFill>
              </a:rPr>
              <a:t>// Function body: code to be executed</a:t>
            </a:r>
          </a:p>
          <a:p>
            <a:pPr marL="0" indent="0">
              <a:buNone/>
            </a:pPr>
            <a:r>
              <a:rPr lang="en-US" dirty="0"/>
              <a:t> </a:t>
            </a:r>
            <a:r>
              <a:rPr lang="en-US" dirty="0">
                <a:solidFill>
                  <a:srgbClr val="00B050"/>
                </a:solidFill>
              </a:rPr>
              <a:t> // Can include statements, expressions, and other code</a:t>
            </a:r>
          </a:p>
          <a:p>
            <a:pPr marL="0" indent="0">
              <a:buNone/>
            </a:pPr>
            <a:r>
              <a:rPr lang="en-US" dirty="0"/>
              <a:t>  return result; </a:t>
            </a:r>
            <a:r>
              <a:rPr lang="en-US" dirty="0">
                <a:solidFill>
                  <a:srgbClr val="00B050"/>
                </a:solidFill>
              </a:rPr>
              <a:t>// Optional, used to return a value</a:t>
            </a:r>
          </a:p>
          <a:p>
            <a:pPr marL="0" indent="0">
              <a:buNone/>
            </a:pPr>
            <a:r>
              <a:rPr lang="en-US" dirty="0"/>
              <a:t>}</a:t>
            </a:r>
          </a:p>
        </p:txBody>
      </p:sp>
    </p:spTree>
    <p:extLst>
      <p:ext uri="{BB962C8B-B14F-4D97-AF65-F5344CB8AC3E}">
        <p14:creationId xmlns:p14="http://schemas.microsoft.com/office/powerpoint/2010/main" val="36484762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p:txBody>
          <a:bodyPr/>
          <a:lstStyle/>
          <a:p>
            <a:pPr marL="0" indent="0">
              <a:buNone/>
            </a:pPr>
            <a:r>
              <a:rPr lang="en-US" dirty="0"/>
              <a:t>function greet() {</a:t>
            </a:r>
          </a:p>
          <a:p>
            <a:pPr marL="0" indent="0">
              <a:buNone/>
            </a:pPr>
            <a:r>
              <a:rPr lang="en-US" dirty="0"/>
              <a:t>  console.log("Hello, World!");</a:t>
            </a:r>
          </a:p>
          <a:p>
            <a:pPr marL="0" indent="0">
              <a:buNone/>
            </a:pPr>
            <a:r>
              <a:rPr lang="en-US" dirty="0"/>
              <a:t>}</a:t>
            </a:r>
            <a:endParaRPr lang="en-US" dirty="0">
              <a:solidFill>
                <a:srgbClr val="00B050"/>
              </a:solidFill>
            </a:endParaRPr>
          </a:p>
          <a:p>
            <a:pPr marL="0" indent="0">
              <a:buNone/>
            </a:pPr>
            <a:r>
              <a:rPr lang="en-US" dirty="0"/>
              <a:t>greet(); </a:t>
            </a:r>
            <a:r>
              <a:rPr lang="en-US" dirty="0">
                <a:solidFill>
                  <a:srgbClr val="00B050"/>
                </a:solidFill>
              </a:rPr>
              <a:t>// Output: Hello, World!</a:t>
            </a:r>
          </a:p>
        </p:txBody>
      </p:sp>
    </p:spTree>
    <p:extLst>
      <p:ext uri="{BB962C8B-B14F-4D97-AF65-F5344CB8AC3E}">
        <p14:creationId xmlns:p14="http://schemas.microsoft.com/office/powerpoint/2010/main" val="77554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BE8FA-E533-8B66-F96E-2EF4C3CF546F}"/>
              </a:ext>
            </a:extLst>
          </p:cNvPr>
          <p:cNvSpPr>
            <a:spLocks noGrp="1"/>
          </p:cNvSpPr>
          <p:nvPr>
            <p:ph type="title"/>
          </p:nvPr>
        </p:nvSpPr>
        <p:spPr/>
        <p:txBody>
          <a:bodyPr>
            <a:normAutofit/>
          </a:bodyPr>
          <a:lstStyle/>
          <a:p>
            <a:r>
              <a:rPr lang="en-US" b="1" dirty="0"/>
              <a:t>Function Expressions:</a:t>
            </a:r>
            <a:endParaRPr lang="en-US" dirty="0"/>
          </a:p>
        </p:txBody>
      </p:sp>
      <p:sp>
        <p:nvSpPr>
          <p:cNvPr id="3" name="Content Placeholder 2">
            <a:extLst>
              <a:ext uri="{FF2B5EF4-FFF2-40B4-BE49-F238E27FC236}">
                <a16:creationId xmlns:a16="http://schemas.microsoft.com/office/drawing/2014/main" id="{ABFDFD9B-B383-29AD-75F8-E835DC2569E1}"/>
              </a:ext>
            </a:extLst>
          </p:cNvPr>
          <p:cNvSpPr>
            <a:spLocks noGrp="1"/>
          </p:cNvSpPr>
          <p:nvPr>
            <p:ph idx="1"/>
          </p:nvPr>
        </p:nvSpPr>
        <p:spPr/>
        <p:txBody>
          <a:bodyPr>
            <a:noAutofit/>
          </a:bodyPr>
          <a:lstStyle/>
          <a:p>
            <a:r>
              <a:rPr lang="en-US" b="1" dirty="0"/>
              <a:t>Definition:</a:t>
            </a:r>
          </a:p>
          <a:p>
            <a:pPr marL="0" indent="0">
              <a:buNone/>
            </a:pPr>
            <a:endParaRPr lang="en-US" b="1" dirty="0"/>
          </a:p>
          <a:p>
            <a:pPr marL="0" indent="0">
              <a:buNone/>
            </a:pPr>
            <a:r>
              <a:rPr lang="en-US" dirty="0"/>
              <a:t>A function expression is another way to define a function, where the function is assigned to a variable. Function expressions can be anonymous (without a name) or named.</a:t>
            </a:r>
          </a:p>
          <a:p>
            <a:pPr marL="0" indent="0">
              <a:buNone/>
            </a:pPr>
            <a:endParaRPr lang="en-US" dirty="0"/>
          </a:p>
          <a:p>
            <a:pPr marL="0" indent="0">
              <a:buNone/>
            </a:pPr>
            <a:r>
              <a:rPr lang="en-US" dirty="0"/>
              <a:t>const </a:t>
            </a:r>
            <a:r>
              <a:rPr lang="en-US" dirty="0" err="1"/>
              <a:t>functionName</a:t>
            </a:r>
            <a:r>
              <a:rPr lang="en-US" dirty="0"/>
              <a:t> = function(parameters) {  // Function body  </a:t>
            </a:r>
          </a:p>
          <a:p>
            <a:pPr marL="0" indent="0">
              <a:buNone/>
            </a:pPr>
            <a:r>
              <a:rPr lang="en-US" dirty="0"/>
              <a:t>	return result;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275338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p:txBody>
          <a:bodyPr/>
          <a:lstStyle/>
          <a:p>
            <a:pPr marL="0" indent="0">
              <a:buNone/>
            </a:pPr>
            <a:r>
              <a:rPr lang="en-US" dirty="0"/>
              <a:t>function greet = function() {</a:t>
            </a:r>
          </a:p>
          <a:p>
            <a:pPr marL="0" indent="0">
              <a:buNone/>
            </a:pPr>
            <a:r>
              <a:rPr lang="en-US" dirty="0"/>
              <a:t>  console.log("Hello, World!");</a:t>
            </a:r>
          </a:p>
          <a:p>
            <a:pPr marL="0" indent="0">
              <a:buNone/>
            </a:pPr>
            <a:r>
              <a:rPr lang="en-US" dirty="0"/>
              <a:t>}</a:t>
            </a:r>
            <a:r>
              <a:rPr lang="en-US" dirty="0">
                <a:solidFill>
                  <a:srgbClr val="00B050"/>
                </a:solidFill>
              </a:rPr>
              <a:t>// Invoking the function</a:t>
            </a:r>
          </a:p>
          <a:p>
            <a:pPr marL="0" indent="0">
              <a:buNone/>
            </a:pPr>
            <a:r>
              <a:rPr lang="en-US" dirty="0"/>
              <a:t>greet(); </a:t>
            </a:r>
            <a:r>
              <a:rPr lang="en-US" dirty="0">
                <a:solidFill>
                  <a:srgbClr val="00B050"/>
                </a:solidFill>
              </a:rPr>
              <a:t>// Output: Hello, World!</a:t>
            </a:r>
          </a:p>
        </p:txBody>
      </p:sp>
    </p:spTree>
    <p:extLst>
      <p:ext uri="{BB962C8B-B14F-4D97-AF65-F5344CB8AC3E}">
        <p14:creationId xmlns:p14="http://schemas.microsoft.com/office/powerpoint/2010/main" val="2504643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51CC1-5C5E-B54F-BCA2-B0802A0BF662}"/>
              </a:ext>
            </a:extLst>
          </p:cNvPr>
          <p:cNvSpPr>
            <a:spLocks noGrp="1"/>
          </p:cNvSpPr>
          <p:nvPr>
            <p:ph type="title"/>
          </p:nvPr>
        </p:nvSpPr>
        <p:spPr/>
        <p:txBody>
          <a:bodyPr/>
          <a:lstStyle/>
          <a:p>
            <a:r>
              <a:rPr lang="en-US" dirty="0"/>
              <a:t>What is JavaScript?</a:t>
            </a:r>
          </a:p>
        </p:txBody>
      </p:sp>
      <p:sp>
        <p:nvSpPr>
          <p:cNvPr id="3" name="Content Placeholder 2">
            <a:extLst>
              <a:ext uri="{FF2B5EF4-FFF2-40B4-BE49-F238E27FC236}">
                <a16:creationId xmlns:a16="http://schemas.microsoft.com/office/drawing/2014/main" id="{7B1EACE3-95D5-9A5B-5282-680C5BA5CC7F}"/>
              </a:ext>
            </a:extLst>
          </p:cNvPr>
          <p:cNvSpPr>
            <a:spLocks noGrp="1"/>
          </p:cNvSpPr>
          <p:nvPr>
            <p:ph idx="1"/>
          </p:nvPr>
        </p:nvSpPr>
        <p:spPr/>
        <p:txBody>
          <a:bodyPr/>
          <a:lstStyle/>
          <a:p>
            <a:pPr>
              <a:buFont typeface="Arial" panose="020B0604020202020204" pitchFamily="34" charset="0"/>
              <a:buChar char="•"/>
            </a:pPr>
            <a:r>
              <a:rPr lang="en-US" b="1" dirty="0"/>
              <a:t>Definition:</a:t>
            </a:r>
            <a:r>
              <a:rPr lang="en-US" dirty="0"/>
              <a:t> A high-level, interpreted programming language that enables dynamic, interactive web pages.</a:t>
            </a:r>
          </a:p>
          <a:p>
            <a:pPr>
              <a:buFont typeface="Arial" panose="020B0604020202020204" pitchFamily="34" charset="0"/>
              <a:buChar char="•"/>
            </a:pPr>
            <a:r>
              <a:rPr lang="en-US" b="1" dirty="0"/>
              <a:t>Use Cases:</a:t>
            </a:r>
            <a:r>
              <a:rPr lang="en-US" dirty="0"/>
              <a:t> Front-end web development, server-side development (Node.js), mobile app development, and more.</a:t>
            </a:r>
          </a:p>
          <a:p>
            <a:pPr>
              <a:buFont typeface="Arial" panose="020B0604020202020204" pitchFamily="34" charset="0"/>
              <a:buChar char="•"/>
            </a:pPr>
            <a:r>
              <a:rPr lang="en-US" b="1" dirty="0"/>
              <a:t>Comparison with HTML and CSS:</a:t>
            </a:r>
            <a:r>
              <a:rPr lang="en-US" dirty="0"/>
              <a:t> Briefly explain the roles of HTML (structure) and CSS (styling) in conjunction with JavaScript.</a:t>
            </a:r>
          </a:p>
          <a:p>
            <a:endParaRPr lang="en-US" dirty="0"/>
          </a:p>
        </p:txBody>
      </p:sp>
    </p:spTree>
    <p:extLst>
      <p:ext uri="{BB962C8B-B14F-4D97-AF65-F5344CB8AC3E}">
        <p14:creationId xmlns:p14="http://schemas.microsoft.com/office/powerpoint/2010/main" val="37115222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kumimoji="0" lang="en-US" altLang="en-US" sz="4400" b="1" i="0" u="none" strike="noStrike" cap="none" normalizeH="0" baseline="0" dirty="0">
                <a:ln>
                  <a:noFill/>
                </a:ln>
                <a:solidFill>
                  <a:schemeClr val="tx1"/>
                </a:solidFill>
                <a:effectLst/>
                <a:latin typeface="Arial" panose="020B0604020202020204" pitchFamily="34" charset="0"/>
              </a:rPr>
              <a:t>Parameters:</a:t>
            </a:r>
            <a:endParaRPr lang="en-US" dirty="0"/>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487999"/>
            <a:ext cx="10515600" cy="500487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Definition: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Parameters are placeholders in a function definition that represent the values or variables passed to the function when it is invoked. They allow functions to receive input and work with different data.</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function greet(name)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  console.log(`Hello, ${name}!`);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greet("John"); // Output: Hello, John!</a:t>
            </a:r>
          </a:p>
        </p:txBody>
      </p:sp>
    </p:spTree>
    <p:extLst>
      <p:ext uri="{BB962C8B-B14F-4D97-AF65-F5344CB8AC3E}">
        <p14:creationId xmlns:p14="http://schemas.microsoft.com/office/powerpoint/2010/main" val="12047813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Return Values:</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487999"/>
            <a:ext cx="10515600" cy="500487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D</a:t>
            </a:r>
            <a:r>
              <a:rPr kumimoji="0" lang="en-US" altLang="en-US" b="1" i="0" u="none" strike="noStrike" cap="none" normalizeH="0" baseline="0" dirty="0">
                <a:ln>
                  <a:noFill/>
                </a:ln>
                <a:solidFill>
                  <a:schemeClr val="tx1"/>
                </a:solidFill>
                <a:effectLst/>
                <a:latin typeface="Arial" panose="020B0604020202020204" pitchFamily="34" charset="0"/>
              </a:rPr>
              <a:t>efinition: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Return values are values that a function can send back to the code that called it. The return statement ends the execution of a function and specifies the value to be returned.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function add(a,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  return a + 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const result = add(3, 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console.log(result); // Output: 8</a:t>
            </a:r>
          </a:p>
        </p:txBody>
      </p:sp>
    </p:spTree>
    <p:extLst>
      <p:ext uri="{BB962C8B-B14F-4D97-AF65-F5344CB8AC3E}">
        <p14:creationId xmlns:p14="http://schemas.microsoft.com/office/powerpoint/2010/main" val="1937940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a:xfrm>
            <a:off x="838200" y="0"/>
            <a:ext cx="10515600" cy="1325563"/>
          </a:xfrm>
        </p:spPr>
        <p:txBody>
          <a:bodyPr/>
          <a:lstStyle/>
          <a:p>
            <a:r>
              <a:rPr lang="en-US" b="1" dirty="0">
                <a:latin typeface="Arial" panose="020B0604020202020204" pitchFamily="34" charset="0"/>
                <a:cs typeface="Arial" panose="020B0604020202020204" pitchFamily="34" charset="0"/>
              </a:rPr>
              <a:t>Scope:</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322363"/>
            <a:ext cx="10515600" cy="5359791"/>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Definition: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 </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Scope refers to the context in which variables are declared and can be accessed. JavaScript has two main types of scope: global scope (accessible throughout the entire program) and local scope (limited to a specific function or block).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09238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Scope:</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487999"/>
            <a:ext cx="10515600" cy="5004875"/>
          </a:xfrm>
        </p:spPr>
        <p:txBody>
          <a:bodyPr>
            <a:norm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let </a:t>
            </a:r>
            <a:r>
              <a:rPr kumimoji="0" lang="en-US" altLang="en-US" i="0" u="none" strike="noStrike" cap="none" normalizeH="0" baseline="0" dirty="0" err="1">
                <a:ln>
                  <a:noFill/>
                </a:ln>
                <a:solidFill>
                  <a:schemeClr val="tx1"/>
                </a:solidFill>
                <a:effectLst/>
                <a:latin typeface="Arial" panose="020B0604020202020204" pitchFamily="34" charset="0"/>
              </a:rPr>
              <a:t>globalVariable</a:t>
            </a:r>
            <a:r>
              <a:rPr kumimoji="0" lang="en-US" altLang="en-US" i="0" u="none" strike="noStrike" cap="none" normalizeH="0" baseline="0" dirty="0">
                <a:ln>
                  <a:noFill/>
                </a:ln>
                <a:solidFill>
                  <a:schemeClr val="tx1"/>
                </a:solidFill>
                <a:effectLst/>
                <a:latin typeface="Arial" panose="020B0604020202020204" pitchFamily="34" charset="0"/>
              </a:rPr>
              <a:t> = "I'm global!";</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function </a:t>
            </a:r>
            <a:r>
              <a:rPr kumimoji="0" lang="en-US" altLang="en-US" i="0" u="none" strike="noStrike" cap="none" normalizeH="0" baseline="0" dirty="0" err="1">
                <a:ln>
                  <a:noFill/>
                </a:ln>
                <a:solidFill>
                  <a:schemeClr val="tx1"/>
                </a:solidFill>
                <a:effectLst/>
                <a:latin typeface="Arial" panose="020B0604020202020204" pitchFamily="34" charset="0"/>
              </a:rPr>
              <a:t>exampleFunction</a:t>
            </a:r>
            <a:r>
              <a:rPr kumimoji="0" lang="en-US" altLang="en-US"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  let </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 "I'm local!";</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  console.log(</a:t>
            </a:r>
            <a:r>
              <a:rPr kumimoji="0" lang="en-US" altLang="en-US" i="0" u="none" strike="noStrike" cap="none" normalizeH="0" baseline="0" dirty="0" err="1">
                <a:ln>
                  <a:noFill/>
                </a:ln>
                <a:solidFill>
                  <a:schemeClr val="tx1"/>
                </a:solidFill>
                <a:effectLst/>
                <a:latin typeface="Arial" panose="020B0604020202020204" pitchFamily="34" charset="0"/>
              </a:rPr>
              <a:t>globalVariable</a:t>
            </a:r>
            <a:r>
              <a:rPr kumimoji="0" lang="en-US" altLang="en-US" i="0" u="none" strike="noStrike" cap="none" normalizeH="0" baseline="0" dirty="0">
                <a:ln>
                  <a:noFill/>
                </a:ln>
                <a:solidFill>
                  <a:schemeClr val="tx1"/>
                </a:solidFill>
                <a:effectLst/>
                <a:latin typeface="Arial" panose="020B0604020202020204" pitchFamily="34" charset="0"/>
              </a:rPr>
              <a:t>); // Accessible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console.log(</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 Error: </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is not defined</a:t>
            </a:r>
          </a:p>
        </p:txBody>
      </p:sp>
    </p:spTree>
    <p:extLst>
      <p:ext uri="{BB962C8B-B14F-4D97-AF65-F5344CB8AC3E}">
        <p14:creationId xmlns:p14="http://schemas.microsoft.com/office/powerpoint/2010/main" val="2818974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F4114-E3B4-20C4-80B9-1BA200357F9B}"/>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Hoisting:</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AAB2E58-2794-0D5C-A285-E25C42380638}"/>
              </a:ext>
            </a:extLst>
          </p:cNvPr>
          <p:cNvSpPr>
            <a:spLocks noGrp="1"/>
          </p:cNvSpPr>
          <p:nvPr>
            <p:ph idx="1"/>
          </p:nvPr>
        </p:nvSpPr>
        <p:spPr>
          <a:xfrm>
            <a:off x="838200" y="1690688"/>
            <a:ext cx="10515600" cy="4802187"/>
          </a:xfrm>
        </p:spPr>
        <p:txBody>
          <a:bodyPr>
            <a:normAutofit/>
          </a:bodyPr>
          <a:lstStyle/>
          <a:p>
            <a:pPr marL="0" indent="0">
              <a:buNone/>
            </a:pPr>
            <a:r>
              <a:rPr lang="en-US" b="1" dirty="0">
                <a:latin typeface="Arial" panose="020B0604020202020204" pitchFamily="34" charset="0"/>
                <a:cs typeface="Arial" panose="020B0604020202020204" pitchFamily="34" charset="0"/>
              </a:rPr>
              <a:t>Definition:  </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Hoisting is a JavaScript behavior where variable and function declarations are moved to the top of their containing scope during the compilation phase. This allows you to use variables and functions before they are declared in the code.</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console.log(example); // Output: undefined</a:t>
            </a:r>
          </a:p>
          <a:p>
            <a:pPr marL="0" indent="0">
              <a:buNone/>
            </a:pPr>
            <a:r>
              <a:rPr lang="en-US" dirty="0">
                <a:latin typeface="Arial" panose="020B0604020202020204" pitchFamily="34" charset="0"/>
                <a:cs typeface="Arial" panose="020B0604020202020204" pitchFamily="34" charset="0"/>
              </a:rPr>
              <a:t>var example = "hoisting example";</a:t>
            </a:r>
          </a:p>
          <a:p>
            <a:pPr marL="0" indent="0">
              <a:buNone/>
            </a:pPr>
            <a:r>
              <a:rPr lang="en-US" dirty="0">
                <a:latin typeface="Arial" panose="020B0604020202020204" pitchFamily="34" charset="0"/>
                <a:cs typeface="Arial" panose="020B0604020202020204" pitchFamily="34" charset="0"/>
              </a:rPr>
              <a:t>console.log(example); // Output: hoisting example</a:t>
            </a:r>
          </a:p>
        </p:txBody>
      </p:sp>
    </p:spTree>
    <p:extLst>
      <p:ext uri="{BB962C8B-B14F-4D97-AF65-F5344CB8AC3E}">
        <p14:creationId xmlns:p14="http://schemas.microsoft.com/office/powerpoint/2010/main" val="12190889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24EC-266D-C5E7-2171-D017EE549FFF}"/>
              </a:ext>
            </a:extLst>
          </p:cNvPr>
          <p:cNvSpPr>
            <a:spLocks noGrp="1"/>
          </p:cNvSpPr>
          <p:nvPr>
            <p:ph type="title"/>
          </p:nvPr>
        </p:nvSpPr>
        <p:spPr/>
        <p:txBody>
          <a:bodyPr/>
          <a:lstStyle/>
          <a:p>
            <a:r>
              <a:rPr lang="en-US" b="1" dirty="0"/>
              <a:t>Module 5: Working with Arrays and Objects</a:t>
            </a:r>
          </a:p>
        </p:txBody>
      </p:sp>
      <p:sp>
        <p:nvSpPr>
          <p:cNvPr id="3" name="Content Placeholder 2">
            <a:extLst>
              <a:ext uri="{FF2B5EF4-FFF2-40B4-BE49-F238E27FC236}">
                <a16:creationId xmlns:a16="http://schemas.microsoft.com/office/drawing/2014/main" id="{ACE2AF4B-B71E-19D6-33A0-4E5746A0834A}"/>
              </a:ext>
            </a:extLst>
          </p:cNvPr>
          <p:cNvSpPr>
            <a:spLocks noGrp="1"/>
          </p:cNvSpPr>
          <p:nvPr>
            <p:ph idx="1"/>
          </p:nvPr>
        </p:nvSpPr>
        <p:spPr/>
        <p:txBody>
          <a:bodyPr/>
          <a:lstStyle/>
          <a:p>
            <a:r>
              <a:rPr lang="en-US" dirty="0"/>
              <a:t>Arrays: </a:t>
            </a:r>
          </a:p>
          <a:p>
            <a:pPr lvl="1"/>
            <a:r>
              <a:rPr lang="en-US" dirty="0"/>
              <a:t>creation, </a:t>
            </a:r>
          </a:p>
          <a:p>
            <a:pPr lvl="1"/>
            <a:r>
              <a:rPr lang="en-US" dirty="0"/>
              <a:t>manipulation, </a:t>
            </a:r>
          </a:p>
          <a:p>
            <a:pPr lvl="1"/>
            <a:r>
              <a:rPr lang="en-US" dirty="0"/>
              <a:t>iteration </a:t>
            </a:r>
          </a:p>
          <a:p>
            <a:r>
              <a:rPr lang="en-US" dirty="0"/>
              <a:t>Objects: </a:t>
            </a:r>
          </a:p>
          <a:p>
            <a:pPr lvl="1"/>
            <a:r>
              <a:rPr lang="en-US" dirty="0"/>
              <a:t>properties, </a:t>
            </a:r>
          </a:p>
          <a:p>
            <a:pPr lvl="1"/>
            <a:r>
              <a:rPr lang="en-US" dirty="0"/>
              <a:t>methods, </a:t>
            </a:r>
          </a:p>
          <a:p>
            <a:pPr lvl="1"/>
            <a:r>
              <a:rPr lang="en-US" dirty="0"/>
              <a:t>JSON</a:t>
            </a:r>
          </a:p>
          <a:p>
            <a:endParaRPr lang="en-US" dirty="0"/>
          </a:p>
        </p:txBody>
      </p:sp>
    </p:spTree>
    <p:extLst>
      <p:ext uri="{BB962C8B-B14F-4D97-AF65-F5344CB8AC3E}">
        <p14:creationId xmlns:p14="http://schemas.microsoft.com/office/powerpoint/2010/main" val="34361943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Arrays:</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487999"/>
            <a:ext cx="10515600" cy="500487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Definition: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 </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An array is a data structure that stores a collection of elements. Each element in an array is identified by an index or a key. Arrays in JavaScript can hold different types of data, including numbers, strings, or other arrays.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let </a:t>
            </a:r>
            <a:r>
              <a:rPr kumimoji="0" lang="en-US" altLang="en-US" i="0" u="none" strike="noStrike" cap="none" normalizeH="0" baseline="0" dirty="0" err="1">
                <a:ln>
                  <a:noFill/>
                </a:ln>
                <a:solidFill>
                  <a:schemeClr val="tx1"/>
                </a:solidFill>
                <a:effectLst/>
                <a:latin typeface="Arial" panose="020B0604020202020204" pitchFamily="34" charset="0"/>
              </a:rPr>
              <a:t>globalVariable</a:t>
            </a:r>
            <a:r>
              <a:rPr kumimoji="0" lang="en-US" altLang="en-US" i="0" u="none" strike="noStrike" cap="none" normalizeH="0" baseline="0" dirty="0">
                <a:ln>
                  <a:noFill/>
                </a:ln>
                <a:solidFill>
                  <a:schemeClr val="tx1"/>
                </a:solidFill>
                <a:effectLst/>
                <a:latin typeface="Arial" panose="020B0604020202020204" pitchFamily="34" charset="0"/>
              </a:rPr>
              <a:t> = "I'm global!";function </a:t>
            </a:r>
            <a:r>
              <a:rPr kumimoji="0" lang="en-US" altLang="en-US" i="0" u="none" strike="noStrike" cap="none" normalizeH="0" baseline="0" dirty="0" err="1">
                <a:ln>
                  <a:noFill/>
                </a:ln>
                <a:solidFill>
                  <a:schemeClr val="tx1"/>
                </a:solidFill>
                <a:effectLst/>
                <a:latin typeface="Arial" panose="020B0604020202020204" pitchFamily="34" charset="0"/>
              </a:rPr>
              <a:t>exampleFunction</a:t>
            </a:r>
            <a:r>
              <a:rPr kumimoji="0" lang="en-US" altLang="en-US" i="0" u="none" strike="noStrike" cap="none" normalizeH="0" baseline="0" dirty="0">
                <a:ln>
                  <a:noFill/>
                </a:ln>
                <a:solidFill>
                  <a:schemeClr val="tx1"/>
                </a:solidFill>
                <a:effectLst/>
                <a:latin typeface="Arial" panose="020B0604020202020204" pitchFamily="34" charset="0"/>
              </a:rPr>
              <a:t>() {  let </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 "I'm local!";  console.log(</a:t>
            </a:r>
            <a:r>
              <a:rPr kumimoji="0" lang="en-US" altLang="en-US" i="0" u="none" strike="noStrike" cap="none" normalizeH="0" baseline="0" dirty="0" err="1">
                <a:ln>
                  <a:noFill/>
                </a:ln>
                <a:solidFill>
                  <a:schemeClr val="tx1"/>
                </a:solidFill>
                <a:effectLst/>
                <a:latin typeface="Arial" panose="020B0604020202020204" pitchFamily="34" charset="0"/>
              </a:rPr>
              <a:t>globalVariable</a:t>
            </a:r>
            <a:r>
              <a:rPr kumimoji="0" lang="en-US" altLang="en-US" i="0" u="none" strike="noStrike" cap="none" normalizeH="0" baseline="0" dirty="0">
                <a:ln>
                  <a:noFill/>
                </a:ln>
                <a:solidFill>
                  <a:schemeClr val="tx1"/>
                </a:solidFill>
                <a:effectLst/>
                <a:latin typeface="Arial" panose="020B0604020202020204" pitchFamily="34" charset="0"/>
              </a:rPr>
              <a:t>); // Accessible}console.log(</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 Error: </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is not defined</a:t>
            </a:r>
          </a:p>
        </p:txBody>
      </p:sp>
    </p:spTree>
    <p:extLst>
      <p:ext uri="{BB962C8B-B14F-4D97-AF65-F5344CB8AC3E}">
        <p14:creationId xmlns:p14="http://schemas.microsoft.com/office/powerpoint/2010/main" val="29714963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C2E7-9FCC-017E-5EC4-6B04AFAE5A42}"/>
              </a:ext>
            </a:extLst>
          </p:cNvPr>
          <p:cNvSpPr>
            <a:spLocks noGrp="1"/>
          </p:cNvSpPr>
          <p:nvPr>
            <p:ph type="title"/>
          </p:nvPr>
        </p:nvSpPr>
        <p:spPr/>
        <p:txBody>
          <a:bodyPr/>
          <a:lstStyle/>
          <a:p>
            <a:r>
              <a:rPr lang="en-US" b="1" dirty="0"/>
              <a:t>Arrays: Creation:</a:t>
            </a:r>
            <a:endParaRPr lang="en-US" dirty="0"/>
          </a:p>
        </p:txBody>
      </p:sp>
      <p:sp>
        <p:nvSpPr>
          <p:cNvPr id="3" name="Content Placeholder 2">
            <a:extLst>
              <a:ext uri="{FF2B5EF4-FFF2-40B4-BE49-F238E27FC236}">
                <a16:creationId xmlns:a16="http://schemas.microsoft.com/office/drawing/2014/main" id="{C2B2F33E-980B-7D1A-5E57-A902B384CB02}"/>
              </a:ext>
            </a:extLst>
          </p:cNvPr>
          <p:cNvSpPr>
            <a:spLocks noGrp="1"/>
          </p:cNvSpPr>
          <p:nvPr>
            <p:ph idx="1"/>
          </p:nvPr>
        </p:nvSpPr>
        <p:spPr/>
        <p:txBody>
          <a:bodyPr/>
          <a:lstStyle/>
          <a:p>
            <a:pPr marL="0" indent="0">
              <a:buNone/>
            </a:pPr>
            <a:r>
              <a:rPr lang="en-US" dirty="0"/>
              <a:t>// Creating an empty array</a:t>
            </a:r>
          </a:p>
          <a:p>
            <a:pPr marL="0" indent="0">
              <a:buNone/>
            </a:pPr>
            <a:r>
              <a:rPr lang="en-US" dirty="0"/>
              <a:t>const </a:t>
            </a:r>
            <a:r>
              <a:rPr lang="en-US" dirty="0" err="1"/>
              <a:t>emptyArray</a:t>
            </a:r>
            <a:r>
              <a:rPr lang="en-US" dirty="0"/>
              <a:t> = [];// Creating an array with elements</a:t>
            </a:r>
          </a:p>
          <a:p>
            <a:pPr marL="0" indent="0">
              <a:buNone/>
            </a:pPr>
            <a:r>
              <a:rPr lang="en-US" dirty="0"/>
              <a:t>const numbers = [1, 2, 3, 4, 5];</a:t>
            </a:r>
          </a:p>
          <a:p>
            <a:pPr marL="0" indent="0">
              <a:buNone/>
            </a:pPr>
            <a:r>
              <a:rPr lang="en-US" dirty="0"/>
              <a:t>const fruits = ['apple', 'banana', 'orange’];</a:t>
            </a:r>
          </a:p>
          <a:p>
            <a:pPr marL="0" indent="0">
              <a:buNone/>
            </a:pPr>
            <a:r>
              <a:rPr lang="en-US" dirty="0"/>
              <a:t>// Creating an array with mixed data types</a:t>
            </a:r>
          </a:p>
          <a:p>
            <a:pPr marL="0" indent="0">
              <a:buNone/>
            </a:pPr>
            <a:r>
              <a:rPr lang="en-US" dirty="0"/>
              <a:t>const </a:t>
            </a:r>
            <a:r>
              <a:rPr lang="en-US" dirty="0" err="1"/>
              <a:t>mixedArray</a:t>
            </a:r>
            <a:r>
              <a:rPr lang="en-US" dirty="0"/>
              <a:t> = [1, 'two', true, [4, 5], { key: 'value' }];</a:t>
            </a:r>
          </a:p>
        </p:txBody>
      </p:sp>
    </p:spTree>
    <p:extLst>
      <p:ext uri="{BB962C8B-B14F-4D97-AF65-F5344CB8AC3E}">
        <p14:creationId xmlns:p14="http://schemas.microsoft.com/office/powerpoint/2010/main" val="4275046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C2E7-9FCC-017E-5EC4-6B04AFAE5A42}"/>
              </a:ext>
            </a:extLst>
          </p:cNvPr>
          <p:cNvSpPr>
            <a:spLocks noGrp="1"/>
          </p:cNvSpPr>
          <p:nvPr>
            <p:ph type="title"/>
          </p:nvPr>
        </p:nvSpPr>
        <p:spPr>
          <a:xfrm>
            <a:off x="838200" y="13433"/>
            <a:ext cx="10515600" cy="1325563"/>
          </a:xfrm>
        </p:spPr>
        <p:txBody>
          <a:bodyPr/>
          <a:lstStyle/>
          <a:p>
            <a:r>
              <a:rPr lang="en-US" b="1" dirty="0">
                <a:latin typeface="Arial" panose="020B0604020202020204" pitchFamily="34" charset="0"/>
                <a:cs typeface="Arial" panose="020B0604020202020204" pitchFamily="34" charset="0"/>
              </a:rPr>
              <a:t>Arrays:</a:t>
            </a:r>
            <a:r>
              <a:rPr lang="en-US" b="1" dirty="0"/>
              <a:t> Manipulation:</a:t>
            </a:r>
            <a:endParaRPr lang="en-US" dirty="0"/>
          </a:p>
        </p:txBody>
      </p:sp>
      <p:sp>
        <p:nvSpPr>
          <p:cNvPr id="3" name="Content Placeholder 2">
            <a:extLst>
              <a:ext uri="{FF2B5EF4-FFF2-40B4-BE49-F238E27FC236}">
                <a16:creationId xmlns:a16="http://schemas.microsoft.com/office/drawing/2014/main" id="{C2B2F33E-980B-7D1A-5E57-A902B384CB02}"/>
              </a:ext>
            </a:extLst>
          </p:cNvPr>
          <p:cNvSpPr>
            <a:spLocks noGrp="1"/>
          </p:cNvSpPr>
          <p:nvPr>
            <p:ph idx="1"/>
          </p:nvPr>
        </p:nvSpPr>
        <p:spPr>
          <a:xfrm>
            <a:off x="257628" y="1192847"/>
            <a:ext cx="7465535" cy="5297121"/>
          </a:xfrm>
        </p:spPr>
        <p:txBody>
          <a:bodyPr>
            <a:normAutofit/>
          </a:bodyPr>
          <a:lstStyle/>
          <a:p>
            <a:pPr marL="0" indent="0">
              <a:buNone/>
            </a:pPr>
            <a:r>
              <a:rPr lang="en-US" dirty="0"/>
              <a:t>// Modifying elements</a:t>
            </a:r>
          </a:p>
          <a:p>
            <a:pPr marL="0" indent="0">
              <a:buNone/>
            </a:pPr>
            <a:r>
              <a:rPr lang="en-US" dirty="0"/>
              <a:t>const numbers = [1, 2, 3, 4, 5];</a:t>
            </a:r>
          </a:p>
          <a:p>
            <a:pPr marL="0" indent="0">
              <a:buNone/>
            </a:pPr>
            <a:r>
              <a:rPr lang="en-US" dirty="0"/>
              <a:t>numbers[2] = 10;</a:t>
            </a:r>
          </a:p>
          <a:p>
            <a:pPr marL="0" indent="0">
              <a:buNone/>
            </a:pPr>
            <a:r>
              <a:rPr lang="en-US" dirty="0"/>
              <a:t>console.log(numbers);    // Output: [1, 2, 10, 4, 5]</a:t>
            </a:r>
          </a:p>
          <a:p>
            <a:pPr marL="0" indent="0">
              <a:buNone/>
            </a:pPr>
            <a:r>
              <a:rPr lang="en-US" dirty="0"/>
              <a:t>// Adding elements to the end</a:t>
            </a:r>
          </a:p>
          <a:p>
            <a:pPr marL="0" indent="0">
              <a:buNone/>
            </a:pPr>
            <a:r>
              <a:rPr lang="en-US" dirty="0" err="1"/>
              <a:t>numbers.push</a:t>
            </a:r>
            <a:r>
              <a:rPr lang="en-US" dirty="0"/>
              <a:t>(6);</a:t>
            </a:r>
          </a:p>
          <a:p>
            <a:pPr marL="0" indent="0">
              <a:buNone/>
            </a:pPr>
            <a:r>
              <a:rPr lang="en-US" dirty="0"/>
              <a:t>console.log(numbers);    // Output: [1, 2, 10, 4, 5, 6]</a:t>
            </a:r>
          </a:p>
          <a:p>
            <a:pPr marL="0" indent="0">
              <a:buNone/>
            </a:pPr>
            <a:endParaRPr lang="en-US" dirty="0"/>
          </a:p>
        </p:txBody>
      </p:sp>
    </p:spTree>
    <p:extLst>
      <p:ext uri="{BB962C8B-B14F-4D97-AF65-F5344CB8AC3E}">
        <p14:creationId xmlns:p14="http://schemas.microsoft.com/office/powerpoint/2010/main" val="24062713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C2E7-9FCC-017E-5EC4-6B04AFAE5A42}"/>
              </a:ext>
            </a:extLst>
          </p:cNvPr>
          <p:cNvSpPr>
            <a:spLocks noGrp="1"/>
          </p:cNvSpPr>
          <p:nvPr>
            <p:ph type="title"/>
          </p:nvPr>
        </p:nvSpPr>
        <p:spPr>
          <a:xfrm>
            <a:off x="838200" y="13433"/>
            <a:ext cx="10515600" cy="1325563"/>
          </a:xfrm>
        </p:spPr>
        <p:txBody>
          <a:bodyPr/>
          <a:lstStyle/>
          <a:p>
            <a:r>
              <a:rPr lang="en-US" b="1" dirty="0">
                <a:latin typeface="Arial" panose="020B0604020202020204" pitchFamily="34" charset="0"/>
                <a:cs typeface="Arial" panose="020B0604020202020204" pitchFamily="34" charset="0"/>
              </a:rPr>
              <a:t>Arrays:</a:t>
            </a:r>
            <a:r>
              <a:rPr lang="en-US" b="1" dirty="0"/>
              <a:t> Manipulation:</a:t>
            </a:r>
            <a:endParaRPr lang="en-US" dirty="0"/>
          </a:p>
        </p:txBody>
      </p:sp>
      <p:sp>
        <p:nvSpPr>
          <p:cNvPr id="4" name="Content Placeholder 2">
            <a:extLst>
              <a:ext uri="{FF2B5EF4-FFF2-40B4-BE49-F238E27FC236}">
                <a16:creationId xmlns:a16="http://schemas.microsoft.com/office/drawing/2014/main" id="{3E9C6797-63CD-8A6D-C43A-8269C4ED9D58}"/>
              </a:ext>
            </a:extLst>
          </p:cNvPr>
          <p:cNvSpPr txBox="1">
            <a:spLocks/>
          </p:cNvSpPr>
          <p:nvPr/>
        </p:nvSpPr>
        <p:spPr>
          <a:xfrm>
            <a:off x="838200" y="1825625"/>
            <a:ext cx="6987790" cy="52971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Removing the last element</a:t>
            </a:r>
          </a:p>
          <a:p>
            <a:pPr marL="0" indent="0">
              <a:buFont typeface="Arial" panose="020B0604020202020204" pitchFamily="34" charset="0"/>
              <a:buNone/>
            </a:pPr>
            <a:r>
              <a:rPr lang="en-US" dirty="0" err="1"/>
              <a:t>numbers.pop</a:t>
            </a:r>
            <a:r>
              <a:rPr lang="en-US" dirty="0"/>
              <a:t>();</a:t>
            </a:r>
          </a:p>
          <a:p>
            <a:pPr marL="0" indent="0">
              <a:buFont typeface="Arial" panose="020B0604020202020204" pitchFamily="34" charset="0"/>
              <a:buNone/>
            </a:pPr>
            <a:r>
              <a:rPr lang="en-US" dirty="0"/>
              <a:t>console.log(numbers);    // Output: [1, 2, 10, 4, 5]</a:t>
            </a:r>
          </a:p>
          <a:p>
            <a:pPr marL="0" indent="0">
              <a:buFont typeface="Arial" panose="020B0604020202020204" pitchFamily="34" charset="0"/>
              <a:buNone/>
            </a:pPr>
            <a:r>
              <a:rPr lang="en-US" dirty="0"/>
              <a:t>// Adding elements to the beginning</a:t>
            </a:r>
          </a:p>
          <a:p>
            <a:pPr marL="0" indent="0">
              <a:buFont typeface="Arial" panose="020B0604020202020204" pitchFamily="34" charset="0"/>
              <a:buNone/>
            </a:pPr>
            <a:r>
              <a:rPr lang="en-US" dirty="0" err="1"/>
              <a:t>numbers.unshift</a:t>
            </a:r>
            <a:r>
              <a:rPr lang="en-US" dirty="0"/>
              <a:t>(0);</a:t>
            </a:r>
          </a:p>
          <a:p>
            <a:pPr marL="0" indent="0">
              <a:buFont typeface="Arial" panose="020B0604020202020204" pitchFamily="34" charset="0"/>
              <a:buNone/>
            </a:pPr>
            <a:r>
              <a:rPr lang="en-US" dirty="0"/>
              <a:t>console.log(numbers);    // Output: [0, 1, 2, 10, 4, 5]</a:t>
            </a:r>
          </a:p>
        </p:txBody>
      </p:sp>
    </p:spTree>
    <p:extLst>
      <p:ext uri="{BB962C8B-B14F-4D97-AF65-F5344CB8AC3E}">
        <p14:creationId xmlns:p14="http://schemas.microsoft.com/office/powerpoint/2010/main" val="1334539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4F00-AE04-167B-9660-5BE9B875D08B}"/>
              </a:ext>
            </a:extLst>
          </p:cNvPr>
          <p:cNvSpPr>
            <a:spLocks noGrp="1"/>
          </p:cNvSpPr>
          <p:nvPr>
            <p:ph type="title"/>
          </p:nvPr>
        </p:nvSpPr>
        <p:spPr/>
        <p:txBody>
          <a:bodyPr/>
          <a:lstStyle/>
          <a:p>
            <a:r>
              <a:rPr lang="en-US" b="1" dirty="0"/>
              <a:t>Section 2: Brief history and evolution</a:t>
            </a:r>
            <a:endParaRPr lang="en-US" dirty="0"/>
          </a:p>
        </p:txBody>
      </p:sp>
      <p:sp>
        <p:nvSpPr>
          <p:cNvPr id="3" name="Content Placeholder 2">
            <a:extLst>
              <a:ext uri="{FF2B5EF4-FFF2-40B4-BE49-F238E27FC236}">
                <a16:creationId xmlns:a16="http://schemas.microsoft.com/office/drawing/2014/main" id="{3D5C4CFA-A107-24E0-FDD0-EF112703529E}"/>
              </a:ext>
            </a:extLst>
          </p:cNvPr>
          <p:cNvSpPr>
            <a:spLocks noGrp="1"/>
          </p:cNvSpPr>
          <p:nvPr>
            <p:ph idx="1"/>
          </p:nvPr>
        </p:nvSpPr>
        <p:spPr/>
        <p:txBody>
          <a:bodyPr/>
          <a:lstStyle/>
          <a:p>
            <a:pPr>
              <a:buFont typeface="Arial" panose="020B0604020202020204" pitchFamily="34" charset="0"/>
              <a:buChar char="•"/>
            </a:pPr>
            <a:r>
              <a:rPr lang="en-US" b="1" dirty="0"/>
              <a:t>Origins:</a:t>
            </a:r>
            <a:r>
              <a:rPr lang="en-US" dirty="0"/>
              <a:t> Developed by Netscape in 1995.</a:t>
            </a:r>
          </a:p>
          <a:p>
            <a:pPr>
              <a:buFont typeface="Arial" panose="020B0604020202020204" pitchFamily="34" charset="0"/>
              <a:buChar char="•"/>
            </a:pPr>
            <a:r>
              <a:rPr lang="en-US" b="1" dirty="0"/>
              <a:t>Evolution:</a:t>
            </a:r>
            <a:r>
              <a:rPr lang="en-US" dirty="0"/>
              <a:t> Key versions and updates (ES5, ES6/ES2015,</a:t>
            </a:r>
          </a:p>
          <a:p>
            <a:pPr marL="0" indent="0">
              <a:buNone/>
            </a:pPr>
            <a:r>
              <a:rPr lang="en-US" dirty="0"/>
              <a:t>	 etc.).</a:t>
            </a:r>
          </a:p>
          <a:p>
            <a:pPr>
              <a:buFont typeface="Arial" panose="020B0604020202020204" pitchFamily="34" charset="0"/>
              <a:buChar char="•"/>
            </a:pPr>
            <a:r>
              <a:rPr lang="en-US" b="1" dirty="0"/>
              <a:t>Popularity:</a:t>
            </a:r>
            <a:r>
              <a:rPr lang="en-US" dirty="0"/>
              <a:t> Discuss JavaScript's widespread use and </a:t>
            </a:r>
          </a:p>
          <a:p>
            <a:pPr marL="0" indent="0">
              <a:buNone/>
            </a:pPr>
            <a:r>
              <a:rPr lang="en-US" dirty="0"/>
              <a:t>	the growth of frameworks and libraries.</a:t>
            </a:r>
          </a:p>
          <a:p>
            <a:endParaRPr lang="en-US" dirty="0"/>
          </a:p>
        </p:txBody>
      </p:sp>
      <p:pic>
        <p:nvPicPr>
          <p:cNvPr id="1026" name="Picture 2" descr="Timeline showing the history of JavaScript">
            <a:extLst>
              <a:ext uri="{FF2B5EF4-FFF2-40B4-BE49-F238E27FC236}">
                <a16:creationId xmlns:a16="http://schemas.microsoft.com/office/drawing/2014/main" id="{2AEB68C3-6E35-E78D-5F09-C0996C6387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9178" y="0"/>
            <a:ext cx="27305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2662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C2E7-9FCC-017E-5EC4-6B04AFAE5A42}"/>
              </a:ext>
            </a:extLst>
          </p:cNvPr>
          <p:cNvSpPr>
            <a:spLocks noGrp="1"/>
          </p:cNvSpPr>
          <p:nvPr>
            <p:ph type="title"/>
          </p:nvPr>
        </p:nvSpPr>
        <p:spPr>
          <a:xfrm>
            <a:off x="838200" y="13433"/>
            <a:ext cx="10515600" cy="1325563"/>
          </a:xfrm>
        </p:spPr>
        <p:txBody>
          <a:bodyPr/>
          <a:lstStyle/>
          <a:p>
            <a:r>
              <a:rPr lang="en-US" b="1" dirty="0">
                <a:latin typeface="Arial" panose="020B0604020202020204" pitchFamily="34" charset="0"/>
                <a:cs typeface="Arial" panose="020B0604020202020204" pitchFamily="34" charset="0"/>
              </a:rPr>
              <a:t>Arrays:</a:t>
            </a:r>
            <a:r>
              <a:rPr lang="en-US" b="1" dirty="0"/>
              <a:t> Iteration:</a:t>
            </a:r>
            <a:endParaRPr lang="en-US" dirty="0"/>
          </a:p>
        </p:txBody>
      </p:sp>
      <p:sp>
        <p:nvSpPr>
          <p:cNvPr id="4" name="Content Placeholder 2">
            <a:extLst>
              <a:ext uri="{FF2B5EF4-FFF2-40B4-BE49-F238E27FC236}">
                <a16:creationId xmlns:a16="http://schemas.microsoft.com/office/drawing/2014/main" id="{3E9C6797-63CD-8A6D-C43A-8269C4ED9D58}"/>
              </a:ext>
            </a:extLst>
          </p:cNvPr>
          <p:cNvSpPr txBox="1">
            <a:spLocks/>
          </p:cNvSpPr>
          <p:nvPr/>
        </p:nvSpPr>
        <p:spPr>
          <a:xfrm>
            <a:off x="838200" y="1164443"/>
            <a:ext cx="11020865" cy="529712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Using for loop</a:t>
            </a:r>
          </a:p>
          <a:p>
            <a:pPr marL="0" indent="0">
              <a:buFont typeface="Arial" panose="020B0604020202020204" pitchFamily="34" charset="0"/>
              <a:buNone/>
            </a:pPr>
            <a:r>
              <a:rPr lang="en-US" dirty="0"/>
              <a:t>for (let </a:t>
            </a:r>
            <a:r>
              <a:rPr lang="en-US" dirty="0" err="1"/>
              <a:t>i</a:t>
            </a:r>
            <a:r>
              <a:rPr lang="en-US" dirty="0"/>
              <a:t> = 0; </a:t>
            </a:r>
            <a:r>
              <a:rPr lang="en-US" dirty="0" err="1"/>
              <a:t>i</a:t>
            </a:r>
            <a:r>
              <a:rPr lang="en-US" dirty="0"/>
              <a:t> &lt; </a:t>
            </a:r>
            <a:r>
              <a:rPr lang="en-US" dirty="0" err="1"/>
              <a:t>numbers.length</a:t>
            </a:r>
            <a:r>
              <a:rPr lang="en-US" dirty="0"/>
              <a:t>; </a:t>
            </a:r>
            <a:r>
              <a:rPr lang="en-US" dirty="0" err="1"/>
              <a:t>i</a:t>
            </a:r>
            <a:r>
              <a:rPr lang="en-US" dirty="0"/>
              <a:t>++) {</a:t>
            </a:r>
          </a:p>
          <a:p>
            <a:pPr marL="0" indent="0">
              <a:buFont typeface="Arial" panose="020B0604020202020204" pitchFamily="34" charset="0"/>
              <a:buNone/>
            </a:pPr>
            <a:r>
              <a:rPr lang="en-US" dirty="0"/>
              <a:t>  console.log(numbers[</a:t>
            </a:r>
            <a:r>
              <a:rPr lang="en-US" dirty="0" err="1"/>
              <a:t>i</a:t>
            </a:r>
            <a:r>
              <a:rPr lang="en-US" dirty="0"/>
              <a:t>]);</a:t>
            </a:r>
          </a:p>
          <a:p>
            <a:pPr marL="0" indent="0">
              <a:buFont typeface="Arial" panose="020B0604020202020204" pitchFamily="34" charset="0"/>
              <a:buNone/>
            </a:pPr>
            <a:r>
              <a:rPr lang="en-US" dirty="0"/>
              <a:t>}</a:t>
            </a:r>
          </a:p>
          <a:p>
            <a:pPr marL="0" indent="0">
              <a:buFont typeface="Arial" panose="020B0604020202020204" pitchFamily="34" charset="0"/>
              <a:buNone/>
            </a:pPr>
            <a:r>
              <a:rPr lang="en-US" dirty="0">
                <a:solidFill>
                  <a:schemeClr val="accent6"/>
                </a:solidFill>
              </a:rPr>
              <a:t>// Using </a:t>
            </a:r>
            <a:r>
              <a:rPr lang="en-US" dirty="0" err="1">
                <a:solidFill>
                  <a:schemeClr val="accent6"/>
                </a:solidFill>
              </a:rPr>
              <a:t>forEach</a:t>
            </a:r>
            <a:r>
              <a:rPr lang="en-US" dirty="0">
                <a:solidFill>
                  <a:schemeClr val="accent6"/>
                </a:solidFill>
              </a:rPr>
              <a:t> method</a:t>
            </a:r>
          </a:p>
          <a:p>
            <a:pPr marL="0" indent="0">
              <a:buFont typeface="Arial" panose="020B0604020202020204" pitchFamily="34" charset="0"/>
              <a:buNone/>
            </a:pPr>
            <a:r>
              <a:rPr lang="en-US" dirty="0" err="1"/>
              <a:t>numbers.forEach</a:t>
            </a:r>
            <a:r>
              <a:rPr lang="en-US" dirty="0"/>
              <a:t>(function (element) {</a:t>
            </a:r>
          </a:p>
          <a:p>
            <a:pPr marL="0" indent="0">
              <a:buFont typeface="Arial" panose="020B0604020202020204" pitchFamily="34" charset="0"/>
              <a:buNone/>
            </a:pPr>
            <a:r>
              <a:rPr lang="en-US" dirty="0"/>
              <a:t>  console.log(element);</a:t>
            </a:r>
          </a:p>
          <a:p>
            <a:pPr marL="0" indent="0">
              <a:buFont typeface="Arial" panose="020B0604020202020204" pitchFamily="34" charset="0"/>
              <a:buNone/>
            </a:pPr>
            <a:r>
              <a:rPr lang="en-US" dirty="0"/>
              <a:t>});// Using map method</a:t>
            </a:r>
          </a:p>
          <a:p>
            <a:pPr marL="0" indent="0">
              <a:buFont typeface="Arial" panose="020B0604020202020204" pitchFamily="34" charset="0"/>
              <a:buNone/>
            </a:pPr>
            <a:r>
              <a:rPr lang="en-US" dirty="0"/>
              <a:t>const </a:t>
            </a:r>
            <a:r>
              <a:rPr lang="en-US" dirty="0" err="1"/>
              <a:t>squaredNumbers</a:t>
            </a:r>
            <a:r>
              <a:rPr lang="en-US" dirty="0"/>
              <a:t> = </a:t>
            </a:r>
            <a:r>
              <a:rPr lang="en-US" dirty="0" err="1"/>
              <a:t>numbers.map</a:t>
            </a:r>
            <a:r>
              <a:rPr lang="en-US" dirty="0"/>
              <a:t>(function (num) {</a:t>
            </a:r>
          </a:p>
          <a:p>
            <a:pPr marL="0" indent="0">
              <a:buFont typeface="Arial" panose="020B0604020202020204" pitchFamily="34" charset="0"/>
              <a:buNone/>
            </a:pPr>
            <a:r>
              <a:rPr lang="en-US" dirty="0"/>
              <a:t>  return num * num;});</a:t>
            </a:r>
          </a:p>
          <a:p>
            <a:pPr marL="0" indent="0">
              <a:buFont typeface="Arial" panose="020B0604020202020204" pitchFamily="34" charset="0"/>
              <a:buNone/>
            </a:pPr>
            <a:r>
              <a:rPr lang="en-US" dirty="0"/>
              <a:t>console.log(</a:t>
            </a:r>
            <a:r>
              <a:rPr lang="en-US" dirty="0" err="1"/>
              <a:t>squaredNumbers</a:t>
            </a:r>
            <a:r>
              <a:rPr lang="en-US" dirty="0"/>
              <a:t>);  // Output: [0, 1, 4, 100, 16, 25]</a:t>
            </a:r>
          </a:p>
        </p:txBody>
      </p:sp>
    </p:spTree>
    <p:extLst>
      <p:ext uri="{BB962C8B-B14F-4D97-AF65-F5344CB8AC3E}">
        <p14:creationId xmlns:p14="http://schemas.microsoft.com/office/powerpoint/2010/main" val="40879091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b="1" dirty="0"/>
              <a:t>Objects:</a:t>
            </a:r>
            <a:endParaRPr lang="en-US"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487999"/>
            <a:ext cx="10515600" cy="500487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Definition: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 </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a:t>An object is a complex data type that allows you to store key-value pairs. It represents a collection of properties, where each property has a key and a corresponding value. Objects are versatile and can store various data types and even functions</a:t>
            </a:r>
            <a:endParaRPr kumimoji="0" lang="en-US" altLang="en-US"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80207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1B879-08FC-266D-FF6C-71E55F5BA90B}"/>
              </a:ext>
            </a:extLst>
          </p:cNvPr>
          <p:cNvSpPr>
            <a:spLocks noGrp="1"/>
          </p:cNvSpPr>
          <p:nvPr>
            <p:ph type="title"/>
          </p:nvPr>
        </p:nvSpPr>
        <p:spPr>
          <a:xfrm>
            <a:off x="838200" y="365125"/>
            <a:ext cx="10515600" cy="732155"/>
          </a:xfrm>
        </p:spPr>
        <p:txBody>
          <a:bodyPr/>
          <a:lstStyle/>
          <a:p>
            <a:r>
              <a:rPr lang="en-US" b="1" dirty="0"/>
              <a:t>Properties:</a:t>
            </a:r>
            <a:endParaRPr lang="en-US" dirty="0"/>
          </a:p>
        </p:txBody>
      </p:sp>
      <p:sp>
        <p:nvSpPr>
          <p:cNvPr id="3" name="Content Placeholder 2">
            <a:extLst>
              <a:ext uri="{FF2B5EF4-FFF2-40B4-BE49-F238E27FC236}">
                <a16:creationId xmlns:a16="http://schemas.microsoft.com/office/drawing/2014/main" id="{8DC21B31-91F3-2192-CF1E-976043D91227}"/>
              </a:ext>
            </a:extLst>
          </p:cNvPr>
          <p:cNvSpPr>
            <a:spLocks noGrp="1"/>
          </p:cNvSpPr>
          <p:nvPr>
            <p:ph idx="1"/>
          </p:nvPr>
        </p:nvSpPr>
        <p:spPr>
          <a:xfrm>
            <a:off x="838200" y="1319187"/>
            <a:ext cx="10515600" cy="5173687"/>
          </a:xfrm>
        </p:spPr>
        <p:txBody>
          <a:bodyPr>
            <a:normAutofit/>
          </a:bodyPr>
          <a:lstStyle/>
          <a:p>
            <a:pPr marL="0" indent="0">
              <a:buNone/>
            </a:pPr>
            <a:r>
              <a:rPr lang="en-US" dirty="0"/>
              <a:t>// Creating an object</a:t>
            </a:r>
          </a:p>
          <a:p>
            <a:pPr marL="0" indent="0">
              <a:buNone/>
            </a:pPr>
            <a:r>
              <a:rPr lang="en-US" dirty="0"/>
              <a:t>const person = {</a:t>
            </a:r>
          </a:p>
          <a:p>
            <a:pPr marL="0" indent="0">
              <a:buNone/>
            </a:pPr>
            <a:r>
              <a:rPr lang="en-US" dirty="0"/>
              <a:t>  name: 'John’,</a:t>
            </a:r>
          </a:p>
          <a:p>
            <a:pPr marL="0" indent="0">
              <a:buNone/>
            </a:pPr>
            <a:r>
              <a:rPr lang="en-US" dirty="0"/>
              <a:t>  age: 25,</a:t>
            </a:r>
          </a:p>
          <a:p>
            <a:pPr marL="0" indent="0">
              <a:buNone/>
            </a:pPr>
            <a:r>
              <a:rPr lang="en-US" dirty="0"/>
              <a:t>  city: 'New York’</a:t>
            </a:r>
          </a:p>
          <a:p>
            <a:pPr marL="0" indent="0">
              <a:buNone/>
            </a:pPr>
            <a:r>
              <a:rPr lang="en-US" dirty="0"/>
              <a:t>};// Accessing properties</a:t>
            </a:r>
          </a:p>
          <a:p>
            <a:pPr marL="0" indent="0">
              <a:buNone/>
            </a:pPr>
            <a:r>
              <a:rPr lang="en-US" dirty="0"/>
              <a:t>console.log(person.name); // Output: John</a:t>
            </a:r>
          </a:p>
          <a:p>
            <a:pPr marL="0" indent="0">
              <a:buNone/>
            </a:pPr>
            <a:r>
              <a:rPr lang="en-US" dirty="0"/>
              <a:t>console.log(</a:t>
            </a:r>
            <a:r>
              <a:rPr lang="en-US" dirty="0" err="1"/>
              <a:t>person.age</a:t>
            </a:r>
            <a:r>
              <a:rPr lang="en-US" dirty="0"/>
              <a:t>);  // Output: 25// Modifying properties</a:t>
            </a:r>
          </a:p>
          <a:p>
            <a:pPr marL="0" indent="0">
              <a:buNone/>
            </a:pPr>
            <a:r>
              <a:rPr lang="en-US" dirty="0" err="1"/>
              <a:t>person.age</a:t>
            </a:r>
            <a:r>
              <a:rPr lang="en-US" dirty="0"/>
              <a:t> = 26;</a:t>
            </a:r>
          </a:p>
          <a:p>
            <a:pPr marL="0" indent="0">
              <a:buNone/>
            </a:pPr>
            <a:r>
              <a:rPr lang="en-US" dirty="0"/>
              <a:t>console.log(</a:t>
            </a:r>
            <a:r>
              <a:rPr lang="en-US" dirty="0" err="1"/>
              <a:t>person.age</a:t>
            </a:r>
            <a:r>
              <a:rPr lang="en-US" dirty="0"/>
              <a:t>);  // Output: 26</a:t>
            </a:r>
          </a:p>
        </p:txBody>
      </p:sp>
    </p:spTree>
    <p:extLst>
      <p:ext uri="{BB962C8B-B14F-4D97-AF65-F5344CB8AC3E}">
        <p14:creationId xmlns:p14="http://schemas.microsoft.com/office/powerpoint/2010/main" val="41993621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1B879-08FC-266D-FF6C-71E55F5BA90B}"/>
              </a:ext>
            </a:extLst>
          </p:cNvPr>
          <p:cNvSpPr>
            <a:spLocks noGrp="1"/>
          </p:cNvSpPr>
          <p:nvPr>
            <p:ph type="title"/>
          </p:nvPr>
        </p:nvSpPr>
        <p:spPr>
          <a:xfrm>
            <a:off x="838200" y="365125"/>
            <a:ext cx="10515600" cy="732155"/>
          </a:xfrm>
        </p:spPr>
        <p:txBody>
          <a:bodyPr/>
          <a:lstStyle/>
          <a:p>
            <a:r>
              <a:rPr lang="en-US" b="1" dirty="0"/>
              <a:t>Methods:</a:t>
            </a:r>
          </a:p>
        </p:txBody>
      </p:sp>
      <p:sp>
        <p:nvSpPr>
          <p:cNvPr id="3" name="Content Placeholder 2">
            <a:extLst>
              <a:ext uri="{FF2B5EF4-FFF2-40B4-BE49-F238E27FC236}">
                <a16:creationId xmlns:a16="http://schemas.microsoft.com/office/drawing/2014/main" id="{8DC21B31-91F3-2192-CF1E-976043D91227}"/>
              </a:ext>
            </a:extLst>
          </p:cNvPr>
          <p:cNvSpPr>
            <a:spLocks noGrp="1"/>
          </p:cNvSpPr>
          <p:nvPr>
            <p:ph idx="1"/>
          </p:nvPr>
        </p:nvSpPr>
        <p:spPr>
          <a:xfrm>
            <a:off x="838200" y="1319187"/>
            <a:ext cx="10515600" cy="5173687"/>
          </a:xfrm>
        </p:spPr>
        <p:txBody>
          <a:bodyPr>
            <a:normAutofit lnSpcReduction="10000"/>
          </a:bodyPr>
          <a:lstStyle/>
          <a:p>
            <a:pPr marL="0" indent="0">
              <a:buNone/>
            </a:pPr>
            <a:r>
              <a:rPr lang="en-US" dirty="0"/>
              <a:t>// Adding a method to the object</a:t>
            </a:r>
          </a:p>
          <a:p>
            <a:pPr marL="0" indent="0">
              <a:buNone/>
            </a:pPr>
            <a:r>
              <a:rPr lang="en-US" dirty="0"/>
              <a:t>const calculator = {</a:t>
            </a:r>
          </a:p>
          <a:p>
            <a:pPr marL="0" indent="0">
              <a:buNone/>
            </a:pPr>
            <a:r>
              <a:rPr lang="en-US" dirty="0"/>
              <a:t>  add: function (a, b) {</a:t>
            </a:r>
          </a:p>
          <a:p>
            <a:pPr marL="0" indent="0">
              <a:buNone/>
            </a:pPr>
            <a:r>
              <a:rPr lang="en-US" dirty="0"/>
              <a:t>    return a + b;</a:t>
            </a:r>
          </a:p>
          <a:p>
            <a:pPr marL="0" indent="0">
              <a:buNone/>
            </a:pPr>
            <a:r>
              <a:rPr lang="en-US" dirty="0"/>
              <a:t>  },</a:t>
            </a:r>
          </a:p>
          <a:p>
            <a:pPr marL="0" indent="0">
              <a:buNone/>
            </a:pPr>
            <a:r>
              <a:rPr lang="en-US" dirty="0"/>
              <a:t>  subtract: function (a, b) {</a:t>
            </a:r>
          </a:p>
          <a:p>
            <a:pPr marL="0" indent="0">
              <a:buNone/>
            </a:pPr>
            <a:r>
              <a:rPr lang="en-US" dirty="0"/>
              <a:t>    return a - b;</a:t>
            </a:r>
          </a:p>
          <a:p>
            <a:pPr marL="0" indent="0">
              <a:buNone/>
            </a:pPr>
            <a:r>
              <a:rPr lang="en-US" dirty="0"/>
              <a:t>  }</a:t>
            </a:r>
          </a:p>
          <a:p>
            <a:pPr marL="0" indent="0">
              <a:buNone/>
            </a:pPr>
            <a:r>
              <a:rPr lang="en-US" dirty="0"/>
              <a:t>};</a:t>
            </a:r>
          </a:p>
          <a:p>
            <a:pPr marL="0" indent="0">
              <a:buNone/>
            </a:pPr>
            <a:r>
              <a:rPr lang="en-US" dirty="0"/>
              <a:t>console.log(</a:t>
            </a:r>
            <a:r>
              <a:rPr lang="en-US" dirty="0" err="1"/>
              <a:t>calculator.add</a:t>
            </a:r>
            <a:r>
              <a:rPr lang="en-US" dirty="0"/>
              <a:t>(5, 3));      // Output: 8</a:t>
            </a:r>
          </a:p>
          <a:p>
            <a:pPr marL="0" indent="0">
              <a:buNone/>
            </a:pPr>
            <a:r>
              <a:rPr lang="en-US" dirty="0"/>
              <a:t>console.log(</a:t>
            </a:r>
            <a:r>
              <a:rPr lang="en-US" dirty="0" err="1"/>
              <a:t>calculator.subtract</a:t>
            </a:r>
            <a:r>
              <a:rPr lang="en-US" dirty="0"/>
              <a:t>(8, 3)); // Output: 5</a:t>
            </a:r>
          </a:p>
        </p:txBody>
      </p:sp>
    </p:spTree>
    <p:extLst>
      <p:ext uri="{BB962C8B-B14F-4D97-AF65-F5344CB8AC3E}">
        <p14:creationId xmlns:p14="http://schemas.microsoft.com/office/powerpoint/2010/main" val="30217602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1B879-08FC-266D-FF6C-71E55F5BA90B}"/>
              </a:ext>
            </a:extLst>
          </p:cNvPr>
          <p:cNvSpPr>
            <a:spLocks noGrp="1"/>
          </p:cNvSpPr>
          <p:nvPr>
            <p:ph type="title"/>
          </p:nvPr>
        </p:nvSpPr>
        <p:spPr>
          <a:xfrm>
            <a:off x="838200" y="365125"/>
            <a:ext cx="10515600" cy="732155"/>
          </a:xfrm>
        </p:spPr>
        <p:txBody>
          <a:bodyPr/>
          <a:lstStyle/>
          <a:p>
            <a:r>
              <a:rPr lang="en-US" b="1" dirty="0"/>
              <a:t>JSON (JavaScript Object Notation):</a:t>
            </a:r>
          </a:p>
        </p:txBody>
      </p:sp>
      <p:sp>
        <p:nvSpPr>
          <p:cNvPr id="3" name="Content Placeholder 2">
            <a:extLst>
              <a:ext uri="{FF2B5EF4-FFF2-40B4-BE49-F238E27FC236}">
                <a16:creationId xmlns:a16="http://schemas.microsoft.com/office/drawing/2014/main" id="{8DC21B31-91F3-2192-CF1E-976043D91227}"/>
              </a:ext>
            </a:extLst>
          </p:cNvPr>
          <p:cNvSpPr>
            <a:spLocks noGrp="1"/>
          </p:cNvSpPr>
          <p:nvPr>
            <p:ph idx="1"/>
          </p:nvPr>
        </p:nvSpPr>
        <p:spPr>
          <a:xfrm>
            <a:off x="838200" y="1319187"/>
            <a:ext cx="10515600" cy="5173687"/>
          </a:xfrm>
        </p:spPr>
        <p:txBody>
          <a:bodyPr>
            <a:normAutofit/>
          </a:bodyPr>
          <a:lstStyle/>
          <a:p>
            <a:pPr marL="0" indent="0">
              <a:buNone/>
            </a:pPr>
            <a:r>
              <a:rPr lang="en-US" dirty="0"/>
              <a:t>// Converting an object to JSON</a:t>
            </a:r>
          </a:p>
          <a:p>
            <a:pPr marL="0" indent="0">
              <a:buNone/>
            </a:pPr>
            <a:r>
              <a:rPr lang="en-US" dirty="0"/>
              <a:t>const </a:t>
            </a:r>
            <a:r>
              <a:rPr lang="en-US" dirty="0" err="1"/>
              <a:t>jsonPerson</a:t>
            </a:r>
            <a:r>
              <a:rPr lang="en-US" dirty="0"/>
              <a:t> = </a:t>
            </a:r>
            <a:r>
              <a:rPr lang="en-US" dirty="0" err="1"/>
              <a:t>JSON.stringify</a:t>
            </a:r>
            <a:r>
              <a:rPr lang="en-US" dirty="0"/>
              <a:t>(person);</a:t>
            </a:r>
          </a:p>
          <a:p>
            <a:pPr marL="0" indent="0">
              <a:buNone/>
            </a:pPr>
            <a:r>
              <a:rPr lang="en-US" dirty="0"/>
              <a:t>console.log(</a:t>
            </a:r>
            <a:r>
              <a:rPr lang="en-US" dirty="0" err="1"/>
              <a:t>jsonPerson</a:t>
            </a:r>
            <a:r>
              <a:rPr lang="en-US" dirty="0"/>
              <a:t>);</a:t>
            </a:r>
          </a:p>
          <a:p>
            <a:pPr marL="0" indent="0">
              <a:buNone/>
            </a:pPr>
            <a:endParaRPr lang="en-US" dirty="0"/>
          </a:p>
          <a:p>
            <a:pPr marL="0" indent="0">
              <a:buNone/>
            </a:pPr>
            <a:r>
              <a:rPr lang="en-US" dirty="0"/>
              <a:t>// Output: {"name":"John","age":26,"city":"New York"}// Parsing JSON back to an object</a:t>
            </a:r>
          </a:p>
          <a:p>
            <a:pPr marL="0" indent="0">
              <a:buNone/>
            </a:pPr>
            <a:endParaRPr lang="en-US" dirty="0"/>
          </a:p>
          <a:p>
            <a:pPr marL="0" indent="0">
              <a:buNone/>
            </a:pPr>
            <a:r>
              <a:rPr lang="en-US" dirty="0"/>
              <a:t>const </a:t>
            </a:r>
            <a:r>
              <a:rPr lang="en-US" dirty="0" err="1"/>
              <a:t>parsedPerson</a:t>
            </a:r>
            <a:r>
              <a:rPr lang="en-US" dirty="0"/>
              <a:t> = </a:t>
            </a:r>
            <a:r>
              <a:rPr lang="en-US" dirty="0" err="1"/>
              <a:t>JSON.parse</a:t>
            </a:r>
            <a:r>
              <a:rPr lang="en-US" dirty="0"/>
              <a:t>(</a:t>
            </a:r>
            <a:r>
              <a:rPr lang="en-US" dirty="0" err="1"/>
              <a:t>jsonPerson</a:t>
            </a:r>
            <a:r>
              <a:rPr lang="en-US" dirty="0"/>
              <a:t>);</a:t>
            </a:r>
          </a:p>
          <a:p>
            <a:pPr marL="0" indent="0">
              <a:buNone/>
            </a:pPr>
            <a:r>
              <a:rPr lang="en-US" dirty="0"/>
              <a:t>console.log(</a:t>
            </a:r>
            <a:r>
              <a:rPr lang="en-US" dirty="0" err="1"/>
              <a:t>parsedPerson</a:t>
            </a:r>
            <a:r>
              <a:rPr lang="en-US" dirty="0"/>
              <a:t>);</a:t>
            </a:r>
          </a:p>
          <a:p>
            <a:pPr marL="0" indent="0">
              <a:buNone/>
            </a:pPr>
            <a:r>
              <a:rPr lang="en-US" dirty="0"/>
              <a:t>// Output: { name: 'John', age: 26, city: 'New York' }</a:t>
            </a:r>
          </a:p>
        </p:txBody>
      </p:sp>
    </p:spTree>
    <p:extLst>
      <p:ext uri="{BB962C8B-B14F-4D97-AF65-F5344CB8AC3E}">
        <p14:creationId xmlns:p14="http://schemas.microsoft.com/office/powerpoint/2010/main" val="42511135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24EC-266D-C5E7-2171-D017EE549FFF}"/>
              </a:ext>
            </a:extLst>
          </p:cNvPr>
          <p:cNvSpPr>
            <a:spLocks noGrp="1"/>
          </p:cNvSpPr>
          <p:nvPr>
            <p:ph type="title"/>
          </p:nvPr>
        </p:nvSpPr>
        <p:spPr/>
        <p:txBody>
          <a:bodyPr/>
          <a:lstStyle/>
          <a:p>
            <a:r>
              <a:rPr lang="en-US" b="1" dirty="0"/>
              <a:t>Module 6: DOM Manipulation</a:t>
            </a:r>
          </a:p>
        </p:txBody>
      </p:sp>
      <p:sp>
        <p:nvSpPr>
          <p:cNvPr id="3" name="Content Placeholder 2">
            <a:extLst>
              <a:ext uri="{FF2B5EF4-FFF2-40B4-BE49-F238E27FC236}">
                <a16:creationId xmlns:a16="http://schemas.microsoft.com/office/drawing/2014/main" id="{ACE2AF4B-B71E-19D6-33A0-4E5746A0834A}"/>
              </a:ext>
            </a:extLst>
          </p:cNvPr>
          <p:cNvSpPr>
            <a:spLocks noGrp="1"/>
          </p:cNvSpPr>
          <p:nvPr>
            <p:ph idx="1"/>
          </p:nvPr>
        </p:nvSpPr>
        <p:spPr/>
        <p:txBody>
          <a:bodyPr/>
          <a:lstStyle/>
          <a:p>
            <a:r>
              <a:rPr lang="en-US" b="1" dirty="0"/>
              <a:t>Definition:</a:t>
            </a:r>
            <a:r>
              <a:rPr lang="en-US" dirty="0"/>
              <a:t> The Document Object Model (DOM) is a programming interface for web documents. DOM manipulation involves interacting with the HTML and XML documents dynamically using JavaScript.</a:t>
            </a:r>
          </a:p>
          <a:p>
            <a:endParaRPr lang="en-US" dirty="0"/>
          </a:p>
          <a:p>
            <a:r>
              <a:rPr lang="en-US" b="1" dirty="0"/>
              <a:t>Importance:</a:t>
            </a:r>
            <a:r>
              <a:rPr lang="en-US" dirty="0"/>
              <a:t> Allows us to update, delete, or create HTML elements on the fly, responding to user interactions and making web pages interactive.</a:t>
            </a:r>
          </a:p>
        </p:txBody>
      </p:sp>
    </p:spTree>
    <p:extLst>
      <p:ext uri="{BB962C8B-B14F-4D97-AF65-F5344CB8AC3E}">
        <p14:creationId xmlns:p14="http://schemas.microsoft.com/office/powerpoint/2010/main" val="33195462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607D7-312C-1194-897C-4E3C0CB998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4869B3-BA66-CCE9-C0B5-E49C342BDB7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3735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8E21C-E603-62DF-F8F1-96AFA17B3233}"/>
              </a:ext>
            </a:extLst>
          </p:cNvPr>
          <p:cNvSpPr>
            <a:spLocks noGrp="1"/>
          </p:cNvSpPr>
          <p:nvPr>
            <p:ph type="title"/>
          </p:nvPr>
        </p:nvSpPr>
        <p:spPr/>
        <p:txBody>
          <a:bodyPr>
            <a:normAutofit/>
          </a:bodyPr>
          <a:lstStyle/>
          <a:p>
            <a:r>
              <a:rPr lang="en-US" b="1" dirty="0"/>
              <a:t>Section 3: Importance of JavaScript in web development</a:t>
            </a:r>
            <a:endParaRPr lang="en-US" dirty="0"/>
          </a:p>
        </p:txBody>
      </p:sp>
      <p:sp>
        <p:nvSpPr>
          <p:cNvPr id="3" name="Content Placeholder 2">
            <a:extLst>
              <a:ext uri="{FF2B5EF4-FFF2-40B4-BE49-F238E27FC236}">
                <a16:creationId xmlns:a16="http://schemas.microsoft.com/office/drawing/2014/main" id="{045C5055-5DE5-6DE0-261E-08240B8CEA06}"/>
              </a:ext>
            </a:extLst>
          </p:cNvPr>
          <p:cNvSpPr>
            <a:spLocks noGrp="1"/>
          </p:cNvSpPr>
          <p:nvPr>
            <p:ph idx="1"/>
          </p:nvPr>
        </p:nvSpPr>
        <p:spPr/>
        <p:txBody>
          <a:bodyPr/>
          <a:lstStyle/>
          <a:p>
            <a:pPr>
              <a:buFont typeface="Arial" panose="020B0604020202020204" pitchFamily="34" charset="0"/>
              <a:buChar char="•"/>
            </a:pPr>
            <a:r>
              <a:rPr lang="en-US" b="1" dirty="0"/>
              <a:t>Enhancing User Experience:</a:t>
            </a:r>
            <a:r>
              <a:rPr lang="en-US" dirty="0"/>
              <a:t> Interactive features, dynamic content, and client-side validation.</a:t>
            </a:r>
          </a:p>
          <a:p>
            <a:pPr>
              <a:buFont typeface="Arial" panose="020B0604020202020204" pitchFamily="34" charset="0"/>
              <a:buChar char="•"/>
            </a:pPr>
            <a:r>
              <a:rPr lang="en-US" b="1" dirty="0"/>
              <a:t>Frameworks and Libraries:</a:t>
            </a:r>
            <a:r>
              <a:rPr lang="en-US" dirty="0"/>
              <a:t> Mention popular ones like React, Angular, and Vue.</a:t>
            </a:r>
          </a:p>
          <a:p>
            <a:pPr>
              <a:buFont typeface="Arial" panose="020B0604020202020204" pitchFamily="34" charset="0"/>
              <a:buChar char="•"/>
            </a:pPr>
            <a:r>
              <a:rPr lang="en-US" b="1" dirty="0"/>
              <a:t>Full-Stack Development:</a:t>
            </a:r>
            <a:r>
              <a:rPr lang="en-US" dirty="0"/>
              <a:t> JavaScript's role in both front-end and back-end development.</a:t>
            </a:r>
          </a:p>
          <a:p>
            <a:endParaRPr lang="en-US" dirty="0"/>
          </a:p>
        </p:txBody>
      </p:sp>
    </p:spTree>
    <p:extLst>
      <p:ext uri="{BB962C8B-B14F-4D97-AF65-F5344CB8AC3E}">
        <p14:creationId xmlns:p14="http://schemas.microsoft.com/office/powerpoint/2010/main" val="1574658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AB4F5-5223-E8D6-2319-542280C387AA}"/>
              </a:ext>
            </a:extLst>
          </p:cNvPr>
          <p:cNvSpPr>
            <a:spLocks noGrp="1"/>
          </p:cNvSpPr>
          <p:nvPr>
            <p:ph type="title"/>
          </p:nvPr>
        </p:nvSpPr>
        <p:spPr/>
        <p:txBody>
          <a:bodyPr>
            <a:normAutofit/>
          </a:bodyPr>
          <a:lstStyle/>
          <a:p>
            <a:r>
              <a:rPr lang="en-US" b="1" dirty="0"/>
              <a:t>Module 2: Setting Up Your Development Environment </a:t>
            </a:r>
            <a:endParaRPr lang="en-US" dirty="0"/>
          </a:p>
        </p:txBody>
      </p:sp>
      <p:sp>
        <p:nvSpPr>
          <p:cNvPr id="3" name="Content Placeholder 2">
            <a:extLst>
              <a:ext uri="{FF2B5EF4-FFF2-40B4-BE49-F238E27FC236}">
                <a16:creationId xmlns:a16="http://schemas.microsoft.com/office/drawing/2014/main" id="{B86B8354-D72D-8F2E-B60D-B7001F453ECB}"/>
              </a:ext>
            </a:extLst>
          </p:cNvPr>
          <p:cNvSpPr>
            <a:spLocks noGrp="1"/>
          </p:cNvSpPr>
          <p:nvPr>
            <p:ph idx="1"/>
          </p:nvPr>
        </p:nvSpPr>
        <p:spPr/>
        <p:txBody>
          <a:bodyPr/>
          <a:lstStyle/>
          <a:p>
            <a:pPr>
              <a:buFont typeface="+mj-lt"/>
              <a:buAutoNum type="arabicPeriod"/>
            </a:pPr>
            <a:r>
              <a:rPr lang="en-US" dirty="0"/>
              <a:t>Text editors (e.g., Visual Studio Code)</a:t>
            </a:r>
          </a:p>
          <a:p>
            <a:pPr>
              <a:buFont typeface="+mj-lt"/>
              <a:buAutoNum type="arabicPeriod"/>
            </a:pPr>
            <a:r>
              <a:rPr lang="en-US" dirty="0"/>
              <a:t>Browser Developer Tools</a:t>
            </a:r>
          </a:p>
          <a:p>
            <a:endParaRPr lang="en-US" dirty="0"/>
          </a:p>
        </p:txBody>
      </p:sp>
    </p:spTree>
    <p:extLst>
      <p:ext uri="{BB962C8B-B14F-4D97-AF65-F5344CB8AC3E}">
        <p14:creationId xmlns:p14="http://schemas.microsoft.com/office/powerpoint/2010/main" val="3811872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E30A5-C970-82F2-1938-E5E029F39117}"/>
              </a:ext>
            </a:extLst>
          </p:cNvPr>
          <p:cNvSpPr>
            <a:spLocks noGrp="1"/>
          </p:cNvSpPr>
          <p:nvPr>
            <p:ph type="title"/>
          </p:nvPr>
        </p:nvSpPr>
        <p:spPr/>
        <p:txBody>
          <a:bodyPr/>
          <a:lstStyle/>
          <a:p>
            <a:r>
              <a:rPr lang="en-US" b="1" dirty="0"/>
              <a:t>Section 1: Text Editors (5 mins)</a:t>
            </a:r>
            <a:endParaRPr lang="en-US" dirty="0"/>
          </a:p>
        </p:txBody>
      </p:sp>
      <p:sp>
        <p:nvSpPr>
          <p:cNvPr id="4" name="Content Placeholder 3">
            <a:extLst>
              <a:ext uri="{FF2B5EF4-FFF2-40B4-BE49-F238E27FC236}">
                <a16:creationId xmlns:a16="http://schemas.microsoft.com/office/drawing/2014/main" id="{F9FAEC3A-93B4-A743-22BF-B2FAF8511A92}"/>
              </a:ext>
            </a:extLst>
          </p:cNvPr>
          <p:cNvSpPr>
            <a:spLocks noGrp="1"/>
          </p:cNvSpPr>
          <p:nvPr>
            <p:ph idx="1"/>
          </p:nvPr>
        </p:nvSpPr>
        <p:spPr/>
        <p:txBody>
          <a:bodyPr/>
          <a:lstStyle/>
          <a:p>
            <a:endParaRPr lang="en-US"/>
          </a:p>
        </p:txBody>
      </p:sp>
      <p:pic>
        <p:nvPicPr>
          <p:cNvPr id="2052" name="Picture 4" descr="Top 20 JavaScript IDE &amp; Source Code Editors For Website Development | Temok  Hosting Blog">
            <a:extLst>
              <a:ext uri="{FF2B5EF4-FFF2-40B4-BE49-F238E27FC236}">
                <a16:creationId xmlns:a16="http://schemas.microsoft.com/office/drawing/2014/main" id="{36A00E30-8CAB-648A-DF81-415BF87445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4892" y="1603311"/>
            <a:ext cx="7441809" cy="4889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312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BA91A-06B1-4F61-87C5-7A2D3323F2AB}"/>
              </a:ext>
            </a:extLst>
          </p:cNvPr>
          <p:cNvSpPr>
            <a:spLocks noGrp="1"/>
          </p:cNvSpPr>
          <p:nvPr>
            <p:ph type="title"/>
          </p:nvPr>
        </p:nvSpPr>
        <p:spPr/>
        <p:txBody>
          <a:bodyPr/>
          <a:lstStyle/>
          <a:p>
            <a:r>
              <a:rPr lang="en-US" b="1" dirty="0"/>
              <a:t>Section 2: Browser Developer Tools </a:t>
            </a:r>
            <a:endParaRPr lang="en-US" dirty="0"/>
          </a:p>
        </p:txBody>
      </p:sp>
      <p:sp>
        <p:nvSpPr>
          <p:cNvPr id="3" name="Content Placeholder 2">
            <a:extLst>
              <a:ext uri="{FF2B5EF4-FFF2-40B4-BE49-F238E27FC236}">
                <a16:creationId xmlns:a16="http://schemas.microsoft.com/office/drawing/2014/main" id="{873CD07E-1155-2C3B-B0F7-0F7F32A5C1A5}"/>
              </a:ext>
            </a:extLst>
          </p:cNvPr>
          <p:cNvSpPr>
            <a:spLocks noGrp="1"/>
          </p:cNvSpPr>
          <p:nvPr>
            <p:ph idx="1"/>
          </p:nvPr>
        </p:nvSpPr>
        <p:spPr>
          <a:xfrm>
            <a:off x="838200" y="1825625"/>
            <a:ext cx="10515600" cy="671732"/>
          </a:xfrm>
        </p:spPr>
        <p:txBody>
          <a:bodyPr/>
          <a:lstStyle/>
          <a:p>
            <a:r>
              <a:rPr lang="en-US" dirty="0"/>
              <a:t>Chrome, </a:t>
            </a:r>
            <a:r>
              <a:rPr lang="en-US" dirty="0" err="1"/>
              <a:t>Ms</a:t>
            </a:r>
            <a:r>
              <a:rPr lang="en-US" dirty="0"/>
              <a:t> edge, Firefox</a:t>
            </a:r>
            <a:endParaRPr lang="my-MM" dirty="0"/>
          </a:p>
          <a:p>
            <a:endParaRPr lang="en-US" dirty="0"/>
          </a:p>
        </p:txBody>
      </p:sp>
      <p:pic>
        <p:nvPicPr>
          <p:cNvPr id="7" name="Picture 6">
            <a:extLst>
              <a:ext uri="{FF2B5EF4-FFF2-40B4-BE49-F238E27FC236}">
                <a16:creationId xmlns:a16="http://schemas.microsoft.com/office/drawing/2014/main" id="{C2532AE1-1491-E73A-8988-4456410FD0D3}"/>
              </a:ext>
            </a:extLst>
          </p:cNvPr>
          <p:cNvPicPr>
            <a:picLocks noChangeAspect="1"/>
          </p:cNvPicPr>
          <p:nvPr/>
        </p:nvPicPr>
        <p:blipFill rotWithShape="1">
          <a:blip r:embed="rId2"/>
          <a:srcRect l="68430" t="72896"/>
          <a:stretch/>
        </p:blipFill>
        <p:spPr>
          <a:xfrm>
            <a:off x="408857" y="2616591"/>
            <a:ext cx="7457626" cy="671732"/>
          </a:xfrm>
          <a:prstGeom prst="rect">
            <a:avLst/>
          </a:prstGeom>
        </p:spPr>
      </p:pic>
      <p:pic>
        <p:nvPicPr>
          <p:cNvPr id="11" name="Picture 10">
            <a:extLst>
              <a:ext uri="{FF2B5EF4-FFF2-40B4-BE49-F238E27FC236}">
                <a16:creationId xmlns:a16="http://schemas.microsoft.com/office/drawing/2014/main" id="{C4ECFAAB-CFF0-4B97-4E29-53CB06C40525}"/>
              </a:ext>
            </a:extLst>
          </p:cNvPr>
          <p:cNvPicPr>
            <a:picLocks noChangeAspect="1"/>
          </p:cNvPicPr>
          <p:nvPr/>
        </p:nvPicPr>
        <p:blipFill rotWithShape="1">
          <a:blip r:embed="rId3"/>
          <a:srcRect t="42667" b="14461"/>
          <a:stretch/>
        </p:blipFill>
        <p:spPr>
          <a:xfrm>
            <a:off x="8191083" y="1825625"/>
            <a:ext cx="4002066" cy="2940148"/>
          </a:xfrm>
          <a:prstGeom prst="rect">
            <a:avLst/>
          </a:prstGeom>
        </p:spPr>
      </p:pic>
      <p:pic>
        <p:nvPicPr>
          <p:cNvPr id="15" name="Picture 14">
            <a:extLst>
              <a:ext uri="{FF2B5EF4-FFF2-40B4-BE49-F238E27FC236}">
                <a16:creationId xmlns:a16="http://schemas.microsoft.com/office/drawing/2014/main" id="{77B67E36-91F1-97E2-A6E1-C11BBFBA99B1}"/>
              </a:ext>
            </a:extLst>
          </p:cNvPr>
          <p:cNvPicPr>
            <a:picLocks noChangeAspect="1"/>
          </p:cNvPicPr>
          <p:nvPr/>
        </p:nvPicPr>
        <p:blipFill>
          <a:blip r:embed="rId4"/>
          <a:stretch>
            <a:fillRect/>
          </a:stretch>
        </p:blipFill>
        <p:spPr>
          <a:xfrm>
            <a:off x="5246033" y="740473"/>
            <a:ext cx="3781953" cy="5039428"/>
          </a:xfrm>
          <a:prstGeom prst="rect">
            <a:avLst/>
          </a:prstGeom>
        </p:spPr>
      </p:pic>
      <p:sp>
        <p:nvSpPr>
          <p:cNvPr id="16" name="Content Placeholder 2">
            <a:extLst>
              <a:ext uri="{FF2B5EF4-FFF2-40B4-BE49-F238E27FC236}">
                <a16:creationId xmlns:a16="http://schemas.microsoft.com/office/drawing/2014/main" id="{26E4D7A3-0727-34A8-9BA9-9361A91876CF}"/>
              </a:ext>
            </a:extLst>
          </p:cNvPr>
          <p:cNvSpPr txBox="1">
            <a:spLocks/>
          </p:cNvSpPr>
          <p:nvPr/>
        </p:nvSpPr>
        <p:spPr>
          <a:xfrm>
            <a:off x="556846" y="4534516"/>
            <a:ext cx="10515600" cy="566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Or Just Ctrl + Shift + </a:t>
            </a:r>
            <a:r>
              <a:rPr lang="en-US" dirty="0" err="1"/>
              <a:t>i</a:t>
            </a:r>
            <a:endParaRPr lang="en-US" dirty="0"/>
          </a:p>
        </p:txBody>
      </p:sp>
    </p:spTree>
    <p:extLst>
      <p:ext uri="{BB962C8B-B14F-4D97-AF65-F5344CB8AC3E}">
        <p14:creationId xmlns:p14="http://schemas.microsoft.com/office/powerpoint/2010/main" val="4195388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6">
                                            <p:txEl>
                                              <p:pRg st="0" end="0"/>
                                            </p:txEl>
                                          </p:spTgt>
                                        </p:tgtEl>
                                        <p:attrNameLst>
                                          <p:attrName>style.visibility</p:attrName>
                                        </p:attrNameLst>
                                      </p:cBhvr>
                                      <p:to>
                                        <p:strVal val="visible"/>
                                      </p:to>
                                    </p:set>
                                    <p:anim calcmode="lin" valueType="num">
                                      <p:cBhvr additive="base">
                                        <p:cTn id="26"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FBCB-D357-9F16-329D-BE06B58EED57}"/>
              </a:ext>
            </a:extLst>
          </p:cNvPr>
          <p:cNvSpPr>
            <a:spLocks noGrp="1"/>
          </p:cNvSpPr>
          <p:nvPr>
            <p:ph type="title"/>
          </p:nvPr>
        </p:nvSpPr>
        <p:spPr/>
        <p:txBody>
          <a:bodyPr/>
          <a:lstStyle/>
          <a:p>
            <a:r>
              <a:rPr lang="en-US" b="1" dirty="0"/>
              <a:t>Section 2: Browser Developer Tools </a:t>
            </a:r>
            <a:endParaRPr lang="en-US" dirty="0"/>
          </a:p>
        </p:txBody>
      </p:sp>
      <p:pic>
        <p:nvPicPr>
          <p:cNvPr id="5" name="Content Placeholder 4">
            <a:extLst>
              <a:ext uri="{FF2B5EF4-FFF2-40B4-BE49-F238E27FC236}">
                <a16:creationId xmlns:a16="http://schemas.microsoft.com/office/drawing/2014/main" id="{5D11E52B-B916-5A44-EF77-D8814E2C374A}"/>
              </a:ext>
            </a:extLst>
          </p:cNvPr>
          <p:cNvPicPr>
            <a:picLocks noGrp="1" noChangeAspect="1"/>
          </p:cNvPicPr>
          <p:nvPr>
            <p:ph idx="1"/>
          </p:nvPr>
        </p:nvPicPr>
        <p:blipFill>
          <a:blip r:embed="rId2"/>
          <a:stretch>
            <a:fillRect/>
          </a:stretch>
        </p:blipFill>
        <p:spPr>
          <a:xfrm>
            <a:off x="1394654" y="1895963"/>
            <a:ext cx="8164735" cy="4351338"/>
          </a:xfrm>
        </p:spPr>
      </p:pic>
    </p:spTree>
    <p:extLst>
      <p:ext uri="{BB962C8B-B14F-4D97-AF65-F5344CB8AC3E}">
        <p14:creationId xmlns:p14="http://schemas.microsoft.com/office/powerpoint/2010/main" val="2052914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TotalTime>
  <Words>2403</Words>
  <Application>Microsoft Office PowerPoint</Application>
  <PresentationFormat>Widescreen</PresentationFormat>
  <Paragraphs>350</Paragraphs>
  <Slides>46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Calibri Light</vt:lpstr>
      <vt:lpstr>Office Theme</vt:lpstr>
      <vt:lpstr>JavaScript Wizard Course for Beginners </vt:lpstr>
      <vt:lpstr>Module 1: Introduction to JavaScript</vt:lpstr>
      <vt:lpstr>What is JavaScript?</vt:lpstr>
      <vt:lpstr>Section 2: Brief history and evolution</vt:lpstr>
      <vt:lpstr>Section 3: Importance of JavaScript in web development</vt:lpstr>
      <vt:lpstr>Module 2: Setting Up Your Development Environment </vt:lpstr>
      <vt:lpstr>Section 1: Text Editors (5 mins)</vt:lpstr>
      <vt:lpstr>Section 2: Browser Developer Tools </vt:lpstr>
      <vt:lpstr>Section 2: Browser Developer Tools </vt:lpstr>
      <vt:lpstr>Module 3: Basic JavaScript Syntax</vt:lpstr>
      <vt:lpstr>Intro: Javascript (Js) in Html</vt:lpstr>
      <vt:lpstr>Intro: Javascript (Js) in Html</vt:lpstr>
      <vt:lpstr>Intro: Javascript (Js) in Html</vt:lpstr>
      <vt:lpstr>Intro: Javascript (Js) in Html</vt:lpstr>
      <vt:lpstr>Intro: Javascript (Js) in Html</vt:lpstr>
      <vt:lpstr>Section 1: Variables and Data Types</vt:lpstr>
      <vt:lpstr>Section 1: Variables and Data Types</vt:lpstr>
      <vt:lpstr>Section 2: Operators</vt:lpstr>
      <vt:lpstr>Section 3: Control Flow</vt:lpstr>
      <vt:lpstr>Section 3: Control Flow</vt:lpstr>
      <vt:lpstr>Section 3: Control Flow</vt:lpstr>
      <vt:lpstr>Section 3: Control Flow</vt:lpstr>
      <vt:lpstr>Section 3: Control Flow</vt:lpstr>
      <vt:lpstr>Section 3: Control Flow</vt:lpstr>
      <vt:lpstr>Module 4: Functions and Scope</vt:lpstr>
      <vt:lpstr>Introduction to Functions: </vt:lpstr>
      <vt:lpstr>Example</vt:lpstr>
      <vt:lpstr>Function Expressions:</vt:lpstr>
      <vt:lpstr>Example</vt:lpstr>
      <vt:lpstr>Parameters:</vt:lpstr>
      <vt:lpstr>Return Values:</vt:lpstr>
      <vt:lpstr>Scope:</vt:lpstr>
      <vt:lpstr>Scope:</vt:lpstr>
      <vt:lpstr>Hoisting:</vt:lpstr>
      <vt:lpstr>Module 5: Working with Arrays and Objects</vt:lpstr>
      <vt:lpstr>Arrays:</vt:lpstr>
      <vt:lpstr>Arrays: Creation:</vt:lpstr>
      <vt:lpstr>Arrays: Manipulation:</vt:lpstr>
      <vt:lpstr>Arrays: Manipulation:</vt:lpstr>
      <vt:lpstr>Arrays: Iteration:</vt:lpstr>
      <vt:lpstr>Objects:</vt:lpstr>
      <vt:lpstr>Properties:</vt:lpstr>
      <vt:lpstr>Methods:</vt:lpstr>
      <vt:lpstr>JSON (JavaScript Object Notation):</vt:lpstr>
      <vt:lpstr>Module 6: DOM Manipulation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Master Course for Beginners </dc:title>
  <dc:creator>Seth Khant</dc:creator>
  <cp:lastModifiedBy>Seth Khant</cp:lastModifiedBy>
  <cp:revision>20</cp:revision>
  <dcterms:created xsi:type="dcterms:W3CDTF">2024-01-11T15:28:33Z</dcterms:created>
  <dcterms:modified xsi:type="dcterms:W3CDTF">2024-02-01T15:36:06Z</dcterms:modified>
</cp:coreProperties>
</file>