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6" r:id="rId12"/>
    <p:sldId id="277" r:id="rId13"/>
    <p:sldId id="304" r:id="rId14"/>
    <p:sldId id="279" r:id="rId15"/>
    <p:sldId id="278" r:id="rId16"/>
    <p:sldId id="266" r:id="rId17"/>
    <p:sldId id="269" r:id="rId18"/>
    <p:sldId id="267" r:id="rId19"/>
    <p:sldId id="302" r:id="rId20"/>
    <p:sldId id="303" r:id="rId21"/>
    <p:sldId id="305" r:id="rId22"/>
    <p:sldId id="306" r:id="rId23"/>
    <p:sldId id="307" r:id="rId24"/>
    <p:sldId id="308" r:id="rId25"/>
    <p:sldId id="268" r:id="rId26"/>
    <p:sldId id="272" r:id="rId27"/>
    <p:sldId id="271" r:id="rId28"/>
    <p:sldId id="270" r:id="rId29"/>
    <p:sldId id="274" r:id="rId30"/>
    <p:sldId id="273" r:id="rId31"/>
    <p:sldId id="275" r:id="rId32"/>
    <p:sldId id="280" r:id="rId33"/>
    <p:sldId id="281" r:id="rId34"/>
    <p:sldId id="282" r:id="rId35"/>
    <p:sldId id="283" r:id="rId36"/>
    <p:sldId id="285" r:id="rId37"/>
    <p:sldId id="286" r:id="rId38"/>
    <p:sldId id="287" r:id="rId39"/>
    <p:sldId id="288" r:id="rId40"/>
    <p:sldId id="289" r:id="rId41"/>
    <p:sldId id="290" r:id="rId42"/>
    <p:sldId id="292" r:id="rId43"/>
    <p:sldId id="291" r:id="rId44"/>
    <p:sldId id="295" r:id="rId45"/>
    <p:sldId id="296" r:id="rId46"/>
    <p:sldId id="297" r:id="rId47"/>
    <p:sldId id="298" r:id="rId48"/>
    <p:sldId id="293" r:id="rId49"/>
    <p:sldId id="299" r:id="rId50"/>
    <p:sldId id="300" r:id="rId51"/>
    <p:sldId id="309" r:id="rId52"/>
    <p:sldId id="324" r:id="rId53"/>
    <p:sldId id="310" r:id="rId54"/>
    <p:sldId id="311" r:id="rId55"/>
    <p:sldId id="312" r:id="rId56"/>
    <p:sldId id="313" r:id="rId57"/>
    <p:sldId id="314" r:id="rId58"/>
    <p:sldId id="315" r:id="rId59"/>
    <p:sldId id="316" r:id="rId60"/>
    <p:sldId id="317" r:id="rId61"/>
    <p:sldId id="335" r:id="rId62"/>
    <p:sldId id="318" r:id="rId63"/>
    <p:sldId id="319" r:id="rId64"/>
    <p:sldId id="320" r:id="rId65"/>
    <p:sldId id="321" r:id="rId66"/>
    <p:sldId id="322" r:id="rId67"/>
    <p:sldId id="323" r:id="rId68"/>
    <p:sldId id="325" r:id="rId69"/>
    <p:sldId id="326" r:id="rId70"/>
    <p:sldId id="327" r:id="rId71"/>
    <p:sldId id="328" r:id="rId72"/>
    <p:sldId id="329" r:id="rId73"/>
    <p:sldId id="330" r:id="rId74"/>
    <p:sldId id="331" r:id="rId75"/>
    <p:sldId id="332" r:id="rId76"/>
    <p:sldId id="333" r:id="rId77"/>
    <p:sldId id="334"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FA062-206F-42A7-394A-9913E7B8B3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967859-9FB9-D5CB-EA15-AEEC0173C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D39FCE-05E8-61EB-3EBA-A9ACFCC32182}"/>
              </a:ext>
            </a:extLst>
          </p:cNvPr>
          <p:cNvSpPr>
            <a:spLocks noGrp="1"/>
          </p:cNvSpPr>
          <p:nvPr>
            <p:ph type="dt" sz="half" idx="10"/>
          </p:nvPr>
        </p:nvSpPr>
        <p:spPr/>
        <p:txBody>
          <a:bodyPr/>
          <a:lstStyle/>
          <a:p>
            <a:fld id="{D475D3EB-2D47-42AC-8158-7CF25B1308F8}" type="datetimeFigureOut">
              <a:rPr lang="en-US" smtClean="0"/>
              <a:t>2/26/2024</a:t>
            </a:fld>
            <a:endParaRPr lang="en-US"/>
          </a:p>
        </p:txBody>
      </p:sp>
      <p:sp>
        <p:nvSpPr>
          <p:cNvPr id="5" name="Footer Placeholder 4">
            <a:extLst>
              <a:ext uri="{FF2B5EF4-FFF2-40B4-BE49-F238E27FC236}">
                <a16:creationId xmlns:a16="http://schemas.microsoft.com/office/drawing/2014/main" id="{106E9CD2-8980-05AA-511C-0AAFCD1A6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0B4CB-1768-110E-F7EE-3223F6275AD8}"/>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162613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31915-4E84-5E22-EF16-80929B8354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29309A-2035-A195-4882-152A31A0BC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6B68E-AB80-4332-A11B-CC09435B1A07}"/>
              </a:ext>
            </a:extLst>
          </p:cNvPr>
          <p:cNvSpPr>
            <a:spLocks noGrp="1"/>
          </p:cNvSpPr>
          <p:nvPr>
            <p:ph type="dt" sz="half" idx="10"/>
          </p:nvPr>
        </p:nvSpPr>
        <p:spPr/>
        <p:txBody>
          <a:bodyPr/>
          <a:lstStyle/>
          <a:p>
            <a:fld id="{D475D3EB-2D47-42AC-8158-7CF25B1308F8}" type="datetimeFigureOut">
              <a:rPr lang="en-US" smtClean="0"/>
              <a:t>2/26/2024</a:t>
            </a:fld>
            <a:endParaRPr lang="en-US"/>
          </a:p>
        </p:txBody>
      </p:sp>
      <p:sp>
        <p:nvSpPr>
          <p:cNvPr id="5" name="Footer Placeholder 4">
            <a:extLst>
              <a:ext uri="{FF2B5EF4-FFF2-40B4-BE49-F238E27FC236}">
                <a16:creationId xmlns:a16="http://schemas.microsoft.com/office/drawing/2014/main" id="{8AC1B2E8-2F6A-043E-1D66-74953104D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BCB1A-7835-AFDC-AB0B-756FB631E041}"/>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14585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F1A0FE-263F-B376-4B75-FD9207CE42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6C0C8F-4CC6-D5E7-9751-752F27332B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35A10-7E0E-0FF9-5C19-416AC6D28919}"/>
              </a:ext>
            </a:extLst>
          </p:cNvPr>
          <p:cNvSpPr>
            <a:spLocks noGrp="1"/>
          </p:cNvSpPr>
          <p:nvPr>
            <p:ph type="dt" sz="half" idx="10"/>
          </p:nvPr>
        </p:nvSpPr>
        <p:spPr/>
        <p:txBody>
          <a:bodyPr/>
          <a:lstStyle/>
          <a:p>
            <a:fld id="{D475D3EB-2D47-42AC-8158-7CF25B1308F8}" type="datetimeFigureOut">
              <a:rPr lang="en-US" smtClean="0"/>
              <a:t>2/26/2024</a:t>
            </a:fld>
            <a:endParaRPr lang="en-US"/>
          </a:p>
        </p:txBody>
      </p:sp>
      <p:sp>
        <p:nvSpPr>
          <p:cNvPr id="5" name="Footer Placeholder 4">
            <a:extLst>
              <a:ext uri="{FF2B5EF4-FFF2-40B4-BE49-F238E27FC236}">
                <a16:creationId xmlns:a16="http://schemas.microsoft.com/office/drawing/2014/main" id="{A90895AF-3D72-CDB4-6AAA-CC593A245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B71F4-363A-CDF3-AA49-082C7BB4BA1F}"/>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15091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5313-5315-7931-244D-D8ED4A5F26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900EC-A4F0-FC69-8EA4-2F89865AD8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1ADBB-D764-43A1-8A70-039731E03B1B}"/>
              </a:ext>
            </a:extLst>
          </p:cNvPr>
          <p:cNvSpPr>
            <a:spLocks noGrp="1"/>
          </p:cNvSpPr>
          <p:nvPr>
            <p:ph type="dt" sz="half" idx="10"/>
          </p:nvPr>
        </p:nvSpPr>
        <p:spPr/>
        <p:txBody>
          <a:bodyPr/>
          <a:lstStyle/>
          <a:p>
            <a:fld id="{D475D3EB-2D47-42AC-8158-7CF25B1308F8}" type="datetimeFigureOut">
              <a:rPr lang="en-US" smtClean="0"/>
              <a:t>2/26/2024</a:t>
            </a:fld>
            <a:endParaRPr lang="en-US"/>
          </a:p>
        </p:txBody>
      </p:sp>
      <p:sp>
        <p:nvSpPr>
          <p:cNvPr id="5" name="Footer Placeholder 4">
            <a:extLst>
              <a:ext uri="{FF2B5EF4-FFF2-40B4-BE49-F238E27FC236}">
                <a16:creationId xmlns:a16="http://schemas.microsoft.com/office/drawing/2014/main" id="{7E8F0DC4-2C47-AF62-1BD9-94447D5A4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D6581-CCD0-0D14-AEBF-DD84C44B51A8}"/>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23795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F960-373D-1CB2-E4E0-A3BFECB280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DBBBCE-2821-A51E-B6FD-59FD656B15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957685-0434-583F-5AF0-9E1F4889F838}"/>
              </a:ext>
            </a:extLst>
          </p:cNvPr>
          <p:cNvSpPr>
            <a:spLocks noGrp="1"/>
          </p:cNvSpPr>
          <p:nvPr>
            <p:ph type="dt" sz="half" idx="10"/>
          </p:nvPr>
        </p:nvSpPr>
        <p:spPr/>
        <p:txBody>
          <a:bodyPr/>
          <a:lstStyle/>
          <a:p>
            <a:fld id="{D475D3EB-2D47-42AC-8158-7CF25B1308F8}" type="datetimeFigureOut">
              <a:rPr lang="en-US" smtClean="0"/>
              <a:t>2/26/2024</a:t>
            </a:fld>
            <a:endParaRPr lang="en-US"/>
          </a:p>
        </p:txBody>
      </p:sp>
      <p:sp>
        <p:nvSpPr>
          <p:cNvPr id="5" name="Footer Placeholder 4">
            <a:extLst>
              <a:ext uri="{FF2B5EF4-FFF2-40B4-BE49-F238E27FC236}">
                <a16:creationId xmlns:a16="http://schemas.microsoft.com/office/drawing/2014/main" id="{3BDC8A24-8100-B4C3-F815-B7B8CA18F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FF1D6-012B-096B-7D8F-B0F09491CEFC}"/>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238868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A445-AE5B-A366-455E-87B0D7948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84F73-1D1D-11C4-34B6-445644A5D0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1F09BE-FC00-B17D-4989-438BE91868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3F6FE7-2EC7-650A-60FF-57DA7512ACE2}"/>
              </a:ext>
            </a:extLst>
          </p:cNvPr>
          <p:cNvSpPr>
            <a:spLocks noGrp="1"/>
          </p:cNvSpPr>
          <p:nvPr>
            <p:ph type="dt" sz="half" idx="10"/>
          </p:nvPr>
        </p:nvSpPr>
        <p:spPr/>
        <p:txBody>
          <a:bodyPr/>
          <a:lstStyle/>
          <a:p>
            <a:fld id="{D475D3EB-2D47-42AC-8158-7CF25B1308F8}" type="datetimeFigureOut">
              <a:rPr lang="en-US" smtClean="0"/>
              <a:t>2/26/2024</a:t>
            </a:fld>
            <a:endParaRPr lang="en-US"/>
          </a:p>
        </p:txBody>
      </p:sp>
      <p:sp>
        <p:nvSpPr>
          <p:cNvPr id="6" name="Footer Placeholder 5">
            <a:extLst>
              <a:ext uri="{FF2B5EF4-FFF2-40B4-BE49-F238E27FC236}">
                <a16:creationId xmlns:a16="http://schemas.microsoft.com/office/drawing/2014/main" id="{7C6D4967-4557-C3CA-2C08-F4C132C1EE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D110F-99D8-A93F-263C-0B92E0A9B254}"/>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10316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3865-D2D0-090A-5167-DC855F88E2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CCE28F-D6E5-1C83-6A6C-5B8CFC976B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28D336-CD75-3EA6-CAED-56C8C69B47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9976D7-DAE7-7230-4173-D65E24A905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110D87-CFED-1A8C-C1DB-CD98B1DE6B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51D264-2D32-A20D-486E-DB94A4600376}"/>
              </a:ext>
            </a:extLst>
          </p:cNvPr>
          <p:cNvSpPr>
            <a:spLocks noGrp="1"/>
          </p:cNvSpPr>
          <p:nvPr>
            <p:ph type="dt" sz="half" idx="10"/>
          </p:nvPr>
        </p:nvSpPr>
        <p:spPr/>
        <p:txBody>
          <a:bodyPr/>
          <a:lstStyle/>
          <a:p>
            <a:fld id="{D475D3EB-2D47-42AC-8158-7CF25B1308F8}" type="datetimeFigureOut">
              <a:rPr lang="en-US" smtClean="0"/>
              <a:t>2/26/2024</a:t>
            </a:fld>
            <a:endParaRPr lang="en-US"/>
          </a:p>
        </p:txBody>
      </p:sp>
      <p:sp>
        <p:nvSpPr>
          <p:cNvPr id="8" name="Footer Placeholder 7">
            <a:extLst>
              <a:ext uri="{FF2B5EF4-FFF2-40B4-BE49-F238E27FC236}">
                <a16:creationId xmlns:a16="http://schemas.microsoft.com/office/drawing/2014/main" id="{909DD6FC-85CC-033E-78C0-7D217DD922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08FE4-D6DF-6F4A-5CFA-455EBDBC35F3}"/>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28991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B17D-378B-6587-A38F-F0A9D6769D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680F54-E1F8-E62B-E9F7-37D9F1ABC33F}"/>
              </a:ext>
            </a:extLst>
          </p:cNvPr>
          <p:cNvSpPr>
            <a:spLocks noGrp="1"/>
          </p:cNvSpPr>
          <p:nvPr>
            <p:ph type="dt" sz="half" idx="10"/>
          </p:nvPr>
        </p:nvSpPr>
        <p:spPr/>
        <p:txBody>
          <a:bodyPr/>
          <a:lstStyle/>
          <a:p>
            <a:fld id="{D475D3EB-2D47-42AC-8158-7CF25B1308F8}" type="datetimeFigureOut">
              <a:rPr lang="en-US" smtClean="0"/>
              <a:t>2/26/2024</a:t>
            </a:fld>
            <a:endParaRPr lang="en-US"/>
          </a:p>
        </p:txBody>
      </p:sp>
      <p:sp>
        <p:nvSpPr>
          <p:cNvPr id="4" name="Footer Placeholder 3">
            <a:extLst>
              <a:ext uri="{FF2B5EF4-FFF2-40B4-BE49-F238E27FC236}">
                <a16:creationId xmlns:a16="http://schemas.microsoft.com/office/drawing/2014/main" id="{0E0742F2-7783-0640-0885-50E1ADB930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643712-D18E-B4C7-991A-59948BA3EB3B}"/>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236122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1227EF-1F98-B88B-2328-54062CAD981C}"/>
              </a:ext>
            </a:extLst>
          </p:cNvPr>
          <p:cNvSpPr>
            <a:spLocks noGrp="1"/>
          </p:cNvSpPr>
          <p:nvPr>
            <p:ph type="dt" sz="half" idx="10"/>
          </p:nvPr>
        </p:nvSpPr>
        <p:spPr/>
        <p:txBody>
          <a:bodyPr/>
          <a:lstStyle/>
          <a:p>
            <a:fld id="{D475D3EB-2D47-42AC-8158-7CF25B1308F8}" type="datetimeFigureOut">
              <a:rPr lang="en-US" smtClean="0"/>
              <a:t>2/26/2024</a:t>
            </a:fld>
            <a:endParaRPr lang="en-US"/>
          </a:p>
        </p:txBody>
      </p:sp>
      <p:sp>
        <p:nvSpPr>
          <p:cNvPr id="3" name="Footer Placeholder 2">
            <a:extLst>
              <a:ext uri="{FF2B5EF4-FFF2-40B4-BE49-F238E27FC236}">
                <a16:creationId xmlns:a16="http://schemas.microsoft.com/office/drawing/2014/main" id="{57635B70-C397-7C05-5153-8D80062189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09DB86-E4FA-2032-65B1-AF8979CEC0E9}"/>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926393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74C2-E1DF-2A3D-A36A-0EA2B28B8A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0F0D98-8CED-3B6E-2768-29F0490EB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81C62E-640D-F322-22C2-F783DE1A3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6F9A9F-03F5-7C86-6DE0-D63C1A24DA78}"/>
              </a:ext>
            </a:extLst>
          </p:cNvPr>
          <p:cNvSpPr>
            <a:spLocks noGrp="1"/>
          </p:cNvSpPr>
          <p:nvPr>
            <p:ph type="dt" sz="half" idx="10"/>
          </p:nvPr>
        </p:nvSpPr>
        <p:spPr/>
        <p:txBody>
          <a:bodyPr/>
          <a:lstStyle/>
          <a:p>
            <a:fld id="{D475D3EB-2D47-42AC-8158-7CF25B1308F8}" type="datetimeFigureOut">
              <a:rPr lang="en-US" smtClean="0"/>
              <a:t>2/26/2024</a:t>
            </a:fld>
            <a:endParaRPr lang="en-US"/>
          </a:p>
        </p:txBody>
      </p:sp>
      <p:sp>
        <p:nvSpPr>
          <p:cNvPr id="6" name="Footer Placeholder 5">
            <a:extLst>
              <a:ext uri="{FF2B5EF4-FFF2-40B4-BE49-F238E27FC236}">
                <a16:creationId xmlns:a16="http://schemas.microsoft.com/office/drawing/2014/main" id="{264AE56A-9579-9282-9564-E11BDF696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E438E-AC26-8466-E193-DBFC80AFB790}"/>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352060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8CEB-2EF5-4528-5061-72A784B4C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C9871C-4957-F865-528A-E5FB412D9A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4FD070-4870-A38D-A3A4-EBA241C97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9D04E-C663-DB01-CCD4-57AF8E1A1BCC}"/>
              </a:ext>
            </a:extLst>
          </p:cNvPr>
          <p:cNvSpPr>
            <a:spLocks noGrp="1"/>
          </p:cNvSpPr>
          <p:nvPr>
            <p:ph type="dt" sz="half" idx="10"/>
          </p:nvPr>
        </p:nvSpPr>
        <p:spPr/>
        <p:txBody>
          <a:bodyPr/>
          <a:lstStyle/>
          <a:p>
            <a:fld id="{D475D3EB-2D47-42AC-8158-7CF25B1308F8}" type="datetimeFigureOut">
              <a:rPr lang="en-US" smtClean="0"/>
              <a:t>2/26/2024</a:t>
            </a:fld>
            <a:endParaRPr lang="en-US"/>
          </a:p>
        </p:txBody>
      </p:sp>
      <p:sp>
        <p:nvSpPr>
          <p:cNvPr id="6" name="Footer Placeholder 5">
            <a:extLst>
              <a:ext uri="{FF2B5EF4-FFF2-40B4-BE49-F238E27FC236}">
                <a16:creationId xmlns:a16="http://schemas.microsoft.com/office/drawing/2014/main" id="{3B6D8A90-B0E0-FA68-2296-E5DA5C167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E6244-FB28-72FE-BD3E-9D90B0A18BE2}"/>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99431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22E75-BF76-1EF5-F47C-F3E1A3FC93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46632D-369B-9D81-B702-C1BD9D9F4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0BF87-7FF6-51AA-5942-082D13737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5D3EB-2D47-42AC-8158-7CF25B1308F8}" type="datetimeFigureOut">
              <a:rPr lang="en-US" smtClean="0"/>
              <a:t>2/26/2024</a:t>
            </a:fld>
            <a:endParaRPr lang="en-US"/>
          </a:p>
        </p:txBody>
      </p:sp>
      <p:sp>
        <p:nvSpPr>
          <p:cNvPr id="5" name="Footer Placeholder 4">
            <a:extLst>
              <a:ext uri="{FF2B5EF4-FFF2-40B4-BE49-F238E27FC236}">
                <a16:creationId xmlns:a16="http://schemas.microsoft.com/office/drawing/2014/main" id="{82470B99-D10A-E30C-1DAB-15C17333A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7EE82-48E4-F3E3-52E4-F6F141FF1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6229C-5562-40D7-8329-296F2A3BC529}" type="slidenum">
              <a:rPr lang="en-US" smtClean="0"/>
              <a:t>‹#›</a:t>
            </a:fld>
            <a:endParaRPr lang="en-US"/>
          </a:p>
        </p:txBody>
      </p:sp>
    </p:spTree>
    <p:extLst>
      <p:ext uri="{BB962C8B-B14F-4D97-AF65-F5344CB8AC3E}">
        <p14:creationId xmlns:p14="http://schemas.microsoft.com/office/powerpoint/2010/main" val="662217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DB88-87DF-EE86-834A-6BD49D126E09}"/>
              </a:ext>
            </a:extLst>
          </p:cNvPr>
          <p:cNvSpPr>
            <a:spLocks noGrp="1"/>
          </p:cNvSpPr>
          <p:nvPr>
            <p:ph type="ctrTitle"/>
          </p:nvPr>
        </p:nvSpPr>
        <p:spPr/>
        <p:txBody>
          <a:bodyPr>
            <a:normAutofit fontScale="90000"/>
          </a:bodyPr>
          <a:lstStyle/>
          <a:p>
            <a:r>
              <a:rPr lang="en-US" b="1" dirty="0"/>
              <a:t>JavaScript Wizard Course for Beginners</a:t>
            </a:r>
            <a:br>
              <a:rPr lang="en-US" b="1" dirty="0"/>
            </a:br>
            <a:endParaRPr lang="en-US" dirty="0"/>
          </a:p>
        </p:txBody>
      </p:sp>
      <p:sp>
        <p:nvSpPr>
          <p:cNvPr id="3" name="Subtitle 2">
            <a:extLst>
              <a:ext uri="{FF2B5EF4-FFF2-40B4-BE49-F238E27FC236}">
                <a16:creationId xmlns:a16="http://schemas.microsoft.com/office/drawing/2014/main" id="{716D7A68-05C7-20C1-B8C1-727B7CD7D9EB}"/>
              </a:ext>
            </a:extLst>
          </p:cNvPr>
          <p:cNvSpPr>
            <a:spLocks noGrp="1"/>
          </p:cNvSpPr>
          <p:nvPr>
            <p:ph type="subTitle" idx="1"/>
          </p:nvPr>
        </p:nvSpPr>
        <p:spPr/>
        <p:txBody>
          <a:bodyPr/>
          <a:lstStyle/>
          <a:p>
            <a:r>
              <a:rPr lang="en-US" dirty="0"/>
              <a:t>By Seth</a:t>
            </a:r>
          </a:p>
          <a:p>
            <a:endParaRPr lang="en-US" dirty="0"/>
          </a:p>
          <a:p>
            <a:r>
              <a:rPr lang="en-US" dirty="0" err="1"/>
              <a:t>Codemal</a:t>
            </a:r>
            <a:endParaRPr lang="en-US" dirty="0"/>
          </a:p>
        </p:txBody>
      </p:sp>
    </p:spTree>
    <p:extLst>
      <p:ext uri="{BB962C8B-B14F-4D97-AF65-F5344CB8AC3E}">
        <p14:creationId xmlns:p14="http://schemas.microsoft.com/office/powerpoint/2010/main" val="1193560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30FC-5240-E536-21F5-58622B42EC20}"/>
              </a:ext>
            </a:extLst>
          </p:cNvPr>
          <p:cNvSpPr>
            <a:spLocks noGrp="1"/>
          </p:cNvSpPr>
          <p:nvPr>
            <p:ph type="title"/>
          </p:nvPr>
        </p:nvSpPr>
        <p:spPr/>
        <p:txBody>
          <a:bodyPr/>
          <a:lstStyle/>
          <a:p>
            <a:r>
              <a:rPr lang="en-US" b="1" dirty="0"/>
              <a:t>Module 3: Basic JavaScript Syntax</a:t>
            </a:r>
            <a:endParaRPr lang="en-US" dirty="0"/>
          </a:p>
        </p:txBody>
      </p:sp>
      <p:sp>
        <p:nvSpPr>
          <p:cNvPr id="3" name="Content Placeholder 2">
            <a:extLst>
              <a:ext uri="{FF2B5EF4-FFF2-40B4-BE49-F238E27FC236}">
                <a16:creationId xmlns:a16="http://schemas.microsoft.com/office/drawing/2014/main" id="{D1539230-BF3E-2B0D-45D9-447ED04D8ED4}"/>
              </a:ext>
            </a:extLst>
          </p:cNvPr>
          <p:cNvSpPr>
            <a:spLocks noGrp="1"/>
          </p:cNvSpPr>
          <p:nvPr>
            <p:ph idx="1"/>
          </p:nvPr>
        </p:nvSpPr>
        <p:spPr/>
        <p:txBody>
          <a:bodyPr/>
          <a:lstStyle/>
          <a:p>
            <a:r>
              <a:rPr lang="en-US" b="1" dirty="0"/>
              <a:t>Intro: </a:t>
            </a:r>
            <a:r>
              <a:rPr lang="en-US" b="1" dirty="0" err="1"/>
              <a:t>Javascript</a:t>
            </a:r>
            <a:r>
              <a:rPr lang="en-US" b="1" dirty="0"/>
              <a:t> (</a:t>
            </a:r>
            <a:r>
              <a:rPr lang="en-US" b="1" dirty="0" err="1"/>
              <a:t>Js</a:t>
            </a:r>
            <a:r>
              <a:rPr lang="en-US" b="1" dirty="0"/>
              <a:t>) in Html</a:t>
            </a:r>
          </a:p>
          <a:p>
            <a:r>
              <a:rPr lang="en-US" b="1" dirty="0"/>
              <a:t>Section 1: Variables and Data Types </a:t>
            </a:r>
          </a:p>
          <a:p>
            <a:r>
              <a:rPr lang="en-US" b="1" dirty="0"/>
              <a:t>Section 2: Operators</a:t>
            </a:r>
          </a:p>
          <a:p>
            <a:r>
              <a:rPr lang="en-US" b="1" dirty="0"/>
              <a:t>Section 3: Control Flow</a:t>
            </a:r>
          </a:p>
          <a:p>
            <a:r>
              <a:rPr lang="en-US" b="1" dirty="0"/>
              <a:t>Hands-on Exercise</a:t>
            </a:r>
          </a:p>
          <a:p>
            <a:pPr marL="0" indent="0">
              <a:buNone/>
            </a:pPr>
            <a:endParaRPr lang="en-US" dirty="0"/>
          </a:p>
        </p:txBody>
      </p:sp>
    </p:spTree>
    <p:extLst>
      <p:ext uri="{BB962C8B-B14F-4D97-AF65-F5344CB8AC3E}">
        <p14:creationId xmlns:p14="http://schemas.microsoft.com/office/powerpoint/2010/main" val="3676820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69B4-63A6-42BD-37ED-C89344C94004}"/>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9A8A5E35-CFEF-14EF-1F27-E0BD0FF1C694}"/>
              </a:ext>
            </a:extLst>
          </p:cNvPr>
          <p:cNvSpPr>
            <a:spLocks noGrp="1"/>
          </p:cNvSpPr>
          <p:nvPr>
            <p:ph idx="1"/>
          </p:nvPr>
        </p:nvSpPr>
        <p:spPr>
          <a:xfrm>
            <a:off x="838200" y="1589649"/>
            <a:ext cx="10515600" cy="5036234"/>
          </a:xfrm>
        </p:spPr>
        <p:txBody>
          <a:bodyPr>
            <a:normAutofit/>
          </a:bodyPr>
          <a:lstStyle/>
          <a:p>
            <a:r>
              <a:rPr lang="en-US" dirty="0"/>
              <a:t>3 ways to do </a:t>
            </a:r>
            <a:r>
              <a:rPr lang="en-US" dirty="0" err="1"/>
              <a:t>js</a:t>
            </a:r>
            <a:r>
              <a:rPr lang="en-US" dirty="0"/>
              <a:t> in html</a:t>
            </a:r>
          </a:p>
          <a:p>
            <a:endParaRPr lang="en-US" dirty="0"/>
          </a:p>
          <a:p>
            <a:endParaRPr lang="en-US" dirty="0"/>
          </a:p>
          <a:p>
            <a:r>
              <a:rPr lang="en-US" b="1" dirty="0"/>
              <a:t>Inline JavaScript:</a:t>
            </a:r>
            <a:endParaRPr lang="en-US" dirty="0"/>
          </a:p>
          <a:p>
            <a:r>
              <a:rPr lang="en-US" b="1" dirty="0"/>
              <a:t>Internal (or Embedded) JavaScript:</a:t>
            </a:r>
          </a:p>
          <a:p>
            <a:r>
              <a:rPr lang="en-US" b="1" dirty="0"/>
              <a:t>External JavaScript:</a:t>
            </a:r>
            <a:endParaRPr lang="en-US" dirty="0"/>
          </a:p>
        </p:txBody>
      </p:sp>
    </p:spTree>
    <p:extLst>
      <p:ext uri="{BB962C8B-B14F-4D97-AF65-F5344CB8AC3E}">
        <p14:creationId xmlns:p14="http://schemas.microsoft.com/office/powerpoint/2010/main" val="3377334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1</a:t>
            </a:r>
            <a:r>
              <a:rPr lang="en-US" baseline="30000" dirty="0"/>
              <a:t>st</a:t>
            </a:r>
            <a:r>
              <a:rPr lang="en-US" dirty="0"/>
              <a:t> inline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&lt;script&gt;    alert("This is an inline JavaScript example"); &lt;/script&gt;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795484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1</a:t>
            </a:r>
            <a:r>
              <a:rPr lang="en-US" baseline="30000" dirty="0"/>
              <a:t>st</a:t>
            </a:r>
            <a:r>
              <a:rPr lang="en-US" dirty="0"/>
              <a:t> inline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 </a:t>
            </a:r>
            <a:r>
              <a:rPr lang="en-US" dirty="0" err="1"/>
              <a:t>src</a:t>
            </a:r>
            <a:r>
              <a:rPr lang="en-US" dirty="0"/>
              <a:t>=“./script.js”&gt; &lt;/script&gt;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4201373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2</a:t>
            </a:r>
            <a:r>
              <a:rPr lang="en-US" baseline="30000" dirty="0"/>
              <a:t>nd</a:t>
            </a:r>
            <a:r>
              <a:rPr lang="en-US" dirty="0"/>
              <a:t>  </a:t>
            </a:r>
            <a:r>
              <a:rPr lang="en-US" b="1" dirty="0"/>
              <a:t>Embedded</a:t>
            </a:r>
            <a:r>
              <a:rPr lang="en-US" dirty="0"/>
              <a:t>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  &lt;script&gt;    alert("This is an inline JavaScript example"); &lt;/script&gt;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788317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5257800" cy="4667250"/>
          </a:xfrm>
        </p:spPr>
        <p:txBody>
          <a:bodyPr>
            <a:normAutofit fontScale="85000" lnSpcReduction="20000"/>
          </a:bodyPr>
          <a:lstStyle/>
          <a:p>
            <a:r>
              <a:rPr lang="en-US" dirty="0"/>
              <a:t>3</a:t>
            </a:r>
            <a:r>
              <a:rPr lang="en-US" baseline="30000" dirty="0"/>
              <a:t>rd</a:t>
            </a:r>
            <a:r>
              <a:rPr lang="en-US" dirty="0"/>
              <a:t>  External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 </a:t>
            </a:r>
            <a:r>
              <a:rPr lang="en-US" dirty="0" err="1"/>
              <a:t>src</a:t>
            </a:r>
            <a:r>
              <a:rPr lang="en-US" dirty="0"/>
              <a:t>=“./script.js”&gt; &lt;/script&gt;</a:t>
            </a:r>
          </a:p>
          <a:p>
            <a:pPr marL="0" indent="0">
              <a:buNone/>
            </a:pPr>
            <a:r>
              <a:rPr lang="en-US" dirty="0"/>
              <a:t>&lt;/body&gt;</a:t>
            </a:r>
          </a:p>
          <a:p>
            <a:pPr marL="0" indent="0">
              <a:buNone/>
            </a:pPr>
            <a:r>
              <a:rPr lang="en-US" dirty="0"/>
              <a:t>&lt;/html&gt;</a:t>
            </a:r>
          </a:p>
        </p:txBody>
      </p:sp>
      <p:sp>
        <p:nvSpPr>
          <p:cNvPr id="4" name="Content Placeholder 2">
            <a:extLst>
              <a:ext uri="{FF2B5EF4-FFF2-40B4-BE49-F238E27FC236}">
                <a16:creationId xmlns:a16="http://schemas.microsoft.com/office/drawing/2014/main" id="{1F38069F-C4AE-EECA-34C5-3D129B82E4F3}"/>
              </a:ext>
            </a:extLst>
          </p:cNvPr>
          <p:cNvSpPr txBox="1">
            <a:spLocks/>
          </p:cNvSpPr>
          <p:nvPr/>
        </p:nvSpPr>
        <p:spPr>
          <a:xfrm>
            <a:off x="6209713" y="1690688"/>
            <a:ext cx="525780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Let element = </a:t>
            </a:r>
            <a:r>
              <a:rPr lang="en-US" dirty="0" err="1"/>
              <a:t>document.getELementByTag</a:t>
            </a:r>
            <a:r>
              <a:rPr lang="en-US" dirty="0"/>
              <a:t>(“h1”)</a:t>
            </a:r>
          </a:p>
          <a:p>
            <a:pPr marL="0" indent="0">
              <a:buNone/>
            </a:pPr>
            <a:r>
              <a:rPr lang="en-US" dirty="0" err="1"/>
              <a:t>Element.innerText</a:t>
            </a:r>
            <a:r>
              <a:rPr lang="en-US" dirty="0"/>
              <a:t> = “Hello There”</a:t>
            </a:r>
          </a:p>
        </p:txBody>
      </p:sp>
    </p:spTree>
    <p:extLst>
      <p:ext uri="{BB962C8B-B14F-4D97-AF65-F5344CB8AC3E}">
        <p14:creationId xmlns:p14="http://schemas.microsoft.com/office/powerpoint/2010/main" val="103319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50E0-1157-515A-0018-09F4A495AC2F}"/>
              </a:ext>
            </a:extLst>
          </p:cNvPr>
          <p:cNvSpPr>
            <a:spLocks noGrp="1"/>
          </p:cNvSpPr>
          <p:nvPr>
            <p:ph type="title"/>
          </p:nvPr>
        </p:nvSpPr>
        <p:spPr/>
        <p:txBody>
          <a:bodyPr/>
          <a:lstStyle/>
          <a:p>
            <a:r>
              <a:rPr lang="en-US" b="1" dirty="0"/>
              <a:t>Section 1: Variables and Data Types</a:t>
            </a:r>
            <a:endParaRPr lang="en-US" dirty="0"/>
          </a:p>
        </p:txBody>
      </p:sp>
      <p:sp>
        <p:nvSpPr>
          <p:cNvPr id="3" name="Content Placeholder 2">
            <a:extLst>
              <a:ext uri="{FF2B5EF4-FFF2-40B4-BE49-F238E27FC236}">
                <a16:creationId xmlns:a16="http://schemas.microsoft.com/office/drawing/2014/main" id="{51520C3F-28C0-9102-C72A-BA3909BCDB6E}"/>
              </a:ext>
            </a:extLst>
          </p:cNvPr>
          <p:cNvSpPr>
            <a:spLocks noGrp="1"/>
          </p:cNvSpPr>
          <p:nvPr>
            <p:ph idx="1"/>
          </p:nvPr>
        </p:nvSpPr>
        <p:spPr/>
        <p:txBody>
          <a:bodyPr/>
          <a:lstStyle/>
          <a:p>
            <a:r>
              <a:rPr lang="en-US" dirty="0"/>
              <a:t>Variable Declaration: var, let, and const.</a:t>
            </a:r>
          </a:p>
          <a:p>
            <a:pPr marL="0" indent="0">
              <a:buNone/>
            </a:pPr>
            <a:endParaRPr lang="en-US" dirty="0"/>
          </a:p>
          <a:p>
            <a:pPr marL="0" indent="0">
              <a:buNone/>
            </a:pPr>
            <a:r>
              <a:rPr lang="en-US" dirty="0"/>
              <a:t>Var name = “</a:t>
            </a:r>
            <a:r>
              <a:rPr lang="en-US" dirty="0" err="1"/>
              <a:t>codemal</a:t>
            </a:r>
            <a:r>
              <a:rPr lang="en-US" dirty="0"/>
              <a:t>”</a:t>
            </a:r>
          </a:p>
          <a:p>
            <a:pPr marL="0" indent="0">
              <a:buNone/>
            </a:pPr>
            <a:r>
              <a:rPr lang="en-US" dirty="0"/>
              <a:t>Const pi = 3.14;</a:t>
            </a:r>
          </a:p>
          <a:p>
            <a:pPr marL="0" indent="0">
              <a:buNone/>
            </a:pPr>
            <a:r>
              <a:rPr lang="en-US" dirty="0"/>
              <a:t>Let me = “be your man”</a:t>
            </a:r>
          </a:p>
        </p:txBody>
      </p:sp>
    </p:spTree>
    <p:extLst>
      <p:ext uri="{BB962C8B-B14F-4D97-AF65-F5344CB8AC3E}">
        <p14:creationId xmlns:p14="http://schemas.microsoft.com/office/powerpoint/2010/main" val="3559071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0E36-0237-2613-3063-96F81491D1A6}"/>
              </a:ext>
            </a:extLst>
          </p:cNvPr>
          <p:cNvSpPr>
            <a:spLocks noGrp="1"/>
          </p:cNvSpPr>
          <p:nvPr>
            <p:ph type="title"/>
          </p:nvPr>
        </p:nvSpPr>
        <p:spPr/>
        <p:txBody>
          <a:bodyPr/>
          <a:lstStyle/>
          <a:p>
            <a:r>
              <a:rPr lang="en-US" b="1" dirty="0"/>
              <a:t>Section 1: Variables and Data Types</a:t>
            </a:r>
            <a:endParaRPr lang="en-US" dirty="0"/>
          </a:p>
        </p:txBody>
      </p:sp>
      <p:sp>
        <p:nvSpPr>
          <p:cNvPr id="3" name="Content Placeholder 2">
            <a:extLst>
              <a:ext uri="{FF2B5EF4-FFF2-40B4-BE49-F238E27FC236}">
                <a16:creationId xmlns:a16="http://schemas.microsoft.com/office/drawing/2014/main" id="{6896655D-FA54-2A4C-88E6-B62BE606ED08}"/>
              </a:ext>
            </a:extLst>
          </p:cNvPr>
          <p:cNvSpPr>
            <a:spLocks noGrp="1"/>
          </p:cNvSpPr>
          <p:nvPr>
            <p:ph idx="1"/>
          </p:nvPr>
        </p:nvSpPr>
        <p:spPr>
          <a:xfrm>
            <a:off x="838200" y="1825625"/>
            <a:ext cx="5815818" cy="4351338"/>
          </a:xfrm>
        </p:spPr>
        <p:txBody>
          <a:bodyPr>
            <a:normAutofit/>
          </a:bodyPr>
          <a:lstStyle/>
          <a:p>
            <a:r>
              <a:rPr lang="en-US" b="1" dirty="0"/>
              <a:t>Data Types</a:t>
            </a:r>
          </a:p>
          <a:p>
            <a:pPr marL="0" indent="0">
              <a:buNone/>
            </a:pPr>
            <a:r>
              <a:rPr lang="en-US" dirty="0"/>
              <a:t>Cover primitive types (string, number, </a:t>
            </a:r>
            <a:r>
              <a:rPr lang="en-US" dirty="0" err="1"/>
              <a:t>boolean</a:t>
            </a:r>
            <a:r>
              <a:rPr lang="en-US" dirty="0"/>
              <a:t>) </a:t>
            </a:r>
          </a:p>
          <a:p>
            <a:pPr marL="0" indent="0">
              <a:buNone/>
            </a:pPr>
            <a:endParaRPr lang="en-US" dirty="0"/>
          </a:p>
          <a:p>
            <a:r>
              <a:rPr lang="en-US" dirty="0"/>
              <a:t>“Code mal” String</a:t>
            </a:r>
          </a:p>
          <a:p>
            <a:r>
              <a:rPr lang="en-US" dirty="0"/>
              <a:t>1, 2.3, 345.34e Number</a:t>
            </a:r>
          </a:p>
          <a:p>
            <a:r>
              <a:rPr lang="en-US" dirty="0"/>
              <a:t>True false, 0 1 Boolean</a:t>
            </a:r>
          </a:p>
          <a:p>
            <a:endParaRPr lang="en-US" dirty="0"/>
          </a:p>
        </p:txBody>
      </p:sp>
      <p:sp>
        <p:nvSpPr>
          <p:cNvPr id="6" name="Content Placeholder 2">
            <a:extLst>
              <a:ext uri="{FF2B5EF4-FFF2-40B4-BE49-F238E27FC236}">
                <a16:creationId xmlns:a16="http://schemas.microsoft.com/office/drawing/2014/main" id="{AE490A3E-235F-EF8A-595D-DB86F73B217E}"/>
              </a:ext>
            </a:extLst>
          </p:cNvPr>
          <p:cNvSpPr txBox="1">
            <a:spLocks/>
          </p:cNvSpPr>
          <p:nvPr/>
        </p:nvSpPr>
        <p:spPr>
          <a:xfrm>
            <a:off x="6654018" y="1808382"/>
            <a:ext cx="581581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Data Types</a:t>
            </a:r>
            <a:endParaRPr lang="en-US" dirty="0"/>
          </a:p>
          <a:p>
            <a:pPr marL="0" indent="0">
              <a:buFont typeface="Arial" panose="020B0604020202020204" pitchFamily="34" charset="0"/>
              <a:buNone/>
            </a:pPr>
            <a:r>
              <a:rPr lang="en-US" dirty="0"/>
              <a:t>complex types (object, array).</a:t>
            </a:r>
          </a:p>
          <a:p>
            <a:pPr marL="0" indent="0">
              <a:buFont typeface="Arial" panose="020B0604020202020204" pitchFamily="34" charset="0"/>
              <a:buNone/>
            </a:pPr>
            <a:r>
              <a:rPr lang="en-US" dirty="0"/>
              <a:t>const person = { //object</a:t>
            </a:r>
          </a:p>
          <a:p>
            <a:pPr marL="0" indent="0">
              <a:buFont typeface="Arial" panose="020B0604020202020204" pitchFamily="34" charset="0"/>
              <a:buNone/>
            </a:pPr>
            <a:r>
              <a:rPr lang="en-US" dirty="0"/>
              <a:t>  id: 1,</a:t>
            </a:r>
          </a:p>
          <a:p>
            <a:pPr marL="0" indent="0">
              <a:buFont typeface="Arial" panose="020B0604020202020204" pitchFamily="34" charset="0"/>
              <a:buNone/>
            </a:pPr>
            <a:r>
              <a:rPr lang="en-US" dirty="0"/>
              <a:t>  name: 'John Doe',</a:t>
            </a:r>
          </a:p>
          <a:p>
            <a:pPr marL="0" indent="0">
              <a:buFont typeface="Arial" panose="020B0604020202020204" pitchFamily="34" charset="0"/>
              <a:buNone/>
            </a:pPr>
            <a:r>
              <a:rPr lang="en-US" dirty="0"/>
              <a:t>  age: 25</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Var array = [1,2,3,4] //array</a:t>
            </a:r>
          </a:p>
        </p:txBody>
      </p:sp>
    </p:spTree>
    <p:extLst>
      <p:ext uri="{BB962C8B-B14F-4D97-AF65-F5344CB8AC3E}">
        <p14:creationId xmlns:p14="http://schemas.microsoft.com/office/powerpoint/2010/main" val="633429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40DE-E6AC-E25F-2857-C6DC4458B0E6}"/>
              </a:ext>
            </a:extLst>
          </p:cNvPr>
          <p:cNvSpPr>
            <a:spLocks noGrp="1"/>
          </p:cNvSpPr>
          <p:nvPr>
            <p:ph type="title"/>
          </p:nvPr>
        </p:nvSpPr>
        <p:spPr/>
        <p:txBody>
          <a:bodyPr/>
          <a:lstStyle/>
          <a:p>
            <a:r>
              <a:rPr lang="en-US" b="1" dirty="0"/>
              <a:t>Section 2: Operators</a:t>
            </a:r>
            <a:endParaRPr lang="en-US" dirty="0"/>
          </a:p>
        </p:txBody>
      </p:sp>
      <p:sp>
        <p:nvSpPr>
          <p:cNvPr id="3" name="Content Placeholder 2">
            <a:extLst>
              <a:ext uri="{FF2B5EF4-FFF2-40B4-BE49-F238E27FC236}">
                <a16:creationId xmlns:a16="http://schemas.microsoft.com/office/drawing/2014/main" id="{268144F5-47FF-6EC7-6C4B-2DE1AF226017}"/>
              </a:ext>
            </a:extLst>
          </p:cNvPr>
          <p:cNvSpPr>
            <a:spLocks noGrp="1"/>
          </p:cNvSpPr>
          <p:nvPr>
            <p:ph idx="1"/>
          </p:nvPr>
        </p:nvSpPr>
        <p:spPr/>
        <p:txBody>
          <a:bodyPr/>
          <a:lstStyle/>
          <a:p>
            <a:r>
              <a:rPr lang="en-US" dirty="0"/>
              <a:t> Arithmetic Operators: +, -, *, /, %</a:t>
            </a:r>
          </a:p>
          <a:p>
            <a:r>
              <a:rPr lang="en-US" dirty="0"/>
              <a:t> Comparison Operators: ==, ===, !=, !==, &gt;, &lt;, &gt;=, &lt;=</a:t>
            </a:r>
          </a:p>
          <a:p>
            <a:r>
              <a:rPr lang="en-US" dirty="0"/>
              <a:t> Logical Operators: &amp;&amp;, ||, !</a:t>
            </a:r>
          </a:p>
          <a:p>
            <a:r>
              <a:rPr lang="en-US" dirty="0"/>
              <a:t> Assignment Operators: =, +=, -=, *=, /=</a:t>
            </a:r>
          </a:p>
        </p:txBody>
      </p:sp>
    </p:spTree>
    <p:extLst>
      <p:ext uri="{BB962C8B-B14F-4D97-AF65-F5344CB8AC3E}">
        <p14:creationId xmlns:p14="http://schemas.microsoft.com/office/powerpoint/2010/main" val="1277572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DOM Manipulation</a:t>
            </a:r>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b="1" dirty="0"/>
              <a:t>Definition:</a:t>
            </a:r>
            <a:r>
              <a:rPr lang="en-US" dirty="0"/>
              <a:t> The Document Object Model (DOM) is a programming interface for web documents. DOM manipulation involves interacting with the HTML and XML documents dynamically using JavaScript.</a:t>
            </a:r>
          </a:p>
          <a:p>
            <a:endParaRPr lang="en-US" dirty="0"/>
          </a:p>
          <a:p>
            <a:r>
              <a:rPr lang="en-US" b="1" dirty="0"/>
              <a:t>Importance:</a:t>
            </a:r>
            <a:r>
              <a:rPr lang="en-US" dirty="0"/>
              <a:t> Allows us to update, delete, or create HTML elements on the fly, responding to user interactions and making web pages interactive.</a:t>
            </a:r>
          </a:p>
        </p:txBody>
      </p:sp>
    </p:spTree>
    <p:extLst>
      <p:ext uri="{BB962C8B-B14F-4D97-AF65-F5344CB8AC3E}">
        <p14:creationId xmlns:p14="http://schemas.microsoft.com/office/powerpoint/2010/main" val="3319546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D971C-E3CD-98CD-1233-D3984A3E3408}"/>
              </a:ext>
            </a:extLst>
          </p:cNvPr>
          <p:cNvSpPr>
            <a:spLocks noGrp="1"/>
          </p:cNvSpPr>
          <p:nvPr>
            <p:ph type="title"/>
          </p:nvPr>
        </p:nvSpPr>
        <p:spPr/>
        <p:txBody>
          <a:bodyPr/>
          <a:lstStyle/>
          <a:p>
            <a:r>
              <a:rPr lang="en-US" b="1" dirty="0"/>
              <a:t>Module 1: Introduction to JavaScript</a:t>
            </a:r>
            <a:endParaRPr lang="en-US" dirty="0"/>
          </a:p>
        </p:txBody>
      </p:sp>
      <p:sp>
        <p:nvSpPr>
          <p:cNvPr id="3" name="Content Placeholder 2">
            <a:extLst>
              <a:ext uri="{FF2B5EF4-FFF2-40B4-BE49-F238E27FC236}">
                <a16:creationId xmlns:a16="http://schemas.microsoft.com/office/drawing/2014/main" id="{211995DE-3926-00FF-FA27-1BE29D1D1F1F}"/>
              </a:ext>
            </a:extLst>
          </p:cNvPr>
          <p:cNvSpPr>
            <a:spLocks noGrp="1"/>
          </p:cNvSpPr>
          <p:nvPr>
            <p:ph idx="1"/>
          </p:nvPr>
        </p:nvSpPr>
        <p:spPr/>
        <p:txBody>
          <a:bodyPr/>
          <a:lstStyle/>
          <a:p>
            <a:pPr>
              <a:buFont typeface="+mj-lt"/>
              <a:buAutoNum type="arabicPeriod"/>
            </a:pPr>
            <a:r>
              <a:rPr lang="en-US" dirty="0"/>
              <a:t>What is JavaScript?</a:t>
            </a:r>
          </a:p>
          <a:p>
            <a:pPr>
              <a:buFont typeface="+mj-lt"/>
              <a:buAutoNum type="arabicPeriod"/>
            </a:pPr>
            <a:r>
              <a:rPr lang="en-US" dirty="0"/>
              <a:t>Brief history and evolution</a:t>
            </a:r>
          </a:p>
          <a:p>
            <a:pPr>
              <a:buFont typeface="+mj-lt"/>
              <a:buAutoNum type="arabicPeriod"/>
            </a:pPr>
            <a:r>
              <a:rPr lang="en-US" dirty="0"/>
              <a:t>Importance of JavaScript in web development</a:t>
            </a:r>
          </a:p>
          <a:p>
            <a:pPr>
              <a:buFont typeface="+mj-lt"/>
              <a:buAutoNum type="arabicPeriod"/>
            </a:pPr>
            <a:endParaRPr lang="en-US" dirty="0"/>
          </a:p>
          <a:p>
            <a:pPr marL="0" indent="0">
              <a:buNone/>
            </a:pPr>
            <a:r>
              <a:rPr lang="en-US" dirty="0"/>
              <a:t>https://github.com/SethLK/JavaScript-Wizard-Course-for-Beginners</a:t>
            </a:r>
          </a:p>
        </p:txBody>
      </p:sp>
    </p:spTree>
    <p:extLst>
      <p:ext uri="{BB962C8B-B14F-4D97-AF65-F5344CB8AC3E}">
        <p14:creationId xmlns:p14="http://schemas.microsoft.com/office/powerpoint/2010/main" val="3704116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07D7-312C-1194-897C-4E3C0CB998C6}"/>
              </a:ext>
            </a:extLst>
          </p:cNvPr>
          <p:cNvSpPr>
            <a:spLocks noGrp="1"/>
          </p:cNvSpPr>
          <p:nvPr>
            <p:ph type="title"/>
          </p:nvPr>
        </p:nvSpPr>
        <p:spPr/>
        <p:txBody>
          <a:bodyPr/>
          <a:lstStyle/>
          <a:p>
            <a:r>
              <a:rPr lang="en-US" b="1" dirty="0"/>
              <a:t>Selecting HTML Elements</a:t>
            </a:r>
            <a:endParaRPr lang="en-US" dirty="0"/>
          </a:p>
        </p:txBody>
      </p:sp>
      <p:sp>
        <p:nvSpPr>
          <p:cNvPr id="3" name="Content Placeholder 2">
            <a:extLst>
              <a:ext uri="{FF2B5EF4-FFF2-40B4-BE49-F238E27FC236}">
                <a16:creationId xmlns:a16="http://schemas.microsoft.com/office/drawing/2014/main" id="{0B4869B3-BA66-CCE9-C0B5-E49C342BDB72}"/>
              </a:ext>
            </a:extLst>
          </p:cNvPr>
          <p:cNvSpPr>
            <a:spLocks noGrp="1"/>
          </p:cNvSpPr>
          <p:nvPr>
            <p:ph idx="1"/>
          </p:nvPr>
        </p:nvSpPr>
        <p:spPr>
          <a:xfrm>
            <a:off x="419100" y="1839693"/>
            <a:ext cx="11353800" cy="4653182"/>
          </a:xfrm>
        </p:spPr>
        <p:txBody>
          <a:bodyPr>
            <a:normAutofit fontScale="92500" lnSpcReduction="20000"/>
          </a:bodyPr>
          <a:lstStyle/>
          <a:p>
            <a:r>
              <a:rPr lang="en-US" b="1" dirty="0" err="1"/>
              <a:t>getElementById</a:t>
            </a:r>
            <a:r>
              <a:rPr lang="en-US" b="1" dirty="0"/>
              <a:t>:</a:t>
            </a:r>
          </a:p>
          <a:p>
            <a:pPr marL="0" indent="0">
              <a:buNone/>
            </a:pPr>
            <a:r>
              <a:rPr lang="en-US" b="1" dirty="0"/>
              <a:t>	</a:t>
            </a:r>
            <a:r>
              <a:rPr lang="en-US" dirty="0"/>
              <a:t>const </a:t>
            </a:r>
            <a:r>
              <a:rPr lang="en-US" dirty="0" err="1"/>
              <a:t>elementById</a:t>
            </a:r>
            <a:r>
              <a:rPr lang="en-US" dirty="0"/>
              <a:t> = </a:t>
            </a:r>
            <a:r>
              <a:rPr lang="en-US" dirty="0" err="1"/>
              <a:t>document.getElementById</a:t>
            </a:r>
            <a:r>
              <a:rPr lang="en-US" dirty="0"/>
              <a:t>('</a:t>
            </a:r>
            <a:r>
              <a:rPr lang="en-US" dirty="0" err="1"/>
              <a:t>myElementId</a:t>
            </a:r>
            <a:r>
              <a:rPr lang="en-US" dirty="0"/>
              <a:t>’);</a:t>
            </a:r>
          </a:p>
          <a:p>
            <a:pPr marL="0" indent="0">
              <a:buNone/>
            </a:pPr>
            <a:endParaRPr lang="en-US" dirty="0"/>
          </a:p>
          <a:p>
            <a:r>
              <a:rPr lang="en-US" b="1" dirty="0" err="1"/>
              <a:t>getElementsByClassName</a:t>
            </a:r>
            <a:r>
              <a:rPr lang="en-US" b="1" dirty="0"/>
              <a:t>:</a:t>
            </a:r>
          </a:p>
          <a:p>
            <a:pPr marL="0" indent="0">
              <a:buNone/>
            </a:pPr>
            <a:r>
              <a:rPr lang="en-US" dirty="0"/>
              <a:t>	const </a:t>
            </a:r>
            <a:r>
              <a:rPr lang="en-US" dirty="0" err="1"/>
              <a:t>elementsByClass</a:t>
            </a:r>
            <a:r>
              <a:rPr lang="en-US" dirty="0"/>
              <a:t> = </a:t>
            </a:r>
            <a:r>
              <a:rPr lang="en-US" dirty="0" err="1"/>
              <a:t>document.getElementsByClassName</a:t>
            </a:r>
            <a:r>
              <a:rPr lang="en-US" dirty="0"/>
              <a:t>('</a:t>
            </a:r>
            <a:r>
              <a:rPr lang="en-US" dirty="0" err="1"/>
              <a:t>myClass</a:t>
            </a:r>
            <a:r>
              <a:rPr lang="en-US" dirty="0"/>
              <a:t>’);</a:t>
            </a:r>
          </a:p>
          <a:p>
            <a:pPr marL="0" indent="0">
              <a:buNone/>
            </a:pPr>
            <a:endParaRPr lang="en-US" dirty="0"/>
          </a:p>
          <a:p>
            <a:r>
              <a:rPr lang="en-US" b="1" dirty="0" err="1"/>
              <a:t>getElementsByTagName</a:t>
            </a:r>
            <a:r>
              <a:rPr lang="en-US" b="1" dirty="0"/>
              <a:t>:</a:t>
            </a:r>
          </a:p>
          <a:p>
            <a:pPr marL="0" indent="0">
              <a:buNone/>
            </a:pPr>
            <a:r>
              <a:rPr lang="en-US" dirty="0"/>
              <a:t>	const </a:t>
            </a:r>
            <a:r>
              <a:rPr lang="en-US" dirty="0" err="1"/>
              <a:t>elementsByTag</a:t>
            </a:r>
            <a:r>
              <a:rPr lang="en-US" dirty="0"/>
              <a:t> = </a:t>
            </a:r>
            <a:r>
              <a:rPr lang="en-US" dirty="0" err="1"/>
              <a:t>document.getElementsByTagName</a:t>
            </a:r>
            <a:r>
              <a:rPr lang="en-US"/>
              <a:t>('p’);</a:t>
            </a:r>
          </a:p>
          <a:p>
            <a:pPr marL="0" indent="0">
              <a:buNone/>
            </a:pPr>
            <a:endParaRPr lang="en-US" dirty="0"/>
          </a:p>
          <a:p>
            <a:r>
              <a:rPr lang="en-US" b="1" dirty="0" err="1"/>
              <a:t>querySelector</a:t>
            </a:r>
            <a:r>
              <a:rPr lang="en-US" b="1" dirty="0"/>
              <a:t>:</a:t>
            </a:r>
          </a:p>
          <a:p>
            <a:pPr marL="0" indent="0">
              <a:buNone/>
            </a:pPr>
            <a:r>
              <a:rPr lang="en-US" dirty="0"/>
              <a:t>	const element = </a:t>
            </a:r>
            <a:r>
              <a:rPr lang="en-US" dirty="0" err="1"/>
              <a:t>document.querySelector</a:t>
            </a:r>
            <a:r>
              <a:rPr lang="en-US" dirty="0"/>
              <a:t>('#</a:t>
            </a:r>
            <a:r>
              <a:rPr lang="en-US" dirty="0" err="1"/>
              <a:t>myElementId</a:t>
            </a:r>
            <a:r>
              <a:rPr lang="en-US" dirty="0"/>
              <a:t>');</a:t>
            </a:r>
          </a:p>
        </p:txBody>
      </p:sp>
    </p:spTree>
    <p:extLst>
      <p:ext uri="{BB962C8B-B14F-4D97-AF65-F5344CB8AC3E}">
        <p14:creationId xmlns:p14="http://schemas.microsoft.com/office/powerpoint/2010/main" val="17373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5FB28-E8F6-A405-C695-59CF907F45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7C5DF8-74BF-5C16-B98B-D41E6D372A09}"/>
              </a:ext>
            </a:extLst>
          </p:cNvPr>
          <p:cNvSpPr>
            <a:spLocks noGrp="1"/>
          </p:cNvSpPr>
          <p:nvPr>
            <p:ph type="title"/>
          </p:nvPr>
        </p:nvSpPr>
        <p:spPr/>
        <p:txBody>
          <a:bodyPr/>
          <a:lstStyle/>
          <a:p>
            <a:r>
              <a:rPr lang="en-US" b="1" dirty="0"/>
              <a:t>Manipulating HTML Elements</a:t>
            </a:r>
          </a:p>
        </p:txBody>
      </p:sp>
      <p:sp>
        <p:nvSpPr>
          <p:cNvPr id="3" name="Content Placeholder 2">
            <a:extLst>
              <a:ext uri="{FF2B5EF4-FFF2-40B4-BE49-F238E27FC236}">
                <a16:creationId xmlns:a16="http://schemas.microsoft.com/office/drawing/2014/main" id="{D5463804-3127-A222-41B3-BD2EBF2EC79E}"/>
              </a:ext>
            </a:extLst>
          </p:cNvPr>
          <p:cNvSpPr>
            <a:spLocks noGrp="1"/>
          </p:cNvSpPr>
          <p:nvPr>
            <p:ph idx="1"/>
          </p:nvPr>
        </p:nvSpPr>
        <p:spPr>
          <a:xfrm>
            <a:off x="419100" y="1839693"/>
            <a:ext cx="11353800" cy="4351338"/>
          </a:xfrm>
        </p:spPr>
        <p:txBody>
          <a:bodyPr>
            <a:normAutofit/>
          </a:bodyPr>
          <a:lstStyle/>
          <a:p>
            <a:r>
              <a:rPr lang="en-US" b="1" dirty="0"/>
              <a:t>Changing Content:</a:t>
            </a:r>
          </a:p>
          <a:p>
            <a:pPr marL="0" indent="0">
              <a:buNone/>
            </a:pPr>
            <a:r>
              <a:rPr lang="en-US" b="1" dirty="0"/>
              <a:t>	</a:t>
            </a:r>
            <a:r>
              <a:rPr lang="en-US" dirty="0" err="1"/>
              <a:t>element.innerHTML</a:t>
            </a:r>
            <a:r>
              <a:rPr lang="en-US" dirty="0"/>
              <a:t> = 'New content’;</a:t>
            </a:r>
          </a:p>
          <a:p>
            <a:pPr marL="0" indent="0">
              <a:buNone/>
            </a:pPr>
            <a:endParaRPr lang="en-US" dirty="0"/>
          </a:p>
          <a:p>
            <a:r>
              <a:rPr lang="en-US" b="1" dirty="0"/>
              <a:t>Changing Attributes:</a:t>
            </a:r>
          </a:p>
          <a:p>
            <a:pPr marL="0" indent="0">
              <a:buNone/>
            </a:pPr>
            <a:r>
              <a:rPr lang="en-US" dirty="0"/>
              <a:t>	</a:t>
            </a:r>
            <a:r>
              <a:rPr lang="en-US" dirty="0" err="1"/>
              <a:t>element.setAttribute</a:t>
            </a:r>
            <a:r>
              <a:rPr lang="en-US" dirty="0"/>
              <a:t>('</a:t>
            </a:r>
            <a:r>
              <a:rPr lang="en-US" dirty="0" err="1"/>
              <a:t>src</a:t>
            </a:r>
            <a:r>
              <a:rPr lang="en-US" dirty="0"/>
              <a:t>', 'newimage.jpg’);</a:t>
            </a:r>
          </a:p>
          <a:p>
            <a:pPr marL="0" indent="0">
              <a:buNone/>
            </a:pPr>
            <a:endParaRPr lang="en-US" dirty="0"/>
          </a:p>
          <a:p>
            <a:r>
              <a:rPr lang="en-US" b="1" dirty="0"/>
              <a:t>Changing Styles:</a:t>
            </a:r>
          </a:p>
          <a:p>
            <a:pPr marL="0" indent="0">
              <a:buNone/>
            </a:pPr>
            <a:r>
              <a:rPr lang="en-US" dirty="0"/>
              <a:t>	</a:t>
            </a:r>
            <a:r>
              <a:rPr lang="en-US" dirty="0" err="1"/>
              <a:t>element.style.color</a:t>
            </a:r>
            <a:r>
              <a:rPr lang="en-US" dirty="0"/>
              <a:t> = 'blue';</a:t>
            </a:r>
          </a:p>
        </p:txBody>
      </p:sp>
    </p:spTree>
    <p:extLst>
      <p:ext uri="{BB962C8B-B14F-4D97-AF65-F5344CB8AC3E}">
        <p14:creationId xmlns:p14="http://schemas.microsoft.com/office/powerpoint/2010/main" val="4085942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92F4B-F6E8-431D-B9B9-6443852C9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397008-E8A1-B00A-C34E-E92FE7C8F13A}"/>
              </a:ext>
            </a:extLst>
          </p:cNvPr>
          <p:cNvSpPr>
            <a:spLocks noGrp="1"/>
          </p:cNvSpPr>
          <p:nvPr>
            <p:ph type="title"/>
          </p:nvPr>
        </p:nvSpPr>
        <p:spPr/>
        <p:txBody>
          <a:bodyPr/>
          <a:lstStyle/>
          <a:p>
            <a:r>
              <a:rPr lang="en-US" b="1" dirty="0"/>
              <a:t>Event Handling</a:t>
            </a:r>
          </a:p>
        </p:txBody>
      </p:sp>
      <p:sp>
        <p:nvSpPr>
          <p:cNvPr id="3" name="Content Placeholder 2">
            <a:extLst>
              <a:ext uri="{FF2B5EF4-FFF2-40B4-BE49-F238E27FC236}">
                <a16:creationId xmlns:a16="http://schemas.microsoft.com/office/drawing/2014/main" id="{5BAED002-7F7F-4FA0-56A0-31F3BDE616B7}"/>
              </a:ext>
            </a:extLst>
          </p:cNvPr>
          <p:cNvSpPr>
            <a:spLocks noGrp="1"/>
          </p:cNvSpPr>
          <p:nvPr>
            <p:ph idx="1"/>
          </p:nvPr>
        </p:nvSpPr>
        <p:spPr>
          <a:xfrm>
            <a:off x="419100" y="1839693"/>
            <a:ext cx="11353800" cy="4351338"/>
          </a:xfrm>
        </p:spPr>
        <p:txBody>
          <a:bodyPr>
            <a:normAutofit lnSpcReduction="10000"/>
          </a:bodyPr>
          <a:lstStyle/>
          <a:p>
            <a:pPr marL="0" indent="0">
              <a:buNone/>
            </a:pPr>
            <a:r>
              <a:rPr lang="en-US" b="1" dirty="0"/>
              <a:t>Adding Event Listeners:</a:t>
            </a:r>
          </a:p>
          <a:p>
            <a:pPr marL="0" indent="0">
              <a:buNone/>
            </a:pPr>
            <a:r>
              <a:rPr lang="en-US" dirty="0" err="1"/>
              <a:t>element.addEventListener</a:t>
            </a:r>
            <a:r>
              <a:rPr lang="en-US" dirty="0"/>
              <a:t>('click', function() {</a:t>
            </a:r>
          </a:p>
          <a:p>
            <a:pPr marL="0" indent="0">
              <a:buNone/>
            </a:pPr>
            <a:r>
              <a:rPr lang="en-US" dirty="0"/>
              <a:t>  console.log('Element clicked!’);</a:t>
            </a:r>
          </a:p>
          <a:p>
            <a:pPr marL="0" indent="0">
              <a:buNone/>
            </a:pPr>
            <a:r>
              <a:rPr lang="en-US" dirty="0"/>
              <a:t>});</a:t>
            </a:r>
          </a:p>
          <a:p>
            <a:pPr marL="0" indent="0">
              <a:buNone/>
            </a:pPr>
            <a:endParaRPr lang="en-US" dirty="0"/>
          </a:p>
          <a:p>
            <a:pPr marL="0" indent="0">
              <a:buNone/>
            </a:pPr>
            <a:r>
              <a:rPr lang="en-US" b="1" dirty="0"/>
              <a:t>Event Object:</a:t>
            </a:r>
          </a:p>
          <a:p>
            <a:pPr marL="0" indent="0">
              <a:buNone/>
            </a:pPr>
            <a:r>
              <a:rPr lang="en-US" dirty="0" err="1"/>
              <a:t>element.addEventListener</a:t>
            </a:r>
            <a:r>
              <a:rPr lang="en-US" dirty="0"/>
              <a:t>('mouseover', function(event) {  </a:t>
            </a:r>
          </a:p>
          <a:p>
            <a:pPr marL="0" indent="0">
              <a:buNone/>
            </a:pPr>
            <a:r>
              <a:rPr lang="en-US" dirty="0"/>
              <a:t>	console.log(`Mouse coordinates: ${</a:t>
            </a:r>
            <a:r>
              <a:rPr lang="en-US" dirty="0" err="1"/>
              <a:t>event.clientX</a:t>
            </a:r>
            <a:r>
              <a:rPr lang="en-US" dirty="0"/>
              <a:t>}, ${</a:t>
            </a:r>
            <a:r>
              <a:rPr lang="en-US" dirty="0" err="1"/>
              <a:t>event.clientY</a:t>
            </a:r>
            <a:r>
              <a:rPr lang="en-US" dirty="0"/>
              <a:t>}`);</a:t>
            </a:r>
          </a:p>
          <a:p>
            <a:pPr marL="0" indent="0">
              <a:buNone/>
            </a:pPr>
            <a:r>
              <a:rPr lang="en-US" dirty="0"/>
              <a:t>});</a:t>
            </a:r>
          </a:p>
        </p:txBody>
      </p:sp>
    </p:spTree>
    <p:extLst>
      <p:ext uri="{BB962C8B-B14F-4D97-AF65-F5344CB8AC3E}">
        <p14:creationId xmlns:p14="http://schemas.microsoft.com/office/powerpoint/2010/main" val="1742973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3940-6A18-EF34-B344-FD391599EEF9}"/>
              </a:ext>
            </a:extLst>
          </p:cNvPr>
          <p:cNvSpPr>
            <a:spLocks noGrp="1"/>
          </p:cNvSpPr>
          <p:nvPr>
            <p:ph type="title"/>
          </p:nvPr>
        </p:nvSpPr>
        <p:spPr/>
        <p:txBody>
          <a:bodyPr/>
          <a:lstStyle/>
          <a:p>
            <a:r>
              <a:rPr lang="en-US" b="1" dirty="0"/>
              <a:t>Creating and Appending Elements</a:t>
            </a:r>
            <a:endParaRPr lang="en-US" dirty="0"/>
          </a:p>
        </p:txBody>
      </p:sp>
      <p:sp>
        <p:nvSpPr>
          <p:cNvPr id="3" name="Content Placeholder 2">
            <a:extLst>
              <a:ext uri="{FF2B5EF4-FFF2-40B4-BE49-F238E27FC236}">
                <a16:creationId xmlns:a16="http://schemas.microsoft.com/office/drawing/2014/main" id="{D6B7E705-FF09-FEDF-0A2A-58F99D461145}"/>
              </a:ext>
            </a:extLst>
          </p:cNvPr>
          <p:cNvSpPr>
            <a:spLocks noGrp="1"/>
          </p:cNvSpPr>
          <p:nvPr>
            <p:ph idx="1"/>
          </p:nvPr>
        </p:nvSpPr>
        <p:spPr/>
        <p:txBody>
          <a:bodyPr/>
          <a:lstStyle/>
          <a:p>
            <a:r>
              <a:rPr lang="en-US" b="1" dirty="0"/>
              <a:t>Creating New Elements:</a:t>
            </a:r>
          </a:p>
          <a:p>
            <a:pPr marL="0" indent="0">
              <a:buNone/>
            </a:pPr>
            <a:r>
              <a:rPr lang="en-US" dirty="0"/>
              <a:t>const </a:t>
            </a:r>
            <a:r>
              <a:rPr lang="en-US" dirty="0" err="1"/>
              <a:t>newElement</a:t>
            </a:r>
            <a:r>
              <a:rPr lang="en-US" dirty="0"/>
              <a:t> = </a:t>
            </a:r>
            <a:r>
              <a:rPr lang="en-US" dirty="0" err="1"/>
              <a:t>document.createElement</a:t>
            </a:r>
            <a:r>
              <a:rPr lang="en-US" dirty="0"/>
              <a:t>('div’);</a:t>
            </a:r>
          </a:p>
          <a:p>
            <a:pPr marL="0" indent="0">
              <a:buNone/>
            </a:pPr>
            <a:endParaRPr lang="en-US" dirty="0"/>
          </a:p>
          <a:p>
            <a:pPr marL="0" indent="0">
              <a:buNone/>
            </a:pPr>
            <a:r>
              <a:rPr lang="en-US" b="1" dirty="0"/>
              <a:t>Appending Elements:</a:t>
            </a:r>
          </a:p>
          <a:p>
            <a:pPr marL="0" indent="0">
              <a:buNone/>
            </a:pPr>
            <a:r>
              <a:rPr lang="en-US" dirty="0" err="1"/>
              <a:t>parentElement.appendChild</a:t>
            </a:r>
            <a:r>
              <a:rPr lang="en-US" dirty="0"/>
              <a:t>(</a:t>
            </a:r>
            <a:r>
              <a:rPr lang="en-US" dirty="0" err="1"/>
              <a:t>newElement</a:t>
            </a:r>
            <a:r>
              <a:rPr lang="en-US" dirty="0"/>
              <a:t>);</a:t>
            </a:r>
          </a:p>
        </p:txBody>
      </p:sp>
    </p:spTree>
    <p:extLst>
      <p:ext uri="{BB962C8B-B14F-4D97-AF65-F5344CB8AC3E}">
        <p14:creationId xmlns:p14="http://schemas.microsoft.com/office/powerpoint/2010/main" val="2732223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16001-5426-6C78-1A23-1CF7E7E6E5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FCCAEE-D376-5EB7-1148-5011DE10FAC0}"/>
              </a:ext>
            </a:extLst>
          </p:cNvPr>
          <p:cNvSpPr>
            <a:spLocks noGrp="1"/>
          </p:cNvSpPr>
          <p:nvPr>
            <p:ph type="title"/>
          </p:nvPr>
        </p:nvSpPr>
        <p:spPr/>
        <p:txBody>
          <a:bodyPr/>
          <a:lstStyle/>
          <a:p>
            <a:r>
              <a:rPr lang="en-US" b="1" dirty="0"/>
              <a:t>Modifying Classes</a:t>
            </a:r>
          </a:p>
        </p:txBody>
      </p:sp>
      <p:sp>
        <p:nvSpPr>
          <p:cNvPr id="3" name="Content Placeholder 2">
            <a:extLst>
              <a:ext uri="{FF2B5EF4-FFF2-40B4-BE49-F238E27FC236}">
                <a16:creationId xmlns:a16="http://schemas.microsoft.com/office/drawing/2014/main" id="{665E3F4B-68B8-690D-0C64-1456AA1D48C3}"/>
              </a:ext>
            </a:extLst>
          </p:cNvPr>
          <p:cNvSpPr>
            <a:spLocks noGrp="1"/>
          </p:cNvSpPr>
          <p:nvPr>
            <p:ph idx="1"/>
          </p:nvPr>
        </p:nvSpPr>
        <p:spPr/>
        <p:txBody>
          <a:bodyPr/>
          <a:lstStyle/>
          <a:p>
            <a:r>
              <a:rPr lang="en-US" b="1" dirty="0"/>
              <a:t>Adding and Removing Classes:</a:t>
            </a:r>
          </a:p>
          <a:p>
            <a:endParaRPr lang="en-US" b="1" dirty="0"/>
          </a:p>
          <a:p>
            <a:pPr marL="0" indent="0">
              <a:buNone/>
            </a:pPr>
            <a:r>
              <a:rPr lang="en-US" dirty="0"/>
              <a:t>	</a:t>
            </a:r>
            <a:r>
              <a:rPr lang="en-US" dirty="0" err="1"/>
              <a:t>element.classList.add</a:t>
            </a:r>
            <a:r>
              <a:rPr lang="en-US" dirty="0"/>
              <a:t>('</a:t>
            </a:r>
            <a:r>
              <a:rPr lang="en-US" dirty="0" err="1"/>
              <a:t>newClass</a:t>
            </a:r>
            <a:r>
              <a:rPr lang="en-US" dirty="0"/>
              <a:t>’);</a:t>
            </a:r>
          </a:p>
          <a:p>
            <a:endParaRPr lang="en-US" dirty="0"/>
          </a:p>
          <a:p>
            <a:pPr marL="0" indent="0">
              <a:buNone/>
            </a:pPr>
            <a:r>
              <a:rPr lang="en-US" dirty="0"/>
              <a:t>	</a:t>
            </a:r>
            <a:r>
              <a:rPr lang="en-US" dirty="0" err="1"/>
              <a:t>element.classList.remove</a:t>
            </a:r>
            <a:r>
              <a:rPr lang="en-US" dirty="0"/>
              <a:t>('</a:t>
            </a:r>
            <a:r>
              <a:rPr lang="en-US" dirty="0" err="1"/>
              <a:t>oldClass</a:t>
            </a:r>
            <a:r>
              <a:rPr lang="en-US" dirty="0"/>
              <a:t>');</a:t>
            </a:r>
          </a:p>
        </p:txBody>
      </p:sp>
    </p:spTree>
    <p:extLst>
      <p:ext uri="{BB962C8B-B14F-4D97-AF65-F5344CB8AC3E}">
        <p14:creationId xmlns:p14="http://schemas.microsoft.com/office/powerpoint/2010/main" val="3430306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4E65-CB19-8821-93DA-8EE9CF128461}"/>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EC89E0-3D07-DEDF-B8EF-ACE0A871859D}"/>
              </a:ext>
            </a:extLst>
          </p:cNvPr>
          <p:cNvSpPr>
            <a:spLocks noGrp="1"/>
          </p:cNvSpPr>
          <p:nvPr>
            <p:ph idx="1"/>
          </p:nvPr>
        </p:nvSpPr>
        <p:spPr/>
        <p:txBody>
          <a:bodyPr/>
          <a:lstStyle/>
          <a:p>
            <a:r>
              <a:rPr lang="en-US" dirty="0"/>
              <a:t> If Statements: Basic conditional statements.</a:t>
            </a:r>
          </a:p>
          <a:p>
            <a:r>
              <a:rPr lang="en-US" dirty="0"/>
              <a:t>  Switch Statements: Introduction to switch-case.</a:t>
            </a:r>
          </a:p>
          <a:p>
            <a:r>
              <a:rPr lang="en-US" dirty="0"/>
              <a:t>   Loops: for loops and while loops.</a:t>
            </a:r>
          </a:p>
        </p:txBody>
      </p:sp>
    </p:spTree>
    <p:extLst>
      <p:ext uri="{BB962C8B-B14F-4D97-AF65-F5344CB8AC3E}">
        <p14:creationId xmlns:p14="http://schemas.microsoft.com/office/powerpoint/2010/main" val="2094023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 If Statements: Basic conditional statements.</a:t>
            </a:r>
          </a:p>
          <a:p>
            <a:pPr marL="0" indent="0">
              <a:buNone/>
            </a:pPr>
            <a:r>
              <a:rPr lang="en-US" dirty="0"/>
              <a:t>const age = 18;</a:t>
            </a:r>
          </a:p>
          <a:p>
            <a:pPr marL="0" indent="0">
              <a:buNone/>
            </a:pPr>
            <a:r>
              <a:rPr lang="en-US" dirty="0"/>
              <a:t>if (age &gt;= 18) {  </a:t>
            </a:r>
          </a:p>
          <a:p>
            <a:pPr marL="0" indent="0">
              <a:buNone/>
            </a:pPr>
            <a:r>
              <a:rPr lang="en-US" dirty="0"/>
              <a:t>	console.log("You are eligible to vote."); // This block will be executed</a:t>
            </a:r>
          </a:p>
          <a:p>
            <a:pPr marL="0" indent="0">
              <a:buNone/>
            </a:pPr>
            <a:r>
              <a:rPr lang="en-US" dirty="0"/>
              <a:t>} else {  </a:t>
            </a:r>
          </a:p>
          <a:p>
            <a:pPr marL="0" indent="0">
              <a:buNone/>
            </a:pPr>
            <a:r>
              <a:rPr lang="en-US" dirty="0"/>
              <a:t>	console.log("Sorry, you are not eligible to vote.");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010973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a:xfrm>
            <a:off x="838199" y="1825625"/>
            <a:ext cx="5435991" cy="4351338"/>
          </a:xfrm>
        </p:spPr>
        <p:txBody>
          <a:bodyPr>
            <a:normAutofit fontScale="77500" lnSpcReduction="20000"/>
          </a:bodyPr>
          <a:lstStyle/>
          <a:p>
            <a:r>
              <a:rPr lang="en-US" dirty="0"/>
              <a:t>Switch Statements: Introduction to switch-case.</a:t>
            </a:r>
          </a:p>
          <a:p>
            <a:pPr marL="0" indent="0">
              <a:buNone/>
            </a:pPr>
            <a:r>
              <a:rPr lang="en-US" dirty="0"/>
              <a:t>const </a:t>
            </a:r>
            <a:r>
              <a:rPr lang="en-US" dirty="0" err="1"/>
              <a:t>dayOfWeek</a:t>
            </a:r>
            <a:r>
              <a:rPr lang="en-US" dirty="0"/>
              <a:t> = 3;</a:t>
            </a:r>
          </a:p>
          <a:p>
            <a:pPr marL="0" indent="0">
              <a:buNone/>
            </a:pPr>
            <a:endParaRPr lang="en-US" dirty="0"/>
          </a:p>
          <a:p>
            <a:pPr marL="0" indent="0">
              <a:buNone/>
            </a:pPr>
            <a:r>
              <a:rPr lang="en-US" dirty="0"/>
              <a:t>let </a:t>
            </a:r>
            <a:r>
              <a:rPr lang="en-US" dirty="0" err="1"/>
              <a:t>dayName</a:t>
            </a:r>
            <a:r>
              <a:rPr lang="en-US" dirty="0"/>
              <a:t>;</a:t>
            </a:r>
          </a:p>
          <a:p>
            <a:pPr marL="0" indent="0">
              <a:buNone/>
            </a:pPr>
            <a:r>
              <a:rPr lang="en-US" dirty="0"/>
              <a:t>switch (</a:t>
            </a:r>
            <a:r>
              <a:rPr lang="en-US" dirty="0" err="1"/>
              <a:t>dayOfWeek</a:t>
            </a:r>
            <a:r>
              <a:rPr lang="en-US" dirty="0"/>
              <a:t>) {  </a:t>
            </a:r>
          </a:p>
          <a:p>
            <a:pPr marL="0" indent="0">
              <a:buNone/>
            </a:pPr>
            <a:r>
              <a:rPr lang="en-US" dirty="0"/>
              <a:t>case 1:</a:t>
            </a:r>
          </a:p>
          <a:p>
            <a:pPr marL="0" indent="0">
              <a:buNone/>
            </a:pPr>
            <a:r>
              <a:rPr lang="en-US" dirty="0"/>
              <a:t>    </a:t>
            </a:r>
            <a:r>
              <a:rPr lang="en-US" dirty="0" err="1"/>
              <a:t>dayName</a:t>
            </a:r>
            <a:r>
              <a:rPr lang="en-US" dirty="0"/>
              <a:t> = "Monday";</a:t>
            </a:r>
          </a:p>
          <a:p>
            <a:pPr marL="0" indent="0">
              <a:buNone/>
            </a:pPr>
            <a:r>
              <a:rPr lang="en-US" dirty="0"/>
              <a:t>    break;  </a:t>
            </a:r>
          </a:p>
          <a:p>
            <a:pPr marL="0" indent="0">
              <a:buNone/>
            </a:pPr>
            <a:r>
              <a:rPr lang="en-US" dirty="0"/>
              <a:t>case 2:</a:t>
            </a:r>
          </a:p>
          <a:p>
            <a:pPr marL="0" indent="0">
              <a:buNone/>
            </a:pPr>
            <a:r>
              <a:rPr lang="en-US" dirty="0"/>
              <a:t>    </a:t>
            </a:r>
            <a:r>
              <a:rPr lang="en-US" dirty="0" err="1"/>
              <a:t>dayName</a:t>
            </a:r>
            <a:r>
              <a:rPr lang="en-US" dirty="0"/>
              <a:t> = "Tuesday";</a:t>
            </a:r>
          </a:p>
          <a:p>
            <a:pPr marL="0" indent="0">
              <a:buNone/>
            </a:pPr>
            <a:r>
              <a:rPr lang="en-US" dirty="0"/>
              <a:t>    break;</a:t>
            </a:r>
          </a:p>
        </p:txBody>
      </p:sp>
      <p:sp>
        <p:nvSpPr>
          <p:cNvPr id="4" name="Content Placeholder 2">
            <a:extLst>
              <a:ext uri="{FF2B5EF4-FFF2-40B4-BE49-F238E27FC236}">
                <a16:creationId xmlns:a16="http://schemas.microsoft.com/office/drawing/2014/main" id="{45AC12E1-77E6-F26D-9F48-422F5BC46A60}"/>
              </a:ext>
            </a:extLst>
          </p:cNvPr>
          <p:cNvSpPr txBox="1">
            <a:spLocks/>
          </p:cNvSpPr>
          <p:nvPr/>
        </p:nvSpPr>
        <p:spPr>
          <a:xfrm>
            <a:off x="6274190" y="1690687"/>
            <a:ext cx="5435991" cy="492112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3:</a:t>
            </a:r>
          </a:p>
          <a:p>
            <a:pPr marL="0" indent="0">
              <a:buNone/>
            </a:pPr>
            <a:r>
              <a:rPr lang="en-US" dirty="0"/>
              <a:t>    </a:t>
            </a:r>
            <a:r>
              <a:rPr lang="en-US" dirty="0" err="1"/>
              <a:t>dayName</a:t>
            </a:r>
            <a:r>
              <a:rPr lang="en-US" dirty="0"/>
              <a:t> = "Wednesday"; // This block will be executed</a:t>
            </a:r>
          </a:p>
          <a:p>
            <a:pPr marL="0" indent="0">
              <a:buNone/>
            </a:pPr>
            <a:r>
              <a:rPr lang="en-US" dirty="0"/>
              <a:t>    break;</a:t>
            </a:r>
          </a:p>
          <a:p>
            <a:pPr marL="0" indent="0">
              <a:buNone/>
            </a:pPr>
            <a:r>
              <a:rPr lang="en-US" dirty="0"/>
              <a:t>case 4:</a:t>
            </a:r>
          </a:p>
          <a:p>
            <a:pPr marL="0" indent="0">
              <a:buFont typeface="Arial" panose="020B0604020202020204" pitchFamily="34" charset="0"/>
              <a:buNone/>
            </a:pPr>
            <a:r>
              <a:rPr lang="en-US" dirty="0"/>
              <a:t>    </a:t>
            </a:r>
            <a:r>
              <a:rPr lang="en-US" dirty="0" err="1"/>
              <a:t>dayName</a:t>
            </a:r>
            <a:r>
              <a:rPr lang="en-US" dirty="0"/>
              <a:t> = "Thursday";</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case 5:</a:t>
            </a:r>
          </a:p>
          <a:p>
            <a:pPr marL="0" indent="0">
              <a:buFont typeface="Arial" panose="020B0604020202020204" pitchFamily="34" charset="0"/>
              <a:buNone/>
            </a:pPr>
            <a:r>
              <a:rPr lang="en-US" dirty="0"/>
              <a:t>    </a:t>
            </a:r>
            <a:r>
              <a:rPr lang="en-US" dirty="0" err="1"/>
              <a:t>dayName</a:t>
            </a:r>
            <a:r>
              <a:rPr lang="en-US" dirty="0"/>
              <a:t> = "Friday";</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default:</a:t>
            </a:r>
          </a:p>
          <a:p>
            <a:pPr marL="0" indent="0">
              <a:buFont typeface="Arial" panose="020B0604020202020204" pitchFamily="34" charset="0"/>
              <a:buNone/>
            </a:pPr>
            <a:r>
              <a:rPr lang="en-US" dirty="0"/>
              <a:t>    </a:t>
            </a:r>
            <a:r>
              <a:rPr lang="en-US" dirty="0" err="1"/>
              <a:t>dayName</a:t>
            </a:r>
            <a:r>
              <a:rPr lang="en-US" dirty="0"/>
              <a:t> = "Weekend";</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console.log(`Today is ${</a:t>
            </a:r>
            <a:r>
              <a:rPr lang="en-US" dirty="0" err="1"/>
              <a:t>dayName</a:t>
            </a:r>
            <a:r>
              <a:rPr lang="en-US" dirty="0"/>
              <a:t>}`);</a:t>
            </a:r>
          </a:p>
        </p:txBody>
      </p:sp>
    </p:spTree>
    <p:extLst>
      <p:ext uri="{BB962C8B-B14F-4D97-AF65-F5344CB8AC3E}">
        <p14:creationId xmlns:p14="http://schemas.microsoft.com/office/powerpoint/2010/main" val="3797634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For loop</a:t>
            </a:r>
          </a:p>
          <a:p>
            <a:pPr marL="0" indent="0">
              <a:buNone/>
            </a:pPr>
            <a:r>
              <a:rPr lang="en-US" dirty="0"/>
              <a:t>// Example of a for loop to print numbers 1 to 5</a:t>
            </a:r>
          </a:p>
          <a:p>
            <a:pPr marL="0" indent="0">
              <a:buNone/>
            </a:pPr>
            <a:r>
              <a:rPr lang="en-US" dirty="0"/>
              <a:t>for (let </a:t>
            </a:r>
            <a:r>
              <a:rPr lang="en-US" dirty="0" err="1"/>
              <a:t>i</a:t>
            </a:r>
            <a:r>
              <a:rPr lang="en-US" dirty="0"/>
              <a:t> = 1; </a:t>
            </a:r>
            <a:r>
              <a:rPr lang="en-US" dirty="0" err="1"/>
              <a:t>i</a:t>
            </a:r>
            <a:r>
              <a:rPr lang="en-US" dirty="0"/>
              <a:t> &lt;= 5; </a:t>
            </a:r>
            <a:r>
              <a:rPr lang="en-US" dirty="0" err="1"/>
              <a:t>i</a:t>
            </a:r>
            <a:r>
              <a:rPr lang="en-US" dirty="0"/>
              <a:t>++) {</a:t>
            </a:r>
          </a:p>
          <a:p>
            <a:pPr marL="0" indent="0">
              <a:buNone/>
            </a:pPr>
            <a:r>
              <a:rPr lang="en-US" dirty="0"/>
              <a:t>  console.log(</a:t>
            </a:r>
            <a:r>
              <a:rPr lang="en-US" dirty="0" err="1"/>
              <a:t>i</a:t>
            </a:r>
            <a:r>
              <a:rPr lang="en-US" dirty="0"/>
              <a:t>);</a:t>
            </a:r>
          </a:p>
          <a:p>
            <a:pPr marL="0" indent="0">
              <a:buNone/>
            </a:pPr>
            <a:r>
              <a:rPr lang="en-US" dirty="0"/>
              <a:t>}</a:t>
            </a:r>
          </a:p>
        </p:txBody>
      </p:sp>
    </p:spTree>
    <p:extLst>
      <p:ext uri="{BB962C8B-B14F-4D97-AF65-F5344CB8AC3E}">
        <p14:creationId xmlns:p14="http://schemas.microsoft.com/office/powerpoint/2010/main" val="1541416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While loop</a:t>
            </a:r>
          </a:p>
          <a:p>
            <a:pPr marL="0" indent="0">
              <a:buNone/>
            </a:pPr>
            <a:r>
              <a:rPr lang="en-US" dirty="0"/>
              <a:t>// Example of a while loop to print numbers 1 to 5</a:t>
            </a:r>
          </a:p>
          <a:p>
            <a:pPr marL="0" indent="0">
              <a:buNone/>
            </a:pPr>
            <a:r>
              <a:rPr lang="en-US" dirty="0"/>
              <a:t>let counter = 1;</a:t>
            </a:r>
          </a:p>
          <a:p>
            <a:pPr marL="0" indent="0">
              <a:buNone/>
            </a:pPr>
            <a:r>
              <a:rPr lang="en-US" dirty="0"/>
              <a:t>while (counter &lt;= 5) {</a:t>
            </a:r>
          </a:p>
          <a:p>
            <a:pPr marL="0" indent="0">
              <a:buNone/>
            </a:pPr>
            <a:r>
              <a:rPr lang="en-US" dirty="0"/>
              <a:t>  console.log(counter);</a:t>
            </a:r>
          </a:p>
          <a:p>
            <a:pPr marL="0" indent="0">
              <a:buNone/>
            </a:pPr>
            <a:r>
              <a:rPr lang="en-US" dirty="0"/>
              <a:t>  counter++;</a:t>
            </a:r>
          </a:p>
          <a:p>
            <a:pPr marL="0" indent="0">
              <a:buNone/>
            </a:pPr>
            <a:r>
              <a:rPr lang="en-US" dirty="0"/>
              <a:t>}</a:t>
            </a:r>
          </a:p>
        </p:txBody>
      </p:sp>
    </p:spTree>
    <p:extLst>
      <p:ext uri="{BB962C8B-B14F-4D97-AF65-F5344CB8AC3E}">
        <p14:creationId xmlns:p14="http://schemas.microsoft.com/office/powerpoint/2010/main" val="360739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1CC1-5C5E-B54F-BCA2-B0802A0BF662}"/>
              </a:ext>
            </a:extLst>
          </p:cNvPr>
          <p:cNvSpPr>
            <a:spLocks noGrp="1"/>
          </p:cNvSpPr>
          <p:nvPr>
            <p:ph type="title"/>
          </p:nvPr>
        </p:nvSpPr>
        <p:spPr/>
        <p:txBody>
          <a:bodyPr/>
          <a:lstStyle/>
          <a:p>
            <a:r>
              <a:rPr lang="en-US" dirty="0"/>
              <a:t>What is JavaScript?</a:t>
            </a:r>
          </a:p>
        </p:txBody>
      </p:sp>
      <p:sp>
        <p:nvSpPr>
          <p:cNvPr id="3" name="Content Placeholder 2">
            <a:extLst>
              <a:ext uri="{FF2B5EF4-FFF2-40B4-BE49-F238E27FC236}">
                <a16:creationId xmlns:a16="http://schemas.microsoft.com/office/drawing/2014/main" id="{7B1EACE3-95D5-9A5B-5282-680C5BA5CC7F}"/>
              </a:ext>
            </a:extLst>
          </p:cNvPr>
          <p:cNvSpPr>
            <a:spLocks noGrp="1"/>
          </p:cNvSpPr>
          <p:nvPr>
            <p:ph idx="1"/>
          </p:nvPr>
        </p:nvSpPr>
        <p:spPr/>
        <p:txBody>
          <a:bodyPr/>
          <a:lstStyle/>
          <a:p>
            <a:pPr>
              <a:buFont typeface="Arial" panose="020B0604020202020204" pitchFamily="34" charset="0"/>
              <a:buChar char="•"/>
            </a:pPr>
            <a:r>
              <a:rPr lang="en-US" b="1" dirty="0"/>
              <a:t>Definition:</a:t>
            </a:r>
            <a:r>
              <a:rPr lang="en-US" dirty="0"/>
              <a:t> A high-level, interpreted programming language that enables dynamic, interactive web pages.</a:t>
            </a:r>
          </a:p>
          <a:p>
            <a:pPr>
              <a:buFont typeface="Arial" panose="020B0604020202020204" pitchFamily="34" charset="0"/>
              <a:buChar char="•"/>
            </a:pPr>
            <a:r>
              <a:rPr lang="en-US" b="1" dirty="0"/>
              <a:t>Use Cases:</a:t>
            </a:r>
            <a:r>
              <a:rPr lang="en-US" dirty="0"/>
              <a:t> Front-end web development, server-side development (Node.js), mobile app development, and more.</a:t>
            </a:r>
          </a:p>
          <a:p>
            <a:pPr>
              <a:buFont typeface="Arial" panose="020B0604020202020204" pitchFamily="34" charset="0"/>
              <a:buChar char="•"/>
            </a:pPr>
            <a:r>
              <a:rPr lang="en-US" b="1" dirty="0"/>
              <a:t>Comparison with HTML and CSS:</a:t>
            </a:r>
            <a:r>
              <a:rPr lang="en-US" dirty="0"/>
              <a:t> Briefly explain the roles of HTML (structure) and CSS (styling) in conjunction with JavaScript.</a:t>
            </a:r>
          </a:p>
          <a:p>
            <a:endParaRPr lang="en-US" dirty="0"/>
          </a:p>
        </p:txBody>
      </p:sp>
    </p:spTree>
    <p:extLst>
      <p:ext uri="{BB962C8B-B14F-4D97-AF65-F5344CB8AC3E}">
        <p14:creationId xmlns:p14="http://schemas.microsoft.com/office/powerpoint/2010/main" val="3711522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Do While loop</a:t>
            </a:r>
          </a:p>
          <a:p>
            <a:pPr marL="0" indent="0">
              <a:buNone/>
            </a:pPr>
            <a:r>
              <a:rPr lang="en-US" dirty="0"/>
              <a:t>// Example of a do while loop to print numbers 1 to 5</a:t>
            </a:r>
          </a:p>
          <a:p>
            <a:pPr marL="0" indent="0">
              <a:buNone/>
            </a:pPr>
            <a:r>
              <a:rPr lang="en-US" dirty="0"/>
              <a:t>let counter = 1;</a:t>
            </a:r>
          </a:p>
          <a:p>
            <a:pPr marL="0" indent="0">
              <a:buNone/>
            </a:pPr>
            <a:r>
              <a:rPr lang="en-US" dirty="0"/>
              <a:t>d</a:t>
            </a:r>
            <a:r>
              <a:rPr lang="en-US"/>
              <a:t>o </a:t>
            </a:r>
            <a:r>
              <a:rPr lang="en-US" dirty="0"/>
              <a:t>{</a:t>
            </a:r>
          </a:p>
          <a:p>
            <a:pPr marL="0" indent="0">
              <a:buNone/>
            </a:pPr>
            <a:r>
              <a:rPr lang="en-US" dirty="0"/>
              <a:t>  console.log(counter);</a:t>
            </a:r>
          </a:p>
          <a:p>
            <a:pPr marL="0" indent="0">
              <a:buNone/>
            </a:pPr>
            <a:r>
              <a:rPr lang="en-US" dirty="0"/>
              <a:t>  counter++;</a:t>
            </a:r>
          </a:p>
          <a:p>
            <a:pPr marL="0" indent="0">
              <a:buNone/>
            </a:pPr>
            <a:r>
              <a:rPr lang="en-US" dirty="0"/>
              <a:t>} while (counter &lt;= 5) </a:t>
            </a:r>
          </a:p>
        </p:txBody>
      </p:sp>
    </p:spTree>
    <p:extLst>
      <p:ext uri="{BB962C8B-B14F-4D97-AF65-F5344CB8AC3E}">
        <p14:creationId xmlns:p14="http://schemas.microsoft.com/office/powerpoint/2010/main" val="2278630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Module 4: Functions and Scope</a:t>
            </a:r>
            <a:endParaRPr lang="en-US" dirty="0"/>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b="1" dirty="0"/>
              <a:t>Introduction to Functions:</a:t>
            </a:r>
          </a:p>
          <a:p>
            <a:r>
              <a:rPr lang="en-US" b="1" dirty="0"/>
              <a:t>Function Expressions:</a:t>
            </a:r>
          </a:p>
          <a:p>
            <a:r>
              <a:rPr lang="en-US" b="1" dirty="0"/>
              <a:t>Parameters:</a:t>
            </a:r>
          </a:p>
          <a:p>
            <a:r>
              <a:rPr lang="en-US" b="1" dirty="0"/>
              <a:t>Return Values:</a:t>
            </a:r>
          </a:p>
          <a:p>
            <a:r>
              <a:rPr lang="en-US" b="1" dirty="0"/>
              <a:t>Scope:</a:t>
            </a:r>
          </a:p>
          <a:p>
            <a:r>
              <a:rPr lang="en-US" b="1" dirty="0"/>
              <a:t>Hoisting:</a:t>
            </a:r>
            <a:endParaRPr lang="en-US" dirty="0"/>
          </a:p>
        </p:txBody>
      </p:sp>
    </p:spTree>
    <p:extLst>
      <p:ext uri="{BB962C8B-B14F-4D97-AF65-F5344CB8AC3E}">
        <p14:creationId xmlns:p14="http://schemas.microsoft.com/office/powerpoint/2010/main" val="278385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9255-6E13-5D1D-C0DC-BC6236EBC0E9}"/>
              </a:ext>
            </a:extLst>
          </p:cNvPr>
          <p:cNvSpPr>
            <a:spLocks noGrp="1"/>
          </p:cNvSpPr>
          <p:nvPr>
            <p:ph type="title"/>
          </p:nvPr>
        </p:nvSpPr>
        <p:spPr/>
        <p:txBody>
          <a:bodyPr/>
          <a:lstStyle/>
          <a:p>
            <a:r>
              <a:rPr lang="en-US" b="1" dirty="0"/>
              <a:t>Introduction to Functions:</a:t>
            </a:r>
            <a:br>
              <a:rPr lang="en-US" b="1" dirty="0"/>
            </a:br>
            <a:endParaRPr lang="en-US" dirty="0"/>
          </a:p>
        </p:txBody>
      </p:sp>
      <p:sp>
        <p:nvSpPr>
          <p:cNvPr id="3" name="Content Placeholder 2">
            <a:extLst>
              <a:ext uri="{FF2B5EF4-FFF2-40B4-BE49-F238E27FC236}">
                <a16:creationId xmlns:a16="http://schemas.microsoft.com/office/drawing/2014/main" id="{3C8A036A-0C04-D9EF-8309-63C2036683C3}"/>
              </a:ext>
            </a:extLst>
          </p:cNvPr>
          <p:cNvSpPr>
            <a:spLocks noGrp="1"/>
          </p:cNvSpPr>
          <p:nvPr>
            <p:ph idx="1"/>
          </p:nvPr>
        </p:nvSpPr>
        <p:spPr/>
        <p:txBody>
          <a:bodyPr/>
          <a:lstStyle/>
          <a:p>
            <a:pPr marL="0" indent="0">
              <a:buNone/>
            </a:pPr>
            <a:r>
              <a:rPr lang="en-US" dirty="0"/>
              <a:t>A function is a reusable block of code that performs a specific task or calculates a value. Functions help organize code, make it more modular, and allow you to avoid repetitive coding.</a:t>
            </a:r>
          </a:p>
          <a:p>
            <a:endParaRPr lang="en-US" dirty="0"/>
          </a:p>
          <a:p>
            <a:pPr marL="0" indent="0">
              <a:buNone/>
            </a:pPr>
            <a:r>
              <a:rPr lang="en-US" dirty="0"/>
              <a:t>function </a:t>
            </a:r>
            <a:r>
              <a:rPr lang="en-US" b="1" dirty="0" err="1"/>
              <a:t>functionName</a:t>
            </a:r>
            <a:r>
              <a:rPr lang="en-US" dirty="0"/>
              <a:t>(parameters) {</a:t>
            </a:r>
          </a:p>
          <a:p>
            <a:pPr marL="0" indent="0">
              <a:buNone/>
            </a:pPr>
            <a:r>
              <a:rPr lang="en-US" dirty="0"/>
              <a:t>  </a:t>
            </a:r>
            <a:r>
              <a:rPr lang="en-US" dirty="0">
                <a:solidFill>
                  <a:srgbClr val="00B050"/>
                </a:solidFill>
              </a:rPr>
              <a:t>// Function body: code to be executed</a:t>
            </a:r>
          </a:p>
          <a:p>
            <a:pPr marL="0" indent="0">
              <a:buNone/>
            </a:pPr>
            <a:r>
              <a:rPr lang="en-US" dirty="0"/>
              <a:t> </a:t>
            </a:r>
            <a:r>
              <a:rPr lang="en-US" dirty="0">
                <a:solidFill>
                  <a:srgbClr val="00B050"/>
                </a:solidFill>
              </a:rPr>
              <a:t> // Can include statements, expressions, and other code</a:t>
            </a:r>
          </a:p>
          <a:p>
            <a:pPr marL="0" indent="0">
              <a:buNone/>
            </a:pPr>
            <a:r>
              <a:rPr lang="en-US" dirty="0"/>
              <a:t>  return result; </a:t>
            </a:r>
            <a:r>
              <a:rPr lang="en-US" dirty="0">
                <a:solidFill>
                  <a:srgbClr val="00B050"/>
                </a:solidFill>
              </a:rPr>
              <a:t>// Optional, used to return a value</a:t>
            </a:r>
          </a:p>
          <a:p>
            <a:pPr marL="0" indent="0">
              <a:buNone/>
            </a:pPr>
            <a:r>
              <a:rPr lang="en-US" dirty="0"/>
              <a:t>}</a:t>
            </a:r>
          </a:p>
        </p:txBody>
      </p:sp>
    </p:spTree>
    <p:extLst>
      <p:ext uri="{BB962C8B-B14F-4D97-AF65-F5344CB8AC3E}">
        <p14:creationId xmlns:p14="http://schemas.microsoft.com/office/powerpoint/2010/main" val="3648476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p:txBody>
          <a:bodyPr/>
          <a:lstStyle/>
          <a:p>
            <a:pPr marL="0" indent="0">
              <a:buNone/>
            </a:pPr>
            <a:r>
              <a:rPr lang="en-US" dirty="0"/>
              <a:t>function greet() {</a:t>
            </a:r>
          </a:p>
          <a:p>
            <a:pPr marL="0" indent="0">
              <a:buNone/>
            </a:pPr>
            <a:r>
              <a:rPr lang="en-US" dirty="0"/>
              <a:t>  console.log("Hello, World!");</a:t>
            </a:r>
          </a:p>
          <a:p>
            <a:pPr marL="0" indent="0">
              <a:buNone/>
            </a:pPr>
            <a:r>
              <a:rPr lang="en-US" dirty="0"/>
              <a:t>}</a:t>
            </a:r>
            <a:endParaRPr lang="en-US" dirty="0">
              <a:solidFill>
                <a:srgbClr val="00B050"/>
              </a:solidFill>
            </a:endParaRPr>
          </a:p>
          <a:p>
            <a:pPr marL="0" indent="0">
              <a:buNone/>
            </a:pPr>
            <a:r>
              <a:rPr lang="en-US" dirty="0"/>
              <a:t>greet(); </a:t>
            </a:r>
            <a:r>
              <a:rPr lang="en-US" dirty="0">
                <a:solidFill>
                  <a:srgbClr val="00B050"/>
                </a:solidFill>
              </a:rPr>
              <a:t>// Output: Hello, World!</a:t>
            </a:r>
          </a:p>
        </p:txBody>
      </p:sp>
    </p:spTree>
    <p:extLst>
      <p:ext uri="{BB962C8B-B14F-4D97-AF65-F5344CB8AC3E}">
        <p14:creationId xmlns:p14="http://schemas.microsoft.com/office/powerpoint/2010/main" val="77554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BE8FA-E533-8B66-F96E-2EF4C3CF546F}"/>
              </a:ext>
            </a:extLst>
          </p:cNvPr>
          <p:cNvSpPr>
            <a:spLocks noGrp="1"/>
          </p:cNvSpPr>
          <p:nvPr>
            <p:ph type="title"/>
          </p:nvPr>
        </p:nvSpPr>
        <p:spPr/>
        <p:txBody>
          <a:bodyPr>
            <a:normAutofit/>
          </a:bodyPr>
          <a:lstStyle/>
          <a:p>
            <a:r>
              <a:rPr lang="en-US" b="1" dirty="0"/>
              <a:t>Function Expressions:</a:t>
            </a:r>
            <a:endParaRPr lang="en-US" dirty="0"/>
          </a:p>
        </p:txBody>
      </p:sp>
      <p:sp>
        <p:nvSpPr>
          <p:cNvPr id="3" name="Content Placeholder 2">
            <a:extLst>
              <a:ext uri="{FF2B5EF4-FFF2-40B4-BE49-F238E27FC236}">
                <a16:creationId xmlns:a16="http://schemas.microsoft.com/office/drawing/2014/main" id="{ABFDFD9B-B383-29AD-75F8-E835DC2569E1}"/>
              </a:ext>
            </a:extLst>
          </p:cNvPr>
          <p:cNvSpPr>
            <a:spLocks noGrp="1"/>
          </p:cNvSpPr>
          <p:nvPr>
            <p:ph idx="1"/>
          </p:nvPr>
        </p:nvSpPr>
        <p:spPr/>
        <p:txBody>
          <a:bodyPr>
            <a:noAutofit/>
          </a:bodyPr>
          <a:lstStyle/>
          <a:p>
            <a:r>
              <a:rPr lang="en-US" b="1" dirty="0"/>
              <a:t>Definition:</a:t>
            </a:r>
          </a:p>
          <a:p>
            <a:pPr marL="0" indent="0">
              <a:buNone/>
            </a:pPr>
            <a:endParaRPr lang="en-US" b="1" dirty="0"/>
          </a:p>
          <a:p>
            <a:pPr marL="0" indent="0">
              <a:buNone/>
            </a:pPr>
            <a:r>
              <a:rPr lang="en-US" dirty="0"/>
              <a:t>A function expression is another way to define a function, where the function is assigned to a variable. Function expressions can be anonymous (without a name) or named.</a:t>
            </a:r>
          </a:p>
          <a:p>
            <a:pPr marL="0" indent="0">
              <a:buNone/>
            </a:pPr>
            <a:endParaRPr lang="en-US" dirty="0"/>
          </a:p>
          <a:p>
            <a:pPr marL="0" indent="0">
              <a:buNone/>
            </a:pPr>
            <a:r>
              <a:rPr lang="en-US" dirty="0"/>
              <a:t>const </a:t>
            </a:r>
            <a:r>
              <a:rPr lang="en-US" dirty="0" err="1"/>
              <a:t>functionName</a:t>
            </a:r>
            <a:r>
              <a:rPr lang="en-US" dirty="0"/>
              <a:t> = function(parameters) {  // Function body  </a:t>
            </a:r>
          </a:p>
          <a:p>
            <a:pPr marL="0" indent="0">
              <a:buNone/>
            </a:pPr>
            <a:r>
              <a:rPr lang="en-US" dirty="0"/>
              <a:t>	return result;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275338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p:txBody>
          <a:bodyPr/>
          <a:lstStyle/>
          <a:p>
            <a:pPr marL="0" indent="0">
              <a:buNone/>
            </a:pPr>
            <a:r>
              <a:rPr lang="en-US" dirty="0"/>
              <a:t>function greet = function() {</a:t>
            </a:r>
          </a:p>
          <a:p>
            <a:pPr marL="0" indent="0">
              <a:buNone/>
            </a:pPr>
            <a:r>
              <a:rPr lang="en-US" dirty="0"/>
              <a:t>  console.log("Hello, World!");</a:t>
            </a:r>
          </a:p>
          <a:p>
            <a:pPr marL="0" indent="0">
              <a:buNone/>
            </a:pPr>
            <a:r>
              <a:rPr lang="en-US" dirty="0"/>
              <a:t>}</a:t>
            </a:r>
            <a:r>
              <a:rPr lang="en-US" dirty="0">
                <a:solidFill>
                  <a:srgbClr val="00B050"/>
                </a:solidFill>
              </a:rPr>
              <a:t>// Invoking the function</a:t>
            </a:r>
          </a:p>
          <a:p>
            <a:pPr marL="0" indent="0">
              <a:buNone/>
            </a:pPr>
            <a:r>
              <a:rPr lang="en-US" dirty="0"/>
              <a:t>greet(); </a:t>
            </a:r>
            <a:r>
              <a:rPr lang="en-US" dirty="0">
                <a:solidFill>
                  <a:srgbClr val="00B050"/>
                </a:solidFill>
              </a:rPr>
              <a:t>// Output: Hello, World!</a:t>
            </a:r>
          </a:p>
        </p:txBody>
      </p:sp>
    </p:spTree>
    <p:extLst>
      <p:ext uri="{BB962C8B-B14F-4D97-AF65-F5344CB8AC3E}">
        <p14:creationId xmlns:p14="http://schemas.microsoft.com/office/powerpoint/2010/main" val="2504643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Parameters:</a:t>
            </a:r>
            <a:endParaRPr lang="en-US" dirty="0"/>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Definition: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Parameters are placeholders in a function definition that represent the values or variables passed to the function when it is invoked. They allow functions to receive input and work with different data.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greet(name)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console.log(`Hello,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greet("John"); // Output: Hello, John!</a:t>
            </a:r>
          </a:p>
        </p:txBody>
      </p:sp>
    </p:spTree>
    <p:extLst>
      <p:ext uri="{BB962C8B-B14F-4D97-AF65-F5344CB8AC3E}">
        <p14:creationId xmlns:p14="http://schemas.microsoft.com/office/powerpoint/2010/main" val="1204781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Return Values:</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a:t>
            </a:r>
            <a:r>
              <a:rPr kumimoji="0" lang="en-US" altLang="en-US" b="1" i="0" u="none" strike="noStrike" cap="none" normalizeH="0" baseline="0" dirty="0">
                <a:ln>
                  <a:noFill/>
                </a:ln>
                <a:solidFill>
                  <a:schemeClr val="tx1"/>
                </a:solidFill>
                <a:effectLst/>
                <a:latin typeface="Arial" panose="020B0604020202020204" pitchFamily="34" charset="0"/>
              </a:rPr>
              <a:t>efinition: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Return values are values that a function can send back to the code that called it. The return statement ends the execution of a function and specifies the value to be returned.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add(a,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return a +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const result = add(3,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console.log(result); // Output: 8</a:t>
            </a:r>
          </a:p>
        </p:txBody>
      </p:sp>
    </p:spTree>
    <p:extLst>
      <p:ext uri="{BB962C8B-B14F-4D97-AF65-F5344CB8AC3E}">
        <p14:creationId xmlns:p14="http://schemas.microsoft.com/office/powerpoint/2010/main" val="1937940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a:xfrm>
            <a:off x="838200" y="0"/>
            <a:ext cx="10515600" cy="1325563"/>
          </a:xfrm>
        </p:spPr>
        <p:txBody>
          <a:bodyPr/>
          <a:lstStyle/>
          <a:p>
            <a:r>
              <a:rPr lang="en-US" b="1" dirty="0">
                <a:latin typeface="Arial" panose="020B0604020202020204" pitchFamily="34" charset="0"/>
                <a:cs typeface="Arial" panose="020B0604020202020204" pitchFamily="34" charset="0"/>
              </a:rPr>
              <a:t>Scope: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322363"/>
            <a:ext cx="10515600" cy="535979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Scope refers to the context in which variables are declared and can be accessed. JavaScript has two main types of scope: global scope (accessible throughout the entire program) and local scope (limited to a specific function or block).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0923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Scope: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let </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"I'm global!";</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a:t>
            </a:r>
            <a:r>
              <a:rPr kumimoji="0" lang="en-US" altLang="en-US" i="0" u="none" strike="noStrike" cap="none" normalizeH="0" baseline="0" dirty="0" err="1">
                <a:ln>
                  <a:noFill/>
                </a:ln>
                <a:solidFill>
                  <a:schemeClr val="tx1"/>
                </a:solidFill>
                <a:effectLst/>
                <a:latin typeface="Arial" panose="020B0604020202020204" pitchFamily="34" charset="0"/>
              </a:rPr>
              <a:t>exampleFunction</a:t>
            </a:r>
            <a:r>
              <a:rPr kumimoji="0" lang="en-US" altLang="en-US"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let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"I'm local!";</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console.log(</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Accessible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console.log(</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Error: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is not defined</a:t>
            </a:r>
          </a:p>
        </p:txBody>
      </p:sp>
    </p:spTree>
    <p:extLst>
      <p:ext uri="{BB962C8B-B14F-4D97-AF65-F5344CB8AC3E}">
        <p14:creationId xmlns:p14="http://schemas.microsoft.com/office/powerpoint/2010/main" val="281897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4F00-AE04-167B-9660-5BE9B875D08B}"/>
              </a:ext>
            </a:extLst>
          </p:cNvPr>
          <p:cNvSpPr>
            <a:spLocks noGrp="1"/>
          </p:cNvSpPr>
          <p:nvPr>
            <p:ph type="title"/>
          </p:nvPr>
        </p:nvSpPr>
        <p:spPr/>
        <p:txBody>
          <a:bodyPr/>
          <a:lstStyle/>
          <a:p>
            <a:r>
              <a:rPr lang="en-US" b="1" dirty="0"/>
              <a:t>Section 2: Brief history and evolution</a:t>
            </a:r>
            <a:endParaRPr lang="en-US" dirty="0"/>
          </a:p>
        </p:txBody>
      </p:sp>
      <p:sp>
        <p:nvSpPr>
          <p:cNvPr id="3" name="Content Placeholder 2">
            <a:extLst>
              <a:ext uri="{FF2B5EF4-FFF2-40B4-BE49-F238E27FC236}">
                <a16:creationId xmlns:a16="http://schemas.microsoft.com/office/drawing/2014/main" id="{3D5C4CFA-A107-24E0-FDD0-EF112703529E}"/>
              </a:ext>
            </a:extLst>
          </p:cNvPr>
          <p:cNvSpPr>
            <a:spLocks noGrp="1"/>
          </p:cNvSpPr>
          <p:nvPr>
            <p:ph idx="1"/>
          </p:nvPr>
        </p:nvSpPr>
        <p:spPr/>
        <p:txBody>
          <a:bodyPr/>
          <a:lstStyle/>
          <a:p>
            <a:pPr>
              <a:buFont typeface="Arial" panose="020B0604020202020204" pitchFamily="34" charset="0"/>
              <a:buChar char="•"/>
            </a:pPr>
            <a:r>
              <a:rPr lang="en-US" b="1" dirty="0"/>
              <a:t>Origins:</a:t>
            </a:r>
            <a:r>
              <a:rPr lang="en-US" dirty="0"/>
              <a:t> Developed by Netscape in 1995.</a:t>
            </a:r>
          </a:p>
          <a:p>
            <a:pPr>
              <a:buFont typeface="Arial" panose="020B0604020202020204" pitchFamily="34" charset="0"/>
              <a:buChar char="•"/>
            </a:pPr>
            <a:r>
              <a:rPr lang="en-US" b="1" dirty="0"/>
              <a:t>Evolution:</a:t>
            </a:r>
            <a:r>
              <a:rPr lang="en-US" dirty="0"/>
              <a:t> Key versions and updates (ES5, ES6/ES2015,</a:t>
            </a:r>
          </a:p>
          <a:p>
            <a:pPr marL="0" indent="0">
              <a:buNone/>
            </a:pPr>
            <a:r>
              <a:rPr lang="en-US" dirty="0"/>
              <a:t>	 etc.).</a:t>
            </a:r>
          </a:p>
          <a:p>
            <a:pPr>
              <a:buFont typeface="Arial" panose="020B0604020202020204" pitchFamily="34" charset="0"/>
              <a:buChar char="•"/>
            </a:pPr>
            <a:r>
              <a:rPr lang="en-US" b="1" dirty="0"/>
              <a:t>Popularity:</a:t>
            </a:r>
            <a:r>
              <a:rPr lang="en-US" dirty="0"/>
              <a:t> Discuss JavaScript's widespread use and </a:t>
            </a:r>
          </a:p>
          <a:p>
            <a:pPr marL="0" indent="0">
              <a:buNone/>
            </a:pPr>
            <a:r>
              <a:rPr lang="en-US" dirty="0"/>
              <a:t>	the growth of frameworks and libraries.</a:t>
            </a:r>
          </a:p>
          <a:p>
            <a:endParaRPr lang="en-US" dirty="0"/>
          </a:p>
        </p:txBody>
      </p:sp>
      <p:pic>
        <p:nvPicPr>
          <p:cNvPr id="1026" name="Picture 2" descr="Timeline showing the history of JavaScript">
            <a:extLst>
              <a:ext uri="{FF2B5EF4-FFF2-40B4-BE49-F238E27FC236}">
                <a16:creationId xmlns:a16="http://schemas.microsoft.com/office/drawing/2014/main" id="{2AEB68C3-6E35-E78D-5F09-C0996C638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9178" y="0"/>
            <a:ext cx="2730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266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4114-E3B4-20C4-80B9-1BA200357F9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Hoisting:</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AAB2E58-2794-0D5C-A285-E25C42380638}"/>
              </a:ext>
            </a:extLst>
          </p:cNvPr>
          <p:cNvSpPr>
            <a:spLocks noGrp="1"/>
          </p:cNvSpPr>
          <p:nvPr>
            <p:ph idx="1"/>
          </p:nvPr>
        </p:nvSpPr>
        <p:spPr>
          <a:xfrm>
            <a:off x="838200" y="1690688"/>
            <a:ext cx="10515600" cy="4802187"/>
          </a:xfrm>
        </p:spPr>
        <p:txBody>
          <a:bodyPr>
            <a:normAutofit/>
          </a:bodyPr>
          <a:lstStyle/>
          <a:p>
            <a:pPr marL="0" indent="0">
              <a:buNone/>
            </a:pPr>
            <a:r>
              <a:rPr lang="en-US" b="1" dirty="0">
                <a:latin typeface="Arial" panose="020B0604020202020204" pitchFamily="34" charset="0"/>
                <a:cs typeface="Arial" panose="020B0604020202020204" pitchFamily="34" charset="0"/>
              </a:rPr>
              <a:t>Definition: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Hoisting is a JavaScript behavior where variable and function declarations are moved to the top of their containing scope during the compilation phase. This allows you to use variables and functions before they are declared in the code.</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console.log(example); // Output: undefined</a:t>
            </a:r>
          </a:p>
          <a:p>
            <a:pPr marL="0" indent="0">
              <a:buNone/>
            </a:pPr>
            <a:r>
              <a:rPr lang="en-US" dirty="0">
                <a:latin typeface="Arial" panose="020B0604020202020204" pitchFamily="34" charset="0"/>
                <a:cs typeface="Arial" panose="020B0604020202020204" pitchFamily="34" charset="0"/>
              </a:rPr>
              <a:t>var example = "hoisting example";</a:t>
            </a:r>
          </a:p>
          <a:p>
            <a:pPr marL="0" indent="0">
              <a:buNone/>
            </a:pPr>
            <a:r>
              <a:rPr lang="en-US" dirty="0">
                <a:latin typeface="Arial" panose="020B0604020202020204" pitchFamily="34" charset="0"/>
                <a:cs typeface="Arial" panose="020B0604020202020204" pitchFamily="34" charset="0"/>
              </a:rPr>
              <a:t>console.log(example); // Output: hoisting example</a:t>
            </a:r>
          </a:p>
        </p:txBody>
      </p:sp>
    </p:spTree>
    <p:extLst>
      <p:ext uri="{BB962C8B-B14F-4D97-AF65-F5344CB8AC3E}">
        <p14:creationId xmlns:p14="http://schemas.microsoft.com/office/powerpoint/2010/main" val="1219088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Module 5: Working with Arrays and Objects</a:t>
            </a:r>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dirty="0"/>
              <a:t>Arrays: </a:t>
            </a:r>
          </a:p>
          <a:p>
            <a:pPr lvl="1"/>
            <a:r>
              <a:rPr lang="en-US" dirty="0"/>
              <a:t>creation, </a:t>
            </a:r>
          </a:p>
          <a:p>
            <a:pPr lvl="1"/>
            <a:r>
              <a:rPr lang="en-US" dirty="0"/>
              <a:t>manipulation, </a:t>
            </a:r>
          </a:p>
          <a:p>
            <a:pPr lvl="1"/>
            <a:r>
              <a:rPr lang="en-US" dirty="0"/>
              <a:t>iteration </a:t>
            </a:r>
          </a:p>
          <a:p>
            <a:r>
              <a:rPr lang="en-US" dirty="0"/>
              <a:t>Objects: </a:t>
            </a:r>
          </a:p>
          <a:p>
            <a:pPr lvl="1"/>
            <a:r>
              <a:rPr lang="en-US" dirty="0"/>
              <a:t>properties, </a:t>
            </a:r>
          </a:p>
          <a:p>
            <a:pPr lvl="1"/>
            <a:r>
              <a:rPr lang="en-US" dirty="0"/>
              <a:t>methods, </a:t>
            </a:r>
          </a:p>
          <a:p>
            <a:pPr lvl="1"/>
            <a:r>
              <a:rPr lang="en-US" dirty="0"/>
              <a:t>JSON</a:t>
            </a:r>
          </a:p>
          <a:p>
            <a:endParaRPr lang="en-US" dirty="0"/>
          </a:p>
        </p:txBody>
      </p:sp>
    </p:spTree>
    <p:extLst>
      <p:ext uri="{BB962C8B-B14F-4D97-AF65-F5344CB8AC3E}">
        <p14:creationId xmlns:p14="http://schemas.microsoft.com/office/powerpoint/2010/main" val="3436194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Arrays:</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An array is a data structure that stores a collection of elements. Each element in an array is identified by an index or a key. Arrays in JavaScript can hold different types of data, including numbers, strings, or other arrays.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let </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"I'm global!";function </a:t>
            </a:r>
            <a:r>
              <a:rPr kumimoji="0" lang="en-US" altLang="en-US" i="0" u="none" strike="noStrike" cap="none" normalizeH="0" baseline="0" dirty="0" err="1">
                <a:ln>
                  <a:noFill/>
                </a:ln>
                <a:solidFill>
                  <a:schemeClr val="tx1"/>
                </a:solidFill>
                <a:effectLst/>
                <a:latin typeface="Arial" panose="020B0604020202020204" pitchFamily="34" charset="0"/>
              </a:rPr>
              <a:t>exampleFunction</a:t>
            </a:r>
            <a:r>
              <a:rPr kumimoji="0" lang="en-US" altLang="en-US" i="0" u="none" strike="noStrike" cap="none" normalizeH="0" baseline="0" dirty="0">
                <a:ln>
                  <a:noFill/>
                </a:ln>
                <a:solidFill>
                  <a:schemeClr val="tx1"/>
                </a:solidFill>
                <a:effectLst/>
                <a:latin typeface="Arial" panose="020B0604020202020204" pitchFamily="34" charset="0"/>
              </a:rPr>
              <a:t>() {  let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"I'm local!";  console.log(</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Accessible}console.log(</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Error: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is not defined</a:t>
            </a:r>
          </a:p>
        </p:txBody>
      </p:sp>
    </p:spTree>
    <p:extLst>
      <p:ext uri="{BB962C8B-B14F-4D97-AF65-F5344CB8AC3E}">
        <p14:creationId xmlns:p14="http://schemas.microsoft.com/office/powerpoint/2010/main" val="2971496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p:txBody>
          <a:bodyPr/>
          <a:lstStyle/>
          <a:p>
            <a:r>
              <a:rPr lang="en-US" b="1" dirty="0"/>
              <a:t>Arrays: Creation:</a:t>
            </a:r>
            <a:endParaRPr lang="en-US" dirty="0"/>
          </a:p>
        </p:txBody>
      </p:sp>
      <p:sp>
        <p:nvSpPr>
          <p:cNvPr id="3" name="Content Placeholder 2">
            <a:extLst>
              <a:ext uri="{FF2B5EF4-FFF2-40B4-BE49-F238E27FC236}">
                <a16:creationId xmlns:a16="http://schemas.microsoft.com/office/drawing/2014/main" id="{C2B2F33E-980B-7D1A-5E57-A902B384CB02}"/>
              </a:ext>
            </a:extLst>
          </p:cNvPr>
          <p:cNvSpPr>
            <a:spLocks noGrp="1"/>
          </p:cNvSpPr>
          <p:nvPr>
            <p:ph idx="1"/>
          </p:nvPr>
        </p:nvSpPr>
        <p:spPr/>
        <p:txBody>
          <a:bodyPr/>
          <a:lstStyle/>
          <a:p>
            <a:pPr marL="0" indent="0">
              <a:buNone/>
            </a:pPr>
            <a:r>
              <a:rPr lang="en-US" dirty="0"/>
              <a:t>// Creating an empty array</a:t>
            </a:r>
          </a:p>
          <a:p>
            <a:pPr marL="0" indent="0">
              <a:buNone/>
            </a:pPr>
            <a:r>
              <a:rPr lang="en-US" dirty="0"/>
              <a:t>const </a:t>
            </a:r>
            <a:r>
              <a:rPr lang="en-US" dirty="0" err="1"/>
              <a:t>emptyArray</a:t>
            </a:r>
            <a:r>
              <a:rPr lang="en-US" dirty="0"/>
              <a:t> = [];// Creating an array with elements</a:t>
            </a:r>
          </a:p>
          <a:p>
            <a:pPr marL="0" indent="0">
              <a:buNone/>
            </a:pPr>
            <a:r>
              <a:rPr lang="en-US" dirty="0"/>
              <a:t>const numbers = [1, 2, 3, 4, 5];</a:t>
            </a:r>
          </a:p>
          <a:p>
            <a:pPr marL="0" indent="0">
              <a:buNone/>
            </a:pPr>
            <a:r>
              <a:rPr lang="en-US" dirty="0"/>
              <a:t>const fruits = ['apple', 'banana', 'orange’];</a:t>
            </a:r>
          </a:p>
          <a:p>
            <a:pPr marL="0" indent="0">
              <a:buNone/>
            </a:pPr>
            <a:r>
              <a:rPr lang="en-US" dirty="0"/>
              <a:t>// Creating an array with mixed data types</a:t>
            </a:r>
          </a:p>
          <a:p>
            <a:pPr marL="0" indent="0">
              <a:buNone/>
            </a:pPr>
            <a:r>
              <a:rPr lang="en-US" dirty="0"/>
              <a:t>const </a:t>
            </a:r>
            <a:r>
              <a:rPr lang="en-US" dirty="0" err="1"/>
              <a:t>mixedArray</a:t>
            </a:r>
            <a:r>
              <a:rPr lang="en-US" dirty="0"/>
              <a:t> = [1, 'two', true, [4, 5], { key: 'value' }];</a:t>
            </a:r>
          </a:p>
        </p:txBody>
      </p:sp>
    </p:spTree>
    <p:extLst>
      <p:ext uri="{BB962C8B-B14F-4D97-AF65-F5344CB8AC3E}">
        <p14:creationId xmlns:p14="http://schemas.microsoft.com/office/powerpoint/2010/main" val="427504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Manipulation:</a:t>
            </a:r>
            <a:endParaRPr lang="en-US" dirty="0"/>
          </a:p>
        </p:txBody>
      </p:sp>
      <p:sp>
        <p:nvSpPr>
          <p:cNvPr id="3" name="Content Placeholder 2">
            <a:extLst>
              <a:ext uri="{FF2B5EF4-FFF2-40B4-BE49-F238E27FC236}">
                <a16:creationId xmlns:a16="http://schemas.microsoft.com/office/drawing/2014/main" id="{C2B2F33E-980B-7D1A-5E57-A902B384CB02}"/>
              </a:ext>
            </a:extLst>
          </p:cNvPr>
          <p:cNvSpPr>
            <a:spLocks noGrp="1"/>
          </p:cNvSpPr>
          <p:nvPr>
            <p:ph idx="1"/>
          </p:nvPr>
        </p:nvSpPr>
        <p:spPr>
          <a:xfrm>
            <a:off x="257628" y="1192847"/>
            <a:ext cx="7465535" cy="5297121"/>
          </a:xfrm>
        </p:spPr>
        <p:txBody>
          <a:bodyPr>
            <a:normAutofit/>
          </a:bodyPr>
          <a:lstStyle/>
          <a:p>
            <a:pPr marL="0" indent="0">
              <a:buNone/>
            </a:pPr>
            <a:r>
              <a:rPr lang="en-US" dirty="0"/>
              <a:t>// Modifying elements</a:t>
            </a:r>
          </a:p>
          <a:p>
            <a:pPr marL="0" indent="0">
              <a:buNone/>
            </a:pPr>
            <a:r>
              <a:rPr lang="en-US" dirty="0"/>
              <a:t>const numbers = [1, 2, 3, 4, 5];</a:t>
            </a:r>
          </a:p>
          <a:p>
            <a:pPr marL="0" indent="0">
              <a:buNone/>
            </a:pPr>
            <a:r>
              <a:rPr lang="en-US" dirty="0"/>
              <a:t>numbers[2] = 10;</a:t>
            </a:r>
          </a:p>
          <a:p>
            <a:pPr marL="0" indent="0">
              <a:buNone/>
            </a:pPr>
            <a:r>
              <a:rPr lang="en-US" dirty="0"/>
              <a:t>console.log(numbers);    // Output: [1, 2, 10, 4, 5]</a:t>
            </a:r>
          </a:p>
          <a:p>
            <a:pPr marL="0" indent="0">
              <a:buNone/>
            </a:pPr>
            <a:r>
              <a:rPr lang="en-US" dirty="0"/>
              <a:t>// Adding elements to the end</a:t>
            </a:r>
          </a:p>
          <a:p>
            <a:pPr marL="0" indent="0">
              <a:buNone/>
            </a:pPr>
            <a:r>
              <a:rPr lang="en-US" dirty="0" err="1"/>
              <a:t>numbers.push</a:t>
            </a:r>
            <a:r>
              <a:rPr lang="en-US" dirty="0"/>
              <a:t>(6);</a:t>
            </a:r>
          </a:p>
          <a:p>
            <a:pPr marL="0" indent="0">
              <a:buNone/>
            </a:pPr>
            <a:r>
              <a:rPr lang="en-US" dirty="0"/>
              <a:t>console.log(numbers);    // Output: [1, 2, 10, 4, 5, 6]</a:t>
            </a:r>
          </a:p>
          <a:p>
            <a:pPr marL="0" indent="0">
              <a:buNone/>
            </a:pPr>
            <a:endParaRPr lang="en-US" dirty="0"/>
          </a:p>
        </p:txBody>
      </p:sp>
    </p:spTree>
    <p:extLst>
      <p:ext uri="{BB962C8B-B14F-4D97-AF65-F5344CB8AC3E}">
        <p14:creationId xmlns:p14="http://schemas.microsoft.com/office/powerpoint/2010/main" val="2406271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Manipulation:</a:t>
            </a:r>
            <a:endParaRPr lang="en-US" dirty="0"/>
          </a:p>
        </p:txBody>
      </p:sp>
      <p:sp>
        <p:nvSpPr>
          <p:cNvPr id="4" name="Content Placeholder 2">
            <a:extLst>
              <a:ext uri="{FF2B5EF4-FFF2-40B4-BE49-F238E27FC236}">
                <a16:creationId xmlns:a16="http://schemas.microsoft.com/office/drawing/2014/main" id="{3E9C6797-63CD-8A6D-C43A-8269C4ED9D58}"/>
              </a:ext>
            </a:extLst>
          </p:cNvPr>
          <p:cNvSpPr txBox="1">
            <a:spLocks/>
          </p:cNvSpPr>
          <p:nvPr/>
        </p:nvSpPr>
        <p:spPr>
          <a:xfrm>
            <a:off x="838200" y="1825625"/>
            <a:ext cx="6987790" cy="5297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Removing the last element</a:t>
            </a:r>
          </a:p>
          <a:p>
            <a:pPr marL="0" indent="0">
              <a:buFont typeface="Arial" panose="020B0604020202020204" pitchFamily="34" charset="0"/>
              <a:buNone/>
            </a:pPr>
            <a:r>
              <a:rPr lang="en-US" dirty="0" err="1"/>
              <a:t>numbers.pop</a:t>
            </a:r>
            <a:r>
              <a:rPr lang="en-US" dirty="0"/>
              <a:t>();</a:t>
            </a:r>
          </a:p>
          <a:p>
            <a:pPr marL="0" indent="0">
              <a:buFont typeface="Arial" panose="020B0604020202020204" pitchFamily="34" charset="0"/>
              <a:buNone/>
            </a:pPr>
            <a:r>
              <a:rPr lang="en-US" dirty="0"/>
              <a:t>console.log(numbers);    // Output: [1, 2, 10, 4, 5]</a:t>
            </a:r>
          </a:p>
          <a:p>
            <a:pPr marL="0" indent="0">
              <a:buFont typeface="Arial" panose="020B0604020202020204" pitchFamily="34" charset="0"/>
              <a:buNone/>
            </a:pPr>
            <a:r>
              <a:rPr lang="en-US" dirty="0"/>
              <a:t>// Adding elements to the beginning</a:t>
            </a:r>
          </a:p>
          <a:p>
            <a:pPr marL="0" indent="0">
              <a:buFont typeface="Arial" panose="020B0604020202020204" pitchFamily="34" charset="0"/>
              <a:buNone/>
            </a:pPr>
            <a:r>
              <a:rPr lang="en-US" dirty="0" err="1"/>
              <a:t>numbers.unshift</a:t>
            </a:r>
            <a:r>
              <a:rPr lang="en-US" dirty="0"/>
              <a:t>(0);</a:t>
            </a:r>
          </a:p>
          <a:p>
            <a:pPr marL="0" indent="0">
              <a:buFont typeface="Arial" panose="020B0604020202020204" pitchFamily="34" charset="0"/>
              <a:buNone/>
            </a:pPr>
            <a:r>
              <a:rPr lang="en-US" dirty="0"/>
              <a:t>console.log(numbers);    // Output: [0, 1, 2, 10, 4, 5]</a:t>
            </a:r>
          </a:p>
        </p:txBody>
      </p:sp>
    </p:spTree>
    <p:extLst>
      <p:ext uri="{BB962C8B-B14F-4D97-AF65-F5344CB8AC3E}">
        <p14:creationId xmlns:p14="http://schemas.microsoft.com/office/powerpoint/2010/main" val="13345391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Iteration:</a:t>
            </a:r>
            <a:endParaRPr lang="en-US" dirty="0"/>
          </a:p>
        </p:txBody>
      </p:sp>
      <p:sp>
        <p:nvSpPr>
          <p:cNvPr id="4" name="Content Placeholder 2">
            <a:extLst>
              <a:ext uri="{FF2B5EF4-FFF2-40B4-BE49-F238E27FC236}">
                <a16:creationId xmlns:a16="http://schemas.microsoft.com/office/drawing/2014/main" id="{3E9C6797-63CD-8A6D-C43A-8269C4ED9D58}"/>
              </a:ext>
            </a:extLst>
          </p:cNvPr>
          <p:cNvSpPr txBox="1">
            <a:spLocks/>
          </p:cNvSpPr>
          <p:nvPr/>
        </p:nvSpPr>
        <p:spPr>
          <a:xfrm>
            <a:off x="838200" y="1164443"/>
            <a:ext cx="11020865" cy="52971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Using for loop</a:t>
            </a:r>
          </a:p>
          <a:p>
            <a:pPr marL="0" indent="0">
              <a:buFont typeface="Arial" panose="020B0604020202020204" pitchFamily="34" charset="0"/>
              <a:buNone/>
            </a:pPr>
            <a:r>
              <a:rPr lang="en-US" dirty="0"/>
              <a:t>for (let </a:t>
            </a:r>
            <a:r>
              <a:rPr lang="en-US" dirty="0" err="1"/>
              <a:t>i</a:t>
            </a:r>
            <a:r>
              <a:rPr lang="en-US" dirty="0"/>
              <a:t> = 0; </a:t>
            </a:r>
            <a:r>
              <a:rPr lang="en-US" dirty="0" err="1"/>
              <a:t>i</a:t>
            </a:r>
            <a:r>
              <a:rPr lang="en-US" dirty="0"/>
              <a:t> &lt; </a:t>
            </a:r>
            <a:r>
              <a:rPr lang="en-US" dirty="0" err="1"/>
              <a:t>numbers.length</a:t>
            </a:r>
            <a:r>
              <a:rPr lang="en-US" dirty="0"/>
              <a:t>; </a:t>
            </a:r>
            <a:r>
              <a:rPr lang="en-US" dirty="0" err="1"/>
              <a:t>i</a:t>
            </a:r>
            <a:r>
              <a:rPr lang="en-US" dirty="0"/>
              <a:t>++) {</a:t>
            </a:r>
          </a:p>
          <a:p>
            <a:pPr marL="0" indent="0">
              <a:buFont typeface="Arial" panose="020B0604020202020204" pitchFamily="34" charset="0"/>
              <a:buNone/>
            </a:pPr>
            <a:r>
              <a:rPr lang="en-US" dirty="0"/>
              <a:t>  console.log(numbers[</a:t>
            </a:r>
            <a:r>
              <a:rPr lang="en-US" dirty="0" err="1"/>
              <a:t>i</a:t>
            </a:r>
            <a:r>
              <a:rPr lang="en-US" dirty="0"/>
              <a:t>]);</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solidFill>
                  <a:schemeClr val="accent6"/>
                </a:solidFill>
              </a:rPr>
              <a:t>// Using </a:t>
            </a:r>
            <a:r>
              <a:rPr lang="en-US" dirty="0" err="1">
                <a:solidFill>
                  <a:schemeClr val="accent6"/>
                </a:solidFill>
              </a:rPr>
              <a:t>forEach</a:t>
            </a:r>
            <a:r>
              <a:rPr lang="en-US" dirty="0">
                <a:solidFill>
                  <a:schemeClr val="accent6"/>
                </a:solidFill>
              </a:rPr>
              <a:t> method</a:t>
            </a:r>
          </a:p>
          <a:p>
            <a:pPr marL="0" indent="0">
              <a:buFont typeface="Arial" panose="020B0604020202020204" pitchFamily="34" charset="0"/>
              <a:buNone/>
            </a:pPr>
            <a:r>
              <a:rPr lang="en-US" dirty="0" err="1"/>
              <a:t>numbers.forEach</a:t>
            </a:r>
            <a:r>
              <a:rPr lang="en-US" dirty="0"/>
              <a:t>(function (element) {</a:t>
            </a:r>
          </a:p>
          <a:p>
            <a:pPr marL="0" indent="0">
              <a:buFont typeface="Arial" panose="020B0604020202020204" pitchFamily="34" charset="0"/>
              <a:buNone/>
            </a:pPr>
            <a:r>
              <a:rPr lang="en-US" dirty="0"/>
              <a:t>  console.log(element);</a:t>
            </a:r>
          </a:p>
          <a:p>
            <a:pPr marL="0" indent="0">
              <a:buFont typeface="Arial" panose="020B0604020202020204" pitchFamily="34" charset="0"/>
              <a:buNone/>
            </a:pPr>
            <a:r>
              <a:rPr lang="en-US" dirty="0"/>
              <a:t>});// Using map method</a:t>
            </a:r>
          </a:p>
          <a:p>
            <a:pPr marL="0" indent="0">
              <a:buFont typeface="Arial" panose="020B0604020202020204" pitchFamily="34" charset="0"/>
              <a:buNone/>
            </a:pPr>
            <a:r>
              <a:rPr lang="en-US" dirty="0"/>
              <a:t>const </a:t>
            </a:r>
            <a:r>
              <a:rPr lang="en-US" dirty="0" err="1"/>
              <a:t>squaredNumbers</a:t>
            </a:r>
            <a:r>
              <a:rPr lang="en-US" dirty="0"/>
              <a:t> = </a:t>
            </a:r>
            <a:r>
              <a:rPr lang="en-US" dirty="0" err="1"/>
              <a:t>numbers.map</a:t>
            </a:r>
            <a:r>
              <a:rPr lang="en-US" dirty="0"/>
              <a:t>(function (num) {</a:t>
            </a:r>
          </a:p>
          <a:p>
            <a:pPr marL="0" indent="0">
              <a:buFont typeface="Arial" panose="020B0604020202020204" pitchFamily="34" charset="0"/>
              <a:buNone/>
            </a:pPr>
            <a:r>
              <a:rPr lang="en-US" dirty="0"/>
              <a:t>  return num * num;});</a:t>
            </a:r>
          </a:p>
          <a:p>
            <a:pPr marL="0" indent="0">
              <a:buFont typeface="Arial" panose="020B0604020202020204" pitchFamily="34" charset="0"/>
              <a:buNone/>
            </a:pPr>
            <a:r>
              <a:rPr lang="en-US" dirty="0"/>
              <a:t>console.log(</a:t>
            </a:r>
            <a:r>
              <a:rPr lang="en-US" dirty="0" err="1"/>
              <a:t>squaredNumbers</a:t>
            </a:r>
            <a:r>
              <a:rPr lang="en-US" dirty="0"/>
              <a:t>);  // Output: [0, 1, 4, 100, 16, 25]</a:t>
            </a:r>
          </a:p>
        </p:txBody>
      </p:sp>
    </p:spTree>
    <p:extLst>
      <p:ext uri="{BB962C8B-B14F-4D97-AF65-F5344CB8AC3E}">
        <p14:creationId xmlns:p14="http://schemas.microsoft.com/office/powerpoint/2010/main" val="4087909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t>Objects:</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t>An object is a complex data type that allows you to store key-value pairs. It represents a collection of properties, where each property has a key and a corresponding value. Objects are versatile and can store various data types and even functions</a:t>
            </a: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8020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Properties:</a:t>
            </a:r>
            <a:endParaRPr lang="en-US" dirty="0"/>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a:bodyPr>
          <a:lstStyle/>
          <a:p>
            <a:pPr marL="0" indent="0">
              <a:buNone/>
            </a:pPr>
            <a:r>
              <a:rPr lang="en-US" dirty="0"/>
              <a:t>// Creating an object</a:t>
            </a:r>
          </a:p>
          <a:p>
            <a:pPr marL="0" indent="0">
              <a:buNone/>
            </a:pPr>
            <a:r>
              <a:rPr lang="en-US" dirty="0"/>
              <a:t>const person = {</a:t>
            </a:r>
          </a:p>
          <a:p>
            <a:pPr marL="0" indent="0">
              <a:buNone/>
            </a:pPr>
            <a:r>
              <a:rPr lang="en-US" dirty="0"/>
              <a:t>  name: 'John’,</a:t>
            </a:r>
          </a:p>
          <a:p>
            <a:pPr marL="0" indent="0">
              <a:buNone/>
            </a:pPr>
            <a:r>
              <a:rPr lang="en-US" dirty="0"/>
              <a:t>  age: 25,</a:t>
            </a:r>
          </a:p>
          <a:p>
            <a:pPr marL="0" indent="0">
              <a:buNone/>
            </a:pPr>
            <a:r>
              <a:rPr lang="en-US" dirty="0"/>
              <a:t>  city: 'New York’</a:t>
            </a:r>
          </a:p>
          <a:p>
            <a:pPr marL="0" indent="0">
              <a:buNone/>
            </a:pPr>
            <a:r>
              <a:rPr lang="en-US" dirty="0"/>
              <a:t>};// Accessing properties</a:t>
            </a:r>
          </a:p>
          <a:p>
            <a:pPr marL="0" indent="0">
              <a:buNone/>
            </a:pPr>
            <a:r>
              <a:rPr lang="en-US" dirty="0"/>
              <a:t>console.log(person.name); // Output: John</a:t>
            </a:r>
          </a:p>
          <a:p>
            <a:pPr marL="0" indent="0">
              <a:buNone/>
            </a:pPr>
            <a:r>
              <a:rPr lang="en-US" dirty="0"/>
              <a:t>console.log(</a:t>
            </a:r>
            <a:r>
              <a:rPr lang="en-US" dirty="0" err="1"/>
              <a:t>person.age</a:t>
            </a:r>
            <a:r>
              <a:rPr lang="en-US" dirty="0"/>
              <a:t>);  // Output: 25// Modifying properties</a:t>
            </a:r>
          </a:p>
          <a:p>
            <a:pPr marL="0" indent="0">
              <a:buNone/>
            </a:pPr>
            <a:r>
              <a:rPr lang="en-US" dirty="0" err="1"/>
              <a:t>person.age</a:t>
            </a:r>
            <a:r>
              <a:rPr lang="en-US" dirty="0"/>
              <a:t> = 26;</a:t>
            </a:r>
          </a:p>
          <a:p>
            <a:pPr marL="0" indent="0">
              <a:buNone/>
            </a:pPr>
            <a:r>
              <a:rPr lang="en-US" dirty="0"/>
              <a:t>console.log(</a:t>
            </a:r>
            <a:r>
              <a:rPr lang="en-US" dirty="0" err="1"/>
              <a:t>person.age</a:t>
            </a:r>
            <a:r>
              <a:rPr lang="en-US" dirty="0"/>
              <a:t>);  // Output: 26</a:t>
            </a:r>
          </a:p>
        </p:txBody>
      </p:sp>
    </p:spTree>
    <p:extLst>
      <p:ext uri="{BB962C8B-B14F-4D97-AF65-F5344CB8AC3E}">
        <p14:creationId xmlns:p14="http://schemas.microsoft.com/office/powerpoint/2010/main" val="4199362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Methods:</a:t>
            </a:r>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lnSpcReduction="10000"/>
          </a:bodyPr>
          <a:lstStyle/>
          <a:p>
            <a:pPr marL="0" indent="0">
              <a:buNone/>
            </a:pPr>
            <a:r>
              <a:rPr lang="en-US" dirty="0"/>
              <a:t>// Adding a method to the object</a:t>
            </a:r>
          </a:p>
          <a:p>
            <a:pPr marL="0" indent="0">
              <a:buNone/>
            </a:pPr>
            <a:r>
              <a:rPr lang="en-US" dirty="0"/>
              <a:t>const calculator = {</a:t>
            </a:r>
          </a:p>
          <a:p>
            <a:pPr marL="0" indent="0">
              <a:buNone/>
            </a:pPr>
            <a:r>
              <a:rPr lang="en-US" dirty="0"/>
              <a:t>  add: function (a, b) {</a:t>
            </a:r>
          </a:p>
          <a:p>
            <a:pPr marL="0" indent="0">
              <a:buNone/>
            </a:pPr>
            <a:r>
              <a:rPr lang="en-US" dirty="0"/>
              <a:t>    return a + b;</a:t>
            </a:r>
          </a:p>
          <a:p>
            <a:pPr marL="0" indent="0">
              <a:buNone/>
            </a:pPr>
            <a:r>
              <a:rPr lang="en-US" dirty="0"/>
              <a:t>  },</a:t>
            </a:r>
          </a:p>
          <a:p>
            <a:pPr marL="0" indent="0">
              <a:buNone/>
            </a:pPr>
            <a:r>
              <a:rPr lang="en-US" dirty="0"/>
              <a:t>  subtract: function (a, b) {</a:t>
            </a:r>
          </a:p>
          <a:p>
            <a:pPr marL="0" indent="0">
              <a:buNone/>
            </a:pPr>
            <a:r>
              <a:rPr lang="en-US" dirty="0"/>
              <a:t>    return a - b;</a:t>
            </a:r>
          </a:p>
          <a:p>
            <a:pPr marL="0" indent="0">
              <a:buNone/>
            </a:pPr>
            <a:r>
              <a:rPr lang="en-US" dirty="0"/>
              <a:t>  }</a:t>
            </a:r>
          </a:p>
          <a:p>
            <a:pPr marL="0" indent="0">
              <a:buNone/>
            </a:pPr>
            <a:r>
              <a:rPr lang="en-US" dirty="0"/>
              <a:t>};</a:t>
            </a:r>
          </a:p>
          <a:p>
            <a:pPr marL="0" indent="0">
              <a:buNone/>
            </a:pPr>
            <a:r>
              <a:rPr lang="en-US" dirty="0"/>
              <a:t>console.log(</a:t>
            </a:r>
            <a:r>
              <a:rPr lang="en-US" dirty="0" err="1"/>
              <a:t>calculator.add</a:t>
            </a:r>
            <a:r>
              <a:rPr lang="en-US" dirty="0"/>
              <a:t>(5, 3));      // Output: 8</a:t>
            </a:r>
          </a:p>
          <a:p>
            <a:pPr marL="0" indent="0">
              <a:buNone/>
            </a:pPr>
            <a:r>
              <a:rPr lang="en-US" dirty="0"/>
              <a:t>console.log(</a:t>
            </a:r>
            <a:r>
              <a:rPr lang="en-US" dirty="0" err="1"/>
              <a:t>calculator.subtract</a:t>
            </a:r>
            <a:r>
              <a:rPr lang="en-US" dirty="0"/>
              <a:t>(8, 3)); // Output: 5</a:t>
            </a:r>
          </a:p>
        </p:txBody>
      </p:sp>
    </p:spTree>
    <p:extLst>
      <p:ext uri="{BB962C8B-B14F-4D97-AF65-F5344CB8AC3E}">
        <p14:creationId xmlns:p14="http://schemas.microsoft.com/office/powerpoint/2010/main" val="302176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E21C-E603-62DF-F8F1-96AFA17B3233}"/>
              </a:ext>
            </a:extLst>
          </p:cNvPr>
          <p:cNvSpPr>
            <a:spLocks noGrp="1"/>
          </p:cNvSpPr>
          <p:nvPr>
            <p:ph type="title"/>
          </p:nvPr>
        </p:nvSpPr>
        <p:spPr/>
        <p:txBody>
          <a:bodyPr>
            <a:normAutofit/>
          </a:bodyPr>
          <a:lstStyle/>
          <a:p>
            <a:r>
              <a:rPr lang="en-US" b="1" dirty="0"/>
              <a:t>Section 3: Importance of JavaScript in web development</a:t>
            </a:r>
            <a:endParaRPr lang="en-US" dirty="0"/>
          </a:p>
        </p:txBody>
      </p:sp>
      <p:sp>
        <p:nvSpPr>
          <p:cNvPr id="3" name="Content Placeholder 2">
            <a:extLst>
              <a:ext uri="{FF2B5EF4-FFF2-40B4-BE49-F238E27FC236}">
                <a16:creationId xmlns:a16="http://schemas.microsoft.com/office/drawing/2014/main" id="{045C5055-5DE5-6DE0-261E-08240B8CEA06}"/>
              </a:ext>
            </a:extLst>
          </p:cNvPr>
          <p:cNvSpPr>
            <a:spLocks noGrp="1"/>
          </p:cNvSpPr>
          <p:nvPr>
            <p:ph idx="1"/>
          </p:nvPr>
        </p:nvSpPr>
        <p:spPr/>
        <p:txBody>
          <a:bodyPr/>
          <a:lstStyle/>
          <a:p>
            <a:pPr>
              <a:buFont typeface="Arial" panose="020B0604020202020204" pitchFamily="34" charset="0"/>
              <a:buChar char="•"/>
            </a:pPr>
            <a:r>
              <a:rPr lang="en-US" b="1" dirty="0"/>
              <a:t>Enhancing User Experience:</a:t>
            </a:r>
            <a:r>
              <a:rPr lang="en-US" dirty="0"/>
              <a:t> Interactive features, dynamic content, and client-side validation.</a:t>
            </a:r>
          </a:p>
          <a:p>
            <a:pPr>
              <a:buFont typeface="Arial" panose="020B0604020202020204" pitchFamily="34" charset="0"/>
              <a:buChar char="•"/>
            </a:pPr>
            <a:r>
              <a:rPr lang="en-US" b="1" dirty="0"/>
              <a:t>Frameworks and Libraries:</a:t>
            </a:r>
            <a:r>
              <a:rPr lang="en-US" dirty="0"/>
              <a:t> Mention popular ones like React, Angular, and Vue.</a:t>
            </a:r>
          </a:p>
          <a:p>
            <a:pPr>
              <a:buFont typeface="Arial" panose="020B0604020202020204" pitchFamily="34" charset="0"/>
              <a:buChar char="•"/>
            </a:pPr>
            <a:r>
              <a:rPr lang="en-US" b="1" dirty="0"/>
              <a:t>Full-Stack Development:</a:t>
            </a:r>
            <a:r>
              <a:rPr lang="en-US" dirty="0"/>
              <a:t> JavaScript's role in both front-end and back-end development.</a:t>
            </a:r>
          </a:p>
          <a:p>
            <a:endParaRPr lang="en-US" dirty="0"/>
          </a:p>
        </p:txBody>
      </p:sp>
    </p:spTree>
    <p:extLst>
      <p:ext uri="{BB962C8B-B14F-4D97-AF65-F5344CB8AC3E}">
        <p14:creationId xmlns:p14="http://schemas.microsoft.com/office/powerpoint/2010/main" val="1574658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JSON (JavaScript Object Notation):</a:t>
            </a:r>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a:bodyPr>
          <a:lstStyle/>
          <a:p>
            <a:pPr marL="0" indent="0">
              <a:buNone/>
            </a:pPr>
            <a:r>
              <a:rPr lang="en-US" dirty="0"/>
              <a:t>// Converting an object to JSON</a:t>
            </a:r>
          </a:p>
          <a:p>
            <a:pPr marL="0" indent="0">
              <a:buNone/>
            </a:pPr>
            <a:r>
              <a:rPr lang="en-US" dirty="0"/>
              <a:t>const </a:t>
            </a:r>
            <a:r>
              <a:rPr lang="en-US" dirty="0" err="1"/>
              <a:t>jsonPerson</a:t>
            </a:r>
            <a:r>
              <a:rPr lang="en-US" dirty="0"/>
              <a:t> = </a:t>
            </a:r>
            <a:r>
              <a:rPr lang="en-US" dirty="0" err="1"/>
              <a:t>JSON.stringify</a:t>
            </a:r>
            <a:r>
              <a:rPr lang="en-US" dirty="0"/>
              <a:t>(person);</a:t>
            </a:r>
          </a:p>
          <a:p>
            <a:pPr marL="0" indent="0">
              <a:buNone/>
            </a:pPr>
            <a:r>
              <a:rPr lang="en-US" dirty="0"/>
              <a:t>console.log(</a:t>
            </a:r>
            <a:r>
              <a:rPr lang="en-US" dirty="0" err="1"/>
              <a:t>jsonPerson</a:t>
            </a:r>
            <a:r>
              <a:rPr lang="en-US" dirty="0"/>
              <a:t>);</a:t>
            </a:r>
          </a:p>
          <a:p>
            <a:pPr marL="0" indent="0">
              <a:buNone/>
            </a:pPr>
            <a:endParaRPr lang="en-US" dirty="0"/>
          </a:p>
          <a:p>
            <a:pPr marL="0" indent="0">
              <a:buNone/>
            </a:pPr>
            <a:r>
              <a:rPr lang="en-US" dirty="0"/>
              <a:t>// Output: {"name":"John","age":26,"city":"New York"}// Parsing JSON back to an object</a:t>
            </a:r>
          </a:p>
          <a:p>
            <a:pPr marL="0" indent="0">
              <a:buNone/>
            </a:pPr>
            <a:endParaRPr lang="en-US" dirty="0"/>
          </a:p>
          <a:p>
            <a:pPr marL="0" indent="0">
              <a:buNone/>
            </a:pPr>
            <a:r>
              <a:rPr lang="en-US" dirty="0"/>
              <a:t>const </a:t>
            </a:r>
            <a:r>
              <a:rPr lang="en-US" dirty="0" err="1"/>
              <a:t>parsedPerson</a:t>
            </a:r>
            <a:r>
              <a:rPr lang="en-US" dirty="0"/>
              <a:t> = </a:t>
            </a:r>
            <a:r>
              <a:rPr lang="en-US" dirty="0" err="1"/>
              <a:t>JSON.parse</a:t>
            </a:r>
            <a:r>
              <a:rPr lang="en-US" dirty="0"/>
              <a:t>(</a:t>
            </a:r>
            <a:r>
              <a:rPr lang="en-US" dirty="0" err="1"/>
              <a:t>jsonPerson</a:t>
            </a:r>
            <a:r>
              <a:rPr lang="en-US" dirty="0"/>
              <a:t>);</a:t>
            </a:r>
          </a:p>
          <a:p>
            <a:pPr marL="0" indent="0">
              <a:buNone/>
            </a:pPr>
            <a:r>
              <a:rPr lang="en-US" dirty="0"/>
              <a:t>console.log(</a:t>
            </a:r>
            <a:r>
              <a:rPr lang="en-US" dirty="0" err="1"/>
              <a:t>parsedPerson</a:t>
            </a:r>
            <a:r>
              <a:rPr lang="en-US" dirty="0"/>
              <a:t>);</a:t>
            </a:r>
          </a:p>
          <a:p>
            <a:pPr marL="0" indent="0">
              <a:buNone/>
            </a:pPr>
            <a:r>
              <a:rPr lang="en-US" dirty="0"/>
              <a:t>// Output: { name: 'John', age: 26, city: 'New York' }</a:t>
            </a:r>
          </a:p>
        </p:txBody>
      </p:sp>
    </p:spTree>
    <p:extLst>
      <p:ext uri="{BB962C8B-B14F-4D97-AF65-F5344CB8AC3E}">
        <p14:creationId xmlns:p14="http://schemas.microsoft.com/office/powerpoint/2010/main" val="4251113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88C88-0470-5307-554E-C8EA7E1B9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27DFA8-71E2-5BC9-5BA5-CE4EA1161F0D}"/>
              </a:ext>
            </a:extLst>
          </p:cNvPr>
          <p:cNvSpPr>
            <a:spLocks noGrp="1"/>
          </p:cNvSpPr>
          <p:nvPr>
            <p:ph type="title"/>
          </p:nvPr>
        </p:nvSpPr>
        <p:spPr>
          <a:xfrm>
            <a:off x="838200" y="246185"/>
            <a:ext cx="10515600" cy="1071710"/>
          </a:xfrm>
        </p:spPr>
        <p:txBody>
          <a:bodyPr/>
          <a:lstStyle/>
          <a:p>
            <a:r>
              <a:rPr lang="en-US" b="1" dirty="0"/>
              <a:t>Class</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87BF7F0-D0AC-03F0-B97F-2CA662C6EC17}"/>
              </a:ext>
            </a:extLst>
          </p:cNvPr>
          <p:cNvSpPr>
            <a:spLocks noGrp="1"/>
          </p:cNvSpPr>
          <p:nvPr>
            <p:ph idx="1"/>
          </p:nvPr>
        </p:nvSpPr>
        <p:spPr>
          <a:xfrm>
            <a:off x="838200" y="1317896"/>
            <a:ext cx="10515600" cy="5293920"/>
          </a:xfrm>
        </p:spPr>
        <p:txBody>
          <a:bodyPr>
            <a:normAutofit fontScale="92500" lnSpcReduction="10000"/>
          </a:bodyPr>
          <a:lstStyle/>
          <a:p>
            <a:pPr marL="0" indent="0">
              <a:buNone/>
            </a:pPr>
            <a:r>
              <a:rPr lang="en-US" b="1" dirty="0"/>
              <a:t>What is a Class?</a:t>
            </a:r>
          </a:p>
          <a:p>
            <a:pPr marL="0" indent="0">
              <a:buNone/>
            </a:pPr>
            <a:endParaRPr lang="en-US" b="1" dirty="0"/>
          </a:p>
          <a:p>
            <a:pPr marL="0" indent="0">
              <a:buNone/>
            </a:pPr>
            <a:r>
              <a:rPr lang="en-US" dirty="0"/>
              <a:t>A class in JavaScript is a blueprint for creating objects. It serves as a template for defining the structure and behavior of objects. It encapsulates data (properties) and methods (functions) that operate on that data.</a:t>
            </a:r>
          </a:p>
          <a:p>
            <a:pPr marL="0" indent="0">
              <a:buNone/>
            </a:pPr>
            <a:endParaRPr lang="en-US" dirty="0"/>
          </a:p>
          <a:p>
            <a:r>
              <a:rPr lang="en-US" dirty="0"/>
              <a:t>Classes were introduced in ECMAScript 2015 (ES6).</a:t>
            </a:r>
          </a:p>
          <a:p>
            <a:r>
              <a:rPr lang="en-US" dirty="0"/>
              <a:t>Before ES6, JavaScript used prototype-based inheritance rather than classical inheritance found in languages like Java or C++. Prototypal inheritance can be less intuitive and verbose for those coming from classical inheritance backgrounds.</a:t>
            </a:r>
          </a:p>
          <a:p>
            <a:r>
              <a:rPr lang="en-US" dirty="0"/>
              <a:t>Classes in ES6 provide a more familiar syntax for defining object-oriented programming (OOP) constructs like constructors, methods, and inheritance, similar to other object-oriented programming languages.</a:t>
            </a:r>
          </a:p>
          <a:p>
            <a:pPr marL="0" indent="0">
              <a:buNone/>
            </a:pPr>
            <a:endParaRPr lang="en-US" dirty="0"/>
          </a:p>
        </p:txBody>
      </p:sp>
    </p:spTree>
    <p:extLst>
      <p:ext uri="{BB962C8B-B14F-4D97-AF65-F5344CB8AC3E}">
        <p14:creationId xmlns:p14="http://schemas.microsoft.com/office/powerpoint/2010/main" val="1718359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3538-68F0-3D0C-E9C3-03CC64074376}"/>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What are Classes and Objects?</a:t>
            </a:r>
            <a:endParaRPr lang="en-US" dirty="0"/>
          </a:p>
        </p:txBody>
      </p:sp>
      <p:pic>
        <p:nvPicPr>
          <p:cNvPr id="5" name="Content Placeholder 4">
            <a:extLst>
              <a:ext uri="{FF2B5EF4-FFF2-40B4-BE49-F238E27FC236}">
                <a16:creationId xmlns:a16="http://schemas.microsoft.com/office/drawing/2014/main" id="{29D9E1EE-10E6-5EF8-2D73-505818DDDD58}"/>
              </a:ext>
            </a:extLst>
          </p:cNvPr>
          <p:cNvPicPr>
            <a:picLocks noGrp="1" noChangeAspect="1"/>
          </p:cNvPicPr>
          <p:nvPr>
            <p:ph idx="1"/>
          </p:nvPr>
        </p:nvPicPr>
        <p:blipFill>
          <a:blip r:embed="rId2"/>
          <a:stretch>
            <a:fillRect/>
          </a:stretch>
        </p:blipFill>
        <p:spPr>
          <a:xfrm>
            <a:off x="1768945" y="1690688"/>
            <a:ext cx="8316486" cy="2314898"/>
          </a:xfrm>
        </p:spPr>
      </p:pic>
      <p:pic>
        <p:nvPicPr>
          <p:cNvPr id="7" name="Picture 6">
            <a:extLst>
              <a:ext uri="{FF2B5EF4-FFF2-40B4-BE49-F238E27FC236}">
                <a16:creationId xmlns:a16="http://schemas.microsoft.com/office/drawing/2014/main" id="{FDE3958C-939B-E134-BFAB-881CEDD2461A}"/>
              </a:ext>
            </a:extLst>
          </p:cNvPr>
          <p:cNvPicPr>
            <a:picLocks noChangeAspect="1"/>
          </p:cNvPicPr>
          <p:nvPr/>
        </p:nvPicPr>
        <p:blipFill>
          <a:blip r:embed="rId3"/>
          <a:stretch>
            <a:fillRect/>
          </a:stretch>
        </p:blipFill>
        <p:spPr>
          <a:xfrm>
            <a:off x="1740809" y="4005586"/>
            <a:ext cx="8345065" cy="2343477"/>
          </a:xfrm>
          <a:prstGeom prst="rect">
            <a:avLst/>
          </a:prstGeom>
        </p:spPr>
      </p:pic>
    </p:spTree>
    <p:extLst>
      <p:ext uri="{BB962C8B-B14F-4D97-AF65-F5344CB8AC3E}">
        <p14:creationId xmlns:p14="http://schemas.microsoft.com/office/powerpoint/2010/main" val="29325440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5663B-D1FE-C811-4902-32501E80202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D7127B-E860-7A83-FBB7-B82323EB2274}"/>
              </a:ext>
            </a:extLst>
          </p:cNvPr>
          <p:cNvSpPr>
            <a:spLocks noGrp="1"/>
          </p:cNvSpPr>
          <p:nvPr>
            <p:ph idx="1"/>
          </p:nvPr>
        </p:nvSpPr>
        <p:spPr>
          <a:xfrm>
            <a:off x="838200" y="1319187"/>
            <a:ext cx="10515600" cy="5173687"/>
          </a:xfrm>
        </p:spPr>
        <p:txBody>
          <a:bodyPr>
            <a:normAutofit/>
          </a:bodyPr>
          <a:lstStyle/>
          <a:p>
            <a:pPr marL="0" indent="0">
              <a:buNone/>
            </a:pPr>
            <a:r>
              <a:rPr lang="en-US" dirty="0"/>
              <a:t>class </a:t>
            </a:r>
            <a:r>
              <a:rPr lang="en-US" dirty="0" err="1"/>
              <a:t>ClassName</a:t>
            </a:r>
            <a:r>
              <a:rPr lang="en-US" dirty="0"/>
              <a:t> {</a:t>
            </a:r>
          </a:p>
          <a:p>
            <a:pPr marL="0" indent="0">
              <a:buNone/>
            </a:pPr>
            <a:r>
              <a:rPr lang="en-US" dirty="0"/>
              <a:t>  constructor(</a:t>
            </a:r>
            <a:r>
              <a:rPr lang="en-US" dirty="0">
                <a:solidFill>
                  <a:srgbClr val="00B050"/>
                </a:solidFill>
              </a:rPr>
              <a:t>/* parameters */</a:t>
            </a:r>
            <a:r>
              <a:rPr lang="en-US" dirty="0"/>
              <a:t>) {</a:t>
            </a:r>
          </a:p>
          <a:p>
            <a:pPr marL="0" indent="0">
              <a:buNone/>
            </a:pPr>
            <a:r>
              <a:rPr lang="en-US" dirty="0"/>
              <a:t>    </a:t>
            </a:r>
            <a:r>
              <a:rPr lang="en-US" dirty="0">
                <a:solidFill>
                  <a:srgbClr val="00B050"/>
                </a:solidFill>
              </a:rPr>
              <a:t>// Constructor: Initializes object properties</a:t>
            </a:r>
          </a:p>
          <a:p>
            <a:pPr marL="0" indent="0">
              <a:buNone/>
            </a:pPr>
            <a:r>
              <a:rPr lang="en-US" dirty="0"/>
              <a:t>  }  </a:t>
            </a:r>
            <a:r>
              <a:rPr lang="en-US" dirty="0">
                <a:solidFill>
                  <a:srgbClr val="00B050"/>
                </a:solidFill>
              </a:rPr>
              <a:t>// Methods: Define methods to operate on object data</a:t>
            </a:r>
          </a:p>
          <a:p>
            <a:pPr marL="0" indent="0">
              <a:buNone/>
            </a:pPr>
            <a:r>
              <a:rPr lang="en-US" dirty="0"/>
              <a:t>}</a:t>
            </a:r>
          </a:p>
        </p:txBody>
      </p:sp>
    </p:spTree>
    <p:extLst>
      <p:ext uri="{BB962C8B-B14F-4D97-AF65-F5344CB8AC3E}">
        <p14:creationId xmlns:p14="http://schemas.microsoft.com/office/powerpoint/2010/main" val="32090948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1B7F8-E4C5-390B-AD24-DDD49EBC654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816EF4-93E9-76EC-B9C0-4DF425CA2DF6}"/>
              </a:ext>
            </a:extLst>
          </p:cNvPr>
          <p:cNvSpPr>
            <a:spLocks noGrp="1"/>
          </p:cNvSpPr>
          <p:nvPr>
            <p:ph idx="1"/>
          </p:nvPr>
        </p:nvSpPr>
        <p:spPr>
          <a:xfrm>
            <a:off x="838200" y="309489"/>
            <a:ext cx="10515600" cy="6400800"/>
          </a:xfrm>
        </p:spPr>
        <p:txBody>
          <a:bodyPr>
            <a:normAutofit fontScale="92500" lnSpcReduction="10000"/>
          </a:bodyPr>
          <a:lstStyle/>
          <a:p>
            <a:pPr marL="0" indent="0">
              <a:buNone/>
            </a:pPr>
            <a:r>
              <a:rPr lang="en-US" b="1" dirty="0"/>
              <a:t>Example:</a:t>
            </a:r>
          </a:p>
          <a:p>
            <a:pPr marL="0" indent="0">
              <a:buNone/>
            </a:pPr>
            <a:r>
              <a:rPr lang="en-US" dirty="0"/>
              <a:t>Let's create a simple class representing a car:</a:t>
            </a:r>
          </a:p>
          <a:p>
            <a:pPr marL="0" indent="0">
              <a:buNone/>
            </a:pPr>
            <a:r>
              <a:rPr lang="en-US" dirty="0"/>
              <a:t>class Car {</a:t>
            </a:r>
          </a:p>
          <a:p>
            <a:pPr marL="0" indent="0">
              <a:buNone/>
            </a:pPr>
            <a:r>
              <a:rPr lang="en-US" dirty="0"/>
              <a:t>  constructor(brand, model, year) {</a:t>
            </a:r>
          </a:p>
          <a:p>
            <a:pPr marL="0" indent="0">
              <a:buNone/>
            </a:pPr>
            <a:r>
              <a:rPr lang="en-US" dirty="0"/>
              <a:t>    </a:t>
            </a:r>
            <a:r>
              <a:rPr lang="en-US" dirty="0" err="1"/>
              <a:t>this.brand</a:t>
            </a:r>
            <a:r>
              <a:rPr lang="en-US" dirty="0"/>
              <a:t> = brand;</a:t>
            </a:r>
          </a:p>
          <a:p>
            <a:pPr marL="0" indent="0">
              <a:buNone/>
            </a:pPr>
            <a:r>
              <a:rPr lang="en-US" dirty="0"/>
              <a:t>    </a:t>
            </a:r>
            <a:r>
              <a:rPr lang="en-US" dirty="0" err="1"/>
              <a:t>this.model</a:t>
            </a:r>
            <a:r>
              <a:rPr lang="en-US" dirty="0"/>
              <a:t> = model;</a:t>
            </a:r>
          </a:p>
          <a:p>
            <a:pPr marL="0" indent="0">
              <a:buNone/>
            </a:pPr>
            <a:r>
              <a:rPr lang="en-US" dirty="0"/>
              <a:t>    </a:t>
            </a:r>
            <a:r>
              <a:rPr lang="en-US" dirty="0" err="1"/>
              <a:t>this.year</a:t>
            </a:r>
            <a:r>
              <a:rPr lang="en-US" dirty="0"/>
              <a:t> = year;</a:t>
            </a:r>
          </a:p>
          <a:p>
            <a:pPr marL="0" indent="0">
              <a:buNone/>
            </a:pPr>
            <a:r>
              <a:rPr lang="en-US" dirty="0"/>
              <a:t>  }  </a:t>
            </a:r>
            <a:r>
              <a:rPr lang="en-US" dirty="0">
                <a:solidFill>
                  <a:srgbClr val="00B050"/>
                </a:solidFill>
              </a:rPr>
              <a:t>// Method to display car information</a:t>
            </a:r>
          </a:p>
          <a:p>
            <a:pPr marL="0" indent="0">
              <a:buNone/>
            </a:pPr>
            <a:r>
              <a:rPr lang="en-US" dirty="0"/>
              <a:t>  </a:t>
            </a:r>
            <a:r>
              <a:rPr lang="en-US" dirty="0" err="1"/>
              <a:t>displayInfo</a:t>
            </a:r>
            <a:r>
              <a:rPr lang="en-US" dirty="0"/>
              <a:t>() {</a:t>
            </a:r>
          </a:p>
          <a:p>
            <a:pPr marL="0" indent="0">
              <a:buNone/>
            </a:pPr>
            <a:r>
              <a:rPr lang="en-US" dirty="0"/>
              <a:t>    console.log(`Brand: ${</a:t>
            </a:r>
            <a:r>
              <a:rPr lang="en-US" dirty="0" err="1"/>
              <a:t>this.brand</a:t>
            </a:r>
            <a:r>
              <a:rPr lang="en-US" dirty="0"/>
              <a:t>},</a:t>
            </a:r>
          </a:p>
          <a:p>
            <a:pPr marL="0" indent="0">
              <a:buNone/>
            </a:pPr>
            <a:r>
              <a:rPr lang="en-US" dirty="0"/>
              <a:t> Model: ${</a:t>
            </a:r>
            <a:r>
              <a:rPr lang="en-US" dirty="0" err="1"/>
              <a:t>this.model</a:t>
            </a:r>
            <a:r>
              <a:rPr lang="en-US" dirty="0"/>
              <a:t>},</a:t>
            </a:r>
          </a:p>
          <a:p>
            <a:pPr marL="0" indent="0">
              <a:buNone/>
            </a:pPr>
            <a:r>
              <a:rPr lang="en-US" dirty="0"/>
              <a:t> Year: ${</a:t>
            </a:r>
            <a:r>
              <a:rPr lang="en-US" dirty="0" err="1"/>
              <a:t>this.year</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091081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4264D-490F-D28D-9AC0-B51BAB0C53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A52363-EBB6-EBFF-83AE-8791E25F948C}"/>
              </a:ext>
            </a:extLst>
          </p:cNvPr>
          <p:cNvSpPr>
            <a:spLocks noGrp="1"/>
          </p:cNvSpPr>
          <p:nvPr>
            <p:ph type="title"/>
          </p:nvPr>
        </p:nvSpPr>
        <p:spPr>
          <a:xfrm>
            <a:off x="838200" y="365125"/>
            <a:ext cx="10515600" cy="732155"/>
          </a:xfrm>
        </p:spPr>
        <p:txBody>
          <a:bodyPr/>
          <a:lstStyle/>
          <a:p>
            <a:endParaRPr lang="en-US" dirty="0"/>
          </a:p>
        </p:txBody>
      </p:sp>
      <p:sp>
        <p:nvSpPr>
          <p:cNvPr id="3" name="Content Placeholder 2">
            <a:extLst>
              <a:ext uri="{FF2B5EF4-FFF2-40B4-BE49-F238E27FC236}">
                <a16:creationId xmlns:a16="http://schemas.microsoft.com/office/drawing/2014/main" id="{EBD91122-117D-5B63-5AB9-880D888AFA70}"/>
              </a:ext>
            </a:extLst>
          </p:cNvPr>
          <p:cNvSpPr>
            <a:spLocks noGrp="1"/>
          </p:cNvSpPr>
          <p:nvPr>
            <p:ph idx="1"/>
          </p:nvPr>
        </p:nvSpPr>
        <p:spPr>
          <a:xfrm>
            <a:off x="838200" y="1319187"/>
            <a:ext cx="10515600" cy="5391102"/>
          </a:xfrm>
        </p:spPr>
        <p:txBody>
          <a:bodyPr>
            <a:normAutofit/>
          </a:bodyPr>
          <a:lstStyle/>
          <a:p>
            <a:pPr marL="0" indent="0">
              <a:buNone/>
            </a:pPr>
            <a:r>
              <a:rPr lang="en-US" dirty="0"/>
              <a:t>Creating an instance of the Car class</a:t>
            </a:r>
          </a:p>
          <a:p>
            <a:pPr marL="0" indent="0">
              <a:buNone/>
            </a:pPr>
            <a:endParaRPr lang="en-US" dirty="0"/>
          </a:p>
          <a:p>
            <a:pPr marL="0" indent="0">
              <a:buNone/>
            </a:pPr>
            <a:r>
              <a:rPr lang="en-US" dirty="0"/>
              <a:t>const </a:t>
            </a:r>
            <a:r>
              <a:rPr lang="en-US" dirty="0" err="1"/>
              <a:t>myCar</a:t>
            </a:r>
            <a:r>
              <a:rPr lang="en-US" dirty="0"/>
              <a:t> = new Car('Toyota', 'Corolla', 2022);</a:t>
            </a:r>
            <a:r>
              <a:rPr lang="en-US" dirty="0">
                <a:solidFill>
                  <a:srgbClr val="00B050"/>
                </a:solidFill>
              </a:rPr>
              <a:t>// Calling a method on </a:t>
            </a:r>
          </a:p>
          <a:p>
            <a:pPr marL="0" indent="0">
              <a:buNone/>
            </a:pPr>
            <a:r>
              <a:rPr lang="en-US" dirty="0">
                <a:solidFill>
                  <a:srgbClr val="00B050"/>
                </a:solidFill>
              </a:rPr>
              <a:t>								the instance</a:t>
            </a:r>
          </a:p>
          <a:p>
            <a:pPr marL="0" indent="0">
              <a:buNone/>
            </a:pPr>
            <a:r>
              <a:rPr lang="en-US" dirty="0" err="1"/>
              <a:t>myCar.displayInfo</a:t>
            </a:r>
            <a:r>
              <a:rPr lang="en-US" dirty="0"/>
              <a:t>(); </a:t>
            </a:r>
            <a:r>
              <a:rPr lang="en-US" dirty="0">
                <a:solidFill>
                  <a:srgbClr val="00B050"/>
                </a:solidFill>
              </a:rPr>
              <a:t>// Output: Brand: Toyota, Model: Corolla, Year: </a:t>
            </a:r>
          </a:p>
          <a:p>
            <a:pPr marL="0" indent="0">
              <a:buNone/>
            </a:pPr>
            <a:r>
              <a:rPr lang="en-US" dirty="0">
                <a:solidFill>
                  <a:srgbClr val="00B050"/>
                </a:solidFill>
              </a:rPr>
              <a:t>			2022</a:t>
            </a:r>
          </a:p>
        </p:txBody>
      </p:sp>
    </p:spTree>
    <p:extLst>
      <p:ext uri="{BB962C8B-B14F-4D97-AF65-F5344CB8AC3E}">
        <p14:creationId xmlns:p14="http://schemas.microsoft.com/office/powerpoint/2010/main" val="16711201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5FA8-29E8-1EA2-DC60-342838EA8B83}"/>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Key Concepts:</a:t>
            </a:r>
            <a:br>
              <a:rPr kumimoji="0" lang="en-US" altLang="en-US" sz="4400" b="1" i="0" u="none" strike="noStrike" cap="none" normalizeH="0" baseline="0" dirty="0">
                <a:ln>
                  <a:noFill/>
                </a:ln>
                <a:solidFill>
                  <a:schemeClr val="tx1"/>
                </a:solidFill>
                <a:effectLst/>
                <a:latin typeface="Arial" panose="020B0604020202020204" pitchFamily="34" charset="0"/>
              </a:rPr>
            </a:br>
            <a:endParaRPr lang="en-US" dirty="0"/>
          </a:p>
        </p:txBody>
      </p:sp>
      <p:sp>
        <p:nvSpPr>
          <p:cNvPr id="5" name="Content Placeholder 4">
            <a:extLst>
              <a:ext uri="{FF2B5EF4-FFF2-40B4-BE49-F238E27FC236}">
                <a16:creationId xmlns:a16="http://schemas.microsoft.com/office/drawing/2014/main" id="{B4682099-B3C1-D4DE-5F9B-BF7B98B6A9AB}"/>
              </a:ext>
            </a:extLst>
          </p:cNvPr>
          <p:cNvSpPr>
            <a:spLocks noGrp="1"/>
          </p:cNvSpPr>
          <p:nvPr>
            <p:ph idx="1"/>
          </p:nvPr>
        </p:nvSpPr>
        <p:spPr/>
        <p:txBody>
          <a:bodyPr/>
          <a:lstStyle/>
          <a:p>
            <a:pPr marL="0" indent="0">
              <a:buNone/>
            </a:pPr>
            <a:r>
              <a:rPr lang="en-US" dirty="0"/>
              <a:t>Constructor:</a:t>
            </a:r>
          </a:p>
          <a:p>
            <a:pPr marL="0" indent="0">
              <a:buNone/>
            </a:pPr>
            <a:r>
              <a:rPr lang="en-US" dirty="0"/>
              <a:t> A special method called when an instance of the class is created. It is used for initializing object properties.</a:t>
            </a:r>
          </a:p>
          <a:p>
            <a:pPr marL="0" indent="0">
              <a:buNone/>
            </a:pPr>
            <a:r>
              <a:rPr lang="en-US" dirty="0"/>
              <a:t>      Methods: Functions defined within the class that operate on object data.</a:t>
            </a:r>
          </a:p>
          <a:p>
            <a:pPr marL="0" indent="0">
              <a:buNone/>
            </a:pPr>
            <a:r>
              <a:rPr lang="en-US" dirty="0"/>
              <a:t>      Properties: Data associated with objects, accessed using dot notation (</a:t>
            </a:r>
            <a:r>
              <a:rPr lang="en-US" dirty="0" err="1"/>
              <a:t>this.propertyName</a:t>
            </a:r>
            <a:r>
              <a:rPr lang="en-US" dirty="0"/>
              <a:t>).</a:t>
            </a:r>
          </a:p>
          <a:p>
            <a:pPr marL="0" indent="0">
              <a:buNone/>
            </a:pPr>
            <a:r>
              <a:rPr lang="en-US" dirty="0"/>
              <a:t>      Instantiation: The process of creating an instance (object) of a class using the new keyword.</a:t>
            </a:r>
          </a:p>
        </p:txBody>
      </p:sp>
    </p:spTree>
    <p:extLst>
      <p:ext uri="{BB962C8B-B14F-4D97-AF65-F5344CB8AC3E}">
        <p14:creationId xmlns:p14="http://schemas.microsoft.com/office/powerpoint/2010/main" val="20940857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98F46-FC7B-5CB8-7663-075DA67C7559}"/>
              </a:ext>
            </a:extLst>
          </p:cNvPr>
          <p:cNvSpPr>
            <a:spLocks noGrp="1"/>
          </p:cNvSpPr>
          <p:nvPr>
            <p:ph type="title"/>
          </p:nvPr>
        </p:nvSpPr>
        <p:spPr/>
        <p:txBody>
          <a:bodyPr/>
          <a:lstStyle/>
          <a:p>
            <a:r>
              <a:rPr lang="en-US" b="1" dirty="0"/>
              <a:t>Inheritance:</a:t>
            </a:r>
            <a:endParaRPr lang="en-US" dirty="0"/>
          </a:p>
        </p:txBody>
      </p:sp>
      <p:sp>
        <p:nvSpPr>
          <p:cNvPr id="3" name="Content Placeholder 2">
            <a:extLst>
              <a:ext uri="{FF2B5EF4-FFF2-40B4-BE49-F238E27FC236}">
                <a16:creationId xmlns:a16="http://schemas.microsoft.com/office/drawing/2014/main" id="{B218F6AC-4C05-B858-2973-17BF4A8E60FD}"/>
              </a:ext>
            </a:extLst>
          </p:cNvPr>
          <p:cNvSpPr>
            <a:spLocks noGrp="1"/>
          </p:cNvSpPr>
          <p:nvPr>
            <p:ph idx="1"/>
          </p:nvPr>
        </p:nvSpPr>
        <p:spPr>
          <a:xfrm>
            <a:off x="838200" y="1825624"/>
            <a:ext cx="10515600" cy="4561107"/>
          </a:xfrm>
        </p:spPr>
        <p:txBody>
          <a:bodyPr>
            <a:normAutofit/>
          </a:bodyPr>
          <a:lstStyle/>
          <a:p>
            <a:pPr marL="0" indent="0">
              <a:buNone/>
            </a:pPr>
            <a:r>
              <a:rPr lang="en-US" dirty="0"/>
              <a:t>Classes in JavaScript support inheritance, allowing you to create subclasses that inherit properties and methods from a parent class. This is achieved using the extends keyword.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042629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E36B-244A-6809-009A-BFC0EF8FF31F}"/>
              </a:ext>
            </a:extLst>
          </p:cNvPr>
          <p:cNvSpPr>
            <a:spLocks noGrp="1"/>
          </p:cNvSpPr>
          <p:nvPr>
            <p:ph type="title"/>
          </p:nvPr>
        </p:nvSpPr>
        <p:spPr>
          <a:xfrm>
            <a:off x="838200" y="365125"/>
            <a:ext cx="10515600" cy="844697"/>
          </a:xfrm>
        </p:spPr>
        <p:txBody>
          <a:bodyPr/>
          <a:lstStyle/>
          <a:p>
            <a:r>
              <a:rPr lang="en-US" b="1" dirty="0"/>
              <a:t>Example of Inheritance:</a:t>
            </a:r>
            <a:endParaRPr lang="en-US" dirty="0"/>
          </a:p>
        </p:txBody>
      </p:sp>
      <p:sp>
        <p:nvSpPr>
          <p:cNvPr id="3" name="Content Placeholder 2">
            <a:extLst>
              <a:ext uri="{FF2B5EF4-FFF2-40B4-BE49-F238E27FC236}">
                <a16:creationId xmlns:a16="http://schemas.microsoft.com/office/drawing/2014/main" id="{99C34F14-C8FF-66FD-8DAE-3441CC66FFAC}"/>
              </a:ext>
            </a:extLst>
          </p:cNvPr>
          <p:cNvSpPr>
            <a:spLocks noGrp="1"/>
          </p:cNvSpPr>
          <p:nvPr>
            <p:ph idx="1"/>
          </p:nvPr>
        </p:nvSpPr>
        <p:spPr>
          <a:xfrm>
            <a:off x="838200" y="1209822"/>
            <a:ext cx="10515600" cy="4967141"/>
          </a:xfrm>
        </p:spPr>
        <p:txBody>
          <a:bodyPr/>
          <a:lstStyle/>
          <a:p>
            <a:pPr marL="0" indent="0">
              <a:buNone/>
            </a:pPr>
            <a:r>
              <a:rPr lang="en-US" dirty="0"/>
              <a:t>class </a:t>
            </a:r>
            <a:r>
              <a:rPr lang="en-US" dirty="0" err="1"/>
              <a:t>ElectricCar</a:t>
            </a:r>
            <a:r>
              <a:rPr lang="en-US" dirty="0"/>
              <a:t> extends Car {</a:t>
            </a:r>
          </a:p>
          <a:p>
            <a:pPr marL="0" indent="0">
              <a:buNone/>
            </a:pPr>
            <a:r>
              <a:rPr lang="en-US" dirty="0"/>
              <a:t>  constructor(brand, model, year, </a:t>
            </a:r>
            <a:r>
              <a:rPr lang="en-US" dirty="0" err="1"/>
              <a:t>batteryCapacity</a:t>
            </a:r>
            <a:r>
              <a:rPr lang="en-US" dirty="0"/>
              <a:t>) {</a:t>
            </a:r>
          </a:p>
          <a:p>
            <a:pPr marL="0" indent="0">
              <a:buNone/>
            </a:pPr>
            <a:r>
              <a:rPr lang="en-US" dirty="0"/>
              <a:t>    super(brand, model, year); </a:t>
            </a:r>
            <a:r>
              <a:rPr lang="en-US" dirty="0">
                <a:solidFill>
                  <a:srgbClr val="00B050"/>
                </a:solidFill>
              </a:rPr>
              <a:t>// Calls the constructor of the parent class</a:t>
            </a:r>
            <a:r>
              <a:rPr lang="en-US" dirty="0"/>
              <a:t>       </a:t>
            </a:r>
          </a:p>
          <a:p>
            <a:pPr marL="0" indent="0">
              <a:buNone/>
            </a:pPr>
            <a:r>
              <a:rPr lang="en-US" dirty="0"/>
              <a:t>    </a:t>
            </a:r>
            <a:r>
              <a:rPr lang="en-US" dirty="0" err="1"/>
              <a:t>this.batteryCapacity</a:t>
            </a:r>
            <a:r>
              <a:rPr lang="en-US" dirty="0"/>
              <a:t> = </a:t>
            </a:r>
            <a:r>
              <a:rPr lang="en-US" dirty="0" err="1"/>
              <a:t>batteryCapacity</a:t>
            </a:r>
            <a:r>
              <a:rPr lang="en-US" dirty="0"/>
              <a:t>;</a:t>
            </a:r>
          </a:p>
          <a:p>
            <a:pPr marL="0" indent="0">
              <a:buNone/>
            </a:pPr>
            <a:r>
              <a:rPr lang="en-US" dirty="0"/>
              <a:t>  }  </a:t>
            </a:r>
            <a:r>
              <a:rPr lang="en-US" dirty="0">
                <a:solidFill>
                  <a:srgbClr val="00B050"/>
                </a:solidFill>
              </a:rPr>
              <a:t>// Additional method specific to </a:t>
            </a:r>
            <a:r>
              <a:rPr lang="en-US" dirty="0" err="1">
                <a:solidFill>
                  <a:srgbClr val="00B050"/>
                </a:solidFill>
              </a:rPr>
              <a:t>ElectricCar</a:t>
            </a:r>
            <a:r>
              <a:rPr lang="en-US" dirty="0">
                <a:solidFill>
                  <a:srgbClr val="00B050"/>
                </a:solidFill>
              </a:rPr>
              <a:t>  </a:t>
            </a:r>
          </a:p>
          <a:p>
            <a:pPr marL="0" indent="0">
              <a:buNone/>
            </a:pPr>
            <a:r>
              <a:rPr lang="en-US" dirty="0" err="1"/>
              <a:t>displayBatteryCapacity</a:t>
            </a:r>
            <a:r>
              <a:rPr lang="en-US" dirty="0"/>
              <a:t>() {</a:t>
            </a:r>
          </a:p>
          <a:p>
            <a:pPr marL="0" indent="0">
              <a:buNone/>
            </a:pPr>
            <a:r>
              <a:rPr lang="en-US" dirty="0"/>
              <a:t>    console.log(`Battery Capacity: ${</a:t>
            </a:r>
            <a:r>
              <a:rPr lang="en-US" dirty="0" err="1"/>
              <a:t>this.batteryCapacity</a:t>
            </a:r>
            <a:r>
              <a:rPr lang="en-US" dirty="0"/>
              <a:t>}`);</a:t>
            </a:r>
          </a:p>
          <a:p>
            <a:pPr marL="0" indent="0">
              <a:buNone/>
            </a:pPr>
            <a:r>
              <a:rPr lang="en-US" dirty="0"/>
              <a:t>  }</a:t>
            </a:r>
          </a:p>
          <a:p>
            <a:pPr marL="0" indent="0">
              <a:buNone/>
            </a:pPr>
            <a:r>
              <a:rPr lang="en-US" dirty="0"/>
              <a:t>}</a:t>
            </a:r>
            <a:r>
              <a:rPr lang="en-US" dirty="0">
                <a:solidFill>
                  <a:srgbClr val="00B050"/>
                </a:solidFill>
              </a:rPr>
              <a:t>// Creating an instance of Car</a:t>
            </a:r>
          </a:p>
        </p:txBody>
      </p:sp>
    </p:spTree>
    <p:extLst>
      <p:ext uri="{BB962C8B-B14F-4D97-AF65-F5344CB8AC3E}">
        <p14:creationId xmlns:p14="http://schemas.microsoft.com/office/powerpoint/2010/main" val="12700554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47499-6028-6891-49DC-1323C67699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B80797-C5B9-C56F-EEAB-5E3C5CD17425}"/>
              </a:ext>
            </a:extLst>
          </p:cNvPr>
          <p:cNvSpPr>
            <a:spLocks noGrp="1"/>
          </p:cNvSpPr>
          <p:nvPr>
            <p:ph type="title"/>
          </p:nvPr>
        </p:nvSpPr>
        <p:spPr>
          <a:xfrm>
            <a:off x="838200" y="365125"/>
            <a:ext cx="10515600" cy="844697"/>
          </a:xfrm>
        </p:spPr>
        <p:txBody>
          <a:bodyPr/>
          <a:lstStyle/>
          <a:p>
            <a:r>
              <a:rPr lang="en-US" b="1" dirty="0"/>
              <a:t>Example of Inheritance:</a:t>
            </a:r>
            <a:endParaRPr lang="en-US" dirty="0"/>
          </a:p>
        </p:txBody>
      </p:sp>
      <p:sp>
        <p:nvSpPr>
          <p:cNvPr id="3" name="Content Placeholder 2">
            <a:extLst>
              <a:ext uri="{FF2B5EF4-FFF2-40B4-BE49-F238E27FC236}">
                <a16:creationId xmlns:a16="http://schemas.microsoft.com/office/drawing/2014/main" id="{D89B1584-4F5C-9769-25A8-EEB40A62FF9C}"/>
              </a:ext>
            </a:extLst>
          </p:cNvPr>
          <p:cNvSpPr>
            <a:spLocks noGrp="1"/>
          </p:cNvSpPr>
          <p:nvPr>
            <p:ph idx="1"/>
          </p:nvPr>
        </p:nvSpPr>
        <p:spPr>
          <a:xfrm>
            <a:off x="506437" y="1209822"/>
            <a:ext cx="10847363" cy="4967141"/>
          </a:xfrm>
        </p:spPr>
        <p:txBody>
          <a:bodyPr/>
          <a:lstStyle/>
          <a:p>
            <a:pPr marL="0" indent="0">
              <a:buNone/>
            </a:pPr>
            <a:endParaRPr lang="en-US" dirty="0"/>
          </a:p>
          <a:p>
            <a:pPr marL="0" indent="0">
              <a:buNone/>
            </a:pPr>
            <a:r>
              <a:rPr lang="en-US" dirty="0"/>
              <a:t>const </a:t>
            </a:r>
            <a:r>
              <a:rPr lang="en-US" dirty="0" err="1"/>
              <a:t>myElectricCar</a:t>
            </a:r>
            <a:r>
              <a:rPr lang="en-US" dirty="0"/>
              <a:t> = new </a:t>
            </a:r>
            <a:r>
              <a:rPr lang="en-US" dirty="0" err="1"/>
              <a:t>ElectricCar</a:t>
            </a:r>
            <a:r>
              <a:rPr lang="en-US" dirty="0"/>
              <a:t>('Tesla', 'Model S', 2022, '100 </a:t>
            </a:r>
          </a:p>
          <a:p>
            <a:pPr marL="0" indent="0">
              <a:buNone/>
            </a:pPr>
            <a:r>
              <a:rPr lang="en-US" dirty="0"/>
              <a:t>										kWh’);</a:t>
            </a:r>
          </a:p>
          <a:p>
            <a:pPr marL="0" indent="0">
              <a:buNone/>
            </a:pPr>
            <a:r>
              <a:rPr lang="en-US" dirty="0">
                <a:solidFill>
                  <a:srgbClr val="00B050"/>
                </a:solidFill>
              </a:rPr>
              <a:t>// Calling methods from both parent and subclass</a:t>
            </a:r>
          </a:p>
          <a:p>
            <a:pPr marL="0" indent="0">
              <a:buNone/>
            </a:pPr>
            <a:endParaRPr lang="en-US" dirty="0"/>
          </a:p>
          <a:p>
            <a:pPr marL="0" indent="0">
              <a:buNone/>
            </a:pPr>
            <a:r>
              <a:rPr lang="en-US" dirty="0" err="1"/>
              <a:t>myElectricCar.displayInfo</a:t>
            </a:r>
            <a:r>
              <a:rPr lang="en-US" dirty="0"/>
              <a:t>(); </a:t>
            </a:r>
            <a:r>
              <a:rPr lang="en-US" dirty="0">
                <a:solidFill>
                  <a:srgbClr val="00B050"/>
                </a:solidFill>
              </a:rPr>
              <a:t>// Output: Brand: Tesla, Model: Model S, Year: </a:t>
            </a:r>
          </a:p>
          <a:p>
            <a:pPr marL="0" indent="0">
              <a:buNone/>
            </a:pPr>
            <a:r>
              <a:rPr lang="en-US" dirty="0">
                <a:solidFill>
                  <a:srgbClr val="00B050"/>
                </a:solidFill>
              </a:rPr>
              <a:t>					2022</a:t>
            </a:r>
          </a:p>
          <a:p>
            <a:pPr marL="0" indent="0">
              <a:buNone/>
            </a:pPr>
            <a:endParaRPr lang="en-US" dirty="0"/>
          </a:p>
          <a:p>
            <a:pPr marL="0" indent="0">
              <a:buNone/>
            </a:pPr>
            <a:r>
              <a:rPr lang="en-US" dirty="0" err="1"/>
              <a:t>myElectricCar.displayBatteryCapacity</a:t>
            </a:r>
            <a:r>
              <a:rPr lang="en-US" dirty="0"/>
              <a:t>(); </a:t>
            </a:r>
            <a:r>
              <a:rPr lang="en-US" dirty="0">
                <a:solidFill>
                  <a:srgbClr val="00B050"/>
                </a:solidFill>
              </a:rPr>
              <a:t>// Output: Battery Capacity: 100</a:t>
            </a:r>
            <a:r>
              <a:rPr lang="en-US" dirty="0"/>
              <a:t> kWh</a:t>
            </a:r>
          </a:p>
        </p:txBody>
      </p:sp>
    </p:spTree>
    <p:extLst>
      <p:ext uri="{BB962C8B-B14F-4D97-AF65-F5344CB8AC3E}">
        <p14:creationId xmlns:p14="http://schemas.microsoft.com/office/powerpoint/2010/main" val="1372963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B4F5-5223-E8D6-2319-542280C387AA}"/>
              </a:ext>
            </a:extLst>
          </p:cNvPr>
          <p:cNvSpPr>
            <a:spLocks noGrp="1"/>
          </p:cNvSpPr>
          <p:nvPr>
            <p:ph type="title"/>
          </p:nvPr>
        </p:nvSpPr>
        <p:spPr/>
        <p:txBody>
          <a:bodyPr>
            <a:normAutofit/>
          </a:bodyPr>
          <a:lstStyle/>
          <a:p>
            <a:r>
              <a:rPr lang="en-US" b="1" dirty="0"/>
              <a:t>Module 2: Setting Up Your Development Environment </a:t>
            </a:r>
            <a:endParaRPr lang="en-US" dirty="0"/>
          </a:p>
        </p:txBody>
      </p:sp>
      <p:sp>
        <p:nvSpPr>
          <p:cNvPr id="3" name="Content Placeholder 2">
            <a:extLst>
              <a:ext uri="{FF2B5EF4-FFF2-40B4-BE49-F238E27FC236}">
                <a16:creationId xmlns:a16="http://schemas.microsoft.com/office/drawing/2014/main" id="{B86B8354-D72D-8F2E-B60D-B7001F453ECB}"/>
              </a:ext>
            </a:extLst>
          </p:cNvPr>
          <p:cNvSpPr>
            <a:spLocks noGrp="1"/>
          </p:cNvSpPr>
          <p:nvPr>
            <p:ph idx="1"/>
          </p:nvPr>
        </p:nvSpPr>
        <p:spPr/>
        <p:txBody>
          <a:bodyPr/>
          <a:lstStyle/>
          <a:p>
            <a:pPr>
              <a:buFont typeface="+mj-lt"/>
              <a:buAutoNum type="arabicPeriod"/>
            </a:pPr>
            <a:r>
              <a:rPr lang="en-US" dirty="0"/>
              <a:t>Text editors (e.g., Visual Studio Code)</a:t>
            </a:r>
          </a:p>
          <a:p>
            <a:pPr>
              <a:buFont typeface="+mj-lt"/>
              <a:buAutoNum type="arabicPeriod"/>
            </a:pPr>
            <a:r>
              <a:rPr lang="en-US" dirty="0"/>
              <a:t>Browser Developer Tools</a:t>
            </a:r>
          </a:p>
          <a:p>
            <a:endParaRPr lang="en-US" dirty="0"/>
          </a:p>
        </p:txBody>
      </p:sp>
    </p:spTree>
    <p:extLst>
      <p:ext uri="{BB962C8B-B14F-4D97-AF65-F5344CB8AC3E}">
        <p14:creationId xmlns:p14="http://schemas.microsoft.com/office/powerpoint/2010/main" val="38118722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A636-F767-FE4A-5D1C-A01C896D1E21}"/>
              </a:ext>
            </a:extLst>
          </p:cNvPr>
          <p:cNvSpPr>
            <a:spLocks noGrp="1"/>
          </p:cNvSpPr>
          <p:nvPr>
            <p:ph type="title"/>
          </p:nvPr>
        </p:nvSpPr>
        <p:spPr>
          <a:xfrm>
            <a:off x="838200" y="3034787"/>
            <a:ext cx="10515600" cy="788426"/>
          </a:xfrm>
        </p:spPr>
        <p:txBody>
          <a:bodyPr>
            <a:normAutofit/>
          </a:bodyPr>
          <a:lstStyle/>
          <a:p>
            <a:pPr algn="ctr"/>
            <a:r>
              <a:rPr lang="en-US" b="1" dirty="0"/>
              <a:t>Asynchronous</a:t>
            </a:r>
          </a:p>
        </p:txBody>
      </p:sp>
    </p:spTree>
    <p:extLst>
      <p:ext uri="{BB962C8B-B14F-4D97-AF65-F5344CB8AC3E}">
        <p14:creationId xmlns:p14="http://schemas.microsoft.com/office/powerpoint/2010/main" val="19464249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A52ED-2041-F264-7B30-44BED4116C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E46A1-C038-CACB-3330-518063C43EC5}"/>
              </a:ext>
            </a:extLst>
          </p:cNvPr>
          <p:cNvSpPr>
            <a:spLocks noGrp="1"/>
          </p:cNvSpPr>
          <p:nvPr>
            <p:ph type="title"/>
          </p:nvPr>
        </p:nvSpPr>
        <p:spPr>
          <a:xfrm>
            <a:off x="838200" y="365126"/>
            <a:ext cx="10515600" cy="788426"/>
          </a:xfrm>
        </p:spPr>
        <p:txBody>
          <a:bodyPr>
            <a:normAutofit/>
          </a:bodyPr>
          <a:lstStyle/>
          <a:p>
            <a:r>
              <a:rPr lang="en-US" b="1" dirty="0"/>
              <a:t>Callback Functions in JavaScript</a:t>
            </a:r>
            <a:endParaRPr lang="en-US" dirty="0"/>
          </a:p>
        </p:txBody>
      </p:sp>
      <p:sp>
        <p:nvSpPr>
          <p:cNvPr id="3" name="Content Placeholder 2">
            <a:extLst>
              <a:ext uri="{FF2B5EF4-FFF2-40B4-BE49-F238E27FC236}">
                <a16:creationId xmlns:a16="http://schemas.microsoft.com/office/drawing/2014/main" id="{52700B95-1B37-3903-942F-E82C53C14F2A}"/>
              </a:ext>
            </a:extLst>
          </p:cNvPr>
          <p:cNvSpPr>
            <a:spLocks noGrp="1"/>
          </p:cNvSpPr>
          <p:nvPr>
            <p:ph idx="1"/>
          </p:nvPr>
        </p:nvSpPr>
        <p:spPr>
          <a:xfrm>
            <a:off x="838200" y="2162908"/>
            <a:ext cx="10515600" cy="2532183"/>
          </a:xfrm>
        </p:spPr>
        <p:txBody>
          <a:bodyPr/>
          <a:lstStyle/>
          <a:p>
            <a:r>
              <a:rPr lang="en-US" dirty="0"/>
              <a:t>In JavaScript, a callback function is a function that is passed as an argument to another function and is executed after some operation or event has occurred. Callbacks are commonly used in asynchronous programming to handle tasks that take time to complete, such as fetching data from a server, reading files, or responding to user interactions.</a:t>
            </a:r>
          </a:p>
        </p:txBody>
      </p:sp>
    </p:spTree>
    <p:extLst>
      <p:ext uri="{BB962C8B-B14F-4D97-AF65-F5344CB8AC3E}">
        <p14:creationId xmlns:p14="http://schemas.microsoft.com/office/powerpoint/2010/main" val="34982826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1559A-BE94-9F88-7DDC-038C1BBF68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211FD7-B16D-DC77-B96C-E58CA491A376}"/>
              </a:ext>
            </a:extLst>
          </p:cNvPr>
          <p:cNvSpPr>
            <a:spLocks noGrp="1"/>
          </p:cNvSpPr>
          <p:nvPr>
            <p:ph type="title"/>
          </p:nvPr>
        </p:nvSpPr>
        <p:spPr>
          <a:xfrm>
            <a:off x="838200" y="365126"/>
            <a:ext cx="10515600" cy="788426"/>
          </a:xfrm>
        </p:spPr>
        <p:txBody>
          <a:bodyPr>
            <a:normAutofit/>
          </a:bodyPr>
          <a:lstStyle/>
          <a:p>
            <a:r>
              <a:rPr lang="en-US" b="1" dirty="0"/>
              <a:t>Example of a Callback Function:</a:t>
            </a:r>
            <a:endParaRPr lang="en-US" dirty="0"/>
          </a:p>
        </p:txBody>
      </p:sp>
      <p:sp>
        <p:nvSpPr>
          <p:cNvPr id="3" name="Content Placeholder 2">
            <a:extLst>
              <a:ext uri="{FF2B5EF4-FFF2-40B4-BE49-F238E27FC236}">
                <a16:creationId xmlns:a16="http://schemas.microsoft.com/office/drawing/2014/main" id="{DF034F33-A606-54F4-30EF-7A8DD6F253E6}"/>
              </a:ext>
            </a:extLst>
          </p:cNvPr>
          <p:cNvSpPr>
            <a:spLocks noGrp="1"/>
          </p:cNvSpPr>
          <p:nvPr>
            <p:ph idx="1"/>
          </p:nvPr>
        </p:nvSpPr>
        <p:spPr>
          <a:xfrm>
            <a:off x="838200" y="1153552"/>
            <a:ext cx="10515600" cy="5458263"/>
          </a:xfrm>
        </p:spPr>
        <p:txBody>
          <a:bodyPr>
            <a:normAutofit fontScale="92500" lnSpcReduction="10000"/>
          </a:bodyPr>
          <a:lstStyle/>
          <a:p>
            <a:pPr marL="0" indent="0">
              <a:buNone/>
            </a:pPr>
            <a:r>
              <a:rPr lang="en-US" dirty="0">
                <a:solidFill>
                  <a:srgbClr val="00B050"/>
                </a:solidFill>
              </a:rPr>
              <a:t>// Function that takes a callback as an argument and invokes it</a:t>
            </a:r>
          </a:p>
          <a:p>
            <a:pPr marL="0" indent="0">
              <a:buNone/>
            </a:pPr>
            <a:r>
              <a:rPr lang="en-US" dirty="0"/>
              <a:t>function </a:t>
            </a:r>
            <a:r>
              <a:rPr lang="en-US" dirty="0" err="1"/>
              <a:t>doSomethingAsync</a:t>
            </a:r>
            <a:r>
              <a:rPr lang="en-US" dirty="0"/>
              <a:t>(callback) {</a:t>
            </a:r>
          </a:p>
          <a:p>
            <a:pPr marL="0" indent="0">
              <a:buNone/>
            </a:pPr>
            <a:r>
              <a:rPr lang="en-US" dirty="0"/>
              <a:t>  </a:t>
            </a:r>
            <a:r>
              <a:rPr lang="en-US" dirty="0" err="1"/>
              <a:t>setTimeout</a:t>
            </a:r>
            <a:r>
              <a:rPr lang="en-US" dirty="0"/>
              <a:t>(() =&gt; {</a:t>
            </a:r>
          </a:p>
          <a:p>
            <a:pPr marL="0" indent="0">
              <a:buNone/>
            </a:pPr>
            <a:r>
              <a:rPr lang="en-US" dirty="0"/>
              <a:t>    </a:t>
            </a:r>
            <a:r>
              <a:rPr lang="en-US" dirty="0">
                <a:solidFill>
                  <a:srgbClr val="00B050"/>
                </a:solidFill>
              </a:rPr>
              <a:t>// Simulate an asynchronous operation</a:t>
            </a:r>
          </a:p>
          <a:p>
            <a:pPr marL="0" indent="0">
              <a:buNone/>
            </a:pPr>
            <a:r>
              <a:rPr lang="en-US" dirty="0"/>
              <a:t>    const result = 'Data retrieved successfully’;</a:t>
            </a:r>
          </a:p>
          <a:p>
            <a:pPr marL="0" indent="0">
              <a:buNone/>
            </a:pPr>
            <a:r>
              <a:rPr lang="en-US" dirty="0"/>
              <a:t>    callback(result);</a:t>
            </a:r>
          </a:p>
          <a:p>
            <a:pPr marL="0" indent="0">
              <a:buNone/>
            </a:pPr>
            <a:r>
              <a:rPr lang="en-US" dirty="0"/>
              <a:t>  }, 2000); </a:t>
            </a:r>
            <a:r>
              <a:rPr lang="en-US" dirty="0">
                <a:solidFill>
                  <a:srgbClr val="00B050"/>
                </a:solidFill>
              </a:rPr>
              <a:t>// Simulate a delay of 2 seconds</a:t>
            </a:r>
          </a:p>
          <a:p>
            <a:pPr marL="0" indent="0">
              <a:buNone/>
            </a:pPr>
            <a:r>
              <a:rPr lang="en-US" dirty="0"/>
              <a:t>}</a:t>
            </a:r>
            <a:r>
              <a:rPr lang="en-US" dirty="0">
                <a:solidFill>
                  <a:srgbClr val="00B050"/>
                </a:solidFill>
              </a:rPr>
              <a:t>// Callback function to handle the result</a:t>
            </a:r>
          </a:p>
          <a:p>
            <a:pPr marL="0" indent="0">
              <a:buNone/>
            </a:pPr>
            <a:r>
              <a:rPr lang="en-US" dirty="0"/>
              <a:t>function </a:t>
            </a:r>
            <a:r>
              <a:rPr lang="en-US" dirty="0" err="1"/>
              <a:t>handleResult</a:t>
            </a:r>
            <a:r>
              <a:rPr lang="en-US" dirty="0"/>
              <a:t>(result) {</a:t>
            </a:r>
          </a:p>
          <a:p>
            <a:pPr marL="0" indent="0">
              <a:buNone/>
            </a:pPr>
            <a:r>
              <a:rPr lang="en-US" dirty="0"/>
              <a:t>  console.log(result);</a:t>
            </a:r>
          </a:p>
          <a:p>
            <a:pPr marL="0" indent="0">
              <a:buNone/>
            </a:pPr>
            <a:r>
              <a:rPr lang="en-US" dirty="0"/>
              <a:t>}</a:t>
            </a:r>
            <a:r>
              <a:rPr lang="en-US" dirty="0">
                <a:solidFill>
                  <a:srgbClr val="00B050"/>
                </a:solidFill>
              </a:rPr>
              <a:t>// Using the function with a callback</a:t>
            </a:r>
          </a:p>
          <a:p>
            <a:pPr marL="0" indent="0">
              <a:buNone/>
            </a:pPr>
            <a:r>
              <a:rPr lang="en-US" dirty="0" err="1"/>
              <a:t>doSomethingAsync</a:t>
            </a:r>
            <a:r>
              <a:rPr lang="en-US" dirty="0"/>
              <a:t>(</a:t>
            </a:r>
            <a:r>
              <a:rPr lang="en-US" dirty="0" err="1"/>
              <a:t>handleResult</a:t>
            </a:r>
            <a:r>
              <a:rPr lang="en-US" dirty="0"/>
              <a:t>);</a:t>
            </a:r>
          </a:p>
        </p:txBody>
      </p:sp>
    </p:spTree>
    <p:extLst>
      <p:ext uri="{BB962C8B-B14F-4D97-AF65-F5344CB8AC3E}">
        <p14:creationId xmlns:p14="http://schemas.microsoft.com/office/powerpoint/2010/main" val="6111035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8656D-B395-C53C-D62A-5B03FFDC7D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421FFA-F185-55B0-6DEC-8CAA3BA501D0}"/>
              </a:ext>
            </a:extLst>
          </p:cNvPr>
          <p:cNvSpPr>
            <a:spLocks noGrp="1"/>
          </p:cNvSpPr>
          <p:nvPr>
            <p:ph type="title"/>
          </p:nvPr>
        </p:nvSpPr>
        <p:spPr>
          <a:xfrm>
            <a:off x="838200" y="365126"/>
            <a:ext cx="10515600" cy="788426"/>
          </a:xfrm>
        </p:spPr>
        <p:txBody>
          <a:bodyPr>
            <a:normAutofit/>
          </a:bodyPr>
          <a:lstStyle/>
          <a:p>
            <a:r>
              <a:rPr lang="en-US" b="1" dirty="0"/>
              <a:t>Benefits of Callbacks:</a:t>
            </a:r>
          </a:p>
        </p:txBody>
      </p:sp>
      <p:sp>
        <p:nvSpPr>
          <p:cNvPr id="3" name="Content Placeholder 2">
            <a:extLst>
              <a:ext uri="{FF2B5EF4-FFF2-40B4-BE49-F238E27FC236}">
                <a16:creationId xmlns:a16="http://schemas.microsoft.com/office/drawing/2014/main" id="{52B50434-8997-AA08-3149-DF7F2B8F5E26}"/>
              </a:ext>
            </a:extLst>
          </p:cNvPr>
          <p:cNvSpPr>
            <a:spLocks noGrp="1"/>
          </p:cNvSpPr>
          <p:nvPr>
            <p:ph idx="1"/>
          </p:nvPr>
        </p:nvSpPr>
        <p:spPr>
          <a:xfrm>
            <a:off x="838200" y="1153552"/>
            <a:ext cx="10515600" cy="5458263"/>
          </a:xfrm>
        </p:spPr>
        <p:txBody>
          <a:bodyPr>
            <a:normAutofit/>
          </a:bodyPr>
          <a:lstStyle/>
          <a:p>
            <a:pPr>
              <a:buFont typeface="+mj-lt"/>
              <a:buAutoNum type="arabicPeriod"/>
            </a:pPr>
            <a:endParaRPr lang="en-US" b="1" dirty="0"/>
          </a:p>
          <a:p>
            <a:pPr>
              <a:buFont typeface="+mj-lt"/>
              <a:buAutoNum type="arabicPeriod"/>
            </a:pPr>
            <a:r>
              <a:rPr lang="en-US" b="1" dirty="0"/>
              <a:t>Asynchronous Programming:</a:t>
            </a:r>
            <a:r>
              <a:rPr lang="en-US" dirty="0"/>
              <a:t> Callbacks enable asynchronous programming in JavaScript, allowing operations to continue while waiting for asynchronous tasks to complete.</a:t>
            </a:r>
          </a:p>
          <a:p>
            <a:pPr>
              <a:buFont typeface="+mj-lt"/>
              <a:buAutoNum type="arabicPeriod"/>
            </a:pPr>
            <a:r>
              <a:rPr lang="en-US" b="1" dirty="0"/>
              <a:t>Flexibility:</a:t>
            </a:r>
            <a:r>
              <a:rPr lang="en-US" dirty="0"/>
              <a:t> Callbacks provide a flexible way to define behavior that should occur after an operation or event has completed. This makes it easy to customize functionality based on different scenarios.</a:t>
            </a:r>
          </a:p>
          <a:p>
            <a:pPr>
              <a:buFont typeface="+mj-lt"/>
              <a:buAutoNum type="arabicPeriod"/>
            </a:pPr>
            <a:r>
              <a:rPr lang="en-US" b="1" dirty="0"/>
              <a:t>Modularity:</a:t>
            </a:r>
            <a:r>
              <a:rPr lang="en-US" dirty="0"/>
              <a:t> Callbacks promote modularity by allowing you to separate concerns and encapsulate functionality within individual functions.</a:t>
            </a:r>
          </a:p>
        </p:txBody>
      </p:sp>
    </p:spTree>
    <p:extLst>
      <p:ext uri="{BB962C8B-B14F-4D97-AF65-F5344CB8AC3E}">
        <p14:creationId xmlns:p14="http://schemas.microsoft.com/office/powerpoint/2010/main" val="1754036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200DA-98CE-8ED4-1CAC-E90ECD99C8F3}"/>
              </a:ext>
            </a:extLst>
          </p:cNvPr>
          <p:cNvSpPr>
            <a:spLocks noGrp="1"/>
          </p:cNvSpPr>
          <p:nvPr>
            <p:ph type="title"/>
          </p:nvPr>
        </p:nvSpPr>
        <p:spPr/>
        <p:txBody>
          <a:bodyPr/>
          <a:lstStyle/>
          <a:p>
            <a:r>
              <a:rPr lang="en-US" b="1" dirty="0"/>
              <a:t>Promises in JavaScript</a:t>
            </a:r>
            <a:endParaRPr lang="en-US" dirty="0"/>
          </a:p>
        </p:txBody>
      </p:sp>
      <p:sp>
        <p:nvSpPr>
          <p:cNvPr id="3" name="Content Placeholder 2">
            <a:extLst>
              <a:ext uri="{FF2B5EF4-FFF2-40B4-BE49-F238E27FC236}">
                <a16:creationId xmlns:a16="http://schemas.microsoft.com/office/drawing/2014/main" id="{21C39DAE-EF94-10DB-C984-A1CD3041A770}"/>
              </a:ext>
            </a:extLst>
          </p:cNvPr>
          <p:cNvSpPr>
            <a:spLocks noGrp="1"/>
          </p:cNvSpPr>
          <p:nvPr>
            <p:ph idx="1"/>
          </p:nvPr>
        </p:nvSpPr>
        <p:spPr>
          <a:xfrm>
            <a:off x="838200" y="2070197"/>
            <a:ext cx="10515600" cy="3140270"/>
          </a:xfrm>
        </p:spPr>
        <p:txBody>
          <a:bodyPr/>
          <a:lstStyle/>
          <a:p>
            <a:pPr marL="0" indent="0">
              <a:buNone/>
            </a:pPr>
            <a:r>
              <a:rPr lang="en-US" b="1" dirty="0"/>
              <a:t>Introduction to Promises:</a:t>
            </a:r>
          </a:p>
          <a:p>
            <a:pPr marL="0" indent="0">
              <a:buNone/>
            </a:pPr>
            <a:endParaRPr lang="en-US" b="1" dirty="0"/>
          </a:p>
          <a:p>
            <a:pPr marL="0" indent="0">
              <a:buNone/>
            </a:pPr>
            <a:r>
              <a:rPr lang="en-US" dirty="0"/>
              <a:t>Promises in JavaScript provide a cleaner and more intuitive way to handle asynchronous operations. They represent a value that may be available now, or in the future, or never. Promises have three states: pending, fulfilled (resolved), and rejected.</a:t>
            </a:r>
          </a:p>
          <a:p>
            <a:endParaRPr lang="en-US" dirty="0"/>
          </a:p>
        </p:txBody>
      </p:sp>
    </p:spTree>
    <p:extLst>
      <p:ext uri="{BB962C8B-B14F-4D97-AF65-F5344CB8AC3E}">
        <p14:creationId xmlns:p14="http://schemas.microsoft.com/office/powerpoint/2010/main" val="36808769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F55B-A61C-7A68-661B-ADEF2F039CE3}"/>
              </a:ext>
            </a:extLst>
          </p:cNvPr>
          <p:cNvSpPr>
            <a:spLocks noGrp="1"/>
          </p:cNvSpPr>
          <p:nvPr>
            <p:ph type="title"/>
          </p:nvPr>
        </p:nvSpPr>
        <p:spPr/>
        <p:txBody>
          <a:bodyPr/>
          <a:lstStyle/>
          <a:p>
            <a:r>
              <a:rPr lang="en-US" b="1" dirty="0"/>
              <a:t>Creating a Promise:</a:t>
            </a:r>
            <a:endParaRPr lang="en-US" dirty="0"/>
          </a:p>
        </p:txBody>
      </p:sp>
      <p:sp>
        <p:nvSpPr>
          <p:cNvPr id="3" name="Content Placeholder 2">
            <a:extLst>
              <a:ext uri="{FF2B5EF4-FFF2-40B4-BE49-F238E27FC236}">
                <a16:creationId xmlns:a16="http://schemas.microsoft.com/office/drawing/2014/main" id="{38CF9A80-C2FD-4C15-FDE5-DDCD07CA9298}"/>
              </a:ext>
            </a:extLst>
          </p:cNvPr>
          <p:cNvSpPr>
            <a:spLocks noGrp="1"/>
          </p:cNvSpPr>
          <p:nvPr>
            <p:ph idx="1"/>
          </p:nvPr>
        </p:nvSpPr>
        <p:spPr>
          <a:xfrm>
            <a:off x="838200" y="1825625"/>
            <a:ext cx="10515600" cy="4814326"/>
          </a:xfrm>
        </p:spPr>
        <p:txBody>
          <a:bodyPr>
            <a:normAutofit lnSpcReduction="10000"/>
          </a:bodyPr>
          <a:lstStyle/>
          <a:p>
            <a:pPr marL="0" indent="0">
              <a:buNone/>
            </a:pPr>
            <a:r>
              <a:rPr lang="en-US" dirty="0"/>
              <a:t>const </a:t>
            </a:r>
            <a:r>
              <a:rPr lang="en-US" dirty="0" err="1"/>
              <a:t>myPromise</a:t>
            </a:r>
            <a:r>
              <a:rPr lang="en-US" dirty="0"/>
              <a:t> = new Promise((resolve, reject) =&gt; {</a:t>
            </a:r>
          </a:p>
          <a:p>
            <a:pPr marL="0" indent="0">
              <a:buNone/>
            </a:pPr>
            <a:r>
              <a:rPr lang="en-US" dirty="0"/>
              <a:t>  </a:t>
            </a:r>
            <a:r>
              <a:rPr lang="en-US" dirty="0">
                <a:solidFill>
                  <a:srgbClr val="00B050"/>
                </a:solidFill>
              </a:rPr>
              <a:t>// Asynchronous operation</a:t>
            </a:r>
          </a:p>
          <a:p>
            <a:pPr marL="0" indent="0">
              <a:buNone/>
            </a:pPr>
            <a:r>
              <a:rPr lang="en-US" dirty="0"/>
              <a:t>  </a:t>
            </a:r>
            <a:r>
              <a:rPr lang="en-US" dirty="0" err="1"/>
              <a:t>setTimeout</a:t>
            </a:r>
            <a:r>
              <a:rPr lang="en-US" dirty="0"/>
              <a:t>(() =&gt; {</a:t>
            </a:r>
          </a:p>
          <a:p>
            <a:pPr marL="0" indent="0">
              <a:buNone/>
            </a:pPr>
            <a:r>
              <a:rPr lang="en-US" dirty="0"/>
              <a:t>    </a:t>
            </a:r>
            <a:r>
              <a:rPr lang="en-US" dirty="0">
                <a:solidFill>
                  <a:srgbClr val="00B050"/>
                </a:solidFill>
              </a:rPr>
              <a:t>// Simulate a successful operation</a:t>
            </a:r>
          </a:p>
          <a:p>
            <a:pPr marL="0" indent="0">
              <a:buNone/>
            </a:pPr>
            <a:r>
              <a:rPr lang="en-US" dirty="0"/>
              <a:t>    const data = 'Operation completed successfully’;</a:t>
            </a:r>
          </a:p>
          <a:p>
            <a:pPr marL="0" indent="0">
              <a:buNone/>
            </a:pPr>
            <a:r>
              <a:rPr lang="en-US" dirty="0"/>
              <a:t>    resolve(data); </a:t>
            </a:r>
            <a:r>
              <a:rPr lang="en-US" dirty="0">
                <a:solidFill>
                  <a:srgbClr val="00B050"/>
                </a:solidFill>
              </a:rPr>
              <a:t>// Fulfill the promise with data</a:t>
            </a:r>
          </a:p>
          <a:p>
            <a:pPr marL="0" indent="0">
              <a:buNone/>
            </a:pPr>
            <a:r>
              <a:rPr lang="en-US" dirty="0"/>
              <a:t>    </a:t>
            </a:r>
            <a:r>
              <a:rPr lang="en-US" dirty="0">
                <a:solidFill>
                  <a:srgbClr val="00B050"/>
                </a:solidFill>
              </a:rPr>
              <a:t>// If unsuccessful:</a:t>
            </a:r>
          </a:p>
          <a:p>
            <a:pPr marL="0" indent="0">
              <a:buNone/>
            </a:pPr>
            <a:r>
              <a:rPr lang="en-US" dirty="0"/>
              <a:t>    reject(error);</a:t>
            </a:r>
          </a:p>
          <a:p>
            <a:pPr marL="0" indent="0">
              <a:buNone/>
            </a:pPr>
            <a:r>
              <a:rPr lang="en-US" dirty="0"/>
              <a:t>  }, 2000); // Simulate a delay of 2 seconds</a:t>
            </a:r>
          </a:p>
          <a:p>
            <a:pPr marL="0" indent="0">
              <a:buNone/>
            </a:pPr>
            <a:r>
              <a:rPr lang="en-US" dirty="0"/>
              <a:t>});</a:t>
            </a:r>
          </a:p>
        </p:txBody>
      </p:sp>
    </p:spTree>
    <p:extLst>
      <p:ext uri="{BB962C8B-B14F-4D97-AF65-F5344CB8AC3E}">
        <p14:creationId xmlns:p14="http://schemas.microsoft.com/office/powerpoint/2010/main" val="26691953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F3EB-7722-D4AE-258F-9F144D8D34C9}"/>
              </a:ext>
            </a:extLst>
          </p:cNvPr>
          <p:cNvSpPr>
            <a:spLocks noGrp="1"/>
          </p:cNvSpPr>
          <p:nvPr>
            <p:ph type="title"/>
          </p:nvPr>
        </p:nvSpPr>
        <p:spPr/>
        <p:txBody>
          <a:bodyPr/>
          <a:lstStyle/>
          <a:p>
            <a:r>
              <a:rPr lang="en-US" b="1" dirty="0"/>
              <a:t>Consuming a Promise:</a:t>
            </a:r>
            <a:endParaRPr lang="en-US" dirty="0"/>
          </a:p>
        </p:txBody>
      </p:sp>
      <p:sp>
        <p:nvSpPr>
          <p:cNvPr id="3" name="Content Placeholder 2">
            <a:extLst>
              <a:ext uri="{FF2B5EF4-FFF2-40B4-BE49-F238E27FC236}">
                <a16:creationId xmlns:a16="http://schemas.microsoft.com/office/drawing/2014/main" id="{16D68687-6D3E-3BAE-B9BC-C51981A26114}"/>
              </a:ext>
            </a:extLst>
          </p:cNvPr>
          <p:cNvSpPr>
            <a:spLocks noGrp="1"/>
          </p:cNvSpPr>
          <p:nvPr>
            <p:ph idx="1"/>
          </p:nvPr>
        </p:nvSpPr>
        <p:spPr/>
        <p:txBody>
          <a:bodyPr/>
          <a:lstStyle/>
          <a:p>
            <a:pPr marL="0" indent="0">
              <a:buNone/>
            </a:pPr>
            <a:r>
              <a:rPr lang="en-US" dirty="0" err="1"/>
              <a:t>myPromise.then</a:t>
            </a:r>
            <a:r>
              <a:rPr lang="en-US" dirty="0"/>
              <a:t>((data) =&gt; {</a:t>
            </a:r>
          </a:p>
          <a:p>
            <a:pPr marL="0" indent="0">
              <a:buNone/>
            </a:pPr>
            <a:r>
              <a:rPr lang="en-US" dirty="0"/>
              <a:t>  console.log(data); </a:t>
            </a:r>
            <a:r>
              <a:rPr lang="en-US" dirty="0">
                <a:solidFill>
                  <a:srgbClr val="00B050"/>
                </a:solidFill>
              </a:rPr>
              <a:t>// Output: Operation completed successfully</a:t>
            </a:r>
          </a:p>
          <a:p>
            <a:pPr marL="0" indent="0">
              <a:buNone/>
            </a:pPr>
            <a:r>
              <a:rPr lang="en-US" dirty="0"/>
              <a:t>}).catch((error) =&gt; {</a:t>
            </a:r>
          </a:p>
          <a:p>
            <a:pPr marL="0" indent="0">
              <a:buNone/>
            </a:pPr>
            <a:r>
              <a:rPr lang="en-US" dirty="0"/>
              <a:t>  </a:t>
            </a:r>
            <a:r>
              <a:rPr lang="en-US" dirty="0" err="1"/>
              <a:t>console.error</a:t>
            </a:r>
            <a:r>
              <a:rPr lang="en-US" dirty="0"/>
              <a:t>(error);</a:t>
            </a:r>
          </a:p>
          <a:p>
            <a:pPr marL="0" indent="0">
              <a:buNone/>
            </a:pPr>
            <a:r>
              <a:rPr lang="en-US" dirty="0"/>
              <a:t> </a:t>
            </a:r>
            <a:r>
              <a:rPr lang="en-US" dirty="0">
                <a:solidFill>
                  <a:srgbClr val="00B050"/>
                </a:solidFill>
              </a:rPr>
              <a:t>// Output: Any errors that occurred during the operation</a:t>
            </a:r>
          </a:p>
          <a:p>
            <a:pPr marL="0" indent="0">
              <a:buNone/>
            </a:pPr>
            <a:r>
              <a:rPr lang="en-US" dirty="0"/>
              <a:t>});</a:t>
            </a:r>
          </a:p>
        </p:txBody>
      </p:sp>
    </p:spTree>
    <p:extLst>
      <p:ext uri="{BB962C8B-B14F-4D97-AF65-F5344CB8AC3E}">
        <p14:creationId xmlns:p14="http://schemas.microsoft.com/office/powerpoint/2010/main" val="23201077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0EC8-3F80-D3F8-BBCB-DBA52C4BB90D}"/>
              </a:ext>
            </a:extLst>
          </p:cNvPr>
          <p:cNvSpPr>
            <a:spLocks noGrp="1"/>
          </p:cNvSpPr>
          <p:nvPr>
            <p:ph type="title"/>
          </p:nvPr>
        </p:nvSpPr>
        <p:spPr/>
        <p:txBody>
          <a:bodyPr/>
          <a:lstStyle/>
          <a:p>
            <a:r>
              <a:rPr lang="en-US" b="1" dirty="0"/>
              <a:t>Chaining Promises:</a:t>
            </a:r>
            <a:endParaRPr lang="en-US" dirty="0"/>
          </a:p>
        </p:txBody>
      </p:sp>
      <p:sp>
        <p:nvSpPr>
          <p:cNvPr id="3" name="Content Placeholder 2">
            <a:extLst>
              <a:ext uri="{FF2B5EF4-FFF2-40B4-BE49-F238E27FC236}">
                <a16:creationId xmlns:a16="http://schemas.microsoft.com/office/drawing/2014/main" id="{0214DFEE-28C2-B087-0DCD-CAE071E938E4}"/>
              </a:ext>
            </a:extLst>
          </p:cNvPr>
          <p:cNvSpPr>
            <a:spLocks noGrp="1"/>
          </p:cNvSpPr>
          <p:nvPr>
            <p:ph idx="1"/>
          </p:nvPr>
        </p:nvSpPr>
        <p:spPr>
          <a:xfrm>
            <a:off x="838200" y="1825625"/>
            <a:ext cx="10515600" cy="4884664"/>
          </a:xfrm>
        </p:spPr>
        <p:txBody>
          <a:bodyPr>
            <a:normAutofit fontScale="92500" lnSpcReduction="20000"/>
          </a:bodyPr>
          <a:lstStyle/>
          <a:p>
            <a:pPr marL="0" indent="0">
              <a:buNone/>
            </a:pPr>
            <a:r>
              <a:rPr lang="en-US" dirty="0" err="1"/>
              <a:t>myPromise</a:t>
            </a:r>
            <a:endParaRPr lang="en-US" dirty="0"/>
          </a:p>
          <a:p>
            <a:pPr marL="0" indent="0">
              <a:buNone/>
            </a:pPr>
            <a:r>
              <a:rPr lang="en-US" dirty="0"/>
              <a:t>  .then((data) =&gt; {</a:t>
            </a:r>
          </a:p>
          <a:p>
            <a:pPr marL="0" indent="0">
              <a:buNone/>
            </a:pPr>
            <a:r>
              <a:rPr lang="en-US" dirty="0"/>
              <a:t>    console.log(data); </a:t>
            </a:r>
            <a:r>
              <a:rPr lang="en-US" dirty="0">
                <a:solidFill>
                  <a:srgbClr val="00B050"/>
                </a:solidFill>
              </a:rPr>
              <a:t>// Output: Operation completed successfully</a:t>
            </a:r>
          </a:p>
          <a:p>
            <a:pPr marL="0" indent="0">
              <a:buNone/>
            </a:pPr>
            <a:r>
              <a:rPr lang="en-US" dirty="0"/>
              <a:t>    return 'Additional data’;</a:t>
            </a:r>
          </a:p>
          <a:p>
            <a:pPr marL="0" indent="0">
              <a:buNone/>
            </a:pPr>
            <a:r>
              <a:rPr lang="en-US" dirty="0"/>
              <a:t>  })</a:t>
            </a:r>
          </a:p>
          <a:p>
            <a:pPr marL="0" indent="0">
              <a:buNone/>
            </a:pPr>
            <a:r>
              <a:rPr lang="en-US" dirty="0"/>
              <a:t>  .then((</a:t>
            </a:r>
            <a:r>
              <a:rPr lang="en-US" dirty="0" err="1"/>
              <a:t>additionalData</a:t>
            </a:r>
            <a:r>
              <a:rPr lang="en-US" dirty="0"/>
              <a:t>) =&gt; {</a:t>
            </a:r>
          </a:p>
          <a:p>
            <a:pPr marL="0" indent="0">
              <a:buNone/>
            </a:pPr>
            <a:r>
              <a:rPr lang="en-US" dirty="0"/>
              <a:t>    console.log(</a:t>
            </a:r>
            <a:r>
              <a:rPr lang="en-US" dirty="0" err="1"/>
              <a:t>additionalData</a:t>
            </a:r>
            <a:r>
              <a:rPr lang="en-US" dirty="0"/>
              <a:t>); </a:t>
            </a:r>
            <a:r>
              <a:rPr lang="en-US" dirty="0">
                <a:solidFill>
                  <a:srgbClr val="00B050"/>
                </a:solidFill>
              </a:rPr>
              <a:t>// Output: Additional data</a:t>
            </a:r>
          </a:p>
          <a:p>
            <a:pPr marL="0" indent="0">
              <a:buNone/>
            </a:pPr>
            <a:r>
              <a:rPr lang="en-US" dirty="0"/>
              <a:t>  })</a:t>
            </a:r>
          </a:p>
          <a:p>
            <a:pPr marL="0" indent="0">
              <a:buNone/>
            </a:pPr>
            <a:r>
              <a:rPr lang="en-US" dirty="0"/>
              <a:t>  .catch((error) =&gt; {</a:t>
            </a:r>
          </a:p>
          <a:p>
            <a:pPr marL="0" indent="0">
              <a:buNone/>
            </a:pPr>
            <a:r>
              <a:rPr lang="en-US" dirty="0"/>
              <a:t>    </a:t>
            </a:r>
            <a:r>
              <a:rPr lang="en-US" dirty="0" err="1"/>
              <a:t>console.error</a:t>
            </a:r>
            <a:r>
              <a:rPr lang="en-US" dirty="0"/>
              <a:t>(error);</a:t>
            </a:r>
          </a:p>
          <a:p>
            <a:pPr marL="0" indent="0">
              <a:buNone/>
            </a:pPr>
            <a:r>
              <a:rPr lang="en-US" dirty="0">
                <a:solidFill>
                  <a:srgbClr val="00B050"/>
                </a:solidFill>
              </a:rPr>
              <a:t> // Output: Any errors that occurred during the operation</a:t>
            </a:r>
          </a:p>
          <a:p>
            <a:pPr marL="0" indent="0">
              <a:buNone/>
            </a:pPr>
            <a:r>
              <a:rPr lang="en-US" dirty="0"/>
              <a:t>  });</a:t>
            </a:r>
          </a:p>
        </p:txBody>
      </p:sp>
    </p:spTree>
    <p:extLst>
      <p:ext uri="{BB962C8B-B14F-4D97-AF65-F5344CB8AC3E}">
        <p14:creationId xmlns:p14="http://schemas.microsoft.com/office/powerpoint/2010/main" val="32647499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6C27-DC35-360E-3565-BBAFD8359CDC}"/>
              </a:ext>
            </a:extLst>
          </p:cNvPr>
          <p:cNvSpPr>
            <a:spLocks noGrp="1"/>
          </p:cNvSpPr>
          <p:nvPr>
            <p:ph type="title"/>
          </p:nvPr>
        </p:nvSpPr>
        <p:spPr/>
        <p:txBody>
          <a:bodyPr/>
          <a:lstStyle/>
          <a:p>
            <a:r>
              <a:rPr lang="en-US" b="1" dirty="0"/>
              <a:t>Data fetching</a:t>
            </a:r>
          </a:p>
        </p:txBody>
      </p:sp>
      <p:sp>
        <p:nvSpPr>
          <p:cNvPr id="3" name="Content Placeholder 2">
            <a:extLst>
              <a:ext uri="{FF2B5EF4-FFF2-40B4-BE49-F238E27FC236}">
                <a16:creationId xmlns:a16="http://schemas.microsoft.com/office/drawing/2014/main" id="{E0F0A9E2-8E04-F2AF-6C69-ECAA54B48351}"/>
              </a:ext>
            </a:extLst>
          </p:cNvPr>
          <p:cNvSpPr>
            <a:spLocks noGrp="1"/>
          </p:cNvSpPr>
          <p:nvPr>
            <p:ph idx="1"/>
          </p:nvPr>
        </p:nvSpPr>
        <p:spPr/>
        <p:txBody>
          <a:bodyPr/>
          <a:lstStyle/>
          <a:p>
            <a:r>
              <a:rPr lang="en-US" b="1" dirty="0"/>
              <a:t>1. Fetch API:</a:t>
            </a:r>
          </a:p>
          <a:p>
            <a:pPr marL="0" indent="0">
              <a:buNone/>
            </a:pPr>
            <a:r>
              <a:rPr lang="en-US" dirty="0"/>
              <a:t>The Fetch API is a modern, promise-based API for making network requests in JavaScript. It provides a cleaner syntax and better error handling compared to </a:t>
            </a:r>
            <a:r>
              <a:rPr lang="en-US" dirty="0" err="1"/>
              <a:t>XMLHttpRequest</a:t>
            </a:r>
            <a:r>
              <a:rPr lang="en-US" dirty="0"/>
              <a:t>. Here's how you can use Fetch to fetch data:</a:t>
            </a:r>
          </a:p>
          <a:p>
            <a:r>
              <a:rPr lang="en-US" b="1" dirty="0"/>
              <a:t>2. </a:t>
            </a:r>
            <a:r>
              <a:rPr lang="en-US" b="1" dirty="0" err="1"/>
              <a:t>XMLHttpRequest</a:t>
            </a:r>
            <a:r>
              <a:rPr lang="en-US" b="1" dirty="0"/>
              <a:t> (XHR):</a:t>
            </a:r>
          </a:p>
          <a:p>
            <a:pPr marL="0" indent="0">
              <a:buNone/>
            </a:pPr>
            <a:r>
              <a:rPr lang="en-US" dirty="0" err="1"/>
              <a:t>XMLHttpRequest</a:t>
            </a:r>
            <a:r>
              <a:rPr lang="en-US" dirty="0"/>
              <a:t> is an older method for making network requests in JavaScript. It has been around for a long time and is widely supported by browsers. Here's how you can use </a:t>
            </a:r>
            <a:r>
              <a:rPr lang="en-US" dirty="0" err="1"/>
              <a:t>XMLHttpRequest</a:t>
            </a:r>
            <a:r>
              <a:rPr lang="en-US" dirty="0"/>
              <a:t> to fetch data:</a:t>
            </a:r>
          </a:p>
          <a:p>
            <a:pPr marL="0" indent="0">
              <a:buNone/>
            </a:pPr>
            <a:endParaRPr lang="en-US" dirty="0"/>
          </a:p>
        </p:txBody>
      </p:sp>
    </p:spTree>
    <p:extLst>
      <p:ext uri="{BB962C8B-B14F-4D97-AF65-F5344CB8AC3E}">
        <p14:creationId xmlns:p14="http://schemas.microsoft.com/office/powerpoint/2010/main" val="31132868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3B33B-2EE5-B86F-0638-8026F574E9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D36E75-A30B-314D-B823-94B53A95B378}"/>
              </a:ext>
            </a:extLst>
          </p:cNvPr>
          <p:cNvSpPr>
            <a:spLocks noGrp="1"/>
          </p:cNvSpPr>
          <p:nvPr>
            <p:ph type="title"/>
          </p:nvPr>
        </p:nvSpPr>
        <p:spPr/>
        <p:txBody>
          <a:bodyPr/>
          <a:lstStyle/>
          <a:p>
            <a:r>
              <a:rPr lang="en-US" b="1" dirty="0"/>
              <a:t>Data fetching</a:t>
            </a:r>
          </a:p>
        </p:txBody>
      </p:sp>
      <p:sp>
        <p:nvSpPr>
          <p:cNvPr id="3" name="Content Placeholder 2">
            <a:extLst>
              <a:ext uri="{FF2B5EF4-FFF2-40B4-BE49-F238E27FC236}">
                <a16:creationId xmlns:a16="http://schemas.microsoft.com/office/drawing/2014/main" id="{58B9B1DA-00D8-BB37-79BE-AF3786760124}"/>
              </a:ext>
            </a:extLst>
          </p:cNvPr>
          <p:cNvSpPr>
            <a:spLocks noGrp="1"/>
          </p:cNvSpPr>
          <p:nvPr>
            <p:ph idx="1"/>
          </p:nvPr>
        </p:nvSpPr>
        <p:spPr/>
        <p:txBody>
          <a:bodyPr/>
          <a:lstStyle/>
          <a:p>
            <a:r>
              <a:rPr lang="en-US" b="1" dirty="0"/>
              <a:t>3. </a:t>
            </a:r>
            <a:r>
              <a:rPr lang="en-US" b="1" dirty="0" err="1"/>
              <a:t>Axios</a:t>
            </a:r>
            <a:r>
              <a:rPr lang="en-US" b="1" dirty="0"/>
              <a:t> (Library):</a:t>
            </a:r>
          </a:p>
          <a:p>
            <a:pPr marL="0" indent="0">
              <a:buNone/>
            </a:pPr>
            <a:r>
              <a:rPr lang="en-US" dirty="0" err="1"/>
              <a:t>Axios</a:t>
            </a:r>
            <a:r>
              <a:rPr lang="en-US" dirty="0"/>
              <a:t> is a popular promise-based HTTP client for the browser and Node.js. It provides an easy-to-use API and supports features like request and response interception, global error handling, and more. Here's how you can use </a:t>
            </a:r>
            <a:r>
              <a:rPr lang="en-US" dirty="0" err="1"/>
              <a:t>Axios</a:t>
            </a:r>
            <a:r>
              <a:rPr lang="en-US" dirty="0"/>
              <a:t> to fetch data:</a:t>
            </a:r>
          </a:p>
        </p:txBody>
      </p:sp>
    </p:spTree>
    <p:extLst>
      <p:ext uri="{BB962C8B-B14F-4D97-AF65-F5344CB8AC3E}">
        <p14:creationId xmlns:p14="http://schemas.microsoft.com/office/powerpoint/2010/main" val="475162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30A5-C970-82F2-1938-E5E029F39117}"/>
              </a:ext>
            </a:extLst>
          </p:cNvPr>
          <p:cNvSpPr>
            <a:spLocks noGrp="1"/>
          </p:cNvSpPr>
          <p:nvPr>
            <p:ph type="title"/>
          </p:nvPr>
        </p:nvSpPr>
        <p:spPr/>
        <p:txBody>
          <a:bodyPr/>
          <a:lstStyle/>
          <a:p>
            <a:r>
              <a:rPr lang="en-US" b="1" dirty="0"/>
              <a:t>Section 1: Text Editors (5 mins)</a:t>
            </a:r>
            <a:endParaRPr lang="en-US" dirty="0"/>
          </a:p>
        </p:txBody>
      </p:sp>
      <p:sp>
        <p:nvSpPr>
          <p:cNvPr id="4" name="Content Placeholder 3">
            <a:extLst>
              <a:ext uri="{FF2B5EF4-FFF2-40B4-BE49-F238E27FC236}">
                <a16:creationId xmlns:a16="http://schemas.microsoft.com/office/drawing/2014/main" id="{F9FAEC3A-93B4-A743-22BF-B2FAF8511A92}"/>
              </a:ext>
            </a:extLst>
          </p:cNvPr>
          <p:cNvSpPr>
            <a:spLocks noGrp="1"/>
          </p:cNvSpPr>
          <p:nvPr>
            <p:ph idx="1"/>
          </p:nvPr>
        </p:nvSpPr>
        <p:spPr/>
        <p:txBody>
          <a:bodyPr/>
          <a:lstStyle/>
          <a:p>
            <a:endParaRPr lang="en-US"/>
          </a:p>
        </p:txBody>
      </p:sp>
      <p:pic>
        <p:nvPicPr>
          <p:cNvPr id="2052" name="Picture 4" descr="Top 20 JavaScript IDE &amp; Source Code Editors For Website Development | Temok  Hosting Blog">
            <a:extLst>
              <a:ext uri="{FF2B5EF4-FFF2-40B4-BE49-F238E27FC236}">
                <a16:creationId xmlns:a16="http://schemas.microsoft.com/office/drawing/2014/main" id="{36A00E30-8CAB-648A-DF81-415BF8744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892" y="1603311"/>
            <a:ext cx="7441809" cy="488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3124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A9263-4B63-0701-501D-A15ECD2ABD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8C51B9-2F53-8B14-6C27-C786F38FCE24}"/>
              </a:ext>
            </a:extLst>
          </p:cNvPr>
          <p:cNvSpPr>
            <a:spLocks noGrp="1"/>
          </p:cNvSpPr>
          <p:nvPr>
            <p:ph type="title"/>
          </p:nvPr>
        </p:nvSpPr>
        <p:spPr>
          <a:xfrm>
            <a:off x="838200" y="189914"/>
            <a:ext cx="10515600" cy="1325563"/>
          </a:xfrm>
        </p:spPr>
        <p:txBody>
          <a:bodyPr/>
          <a:lstStyle/>
          <a:p>
            <a:r>
              <a:rPr lang="en-US" b="1" dirty="0"/>
              <a:t>Fetch API:</a:t>
            </a:r>
          </a:p>
        </p:txBody>
      </p:sp>
      <p:sp>
        <p:nvSpPr>
          <p:cNvPr id="3" name="Content Placeholder 2">
            <a:extLst>
              <a:ext uri="{FF2B5EF4-FFF2-40B4-BE49-F238E27FC236}">
                <a16:creationId xmlns:a16="http://schemas.microsoft.com/office/drawing/2014/main" id="{7B619652-C503-9A26-7A33-791C3C6F02F3}"/>
              </a:ext>
            </a:extLst>
          </p:cNvPr>
          <p:cNvSpPr>
            <a:spLocks noGrp="1"/>
          </p:cNvSpPr>
          <p:nvPr>
            <p:ph idx="1"/>
          </p:nvPr>
        </p:nvSpPr>
        <p:spPr>
          <a:xfrm>
            <a:off x="838200" y="1364566"/>
            <a:ext cx="10515600" cy="5303520"/>
          </a:xfrm>
        </p:spPr>
        <p:txBody>
          <a:bodyPr>
            <a:normAutofit fontScale="85000" lnSpcReduction="20000"/>
          </a:bodyPr>
          <a:lstStyle/>
          <a:p>
            <a:pPr marL="0" indent="0">
              <a:buNone/>
            </a:pPr>
            <a:r>
              <a:rPr lang="en-US" dirty="0"/>
              <a:t>fetch('https://api.example.com/data’)</a:t>
            </a:r>
          </a:p>
          <a:p>
            <a:pPr marL="0" indent="0">
              <a:buNone/>
            </a:pPr>
            <a:r>
              <a:rPr lang="en-US" dirty="0"/>
              <a:t>  .then(response =&gt; {</a:t>
            </a:r>
          </a:p>
          <a:p>
            <a:pPr marL="0" indent="0">
              <a:buNone/>
            </a:pPr>
            <a:r>
              <a:rPr lang="en-US" dirty="0"/>
              <a:t>    if (!</a:t>
            </a:r>
            <a:r>
              <a:rPr lang="en-US" dirty="0" err="1"/>
              <a:t>response.ok</a:t>
            </a:r>
            <a:r>
              <a:rPr lang="en-US" dirty="0"/>
              <a:t>) {</a:t>
            </a:r>
          </a:p>
          <a:p>
            <a:pPr marL="0" indent="0">
              <a:buNone/>
            </a:pPr>
            <a:r>
              <a:rPr lang="en-US" dirty="0"/>
              <a:t>      throw new Error('Network response was not ok’);</a:t>
            </a:r>
          </a:p>
          <a:p>
            <a:pPr marL="0" indent="0">
              <a:buNone/>
            </a:pPr>
            <a:r>
              <a:rPr lang="en-US" dirty="0"/>
              <a:t>    }</a:t>
            </a:r>
          </a:p>
          <a:p>
            <a:pPr marL="0" indent="0">
              <a:buNone/>
            </a:pPr>
            <a:r>
              <a:rPr lang="en-US" dirty="0"/>
              <a:t>    return </a:t>
            </a:r>
            <a:r>
              <a:rPr lang="en-US" dirty="0" err="1"/>
              <a:t>response.json</a:t>
            </a:r>
            <a:r>
              <a:rPr lang="en-US" dirty="0"/>
              <a:t>();</a:t>
            </a:r>
          </a:p>
          <a:p>
            <a:pPr marL="0" indent="0">
              <a:buNone/>
            </a:pPr>
            <a:r>
              <a:rPr lang="en-US" dirty="0"/>
              <a:t>  })</a:t>
            </a:r>
          </a:p>
          <a:p>
            <a:pPr marL="0" indent="0">
              <a:buNone/>
            </a:pPr>
            <a:r>
              <a:rPr lang="en-US" dirty="0"/>
              <a:t>  .then(data =&gt; {</a:t>
            </a:r>
          </a:p>
          <a:p>
            <a:pPr marL="0" indent="0">
              <a:buNone/>
            </a:pPr>
            <a:r>
              <a:rPr lang="en-US" dirty="0"/>
              <a:t>    console.log(data);</a:t>
            </a:r>
          </a:p>
          <a:p>
            <a:pPr marL="0" indent="0">
              <a:buNone/>
            </a:pPr>
            <a:r>
              <a:rPr lang="en-US" dirty="0"/>
              <a:t>  })</a:t>
            </a:r>
          </a:p>
          <a:p>
            <a:pPr marL="0" indent="0">
              <a:buNone/>
            </a:pPr>
            <a:r>
              <a:rPr lang="en-US" dirty="0"/>
              <a:t>  .catch(error =&gt; {</a:t>
            </a:r>
          </a:p>
          <a:p>
            <a:pPr marL="0" indent="0">
              <a:buNone/>
            </a:pPr>
            <a:r>
              <a:rPr lang="en-US" dirty="0"/>
              <a:t>    </a:t>
            </a:r>
            <a:r>
              <a:rPr lang="en-US" dirty="0" err="1"/>
              <a:t>console.error</a:t>
            </a:r>
            <a:r>
              <a:rPr lang="en-US" dirty="0"/>
              <a:t>('There was a problem with the fetch operation:', error);</a:t>
            </a:r>
          </a:p>
          <a:p>
            <a:pPr marL="0" indent="0">
              <a:buNone/>
            </a:pPr>
            <a:r>
              <a:rPr lang="en-US" dirty="0"/>
              <a:t>  });</a:t>
            </a:r>
          </a:p>
        </p:txBody>
      </p:sp>
    </p:spTree>
    <p:extLst>
      <p:ext uri="{BB962C8B-B14F-4D97-AF65-F5344CB8AC3E}">
        <p14:creationId xmlns:p14="http://schemas.microsoft.com/office/powerpoint/2010/main" val="19146720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5F70D-6EBE-108E-2193-6C2BD7A533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9A5EE0-72FF-78E2-7519-918C8611D22E}"/>
              </a:ext>
            </a:extLst>
          </p:cNvPr>
          <p:cNvSpPr>
            <a:spLocks noGrp="1"/>
          </p:cNvSpPr>
          <p:nvPr>
            <p:ph type="title"/>
          </p:nvPr>
        </p:nvSpPr>
        <p:spPr>
          <a:xfrm>
            <a:off x="838200" y="189914"/>
            <a:ext cx="10515600" cy="1325563"/>
          </a:xfrm>
        </p:spPr>
        <p:txBody>
          <a:bodyPr/>
          <a:lstStyle/>
          <a:p>
            <a:r>
              <a:rPr lang="en-US" b="1" dirty="0" err="1"/>
              <a:t>XMLHttpRequest</a:t>
            </a:r>
            <a:r>
              <a:rPr lang="en-US" b="1" dirty="0"/>
              <a:t> (XHR):</a:t>
            </a:r>
          </a:p>
        </p:txBody>
      </p:sp>
      <p:sp>
        <p:nvSpPr>
          <p:cNvPr id="3" name="Content Placeholder 2">
            <a:extLst>
              <a:ext uri="{FF2B5EF4-FFF2-40B4-BE49-F238E27FC236}">
                <a16:creationId xmlns:a16="http://schemas.microsoft.com/office/drawing/2014/main" id="{E040F21D-05EC-EF0D-7F62-F8A953E1F4B9}"/>
              </a:ext>
            </a:extLst>
          </p:cNvPr>
          <p:cNvSpPr>
            <a:spLocks noGrp="1"/>
          </p:cNvSpPr>
          <p:nvPr>
            <p:ph idx="1"/>
          </p:nvPr>
        </p:nvSpPr>
        <p:spPr>
          <a:xfrm>
            <a:off x="838200" y="1364566"/>
            <a:ext cx="10515600" cy="5303520"/>
          </a:xfrm>
        </p:spPr>
        <p:txBody>
          <a:bodyPr>
            <a:normAutofit/>
          </a:bodyPr>
          <a:lstStyle/>
          <a:p>
            <a:pPr marL="0" indent="0">
              <a:buNone/>
            </a:pPr>
            <a:r>
              <a:rPr lang="en-US" dirty="0"/>
              <a:t>var </a:t>
            </a:r>
            <a:r>
              <a:rPr lang="en-US" dirty="0" err="1"/>
              <a:t>xhttp</a:t>
            </a:r>
            <a:r>
              <a:rPr lang="en-US" dirty="0"/>
              <a:t> = new </a:t>
            </a:r>
            <a:r>
              <a:rPr lang="en-US" dirty="0" err="1"/>
              <a:t>XMLHttpRequest</a:t>
            </a:r>
            <a:r>
              <a:rPr lang="en-US" dirty="0"/>
              <a:t>();</a:t>
            </a:r>
          </a:p>
          <a:p>
            <a:pPr marL="0" indent="0">
              <a:buNone/>
            </a:pPr>
            <a:r>
              <a:rPr lang="en-US" dirty="0" err="1"/>
              <a:t>xhttp.onreadystatechange</a:t>
            </a:r>
            <a:r>
              <a:rPr lang="en-US" dirty="0"/>
              <a:t> = function() {</a:t>
            </a:r>
          </a:p>
          <a:p>
            <a:pPr marL="0" indent="0">
              <a:buNone/>
            </a:pPr>
            <a:r>
              <a:rPr lang="en-US" dirty="0"/>
              <a:t>  if (</a:t>
            </a:r>
            <a:r>
              <a:rPr lang="en-US" dirty="0" err="1"/>
              <a:t>this.readyState</a:t>
            </a:r>
            <a:r>
              <a:rPr lang="en-US" dirty="0"/>
              <a:t> == 4 &amp;&amp; </a:t>
            </a:r>
            <a:r>
              <a:rPr lang="en-US" dirty="0" err="1"/>
              <a:t>this.status</a:t>
            </a:r>
            <a:r>
              <a:rPr lang="en-US" dirty="0"/>
              <a:t> == 200) {</a:t>
            </a:r>
          </a:p>
          <a:p>
            <a:pPr marL="0" indent="0">
              <a:buNone/>
            </a:pPr>
            <a:r>
              <a:rPr lang="en-US" dirty="0"/>
              <a:t>    var data = </a:t>
            </a:r>
            <a:r>
              <a:rPr lang="en-US" dirty="0" err="1"/>
              <a:t>JSON.parse</a:t>
            </a:r>
            <a:r>
              <a:rPr lang="en-US" dirty="0"/>
              <a:t>(</a:t>
            </a:r>
            <a:r>
              <a:rPr lang="en-US" dirty="0" err="1"/>
              <a:t>this.responseText</a:t>
            </a:r>
            <a:r>
              <a:rPr lang="en-US" dirty="0"/>
              <a:t>);</a:t>
            </a:r>
          </a:p>
          <a:p>
            <a:pPr marL="0" indent="0">
              <a:buNone/>
            </a:pPr>
            <a:r>
              <a:rPr lang="en-US" dirty="0"/>
              <a:t>    console.log(data);  }};</a:t>
            </a:r>
          </a:p>
          <a:p>
            <a:pPr marL="0" indent="0">
              <a:buNone/>
            </a:pPr>
            <a:r>
              <a:rPr lang="en-US" dirty="0" err="1"/>
              <a:t>xhttp.open</a:t>
            </a:r>
            <a:r>
              <a:rPr lang="en-US" dirty="0"/>
              <a:t>('GET', 'https://api.example.com/data', true);</a:t>
            </a:r>
          </a:p>
          <a:p>
            <a:pPr marL="0" indent="0">
              <a:buNone/>
            </a:pPr>
            <a:r>
              <a:rPr lang="en-US" dirty="0" err="1"/>
              <a:t>xhttp.send</a:t>
            </a:r>
            <a:r>
              <a:rPr lang="en-US" dirty="0"/>
              <a:t>();</a:t>
            </a:r>
          </a:p>
        </p:txBody>
      </p:sp>
    </p:spTree>
    <p:extLst>
      <p:ext uri="{BB962C8B-B14F-4D97-AF65-F5344CB8AC3E}">
        <p14:creationId xmlns:p14="http://schemas.microsoft.com/office/powerpoint/2010/main" val="21215458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1155D-3E33-2347-A440-9BDFAA8978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A425DD-2C67-B70E-C1EF-B2687C0E25C9}"/>
              </a:ext>
            </a:extLst>
          </p:cNvPr>
          <p:cNvSpPr>
            <a:spLocks noGrp="1"/>
          </p:cNvSpPr>
          <p:nvPr>
            <p:ph type="title"/>
          </p:nvPr>
        </p:nvSpPr>
        <p:spPr>
          <a:xfrm>
            <a:off x="838200" y="189914"/>
            <a:ext cx="10515600" cy="1325563"/>
          </a:xfrm>
        </p:spPr>
        <p:txBody>
          <a:bodyPr/>
          <a:lstStyle/>
          <a:p>
            <a:r>
              <a:rPr lang="en-US" b="1" dirty="0" err="1"/>
              <a:t>Axios</a:t>
            </a:r>
            <a:r>
              <a:rPr lang="en-US" b="1" dirty="0"/>
              <a:t> (Library):</a:t>
            </a:r>
          </a:p>
        </p:txBody>
      </p:sp>
      <p:sp>
        <p:nvSpPr>
          <p:cNvPr id="3" name="Content Placeholder 2">
            <a:extLst>
              <a:ext uri="{FF2B5EF4-FFF2-40B4-BE49-F238E27FC236}">
                <a16:creationId xmlns:a16="http://schemas.microsoft.com/office/drawing/2014/main" id="{7CC8EA3A-B60A-CEB8-585F-7ACF4080A25C}"/>
              </a:ext>
            </a:extLst>
          </p:cNvPr>
          <p:cNvSpPr>
            <a:spLocks noGrp="1"/>
          </p:cNvSpPr>
          <p:nvPr>
            <p:ph idx="1"/>
          </p:nvPr>
        </p:nvSpPr>
        <p:spPr>
          <a:xfrm>
            <a:off x="838200" y="1554480"/>
            <a:ext cx="10515600" cy="5303520"/>
          </a:xfrm>
        </p:spPr>
        <p:txBody>
          <a:bodyPr>
            <a:normAutofit/>
          </a:bodyPr>
          <a:lstStyle/>
          <a:p>
            <a:pPr marL="0" indent="0">
              <a:buNone/>
            </a:pPr>
            <a:r>
              <a:rPr lang="en-US" dirty="0" err="1"/>
              <a:t>axios.get</a:t>
            </a:r>
            <a:r>
              <a:rPr lang="en-US" dirty="0"/>
              <a:t>('https://api.example.com/data’)</a:t>
            </a:r>
          </a:p>
          <a:p>
            <a:pPr marL="0" indent="0">
              <a:buNone/>
            </a:pPr>
            <a:r>
              <a:rPr lang="en-US" dirty="0"/>
              <a:t>  .then(response =&gt; {</a:t>
            </a:r>
          </a:p>
          <a:p>
            <a:pPr marL="0" indent="0">
              <a:buNone/>
            </a:pPr>
            <a:r>
              <a:rPr lang="en-US" dirty="0"/>
              <a:t>    console.log(</a:t>
            </a:r>
            <a:r>
              <a:rPr lang="en-US" dirty="0" err="1"/>
              <a:t>response.data</a:t>
            </a:r>
            <a:r>
              <a:rPr lang="en-US" dirty="0"/>
              <a:t>);</a:t>
            </a:r>
          </a:p>
          <a:p>
            <a:pPr marL="0" indent="0">
              <a:buNone/>
            </a:pPr>
            <a:r>
              <a:rPr lang="en-US" dirty="0"/>
              <a:t>  })</a:t>
            </a:r>
          </a:p>
          <a:p>
            <a:pPr marL="0" indent="0">
              <a:buNone/>
            </a:pPr>
            <a:r>
              <a:rPr lang="en-US" dirty="0"/>
              <a:t>  .catch(error =&gt; {</a:t>
            </a:r>
          </a:p>
          <a:p>
            <a:pPr marL="0" indent="0">
              <a:buNone/>
            </a:pPr>
            <a:r>
              <a:rPr lang="en-US" dirty="0"/>
              <a:t>    </a:t>
            </a:r>
            <a:r>
              <a:rPr lang="en-US" dirty="0" err="1"/>
              <a:t>console.error</a:t>
            </a:r>
            <a:r>
              <a:rPr lang="en-US" dirty="0"/>
              <a:t>('There was a problem with the request:', error);</a:t>
            </a:r>
          </a:p>
          <a:p>
            <a:pPr marL="0" indent="0">
              <a:buNone/>
            </a:pPr>
            <a:r>
              <a:rPr lang="en-US" dirty="0"/>
              <a:t>  });</a:t>
            </a:r>
          </a:p>
        </p:txBody>
      </p:sp>
    </p:spTree>
    <p:extLst>
      <p:ext uri="{BB962C8B-B14F-4D97-AF65-F5344CB8AC3E}">
        <p14:creationId xmlns:p14="http://schemas.microsoft.com/office/powerpoint/2010/main" val="8707839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4319B-5F7A-0053-2155-C526E1458B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2BF0E4-B67D-4BD7-7BBF-4C07C5C569B1}"/>
              </a:ext>
            </a:extLst>
          </p:cNvPr>
          <p:cNvSpPr>
            <a:spLocks noGrp="1"/>
          </p:cNvSpPr>
          <p:nvPr>
            <p:ph type="title"/>
          </p:nvPr>
        </p:nvSpPr>
        <p:spPr>
          <a:xfrm>
            <a:off x="838200" y="189914"/>
            <a:ext cx="10515600" cy="1325563"/>
          </a:xfrm>
        </p:spPr>
        <p:txBody>
          <a:bodyPr/>
          <a:lstStyle/>
          <a:p>
            <a:r>
              <a:rPr lang="en-US" b="1" dirty="0"/>
              <a:t>Async/Await</a:t>
            </a:r>
          </a:p>
        </p:txBody>
      </p:sp>
      <p:sp>
        <p:nvSpPr>
          <p:cNvPr id="3" name="Content Placeholder 2">
            <a:extLst>
              <a:ext uri="{FF2B5EF4-FFF2-40B4-BE49-F238E27FC236}">
                <a16:creationId xmlns:a16="http://schemas.microsoft.com/office/drawing/2014/main" id="{96860300-C951-DB18-01C3-9EB4B00F29B2}"/>
              </a:ext>
            </a:extLst>
          </p:cNvPr>
          <p:cNvSpPr>
            <a:spLocks noGrp="1"/>
          </p:cNvSpPr>
          <p:nvPr>
            <p:ph idx="1"/>
          </p:nvPr>
        </p:nvSpPr>
        <p:spPr>
          <a:xfrm>
            <a:off x="838200" y="1554480"/>
            <a:ext cx="10515600" cy="4916658"/>
          </a:xfrm>
        </p:spPr>
        <p:txBody>
          <a:bodyPr>
            <a:normAutofit/>
          </a:bodyPr>
          <a:lstStyle/>
          <a:p>
            <a:pPr marL="0" indent="0">
              <a:buNone/>
            </a:pPr>
            <a:r>
              <a:rPr lang="en-US" dirty="0"/>
              <a:t>Async/await is a modern JavaScript feature introduced in ES8 (ECMAScript 2017) that provides a cleaner syntax for working with asynchronous code. It allows you to write asynchronous code that looks and behaves like synchronous code, making it easier to understand and maintain. Async/await is built on top of promises and is widely supported in modern browsers and Node.js environments.</a:t>
            </a:r>
          </a:p>
        </p:txBody>
      </p:sp>
    </p:spTree>
    <p:extLst>
      <p:ext uri="{BB962C8B-B14F-4D97-AF65-F5344CB8AC3E}">
        <p14:creationId xmlns:p14="http://schemas.microsoft.com/office/powerpoint/2010/main" val="6813235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C5899-1F19-38E2-5971-17D9CF7FDC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66A02-7E3F-B5CF-515A-1587D61FDA56}"/>
              </a:ext>
            </a:extLst>
          </p:cNvPr>
          <p:cNvSpPr>
            <a:spLocks noGrp="1"/>
          </p:cNvSpPr>
          <p:nvPr>
            <p:ph type="title"/>
          </p:nvPr>
        </p:nvSpPr>
        <p:spPr>
          <a:xfrm>
            <a:off x="838200" y="189914"/>
            <a:ext cx="10515600" cy="1325563"/>
          </a:xfrm>
        </p:spPr>
        <p:txBody>
          <a:bodyPr/>
          <a:lstStyle/>
          <a:p>
            <a:r>
              <a:rPr lang="en-US" b="1" dirty="0"/>
              <a:t>Async Functions:</a:t>
            </a:r>
          </a:p>
        </p:txBody>
      </p:sp>
      <p:sp>
        <p:nvSpPr>
          <p:cNvPr id="3" name="Content Placeholder 2">
            <a:extLst>
              <a:ext uri="{FF2B5EF4-FFF2-40B4-BE49-F238E27FC236}">
                <a16:creationId xmlns:a16="http://schemas.microsoft.com/office/drawing/2014/main" id="{5D98F35E-87FA-601B-6AD1-4B46E8668DA6}"/>
              </a:ext>
            </a:extLst>
          </p:cNvPr>
          <p:cNvSpPr>
            <a:spLocks noGrp="1"/>
          </p:cNvSpPr>
          <p:nvPr>
            <p:ph idx="1"/>
          </p:nvPr>
        </p:nvSpPr>
        <p:spPr>
          <a:xfrm>
            <a:off x="838200" y="2497015"/>
            <a:ext cx="10515600" cy="2384474"/>
          </a:xfrm>
        </p:spPr>
        <p:txBody>
          <a:bodyPr>
            <a:normAutofit/>
          </a:bodyPr>
          <a:lstStyle/>
          <a:p>
            <a:pPr marL="0" indent="0">
              <a:buNone/>
            </a:pPr>
            <a:r>
              <a:rPr lang="en-US" dirty="0"/>
              <a:t>An async function is a function that returns a promise. Inside an async function, you can use the await keyword to pause the execution of code until a promise is resolved or rejected. Here's how you can define an async function:</a:t>
            </a:r>
          </a:p>
        </p:txBody>
      </p:sp>
    </p:spTree>
    <p:extLst>
      <p:ext uri="{BB962C8B-B14F-4D97-AF65-F5344CB8AC3E}">
        <p14:creationId xmlns:p14="http://schemas.microsoft.com/office/powerpoint/2010/main" val="34452256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36CC9-C069-52E5-41BE-76226E17D2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38429B-1E68-94D3-688E-8FC27703E44A}"/>
              </a:ext>
            </a:extLst>
          </p:cNvPr>
          <p:cNvSpPr>
            <a:spLocks noGrp="1"/>
          </p:cNvSpPr>
          <p:nvPr>
            <p:ph type="title"/>
          </p:nvPr>
        </p:nvSpPr>
        <p:spPr>
          <a:xfrm>
            <a:off x="838200" y="189914"/>
            <a:ext cx="10515600" cy="1325563"/>
          </a:xfrm>
        </p:spPr>
        <p:txBody>
          <a:bodyPr/>
          <a:lstStyle/>
          <a:p>
            <a:r>
              <a:rPr lang="en-US" b="1" dirty="0"/>
              <a:t>Async Functions:</a:t>
            </a:r>
          </a:p>
        </p:txBody>
      </p:sp>
      <p:sp>
        <p:nvSpPr>
          <p:cNvPr id="3" name="Content Placeholder 2">
            <a:extLst>
              <a:ext uri="{FF2B5EF4-FFF2-40B4-BE49-F238E27FC236}">
                <a16:creationId xmlns:a16="http://schemas.microsoft.com/office/drawing/2014/main" id="{1880E069-EF64-A70A-7C97-5CB03462475A}"/>
              </a:ext>
            </a:extLst>
          </p:cNvPr>
          <p:cNvSpPr>
            <a:spLocks noGrp="1"/>
          </p:cNvSpPr>
          <p:nvPr>
            <p:ph idx="1"/>
          </p:nvPr>
        </p:nvSpPr>
        <p:spPr>
          <a:xfrm>
            <a:off x="838200" y="1266092"/>
            <a:ext cx="10515600" cy="5205046"/>
          </a:xfrm>
        </p:spPr>
        <p:txBody>
          <a:bodyPr>
            <a:normAutofit/>
          </a:bodyPr>
          <a:lstStyle/>
          <a:p>
            <a:pPr marL="0" indent="0">
              <a:buNone/>
            </a:pPr>
            <a:r>
              <a:rPr lang="en-US" dirty="0"/>
              <a:t>async function </a:t>
            </a:r>
            <a:r>
              <a:rPr lang="en-US" dirty="0" err="1"/>
              <a:t>fetchData</a:t>
            </a:r>
            <a:r>
              <a:rPr lang="en-US" dirty="0"/>
              <a:t>() {</a:t>
            </a:r>
          </a:p>
          <a:p>
            <a:pPr marL="0" indent="0">
              <a:buNone/>
            </a:pPr>
            <a:r>
              <a:rPr lang="en-US" dirty="0"/>
              <a:t>  try {</a:t>
            </a:r>
          </a:p>
          <a:p>
            <a:pPr marL="0" indent="0">
              <a:buNone/>
            </a:pPr>
            <a:r>
              <a:rPr lang="en-US" dirty="0"/>
              <a:t>    const response = await fetch('https://api.example.com/data’);</a:t>
            </a:r>
          </a:p>
          <a:p>
            <a:pPr marL="0" indent="0">
              <a:buNone/>
            </a:pPr>
            <a:r>
              <a:rPr lang="en-US" dirty="0"/>
              <a:t>    const data = await </a:t>
            </a:r>
            <a:r>
              <a:rPr lang="en-US" dirty="0" err="1"/>
              <a:t>response.json</a:t>
            </a:r>
            <a:r>
              <a:rPr lang="en-US" dirty="0"/>
              <a:t>();</a:t>
            </a:r>
          </a:p>
          <a:p>
            <a:pPr marL="0" indent="0">
              <a:buNone/>
            </a:pPr>
            <a:r>
              <a:rPr lang="en-US" dirty="0"/>
              <a:t>    return data;</a:t>
            </a:r>
          </a:p>
          <a:p>
            <a:pPr marL="0" indent="0">
              <a:buNone/>
            </a:pPr>
            <a:r>
              <a:rPr lang="en-US" dirty="0"/>
              <a:t>  } catch (error) {</a:t>
            </a:r>
          </a:p>
          <a:p>
            <a:pPr marL="0" indent="0">
              <a:buNone/>
            </a:pPr>
            <a:r>
              <a:rPr lang="en-US" dirty="0"/>
              <a:t>    </a:t>
            </a:r>
            <a:r>
              <a:rPr lang="en-US" dirty="0" err="1"/>
              <a:t>console.error</a:t>
            </a:r>
            <a:r>
              <a:rPr lang="en-US" dirty="0"/>
              <a:t>('Error fetching data:', error);</a:t>
            </a:r>
          </a:p>
          <a:p>
            <a:pPr marL="0" indent="0">
              <a:buNone/>
            </a:pPr>
            <a:r>
              <a:rPr lang="en-US" dirty="0"/>
              <a:t>    throw error;</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9696080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D1FA7-8AB9-6B1B-79DD-5EE3791B8B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40A76-4644-992B-D9B8-A04A9B13D9B7}"/>
              </a:ext>
            </a:extLst>
          </p:cNvPr>
          <p:cNvSpPr>
            <a:spLocks noGrp="1"/>
          </p:cNvSpPr>
          <p:nvPr>
            <p:ph type="title"/>
          </p:nvPr>
        </p:nvSpPr>
        <p:spPr>
          <a:xfrm>
            <a:off x="838200" y="189914"/>
            <a:ext cx="10515600" cy="1325563"/>
          </a:xfrm>
        </p:spPr>
        <p:txBody>
          <a:bodyPr/>
          <a:lstStyle/>
          <a:p>
            <a:r>
              <a:rPr lang="en-US" b="1" dirty="0"/>
              <a:t>Using Async/Await:</a:t>
            </a:r>
          </a:p>
        </p:txBody>
      </p:sp>
      <p:sp>
        <p:nvSpPr>
          <p:cNvPr id="3" name="Content Placeholder 2">
            <a:extLst>
              <a:ext uri="{FF2B5EF4-FFF2-40B4-BE49-F238E27FC236}">
                <a16:creationId xmlns:a16="http://schemas.microsoft.com/office/drawing/2014/main" id="{84226C5A-1EA5-3144-CCB5-1DD36449EA1B}"/>
              </a:ext>
            </a:extLst>
          </p:cNvPr>
          <p:cNvSpPr>
            <a:spLocks noGrp="1"/>
          </p:cNvSpPr>
          <p:nvPr>
            <p:ph idx="1"/>
          </p:nvPr>
        </p:nvSpPr>
        <p:spPr>
          <a:xfrm>
            <a:off x="838200" y="2497015"/>
            <a:ext cx="10515600" cy="2384474"/>
          </a:xfrm>
        </p:spPr>
        <p:txBody>
          <a:bodyPr>
            <a:normAutofit/>
          </a:bodyPr>
          <a:lstStyle/>
          <a:p>
            <a:pPr marL="0" indent="0">
              <a:buNone/>
            </a:pPr>
            <a:r>
              <a:rPr lang="en-US" dirty="0"/>
              <a:t>You can call an async function using the await keyword, which waits for the promise returned by the async function to be resolved. Here's how you can use async/await to fetch data:</a:t>
            </a:r>
          </a:p>
        </p:txBody>
      </p:sp>
    </p:spTree>
    <p:extLst>
      <p:ext uri="{BB962C8B-B14F-4D97-AF65-F5344CB8AC3E}">
        <p14:creationId xmlns:p14="http://schemas.microsoft.com/office/powerpoint/2010/main" val="3959692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CB03F-14D5-77D4-96E2-B760837521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5BE6C5-8D7D-EA0F-AFD7-1946FDF4DE91}"/>
              </a:ext>
            </a:extLst>
          </p:cNvPr>
          <p:cNvSpPr>
            <a:spLocks noGrp="1"/>
          </p:cNvSpPr>
          <p:nvPr>
            <p:ph type="title"/>
          </p:nvPr>
        </p:nvSpPr>
        <p:spPr>
          <a:xfrm>
            <a:off x="838200" y="189914"/>
            <a:ext cx="10515600" cy="1325563"/>
          </a:xfrm>
        </p:spPr>
        <p:txBody>
          <a:bodyPr/>
          <a:lstStyle/>
          <a:p>
            <a:r>
              <a:rPr lang="en-US" b="1" dirty="0"/>
              <a:t>Using Async/Await:</a:t>
            </a:r>
          </a:p>
        </p:txBody>
      </p:sp>
      <p:sp>
        <p:nvSpPr>
          <p:cNvPr id="3" name="Content Placeholder 2">
            <a:extLst>
              <a:ext uri="{FF2B5EF4-FFF2-40B4-BE49-F238E27FC236}">
                <a16:creationId xmlns:a16="http://schemas.microsoft.com/office/drawing/2014/main" id="{5B54EAF8-B132-01A2-5479-049E50299ECB}"/>
              </a:ext>
            </a:extLst>
          </p:cNvPr>
          <p:cNvSpPr>
            <a:spLocks noGrp="1"/>
          </p:cNvSpPr>
          <p:nvPr>
            <p:ph idx="1"/>
          </p:nvPr>
        </p:nvSpPr>
        <p:spPr>
          <a:xfrm>
            <a:off x="838200" y="1266092"/>
            <a:ext cx="10515600" cy="5205046"/>
          </a:xfrm>
        </p:spPr>
        <p:txBody>
          <a:bodyPr>
            <a:normAutofit/>
          </a:bodyPr>
          <a:lstStyle/>
          <a:p>
            <a:pPr marL="0" indent="0">
              <a:buNone/>
            </a:pPr>
            <a:r>
              <a:rPr lang="en-US" dirty="0"/>
              <a:t>async function </a:t>
            </a:r>
            <a:r>
              <a:rPr lang="en-US" dirty="0" err="1"/>
              <a:t>processData</a:t>
            </a:r>
            <a:r>
              <a:rPr lang="en-US" dirty="0"/>
              <a:t>() {</a:t>
            </a:r>
          </a:p>
          <a:p>
            <a:pPr marL="0" indent="0">
              <a:buNone/>
            </a:pPr>
            <a:r>
              <a:rPr lang="en-US" dirty="0"/>
              <a:t>  try {</a:t>
            </a:r>
          </a:p>
          <a:p>
            <a:pPr marL="0" indent="0">
              <a:buNone/>
            </a:pPr>
            <a:r>
              <a:rPr lang="en-US" dirty="0"/>
              <a:t>    const data = await </a:t>
            </a:r>
            <a:r>
              <a:rPr lang="en-US" dirty="0" err="1"/>
              <a:t>fetchData</a:t>
            </a:r>
            <a:r>
              <a:rPr lang="en-US" dirty="0"/>
              <a:t>();</a:t>
            </a:r>
          </a:p>
          <a:p>
            <a:pPr marL="0" indent="0">
              <a:buNone/>
            </a:pPr>
            <a:r>
              <a:rPr lang="en-US" dirty="0"/>
              <a:t>    console.log(data);</a:t>
            </a:r>
          </a:p>
          <a:p>
            <a:pPr marL="0" indent="0">
              <a:buNone/>
            </a:pPr>
            <a:r>
              <a:rPr lang="en-US" dirty="0"/>
              <a:t>  } catch (error) {</a:t>
            </a:r>
          </a:p>
          <a:p>
            <a:pPr marL="0" indent="0">
              <a:buNone/>
            </a:pPr>
            <a:r>
              <a:rPr lang="en-US" dirty="0"/>
              <a:t>    </a:t>
            </a:r>
            <a:r>
              <a:rPr lang="en-US" dirty="0" err="1"/>
              <a:t>console.error</a:t>
            </a:r>
            <a:r>
              <a:rPr lang="en-US" dirty="0"/>
              <a:t>('Error processing data:', error);</a:t>
            </a:r>
          </a:p>
          <a:p>
            <a:pPr marL="0" indent="0">
              <a:buNone/>
            </a:pPr>
            <a:r>
              <a:rPr lang="en-US" dirty="0"/>
              <a:t>  }</a:t>
            </a:r>
          </a:p>
          <a:p>
            <a:pPr marL="0" indent="0">
              <a:buNone/>
            </a:pPr>
            <a:r>
              <a:rPr lang="en-US" dirty="0"/>
              <a:t>}</a:t>
            </a:r>
          </a:p>
          <a:p>
            <a:pPr marL="0" indent="0">
              <a:buNone/>
            </a:pPr>
            <a:endParaRPr lang="en-US" dirty="0"/>
          </a:p>
          <a:p>
            <a:pPr marL="0" indent="0">
              <a:buNone/>
            </a:pPr>
            <a:r>
              <a:rPr lang="en-US" dirty="0" err="1"/>
              <a:t>processData</a:t>
            </a:r>
            <a:r>
              <a:rPr lang="en-US" dirty="0"/>
              <a:t>();</a:t>
            </a:r>
          </a:p>
          <a:p>
            <a:pPr marL="0" indent="0">
              <a:buNone/>
            </a:pPr>
            <a:endParaRPr lang="en-US" dirty="0"/>
          </a:p>
        </p:txBody>
      </p:sp>
    </p:spTree>
    <p:extLst>
      <p:ext uri="{BB962C8B-B14F-4D97-AF65-F5344CB8AC3E}">
        <p14:creationId xmlns:p14="http://schemas.microsoft.com/office/powerpoint/2010/main" val="893718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A91A-06B1-4F61-87C5-7A2D3323F2AB}"/>
              </a:ext>
            </a:extLst>
          </p:cNvPr>
          <p:cNvSpPr>
            <a:spLocks noGrp="1"/>
          </p:cNvSpPr>
          <p:nvPr>
            <p:ph type="title"/>
          </p:nvPr>
        </p:nvSpPr>
        <p:spPr/>
        <p:txBody>
          <a:bodyPr/>
          <a:lstStyle/>
          <a:p>
            <a:r>
              <a:rPr lang="en-US" b="1" dirty="0"/>
              <a:t>Section 2: Browser Developer Tools </a:t>
            </a:r>
            <a:endParaRPr lang="en-US" dirty="0"/>
          </a:p>
        </p:txBody>
      </p:sp>
      <p:sp>
        <p:nvSpPr>
          <p:cNvPr id="3" name="Content Placeholder 2">
            <a:extLst>
              <a:ext uri="{FF2B5EF4-FFF2-40B4-BE49-F238E27FC236}">
                <a16:creationId xmlns:a16="http://schemas.microsoft.com/office/drawing/2014/main" id="{873CD07E-1155-2C3B-B0F7-0F7F32A5C1A5}"/>
              </a:ext>
            </a:extLst>
          </p:cNvPr>
          <p:cNvSpPr>
            <a:spLocks noGrp="1"/>
          </p:cNvSpPr>
          <p:nvPr>
            <p:ph idx="1"/>
          </p:nvPr>
        </p:nvSpPr>
        <p:spPr>
          <a:xfrm>
            <a:off x="838200" y="1825625"/>
            <a:ext cx="10515600" cy="671732"/>
          </a:xfrm>
        </p:spPr>
        <p:txBody>
          <a:bodyPr/>
          <a:lstStyle/>
          <a:p>
            <a:r>
              <a:rPr lang="en-US" dirty="0"/>
              <a:t>Chrome, </a:t>
            </a:r>
            <a:r>
              <a:rPr lang="en-US" dirty="0" err="1"/>
              <a:t>Ms</a:t>
            </a:r>
            <a:r>
              <a:rPr lang="en-US" dirty="0"/>
              <a:t> edge, Firefox</a:t>
            </a:r>
            <a:endParaRPr lang="my-MM" dirty="0"/>
          </a:p>
          <a:p>
            <a:endParaRPr lang="en-US" dirty="0"/>
          </a:p>
        </p:txBody>
      </p:sp>
      <p:pic>
        <p:nvPicPr>
          <p:cNvPr id="7" name="Picture 6">
            <a:extLst>
              <a:ext uri="{FF2B5EF4-FFF2-40B4-BE49-F238E27FC236}">
                <a16:creationId xmlns:a16="http://schemas.microsoft.com/office/drawing/2014/main" id="{C2532AE1-1491-E73A-8988-4456410FD0D3}"/>
              </a:ext>
            </a:extLst>
          </p:cNvPr>
          <p:cNvPicPr>
            <a:picLocks noChangeAspect="1"/>
          </p:cNvPicPr>
          <p:nvPr/>
        </p:nvPicPr>
        <p:blipFill rotWithShape="1">
          <a:blip r:embed="rId2"/>
          <a:srcRect l="68430" t="72896"/>
          <a:stretch/>
        </p:blipFill>
        <p:spPr>
          <a:xfrm>
            <a:off x="408857" y="2616591"/>
            <a:ext cx="7457626" cy="671732"/>
          </a:xfrm>
          <a:prstGeom prst="rect">
            <a:avLst/>
          </a:prstGeom>
        </p:spPr>
      </p:pic>
      <p:pic>
        <p:nvPicPr>
          <p:cNvPr id="11" name="Picture 10">
            <a:extLst>
              <a:ext uri="{FF2B5EF4-FFF2-40B4-BE49-F238E27FC236}">
                <a16:creationId xmlns:a16="http://schemas.microsoft.com/office/drawing/2014/main" id="{C4ECFAAB-CFF0-4B97-4E29-53CB06C40525}"/>
              </a:ext>
            </a:extLst>
          </p:cNvPr>
          <p:cNvPicPr>
            <a:picLocks noChangeAspect="1"/>
          </p:cNvPicPr>
          <p:nvPr/>
        </p:nvPicPr>
        <p:blipFill rotWithShape="1">
          <a:blip r:embed="rId3"/>
          <a:srcRect t="42667" b="14461"/>
          <a:stretch/>
        </p:blipFill>
        <p:spPr>
          <a:xfrm>
            <a:off x="8191083" y="1825625"/>
            <a:ext cx="4002066" cy="2940148"/>
          </a:xfrm>
          <a:prstGeom prst="rect">
            <a:avLst/>
          </a:prstGeom>
        </p:spPr>
      </p:pic>
      <p:pic>
        <p:nvPicPr>
          <p:cNvPr id="15" name="Picture 14">
            <a:extLst>
              <a:ext uri="{FF2B5EF4-FFF2-40B4-BE49-F238E27FC236}">
                <a16:creationId xmlns:a16="http://schemas.microsoft.com/office/drawing/2014/main" id="{77B67E36-91F1-97E2-A6E1-C11BBFBA99B1}"/>
              </a:ext>
            </a:extLst>
          </p:cNvPr>
          <p:cNvPicPr>
            <a:picLocks noChangeAspect="1"/>
          </p:cNvPicPr>
          <p:nvPr/>
        </p:nvPicPr>
        <p:blipFill>
          <a:blip r:embed="rId4"/>
          <a:stretch>
            <a:fillRect/>
          </a:stretch>
        </p:blipFill>
        <p:spPr>
          <a:xfrm>
            <a:off x="5246033" y="740473"/>
            <a:ext cx="3781953" cy="5039428"/>
          </a:xfrm>
          <a:prstGeom prst="rect">
            <a:avLst/>
          </a:prstGeom>
        </p:spPr>
      </p:pic>
      <p:sp>
        <p:nvSpPr>
          <p:cNvPr id="16" name="Content Placeholder 2">
            <a:extLst>
              <a:ext uri="{FF2B5EF4-FFF2-40B4-BE49-F238E27FC236}">
                <a16:creationId xmlns:a16="http://schemas.microsoft.com/office/drawing/2014/main" id="{26E4D7A3-0727-34A8-9BA9-9361A91876CF}"/>
              </a:ext>
            </a:extLst>
          </p:cNvPr>
          <p:cNvSpPr txBox="1">
            <a:spLocks/>
          </p:cNvSpPr>
          <p:nvPr/>
        </p:nvSpPr>
        <p:spPr>
          <a:xfrm>
            <a:off x="556846" y="4534516"/>
            <a:ext cx="10515600" cy="566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Or Just Ctrl + Shift + </a:t>
            </a:r>
            <a:r>
              <a:rPr lang="en-US" dirty="0" err="1"/>
              <a:t>i</a:t>
            </a:r>
            <a:endParaRPr lang="en-US" dirty="0"/>
          </a:p>
        </p:txBody>
      </p:sp>
    </p:spTree>
    <p:extLst>
      <p:ext uri="{BB962C8B-B14F-4D97-AF65-F5344CB8AC3E}">
        <p14:creationId xmlns:p14="http://schemas.microsoft.com/office/powerpoint/2010/main" val="419538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 calcmode="lin" valueType="num">
                                      <p:cBhvr additive="base">
                                        <p:cTn id="26"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FBCB-D357-9F16-329D-BE06B58EED57}"/>
              </a:ext>
            </a:extLst>
          </p:cNvPr>
          <p:cNvSpPr>
            <a:spLocks noGrp="1"/>
          </p:cNvSpPr>
          <p:nvPr>
            <p:ph type="title"/>
          </p:nvPr>
        </p:nvSpPr>
        <p:spPr/>
        <p:txBody>
          <a:bodyPr/>
          <a:lstStyle/>
          <a:p>
            <a:r>
              <a:rPr lang="en-US" b="1" dirty="0"/>
              <a:t>Section 2: Browser Developer Tools </a:t>
            </a:r>
            <a:endParaRPr lang="en-US" dirty="0"/>
          </a:p>
        </p:txBody>
      </p:sp>
      <p:pic>
        <p:nvPicPr>
          <p:cNvPr id="5" name="Content Placeholder 4">
            <a:extLst>
              <a:ext uri="{FF2B5EF4-FFF2-40B4-BE49-F238E27FC236}">
                <a16:creationId xmlns:a16="http://schemas.microsoft.com/office/drawing/2014/main" id="{5D11E52B-B916-5A44-EF77-D8814E2C374A}"/>
              </a:ext>
            </a:extLst>
          </p:cNvPr>
          <p:cNvPicPr>
            <a:picLocks noGrp="1" noChangeAspect="1"/>
          </p:cNvPicPr>
          <p:nvPr>
            <p:ph idx="1"/>
          </p:nvPr>
        </p:nvPicPr>
        <p:blipFill>
          <a:blip r:embed="rId2"/>
          <a:stretch>
            <a:fillRect/>
          </a:stretch>
        </p:blipFill>
        <p:spPr>
          <a:xfrm>
            <a:off x="1394654" y="1895963"/>
            <a:ext cx="8164735" cy="4351338"/>
          </a:xfrm>
        </p:spPr>
      </p:pic>
    </p:spTree>
    <p:extLst>
      <p:ext uri="{BB962C8B-B14F-4D97-AF65-F5344CB8AC3E}">
        <p14:creationId xmlns:p14="http://schemas.microsoft.com/office/powerpoint/2010/main" val="2052914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TotalTime>
  <Words>4303</Words>
  <Application>Microsoft Office PowerPoint</Application>
  <PresentationFormat>Widescreen</PresentationFormat>
  <Paragraphs>577</Paragraphs>
  <Slides>77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Calibri Light</vt:lpstr>
      <vt:lpstr>Segoe UI</vt:lpstr>
      <vt:lpstr>Office Theme</vt:lpstr>
      <vt:lpstr>JavaScript Wizard Course for Beginners </vt:lpstr>
      <vt:lpstr>Module 1: Introduction to JavaScript</vt:lpstr>
      <vt:lpstr>What is JavaScript?</vt:lpstr>
      <vt:lpstr>Section 2: Brief history and evolution</vt:lpstr>
      <vt:lpstr>Section 3: Importance of JavaScript in web development</vt:lpstr>
      <vt:lpstr>Module 2: Setting Up Your Development Environment </vt:lpstr>
      <vt:lpstr>Section 1: Text Editors (5 mins)</vt:lpstr>
      <vt:lpstr>Section 2: Browser Developer Tools </vt:lpstr>
      <vt:lpstr>Section 2: Browser Developer Tools </vt:lpstr>
      <vt:lpstr>Module 3: Basic JavaScript Syntax</vt:lpstr>
      <vt:lpstr>Intro: Javascript (Js) in Html</vt:lpstr>
      <vt:lpstr>Intro: Javascript (Js) in Html</vt:lpstr>
      <vt:lpstr>Intro: Javascript (Js) in Html</vt:lpstr>
      <vt:lpstr>Intro: Javascript (Js) in Html</vt:lpstr>
      <vt:lpstr>Intro: Javascript (Js) in Html</vt:lpstr>
      <vt:lpstr>Section 1: Variables and Data Types</vt:lpstr>
      <vt:lpstr>Section 1: Variables and Data Types</vt:lpstr>
      <vt:lpstr>Section 2: Operators</vt:lpstr>
      <vt:lpstr>DOM Manipulation</vt:lpstr>
      <vt:lpstr>Selecting HTML Elements</vt:lpstr>
      <vt:lpstr>Manipulating HTML Elements</vt:lpstr>
      <vt:lpstr>Event Handling</vt:lpstr>
      <vt:lpstr>Creating and Appending Elements</vt:lpstr>
      <vt:lpstr>Modifying Classes</vt:lpstr>
      <vt:lpstr>Section 3: Control Flow</vt:lpstr>
      <vt:lpstr>Section 3: Control Flow</vt:lpstr>
      <vt:lpstr>Section 3: Control Flow</vt:lpstr>
      <vt:lpstr>Section 3: Control Flow</vt:lpstr>
      <vt:lpstr>Section 3: Control Flow</vt:lpstr>
      <vt:lpstr>Section 3: Control Flow</vt:lpstr>
      <vt:lpstr>Module 4: Functions and Scope</vt:lpstr>
      <vt:lpstr>Introduction to Functions: </vt:lpstr>
      <vt:lpstr>Example</vt:lpstr>
      <vt:lpstr>Function Expressions:</vt:lpstr>
      <vt:lpstr>Example</vt:lpstr>
      <vt:lpstr>Parameters:</vt:lpstr>
      <vt:lpstr>Return Values:</vt:lpstr>
      <vt:lpstr>Scope:</vt:lpstr>
      <vt:lpstr>Scope:</vt:lpstr>
      <vt:lpstr>Hoisting:</vt:lpstr>
      <vt:lpstr>Module 5: Working with Arrays and Objects</vt:lpstr>
      <vt:lpstr>Arrays:</vt:lpstr>
      <vt:lpstr>Arrays: Creation:</vt:lpstr>
      <vt:lpstr>Arrays: Manipulation:</vt:lpstr>
      <vt:lpstr>Arrays: Manipulation:</vt:lpstr>
      <vt:lpstr>Arrays: Iteration:</vt:lpstr>
      <vt:lpstr>Objects:</vt:lpstr>
      <vt:lpstr>Properties:</vt:lpstr>
      <vt:lpstr>Methods:</vt:lpstr>
      <vt:lpstr>JSON (JavaScript Object Notation):</vt:lpstr>
      <vt:lpstr>Class</vt:lpstr>
      <vt:lpstr>What are Classes and Objects?</vt:lpstr>
      <vt:lpstr>PowerPoint Presentation</vt:lpstr>
      <vt:lpstr>PowerPoint Presentation</vt:lpstr>
      <vt:lpstr>PowerPoint Presentation</vt:lpstr>
      <vt:lpstr>Key Concepts: </vt:lpstr>
      <vt:lpstr>Inheritance:</vt:lpstr>
      <vt:lpstr>Example of Inheritance:</vt:lpstr>
      <vt:lpstr>Example of Inheritance:</vt:lpstr>
      <vt:lpstr>Asynchronous</vt:lpstr>
      <vt:lpstr>Callback Functions in JavaScript</vt:lpstr>
      <vt:lpstr>Example of a Callback Function:</vt:lpstr>
      <vt:lpstr>Benefits of Callbacks:</vt:lpstr>
      <vt:lpstr>Promises in JavaScript</vt:lpstr>
      <vt:lpstr>Creating a Promise:</vt:lpstr>
      <vt:lpstr>Consuming a Promise:</vt:lpstr>
      <vt:lpstr>Chaining Promises:</vt:lpstr>
      <vt:lpstr>Data fetching</vt:lpstr>
      <vt:lpstr>Data fetching</vt:lpstr>
      <vt:lpstr>Fetch API:</vt:lpstr>
      <vt:lpstr>XMLHttpRequest (XHR):</vt:lpstr>
      <vt:lpstr>Axios (Library):</vt:lpstr>
      <vt:lpstr>Async/Await</vt:lpstr>
      <vt:lpstr>Async Functions:</vt:lpstr>
      <vt:lpstr>Async Functions:</vt:lpstr>
      <vt:lpstr>Using Async/Await:</vt:lpstr>
      <vt:lpstr>Using Async/Await: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Master Course for Beginners</dc:title>
  <dc:creator>Seth Khant</dc:creator>
  <cp:lastModifiedBy>Seth Khant</cp:lastModifiedBy>
  <cp:revision>38</cp:revision>
  <dcterms:created xsi:type="dcterms:W3CDTF">2024-01-11T15:28:33Z</dcterms:created>
  <dcterms:modified xsi:type="dcterms:W3CDTF">2024-02-26T13:37:48Z</dcterms:modified>
</cp:coreProperties>
</file>