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79" r:id="rId15"/>
    <p:sldId id="266" r:id="rId16"/>
    <p:sldId id="269" r:id="rId17"/>
    <p:sldId id="267" r:id="rId18"/>
    <p:sldId id="268" r:id="rId19"/>
    <p:sldId id="272" r:id="rId20"/>
    <p:sldId id="271" r:id="rId21"/>
    <p:sldId id="270" r:id="rId22"/>
    <p:sldId id="274" r:id="rId23"/>
    <p:sldId id="273" r:id="rId24"/>
    <p:sldId id="275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A062-206F-42A7-394A-9913E7B8B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7859-9FB9-D5CB-EA15-AEEC0173C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9FCE-05E8-61EB-3EBA-A9ACFCC3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9CD2-8980-05AA-511C-0AAFCD1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B4CB-1768-110E-F7EE-3223F627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1915-4E84-5E22-EF16-80929B83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309A-2035-A195-4882-152A31A0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B68E-AB80-4332-A11B-CC09435B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B2E8-2F6A-043E-1D66-74953104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CB1A-7835-AFDC-AB0B-756FB631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0FE-263F-B376-4B75-FD9207CE4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C0C8F-4CC6-D5E7-9751-752F27332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5A10-7E0E-0FF9-5C19-416AC6D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895AF-3D72-CDB4-6AAA-CC593A2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71F4-363A-CDF3-AA49-082C7BB4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313-5315-7931-244D-D8ED4A5F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00EC-A4F0-FC69-8EA4-2F89865A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ADBB-D764-43A1-8A70-039731E0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0DC4-2C47-AF62-1BD9-94447D5A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6581-CCD0-0D14-AEBF-DD84C44B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F960-373D-1CB2-E4E0-A3BFECB2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BBCE-2821-A51E-B6FD-59FD656B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7685-0434-583F-5AF0-9E1F4889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8A24-8100-B4C3-F815-B7B8CA18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1D6-012B-096B-7D8F-B0F0949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A445-AE5B-A366-455E-87B0D794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4F73-1D1D-11C4-34B6-445644A5D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F09BE-FC00-B17D-4989-438BE918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6FE7-2EC7-650A-60FF-57DA7512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4967-4557-C3CA-2C08-F4C132C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110F-99D8-A93F-263C-0B92E0A9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3865-D2D0-090A-5167-DC855F88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CE28F-D6E5-1C83-6A6C-5B8CFC97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D336-CD75-3EA6-CAED-56C8C69B4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976D7-DAE7-7230-4173-D65E24A90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0D87-CFED-1A8C-C1DB-CD98B1DE6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1D264-2D32-A20D-486E-DB94A460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DD6FC-85CC-033E-78C0-7D217DD9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8FE4-D6DF-6F4A-5CFA-455EBDBC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B17D-378B-6587-A38F-F0A9D676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80F54-E1F8-E62B-E9F7-37D9F1A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742F2-7783-0640-0885-50E1ADB9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43712-D18E-B4C7-991A-59948BA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227EF-1F98-B88B-2328-54062CAD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35B70-C397-7C05-5153-8D80062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DB86-E4FA-2032-65B1-AF8979CE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74C2-E1DF-2A3D-A36A-0EA2B28B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D98-8CED-3B6E-2768-29F0490E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C62E-640D-F322-22C2-F783DE1A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9A9F-03F5-7C86-6DE0-D63C1A24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E56A-9579-9282-9564-E11BDF69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438E-AC26-8466-E193-DBFC80AF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8CEB-2EF5-4528-5061-72A784B4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9871C-4957-F865-528A-E5FB412D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D070-4870-A38D-A3A4-EBA241C9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9D04E-C663-DB01-CCD4-57AF8E1A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8A90-B0E0-FA68-2296-E5DA5C1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6244-FB28-72FE-BD3E-9D90B0A1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22E75-BF76-1EF5-F47C-F3E1A3FC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632D-369B-9D81-B702-C1BD9D9F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BF87-7FF6-51AA-5942-082D13737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D3EB-2D47-42AC-8158-7CF25B1308F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0B99-D10A-E30C-1DAB-15C17333A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EE82-48E4-F3E3-52E4-F6F141FF1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229C-5562-40D7-8329-296F2A3BC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DB88-87DF-EE86-834A-6BD49D126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JavaScript Wizard Course for Beginners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7A68-05C7-20C1-B8C1-727B7CD7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30FC-5240-E536-21F5-58622B4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3: Basic JavaScript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230-BF3E-2B0D-45D9-447ED04D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Intro: </a:t>
            </a:r>
            <a:r>
              <a:rPr lang="en-US" b="1" dirty="0" err="1"/>
              <a:t>Javascript</a:t>
            </a:r>
            <a:r>
              <a:rPr lang="en-US" b="1" dirty="0"/>
              <a:t> (</a:t>
            </a:r>
            <a:r>
              <a:rPr lang="en-US" b="1" dirty="0" err="1"/>
              <a:t>Js</a:t>
            </a:r>
            <a:r>
              <a:rPr lang="en-US" b="1" dirty="0"/>
              <a:t>) in Html</a:t>
            </a:r>
          </a:p>
          <a:p>
            <a:r>
              <a:rPr lang="en-US" b="1" dirty="0"/>
              <a:t>Section 1: Variables and Data Types </a:t>
            </a:r>
          </a:p>
          <a:p>
            <a:r>
              <a:rPr lang="en-US" b="1" dirty="0"/>
              <a:t>Section 2: Operators</a:t>
            </a:r>
          </a:p>
          <a:p>
            <a:r>
              <a:rPr lang="en-US" b="1" dirty="0"/>
              <a:t>Section 3: Control Flow</a:t>
            </a:r>
          </a:p>
          <a:p>
            <a:r>
              <a:rPr lang="en-US" b="1" dirty="0"/>
              <a:t>Hands-on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69B4-63A6-42BD-37ED-C89344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Intro: </a:t>
            </a:r>
            <a:r>
              <a:rPr lang="en-US" b="1" dirty="0" err="1"/>
              <a:t>Javascript</a:t>
            </a:r>
            <a:r>
              <a:rPr lang="en-US" b="1" dirty="0"/>
              <a:t> (</a:t>
            </a:r>
            <a:r>
              <a:rPr lang="en-US" b="1" dirty="0" err="1"/>
              <a:t>Js</a:t>
            </a:r>
            <a:r>
              <a:rPr lang="en-US" b="1" dirty="0"/>
              <a:t>)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5E35-CFEF-14EF-1F27-E0BD0FF1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5036234"/>
          </a:xfrm>
        </p:spPr>
        <p:txBody>
          <a:bodyPr>
            <a:normAutofit/>
          </a:bodyPr>
          <a:lstStyle/>
          <a:p>
            <a:r>
              <a:rPr lang="en-US" dirty="0"/>
              <a:t>3 ways to do </a:t>
            </a:r>
            <a:r>
              <a:rPr lang="en-US" dirty="0" err="1"/>
              <a:t>js</a:t>
            </a:r>
            <a:r>
              <a:rPr lang="en-US" dirty="0"/>
              <a:t> in 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Inline JavaScript:</a:t>
            </a:r>
            <a:endParaRPr lang="en-US" dirty="0"/>
          </a:p>
          <a:p>
            <a:r>
              <a:rPr lang="en-US" b="1" dirty="0"/>
              <a:t>Internal (or Embedded) JavaScript:</a:t>
            </a:r>
          </a:p>
          <a:p>
            <a:r>
              <a:rPr lang="en-US" b="1" dirty="0"/>
              <a:t>External JavaScript: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48E-859E-E8F0-63DB-D326A28B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Intro: </a:t>
            </a:r>
            <a:r>
              <a:rPr lang="en-US" b="1" dirty="0" err="1"/>
              <a:t>Javascript</a:t>
            </a:r>
            <a:r>
              <a:rPr lang="en-US" b="1" dirty="0"/>
              <a:t> (</a:t>
            </a:r>
            <a:r>
              <a:rPr lang="en-US" b="1" dirty="0" err="1"/>
              <a:t>Js</a:t>
            </a:r>
            <a:r>
              <a:rPr lang="en-US" b="1" dirty="0"/>
              <a:t>)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1CBF-1906-03C0-780F-B3497E87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inline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&lt;title&gt;Inline JavaScript 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&lt;h1&gt;Hello, World!&lt;/h1&gt;</a:t>
            </a:r>
          </a:p>
          <a:p>
            <a:pPr marL="0" indent="0">
              <a:buNone/>
            </a:pPr>
            <a:r>
              <a:rPr lang="en-US" dirty="0"/>
              <a:t>  &lt;script&gt;    alert("This is an inline JavaScript example");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548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48E-859E-E8F0-63DB-D326A28B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Intro: </a:t>
            </a:r>
            <a:r>
              <a:rPr lang="en-US" b="1" dirty="0" err="1"/>
              <a:t>Javascript</a:t>
            </a:r>
            <a:r>
              <a:rPr lang="en-US" b="1" dirty="0"/>
              <a:t> (</a:t>
            </a:r>
            <a:r>
              <a:rPr lang="en-US" b="1" dirty="0" err="1"/>
              <a:t>Js</a:t>
            </a:r>
            <a:r>
              <a:rPr lang="en-US" b="1" dirty="0"/>
              <a:t>)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1CBF-1906-03C0-780F-B3497E87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inline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&lt;title&gt;Inline JavaScript 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&lt;h1&gt;Hello, World!&lt;/h1&gt;</a:t>
            </a:r>
          </a:p>
          <a:p>
            <a:pPr marL="0" indent="0">
              <a:buNone/>
            </a:pPr>
            <a:r>
              <a:rPr lang="en-US" dirty="0"/>
              <a:t>  &lt;script&gt;    alert("This is an inline JavaScript example");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319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48E-859E-E8F0-63DB-D326A28B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Intro: </a:t>
            </a:r>
            <a:r>
              <a:rPr lang="en-US" b="1" dirty="0" err="1"/>
              <a:t>Javascript</a:t>
            </a:r>
            <a:r>
              <a:rPr lang="en-US" b="1" dirty="0"/>
              <a:t> (</a:t>
            </a:r>
            <a:r>
              <a:rPr lang="en-US" b="1" dirty="0" err="1"/>
              <a:t>Js</a:t>
            </a:r>
            <a:r>
              <a:rPr lang="en-US" b="1" dirty="0"/>
              <a:t>)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1CBF-1906-03C0-780F-B3497E87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inline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&lt;title&gt;Inline JavaScript 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&lt;h1&gt;Hello, World!&lt;/h1&gt;</a:t>
            </a:r>
          </a:p>
          <a:p>
            <a:pPr marL="0" indent="0">
              <a:buNone/>
            </a:pPr>
            <a:r>
              <a:rPr lang="en-US" dirty="0"/>
              <a:t>  &lt;script&gt;    alert("This is an inline JavaScript example");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831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50E0-1157-515A-0018-09F4A495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1: Variables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0C3F-28C0-9102-C72A-BA3909BC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Declaration: var, let, and const.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name = “</a:t>
            </a:r>
            <a:r>
              <a:rPr lang="en-US" dirty="0" err="1"/>
              <a:t>codemal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Const pi = 3.14;</a:t>
            </a:r>
          </a:p>
          <a:p>
            <a:pPr marL="0" indent="0">
              <a:buNone/>
            </a:pPr>
            <a:r>
              <a:rPr lang="en-US" dirty="0"/>
              <a:t>Let me = “be your man”</a:t>
            </a:r>
          </a:p>
        </p:txBody>
      </p:sp>
    </p:spTree>
    <p:extLst>
      <p:ext uri="{BB962C8B-B14F-4D97-AF65-F5344CB8AC3E}">
        <p14:creationId xmlns:p14="http://schemas.microsoft.com/office/powerpoint/2010/main" val="355907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0E36-0237-2613-3063-96F81491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1: Variables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655D-FA54-2A4C-88E6-B62BE606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5818" cy="4351338"/>
          </a:xfrm>
        </p:spPr>
        <p:txBody>
          <a:bodyPr>
            <a:normAutofit/>
          </a:bodyPr>
          <a:lstStyle/>
          <a:p>
            <a:r>
              <a:rPr lang="en-US" b="1" dirty="0"/>
              <a:t>Data Types</a:t>
            </a:r>
          </a:p>
          <a:p>
            <a:pPr marL="0" indent="0">
              <a:buNone/>
            </a:pPr>
            <a:r>
              <a:rPr lang="en-US" dirty="0"/>
              <a:t>Cover primitive types (string, number, </a:t>
            </a:r>
            <a:r>
              <a:rPr lang="en-US" dirty="0" err="1"/>
              <a:t>boolean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“Code mal” String</a:t>
            </a:r>
          </a:p>
          <a:p>
            <a:r>
              <a:rPr lang="en-US" dirty="0"/>
              <a:t>1, 2.3, 345.34e Number</a:t>
            </a:r>
          </a:p>
          <a:p>
            <a:r>
              <a:rPr lang="en-US" dirty="0"/>
              <a:t>True false, 0 1 Boolean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490A3E-235F-EF8A-595D-DB86F73B217E}"/>
              </a:ext>
            </a:extLst>
          </p:cNvPr>
          <p:cNvSpPr txBox="1">
            <a:spLocks/>
          </p:cNvSpPr>
          <p:nvPr/>
        </p:nvSpPr>
        <p:spPr>
          <a:xfrm>
            <a:off x="6654018" y="1808382"/>
            <a:ext cx="5815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Types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complex types (object, array).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 person = { //object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id: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name: 'John Doe',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array = [1,2,3,4] //array</a:t>
            </a:r>
          </a:p>
        </p:txBody>
      </p:sp>
    </p:spTree>
    <p:extLst>
      <p:ext uri="{BB962C8B-B14F-4D97-AF65-F5344CB8AC3E}">
        <p14:creationId xmlns:p14="http://schemas.microsoft.com/office/powerpoint/2010/main" val="63342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40DE-E6AC-E25F-2857-C6DC4458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2: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4F5-47FF-6EC7-6C4B-2DE1AF22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Arithmetic Operators: +, -, *, /, %</a:t>
            </a:r>
          </a:p>
          <a:p>
            <a:r>
              <a:rPr lang="en-US" dirty="0"/>
              <a:t> Comparison Operators: ==, ===, !=, !==, &gt;, &lt;, &gt;=, &lt;=</a:t>
            </a:r>
          </a:p>
          <a:p>
            <a:r>
              <a:rPr lang="en-US" dirty="0"/>
              <a:t> Logical Operators: &amp;&amp;, ||, !</a:t>
            </a:r>
          </a:p>
          <a:p>
            <a:r>
              <a:rPr lang="en-US" dirty="0"/>
              <a:t> Assignment Operators: =, +=, -=, *=, /=</a:t>
            </a:r>
          </a:p>
        </p:txBody>
      </p:sp>
    </p:spTree>
    <p:extLst>
      <p:ext uri="{BB962C8B-B14F-4D97-AF65-F5344CB8AC3E}">
        <p14:creationId xmlns:p14="http://schemas.microsoft.com/office/powerpoint/2010/main" val="127757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4E65-CB19-8821-93DA-8EE9CF12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89E0-3D07-DEDF-B8EF-ACE0A871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Statements: Basic conditional statements.</a:t>
            </a:r>
          </a:p>
          <a:p>
            <a:r>
              <a:rPr lang="en-US" dirty="0"/>
              <a:t>  Switch Statements: Introduction to switch-case.</a:t>
            </a:r>
          </a:p>
          <a:p>
            <a:r>
              <a:rPr lang="en-US" dirty="0"/>
              <a:t>   Loops: for loops and while loops.</a:t>
            </a:r>
          </a:p>
        </p:txBody>
      </p:sp>
    </p:spTree>
    <p:extLst>
      <p:ext uri="{BB962C8B-B14F-4D97-AF65-F5344CB8AC3E}">
        <p14:creationId xmlns:p14="http://schemas.microsoft.com/office/powerpoint/2010/main" val="209402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3ED-D6F8-1BEC-0EE8-7C33C4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13-9B51-65C9-8A5D-41584316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Statements: Basic conditional statements.</a:t>
            </a:r>
          </a:p>
          <a:p>
            <a:pPr marL="0" indent="0">
              <a:buNone/>
            </a:pPr>
            <a:r>
              <a:rPr lang="en-US" dirty="0"/>
              <a:t>const age = 18;</a:t>
            </a:r>
          </a:p>
          <a:p>
            <a:pPr marL="0" indent="0">
              <a:buNone/>
            </a:pPr>
            <a:r>
              <a:rPr lang="en-US" dirty="0"/>
              <a:t>if (age &gt;= 18) {  </a:t>
            </a:r>
          </a:p>
          <a:p>
            <a:pPr marL="0" indent="0">
              <a:buNone/>
            </a:pPr>
            <a:r>
              <a:rPr lang="en-US" dirty="0"/>
              <a:t>	console.log("You are eligible to vote."); // This block will be executed</a:t>
            </a:r>
          </a:p>
          <a:p>
            <a:pPr marL="0" indent="0">
              <a:buNone/>
            </a:pPr>
            <a:r>
              <a:rPr lang="en-US" dirty="0"/>
              <a:t>} else {  </a:t>
            </a:r>
          </a:p>
          <a:p>
            <a:pPr marL="0" indent="0">
              <a:buNone/>
            </a:pPr>
            <a:r>
              <a:rPr lang="en-US" dirty="0"/>
              <a:t>	console.log("Sorry, you are not eligible to vote.");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971C-E3CD-98CD-1233-D3984A3E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1: Introduction to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95DE-3926-00FF-FA27-1BE29D1D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What is JavaScript?</a:t>
            </a:r>
          </a:p>
          <a:p>
            <a:pPr>
              <a:buFont typeface="+mj-lt"/>
              <a:buAutoNum type="arabicPeriod"/>
            </a:pPr>
            <a:r>
              <a:rPr lang="en-US" dirty="0"/>
              <a:t>Brief history and evolution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Importance of JavaScript in web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3ED-D6F8-1BEC-0EE8-7C33C4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13-9B51-65C9-8A5D-41584316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3599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Switch Statements: Introduction to switch-case.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dayOfWeek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dayName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switch (</a:t>
            </a:r>
            <a:r>
              <a:rPr lang="en-US" dirty="0" err="1"/>
              <a:t>dayOfWeek</a:t>
            </a:r>
            <a:r>
              <a:rPr lang="en-US" dirty="0"/>
              <a:t>) {  </a:t>
            </a:r>
          </a:p>
          <a:p>
            <a:pPr marL="0" indent="0">
              <a:buNone/>
            </a:pPr>
            <a:r>
              <a:rPr lang="en-US" dirty="0"/>
              <a:t>case 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"Monday";</a:t>
            </a:r>
          </a:p>
          <a:p>
            <a:pPr marL="0" indent="0">
              <a:buNone/>
            </a:pPr>
            <a:r>
              <a:rPr lang="en-US" dirty="0"/>
              <a:t>    break;  </a:t>
            </a:r>
          </a:p>
          <a:p>
            <a:pPr marL="0" indent="0">
              <a:buNone/>
            </a:pPr>
            <a:r>
              <a:rPr lang="en-US" dirty="0"/>
              <a:t>case 2: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"Tuesday";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AC12E1-77E6-F26D-9F48-422F5BC46A60}"/>
              </a:ext>
            </a:extLst>
          </p:cNvPr>
          <p:cNvSpPr txBox="1">
            <a:spLocks/>
          </p:cNvSpPr>
          <p:nvPr/>
        </p:nvSpPr>
        <p:spPr>
          <a:xfrm>
            <a:off x="6274190" y="1690687"/>
            <a:ext cx="5435991" cy="492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case 3: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"Wednesday"; // This block will be executed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case 4: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"Thursday";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case 5: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"Friday";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dayName</a:t>
            </a:r>
            <a:r>
              <a:rPr lang="en-US" dirty="0"/>
              <a:t> = "Weekend";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console.log(`Today is ${</a:t>
            </a:r>
            <a:r>
              <a:rPr lang="en-US" dirty="0" err="1"/>
              <a:t>dayName</a:t>
            </a:r>
            <a:r>
              <a:rPr lang="en-US" dirty="0"/>
              <a:t>}`);</a:t>
            </a:r>
          </a:p>
        </p:txBody>
      </p:sp>
    </p:spTree>
    <p:extLst>
      <p:ext uri="{BB962C8B-B14F-4D97-AF65-F5344CB8AC3E}">
        <p14:creationId xmlns:p14="http://schemas.microsoft.com/office/powerpoint/2010/main" val="379763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3ED-D6F8-1BEC-0EE8-7C33C4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13-9B51-65C9-8A5D-41584316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Loops: for loops and while loops.</a:t>
            </a:r>
          </a:p>
          <a:p>
            <a:r>
              <a:rPr lang="en-US" dirty="0"/>
              <a:t>For loop</a:t>
            </a:r>
          </a:p>
          <a:p>
            <a:pPr marL="0" indent="0">
              <a:buNone/>
            </a:pPr>
            <a:r>
              <a:rPr lang="en-US" dirty="0"/>
              <a:t>// Example of a for loop to print numbers 1 to 5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4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3ED-D6F8-1BEC-0EE8-7C33C4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13-9B51-65C9-8A5D-41584316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Loops: for loops and while loops.</a:t>
            </a:r>
          </a:p>
          <a:p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// Example of a while loop to print numbers 1 to 5</a:t>
            </a:r>
          </a:p>
          <a:p>
            <a:pPr marL="0" indent="0">
              <a:buNone/>
            </a:pPr>
            <a:r>
              <a:rPr lang="en-US" dirty="0"/>
              <a:t>let counter = 1;</a:t>
            </a:r>
          </a:p>
          <a:p>
            <a:pPr marL="0" indent="0">
              <a:buNone/>
            </a:pPr>
            <a:r>
              <a:rPr lang="en-US" dirty="0"/>
              <a:t>while (counter &lt;= 5) {</a:t>
            </a:r>
          </a:p>
          <a:p>
            <a:pPr marL="0" indent="0">
              <a:buNone/>
            </a:pPr>
            <a:r>
              <a:rPr lang="en-US" dirty="0"/>
              <a:t>  console.log(counter);</a:t>
            </a:r>
          </a:p>
          <a:p>
            <a:pPr marL="0" indent="0">
              <a:buNone/>
            </a:pPr>
            <a:r>
              <a:rPr lang="en-US" dirty="0"/>
              <a:t>  counter++;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39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3ED-D6F8-1BEC-0EE8-7C33C42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3: Control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13-9B51-65C9-8A5D-41584316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Loops: for loops and while loops.</a:t>
            </a:r>
          </a:p>
          <a:p>
            <a:r>
              <a:rPr lang="en-US" dirty="0"/>
              <a:t>Do While loop</a:t>
            </a:r>
          </a:p>
          <a:p>
            <a:pPr marL="0" indent="0">
              <a:buNone/>
            </a:pPr>
            <a:r>
              <a:rPr lang="en-US" dirty="0"/>
              <a:t>// Example of a do while loop to print numbers 1 to 5</a:t>
            </a:r>
          </a:p>
          <a:p>
            <a:pPr marL="0" indent="0">
              <a:buNone/>
            </a:pPr>
            <a:r>
              <a:rPr lang="en-US" dirty="0"/>
              <a:t>let counter = 1;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/>
              <a:t>o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console.log(counter);</a:t>
            </a:r>
          </a:p>
          <a:p>
            <a:pPr marL="0" indent="0">
              <a:buNone/>
            </a:pPr>
            <a:r>
              <a:rPr lang="en-US" dirty="0"/>
              <a:t>  counter++;</a:t>
            </a:r>
          </a:p>
          <a:p>
            <a:pPr marL="0" indent="0">
              <a:buNone/>
            </a:pPr>
            <a:r>
              <a:rPr lang="en-US" dirty="0"/>
              <a:t>} while (counter &lt;= 5) </a:t>
            </a:r>
          </a:p>
        </p:txBody>
      </p:sp>
    </p:spTree>
    <p:extLst>
      <p:ext uri="{BB962C8B-B14F-4D97-AF65-F5344CB8AC3E}">
        <p14:creationId xmlns:p14="http://schemas.microsoft.com/office/powerpoint/2010/main" val="227863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4EC-266D-C5E7-2171-D017EE54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4: Functions and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AF4B-B71E-19D6-33A0-4E5746A0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Functions:</a:t>
            </a:r>
          </a:p>
          <a:p>
            <a:r>
              <a:rPr lang="en-US" b="1" dirty="0"/>
              <a:t>Function Expressions:</a:t>
            </a:r>
          </a:p>
          <a:p>
            <a:r>
              <a:rPr lang="en-US" b="1" dirty="0"/>
              <a:t>Parameters:</a:t>
            </a:r>
          </a:p>
          <a:p>
            <a:r>
              <a:rPr lang="en-US" b="1" dirty="0"/>
              <a:t>Return Values:</a:t>
            </a:r>
          </a:p>
          <a:p>
            <a:r>
              <a:rPr lang="en-US" b="1" dirty="0"/>
              <a:t>Scope:</a:t>
            </a:r>
          </a:p>
          <a:p>
            <a:r>
              <a:rPr lang="en-US" b="1" dirty="0"/>
              <a:t>Hoisting: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9255-6E13-5D1D-C0DC-BC6236EB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Functions: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036A-0C04-D9EF-8309-63C20366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reusable block of code that performs a specific task or calculates a value. Functions help organize code, make it more modular, and allow you to avoid repetitive coding.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functionName</a:t>
            </a:r>
            <a:r>
              <a:rPr lang="en-US" dirty="0"/>
              <a:t>(parameters)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 Function body: code to be executed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 // Can include statements, expressions, and other code</a:t>
            </a:r>
          </a:p>
          <a:p>
            <a:pPr marL="0" indent="0">
              <a:buNone/>
            </a:pPr>
            <a:r>
              <a:rPr lang="en-US" dirty="0"/>
              <a:t>  return result; </a:t>
            </a:r>
            <a:r>
              <a:rPr lang="en-US" dirty="0">
                <a:solidFill>
                  <a:srgbClr val="00B050"/>
                </a:solidFill>
              </a:rPr>
              <a:t>// Optional, used to return a value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47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583-3E72-0032-4DFA-9E1F3FE8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C7DC-4CCB-286E-96B8-08FE7319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greet() {</a:t>
            </a:r>
          </a:p>
          <a:p>
            <a:pPr marL="0" indent="0">
              <a:buNone/>
            </a:pPr>
            <a:r>
              <a:rPr lang="en-US" dirty="0"/>
              <a:t>  console.log("Hello, World!");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 Invoking the function</a:t>
            </a:r>
          </a:p>
          <a:p>
            <a:pPr marL="0" indent="0">
              <a:buNone/>
            </a:pPr>
            <a:r>
              <a:rPr lang="en-US" dirty="0"/>
              <a:t>greet(); </a:t>
            </a:r>
            <a:r>
              <a:rPr lang="en-US" dirty="0">
                <a:solidFill>
                  <a:srgbClr val="00B050"/>
                </a:solidFill>
              </a:rPr>
              <a:t>// Output: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7755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E8FA-E533-8B66-F96E-2EF4C3C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Expressions: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FD9B-B383-29AD-75F8-E835DC25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functionName</a:t>
            </a:r>
            <a:r>
              <a:rPr lang="en-US" dirty="0"/>
              <a:t> = function(parameters) {  // Function body  </a:t>
            </a:r>
          </a:p>
          <a:p>
            <a:pPr marL="0" indent="0">
              <a:buNone/>
            </a:pPr>
            <a:r>
              <a:rPr lang="en-US" dirty="0"/>
              <a:t>	return result;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3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583-3E72-0032-4DFA-9E1F3FE8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C7DC-4CCB-286E-96B8-08FE7319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greet = function() {</a:t>
            </a:r>
          </a:p>
          <a:p>
            <a:pPr marL="0" indent="0">
              <a:buNone/>
            </a:pPr>
            <a:r>
              <a:rPr lang="en-US" dirty="0"/>
              <a:t>  console.log("Hello, World!");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 Invoking the function</a:t>
            </a:r>
          </a:p>
          <a:p>
            <a:pPr marL="0" indent="0">
              <a:buNone/>
            </a:pPr>
            <a:r>
              <a:rPr lang="en-US" dirty="0"/>
              <a:t>greet(); </a:t>
            </a:r>
            <a:r>
              <a:rPr lang="en-US" dirty="0">
                <a:solidFill>
                  <a:srgbClr val="00B050"/>
                </a:solidFill>
              </a:rPr>
              <a:t>// Output: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50464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CC1-5C5E-B54F-BCA2-B0802A0B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ACE3-95D5-9A5B-5282-680C5BA5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high-level, interpreted programming language that enables dynamic, interactive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r>
              <a:rPr lang="en-US" dirty="0"/>
              <a:t> Front-end web development, server-side development (Node.js), mobile app development,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Comparison with HTML and CSS:</a:t>
            </a:r>
            <a:r>
              <a:rPr lang="en-US" dirty="0"/>
              <a:t> Briefly explain the roles of HTML (structure) and CSS (styling) in conjunction with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2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4F00-AE04-167B-9660-5BE9B875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2: Brief history and 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4CFA-A107-24E0-FDD0-EF11270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Origins:</a:t>
            </a:r>
            <a:r>
              <a:rPr lang="en-US" dirty="0"/>
              <a:t> Developed by Netscape in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Evolution:</a:t>
            </a:r>
            <a:r>
              <a:rPr lang="en-US" dirty="0"/>
              <a:t> Key versions and updates (ES5, ES6/ES2015,</a:t>
            </a:r>
          </a:p>
          <a:p>
            <a:pPr marL="0" indent="0">
              <a:buNone/>
            </a:pPr>
            <a:r>
              <a:rPr lang="en-US" dirty="0"/>
              <a:t>	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Popularity:</a:t>
            </a:r>
            <a:r>
              <a:rPr lang="en-US" dirty="0"/>
              <a:t> Discuss JavaScript's widespread use and </a:t>
            </a:r>
          </a:p>
          <a:p>
            <a:pPr marL="0" indent="0">
              <a:buNone/>
            </a:pPr>
            <a:r>
              <a:rPr lang="en-US" dirty="0"/>
              <a:t>	the growth of frameworks and libraries.</a:t>
            </a:r>
          </a:p>
          <a:p>
            <a:endParaRPr lang="en-US" dirty="0"/>
          </a:p>
        </p:txBody>
      </p:sp>
      <p:pic>
        <p:nvPicPr>
          <p:cNvPr id="1026" name="Picture 2" descr="Timeline showing the history of JavaScript">
            <a:extLst>
              <a:ext uri="{FF2B5EF4-FFF2-40B4-BE49-F238E27FC236}">
                <a16:creationId xmlns:a16="http://schemas.microsoft.com/office/drawing/2014/main" id="{2AEB68C3-6E35-E78D-5F09-C0996C63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772" y="0"/>
            <a:ext cx="273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E21C-E603-62DF-F8F1-96AFA17B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3: Importance of JavaScript in web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5055-5DE5-6DE0-261E-08240B8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Enhancing User Experience:</a:t>
            </a:r>
            <a:r>
              <a:rPr lang="en-US" dirty="0"/>
              <a:t> Interactive features, dynamic content, and client-side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Frameworks and Libraries:</a:t>
            </a:r>
            <a:r>
              <a:rPr lang="en-US" dirty="0"/>
              <a:t> Mention popular ones like React, Angular, and Vue.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Full-Stack Development:</a:t>
            </a:r>
            <a:r>
              <a:rPr lang="en-US" dirty="0"/>
              <a:t> JavaScript's role in both front-end and back-end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B4F5-5223-E8D6-2319-542280C3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2: Setting Up Your Development Environment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8354-D72D-8F2E-B60D-B7001F45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Text editors (e.g., Visual Studio Code)</a:t>
            </a:r>
          </a:p>
          <a:p>
            <a:pPr>
              <a:buFont typeface="+mj-lt"/>
              <a:buAutoNum type="arabicPeriod"/>
            </a:pPr>
            <a:r>
              <a:rPr lang="en-US" dirty="0"/>
              <a:t>Browser 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0A5-C970-82F2-1938-E5E029F3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1: Text Editors (5 mins)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EC3A-93B4-A743-22BF-B2FAF851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Top 20 JavaScript IDE &amp; Source Code Editors For Website Development | Temok  Hosting Blog">
            <a:extLst>
              <a:ext uri="{FF2B5EF4-FFF2-40B4-BE49-F238E27FC236}">
                <a16:creationId xmlns:a16="http://schemas.microsoft.com/office/drawing/2014/main" id="{36A00E30-8CAB-648A-DF81-415BF874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2" y="1603311"/>
            <a:ext cx="7441809" cy="48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1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A91A-06B1-4F61-87C5-7A2D3323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2: Browser Developer Tools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D07E-1155-2C3B-B0F7-0F7F32A5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732"/>
          </a:xfrm>
        </p:spPr>
        <p:txBody>
          <a:bodyPr/>
          <a:lstStyle/>
          <a:p>
            <a:r>
              <a:rPr lang="en-US" dirty="0"/>
              <a:t>Chrome, </a:t>
            </a:r>
            <a:r>
              <a:rPr lang="en-US" dirty="0" err="1"/>
              <a:t>Ms</a:t>
            </a:r>
            <a:r>
              <a:rPr lang="en-US" dirty="0"/>
              <a:t> edge, Firefox</a:t>
            </a:r>
            <a:endParaRPr lang="my-MM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32AE1-1491-E73A-8988-4456410FD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30" t="72896"/>
          <a:stretch/>
        </p:blipFill>
        <p:spPr>
          <a:xfrm>
            <a:off x="408857" y="2616591"/>
            <a:ext cx="7457626" cy="671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CFAAB-CFF0-4B97-4E29-53CB06C40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67" b="14461"/>
          <a:stretch/>
        </p:blipFill>
        <p:spPr>
          <a:xfrm>
            <a:off x="8166488" y="1818249"/>
            <a:ext cx="4002066" cy="2940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67E36-91F1-97E2-A6E1-C11BBFBA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033" y="740473"/>
            <a:ext cx="3781953" cy="50394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E4D7A3-0727-34A8-9BA9-9361A91876CF}"/>
              </a:ext>
            </a:extLst>
          </p:cNvPr>
          <p:cNvSpPr txBox="1">
            <a:spLocks/>
          </p:cNvSpPr>
          <p:nvPr/>
        </p:nvSpPr>
        <p:spPr>
          <a:xfrm>
            <a:off x="556846" y="4534516"/>
            <a:ext cx="10515600" cy="56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Just Ctrl + Shift +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8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FBCB-D357-9F16-329D-BE06B58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2: Browser Developer Tools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1E52B-B916-5A44-EF77-D8814E2C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54" y="1895963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20529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1194</Words>
  <Application>Microsoft Office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JavaScript Wizard Course for Beginners </vt:lpstr>
      <vt:lpstr>Module 1: Introduction to JavaScript</vt:lpstr>
      <vt:lpstr>What is JavaScript?</vt:lpstr>
      <vt:lpstr>Section 2: Brief history and evolution</vt:lpstr>
      <vt:lpstr>Section 3: Importance of JavaScript in web development</vt:lpstr>
      <vt:lpstr>Module 2: Setting Up Your Development Environment </vt:lpstr>
      <vt:lpstr>Section 1: Text Editors (5 mins)</vt:lpstr>
      <vt:lpstr>Section 2: Browser Developer Tools </vt:lpstr>
      <vt:lpstr>Section 2: Browser Developer Tools </vt:lpstr>
      <vt:lpstr>Module 3: Basic JavaScript Syntax</vt:lpstr>
      <vt:lpstr>Intro: Javascript (Js) in Html</vt:lpstr>
      <vt:lpstr>Intro: Javascript (Js) in Html</vt:lpstr>
      <vt:lpstr>Intro: Javascript (Js) in Html</vt:lpstr>
      <vt:lpstr>Intro: Javascript (Js) in Html</vt:lpstr>
      <vt:lpstr>Section 1: Variables and Data Types</vt:lpstr>
      <vt:lpstr>Section 1: Variables and Data Types</vt:lpstr>
      <vt:lpstr>Section 2: Operators</vt:lpstr>
      <vt:lpstr>Section 3: Control Flow</vt:lpstr>
      <vt:lpstr>Section 3: Control Flow</vt:lpstr>
      <vt:lpstr>Section 3: Control Flow</vt:lpstr>
      <vt:lpstr>Section 3: Control Flow</vt:lpstr>
      <vt:lpstr>Section 3: Control Flow</vt:lpstr>
      <vt:lpstr>Section 3: Control Flow</vt:lpstr>
      <vt:lpstr>Module 4: Functions and Scope</vt:lpstr>
      <vt:lpstr>Introduction to Functions: </vt:lpstr>
      <vt:lpstr>Example</vt:lpstr>
      <vt:lpstr>Function Expressions: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Master Course for Beginners </dc:title>
  <dc:creator>Seth Khant</dc:creator>
  <cp:lastModifiedBy>Seth Khant</cp:lastModifiedBy>
  <cp:revision>10</cp:revision>
  <dcterms:created xsi:type="dcterms:W3CDTF">2024-01-11T15:28:33Z</dcterms:created>
  <dcterms:modified xsi:type="dcterms:W3CDTF">2024-01-17T14:20:07Z</dcterms:modified>
</cp:coreProperties>
</file>