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5" r:id="rId5"/>
    <p:sldId id="266" r:id="rId6"/>
    <p:sldId id="268" r:id="rId7"/>
    <p:sldId id="276" r:id="rId8"/>
    <p:sldId id="267" r:id="rId9"/>
    <p:sldId id="269" r:id="rId10"/>
    <p:sldId id="270" r:id="rId11"/>
    <p:sldId id="278" r:id="rId12"/>
    <p:sldId id="271" r:id="rId13"/>
    <p:sldId id="277" r:id="rId14"/>
    <p:sldId id="272" r:id="rId15"/>
    <p:sldId id="273" r:id="rId16"/>
    <p:sldId id="27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85" d="100"/>
          <a:sy n="85" d="100"/>
        </p:scale>
        <p:origin x="108" y="2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12/12/2014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12/12/2014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12/12/2014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11 Suspicious Package Training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Jeremiah Franke</a:t>
            </a:r>
          </a:p>
          <a:p>
            <a:r>
              <a:rPr lang="en-US" dirty="0" smtClean="0"/>
              <a:t>Devin Lorenzen</a:t>
            </a:r>
            <a:endParaRPr lang="en-US" dirty="0"/>
          </a:p>
          <a:p>
            <a:r>
              <a:rPr lang="en-US" dirty="0" smtClean="0"/>
              <a:t>Edward Sayers</a:t>
            </a:r>
          </a:p>
          <a:p>
            <a:r>
              <a:rPr lang="en-US" dirty="0" smtClean="0"/>
              <a:t>Seth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LPKF Board Router</a:t>
            </a:r>
          </a:p>
          <a:p>
            <a:r>
              <a:rPr lang="en-US" dirty="0" smtClean="0"/>
              <a:t>Reflow Oven</a:t>
            </a:r>
          </a:p>
          <a:p>
            <a:r>
              <a:rPr lang="en-US" dirty="0" smtClean="0"/>
              <a:t>Laser Cutter</a:t>
            </a:r>
          </a:p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AVR Dragon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Atmel Studio 5</a:t>
            </a:r>
          </a:p>
          <a:p>
            <a:r>
              <a:rPr lang="en-US" dirty="0" smtClean="0"/>
              <a:t>Eagle Cad</a:t>
            </a:r>
          </a:p>
          <a:p>
            <a:r>
              <a:rPr lang="en-US" dirty="0" err="1" smtClean="0"/>
              <a:t>InkScape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382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Movement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754" y="1905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68% surface mount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armed: 56.5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draw while triggered: 37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battery life of 10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175 lines of code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5212" y="533400"/>
            <a:ext cx="8686801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213" y="1981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51449"/>
              </p:ext>
            </p:extLst>
          </p:nvPr>
        </p:nvGraphicFramePr>
        <p:xfrm>
          <a:off x="1217612" y="1524000"/>
          <a:ext cx="6400800" cy="2590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7660"/>
                <a:gridCol w="2993140"/>
              </a:tblGrid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Primary contributors </a:t>
                      </a:r>
                      <a:endParaRPr lang="en-US" sz="1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Schematic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Board Layout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Devin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Code 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Part </a:t>
                      </a:r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Acquisition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GitHub 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and Wiki Management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Seth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Documentation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Assembly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Testing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Jeremiah, Edward</a:t>
                      </a:r>
                      <a:endParaRPr lang="en-US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52800"/>
            <a:ext cx="9067799" cy="990600"/>
          </a:xfrm>
        </p:spPr>
        <p:txBody>
          <a:bodyPr/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012" y="4495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other options for the vibration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a louder 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 activation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Opaque and water resistant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Onboard RF sensitivity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or design a less expensive band pass filter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5212" y="304800"/>
            <a:ext cx="9067799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0012" y="15984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four boards were fully assembled and function tested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section performed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Vibration section worked adequately</a:t>
            </a:r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0412" y="533400"/>
            <a:ext cx="9067799" cy="9906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1828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 the tools in the EPL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Project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Compromise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Eagle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Revision Control</a:t>
            </a:r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362200"/>
          </a:xfrm>
        </p:spPr>
        <p:txBody>
          <a:bodyPr/>
          <a:lstStyle/>
          <a:p>
            <a:r>
              <a:rPr lang="en-US" dirty="0" smtClean="0"/>
              <a:t>A request for a training aid from the Oregon Zoo.</a:t>
            </a:r>
          </a:p>
          <a:p>
            <a:r>
              <a:rPr lang="en-US" dirty="0" smtClean="0"/>
              <a:t>Specific protocols need to be followed in the event of the discovery of an unattended package.</a:t>
            </a:r>
          </a:p>
          <a:p>
            <a:r>
              <a:rPr lang="en-US" dirty="0" smtClean="0"/>
              <a:t>The unattended package needs to be isolated and unmoved.</a:t>
            </a:r>
          </a:p>
          <a:p>
            <a:r>
              <a:rPr lang="en-US" dirty="0" smtClean="0"/>
              <a:t>Radio communication cannot be used in proximity of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2732" y="19050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when a two-way radio is transmitting at a frequency of 410-470 MHz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proximity of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detect if the device is moved or agitated.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able to notify the end user if either of the previous two events has occurred.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portable and easily concealed.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the duration of a training period.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user of which event specifically caused a training fault.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Wireless activation of the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users to modify sensitivity of RF detection.</a:t>
            </a:r>
          </a:p>
        </p:txBody>
      </p:sp>
    </p:spTree>
    <p:extLst>
      <p:ext uri="{BB962C8B-B14F-4D97-AF65-F5344CB8AC3E}">
        <p14:creationId xmlns:p14="http://schemas.microsoft.com/office/powerpoint/2010/main" val="11150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available alternatives on the market</a:t>
            </a:r>
          </a:p>
          <a:p>
            <a:pPr lvl="1"/>
            <a:r>
              <a:rPr lang="en-US" dirty="0" smtClean="0"/>
              <a:t>These solutions are prohibitively expensive and single purposed</a:t>
            </a:r>
          </a:p>
          <a:p>
            <a:pPr lvl="1"/>
            <a:r>
              <a:rPr lang="en-US" dirty="0" smtClean="0"/>
              <a:t>None of the solutions offered met the marketing requirements in a single device.</a:t>
            </a:r>
          </a:p>
          <a:p>
            <a:pPr lvl="1"/>
            <a:endParaRPr lang="en-US" dirty="0"/>
          </a:p>
        </p:txBody>
      </p:sp>
      <p:pic>
        <p:nvPicPr>
          <p:cNvPr id="4098" name="Picture 2" descr="http://safebombs.com/Device_pics/10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50" y="3076114"/>
            <a:ext cx="3990975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afebombs.com/Device_pics/6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63" y="3096709"/>
            <a:ext cx="4586188" cy="29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Vibration </a:t>
            </a:r>
            <a:r>
              <a:rPr lang="en-US" dirty="0"/>
              <a:t>sensor</a:t>
            </a:r>
          </a:p>
          <a:p>
            <a:r>
              <a:rPr lang="en-US" dirty="0"/>
              <a:t>RF detector</a:t>
            </a:r>
            <a:endParaRPr lang="en-US" dirty="0" smtClean="0"/>
          </a:p>
          <a:p>
            <a:r>
              <a:rPr lang="en-US" dirty="0" smtClean="0"/>
              <a:t>Auditory </a:t>
            </a:r>
            <a:r>
              <a:rPr lang="en-US" dirty="0" smtClean="0"/>
              <a:t>and visual </a:t>
            </a:r>
            <a:r>
              <a:rPr lang="en-US" dirty="0" smtClean="0"/>
              <a:t>indicators</a:t>
            </a:r>
          </a:p>
          <a:p>
            <a:r>
              <a:rPr lang="en-US" dirty="0" smtClean="0"/>
              <a:t>Microcontroller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3" y="1830859"/>
            <a:ext cx="4770656" cy="40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Block Diagra</a:t>
            </a:r>
            <a:r>
              <a:rPr lang="en-US" dirty="0"/>
              <a:t>m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5812" y="19812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58453"/>
              </p:ext>
            </p:extLst>
          </p:nvPr>
        </p:nvGraphicFramePr>
        <p:xfrm>
          <a:off x="2055812" y="1981200"/>
          <a:ext cx="59340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6896100" imgH="4962615" progId="Visio.Drawing.15">
                  <p:embed/>
                </p:oleObj>
              </mc:Choice>
              <mc:Fallback>
                <p:oleObj r:id="rId4" imgW="6896100" imgH="496261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1981200"/>
                        <a:ext cx="593407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2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3084" y="5105400"/>
            <a:ext cx="228600" cy="19689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14" y="2787690"/>
            <a:ext cx="2090430" cy="1739820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3"/>
          <a:srcRect l="2365" t="12755" r="24320" b="18644"/>
          <a:stretch/>
        </p:blipFill>
        <p:spPr>
          <a:xfrm>
            <a:off x="1065212" y="1905000"/>
            <a:ext cx="6443970" cy="405346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4212" y="48768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Board Layout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600199"/>
            <a:ext cx="5327918" cy="5005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436197"/>
            <a:ext cx="2619921" cy="33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62000"/>
          </a:xfrm>
        </p:spPr>
        <p:txBody>
          <a:bodyPr/>
          <a:lstStyle/>
          <a:p>
            <a:r>
              <a:rPr lang="en-US" dirty="0" smtClean="0"/>
              <a:t>Source Code Overview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61012" y="990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62910"/>
              </p:ext>
            </p:extLst>
          </p:nvPr>
        </p:nvGraphicFramePr>
        <p:xfrm>
          <a:off x="3884612" y="1398888"/>
          <a:ext cx="479107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4791143" imgH="5467260" progId="Visio.Drawing.15">
                  <p:embed/>
                </p:oleObj>
              </mc:Choice>
              <mc:Fallback>
                <p:oleObj r:id="rId4" imgW="4791143" imgH="5467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1398888"/>
                        <a:ext cx="4791075" cy="546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391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Medium</vt:lpstr>
      <vt:lpstr>Business Contrast 16x9</vt:lpstr>
      <vt:lpstr>Microsoft Visio Drawing</vt:lpstr>
      <vt:lpstr>Team 11 Suspicious Package Training Aid</vt:lpstr>
      <vt:lpstr>Problem Overview</vt:lpstr>
      <vt:lpstr>Marketing Requirements</vt:lpstr>
      <vt:lpstr>Current Market Solutions</vt:lpstr>
      <vt:lpstr>Project Implementation</vt:lpstr>
      <vt:lpstr>Level 1 Block Diagram</vt:lpstr>
      <vt:lpstr>Schematics</vt:lpstr>
      <vt:lpstr>Board Layout</vt:lpstr>
      <vt:lpstr>Source Code Overview</vt:lpstr>
      <vt:lpstr>Tools Used</vt:lpstr>
      <vt:lpstr>Testing</vt:lpstr>
      <vt:lpstr>Statistics</vt:lpstr>
      <vt:lpstr>PowerPoint Presentation</vt:lpstr>
      <vt:lpstr>What we would do differently</vt:lpstr>
      <vt:lpstr>Lessons Learned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2014-12-12T04:09:10Z</dcterms:created>
  <dcterms:modified xsi:type="dcterms:W3CDTF">2014-12-12T22:51:47Z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