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client id="{24EFE0BA-E6CB-4684-890E-6B2502960B95}" v="229" dt="2020-12-02T19:07:34.519"/>
    <p1510:client id="{2BF2908A-3A12-4EFD-B978-2C03CECF8FDE}" v="1241" dt="2020-12-02T19:42:38.660"/>
    <p1510:client id="{2E313C2D-BAF6-44CB-B437-F75EDCC64455}" v="2437" dt="2020-12-03T19:53:56.718"/>
    <p1510:client id="{77DFB458-C761-4609-9235-5224E9F3F58D}" v="879" dt="2020-12-04T20:07:50.762"/>
    <p1510:client id="{A13638E6-D1DE-4383-8D82-A1E20B680652}" v="2271" dt="2020-12-05T19:33:49.433"/>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81" d="100"/>
          <a:sy n="81" d="100"/>
        </p:scale>
        <p:origin x="1592" y="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4.xml" Id="rId8" /><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commentAuthors" Target="commentAuthors.xml" Id="rId26" /><Relationship Type="http://schemas.openxmlformats.org/officeDocument/2006/relationships/customXml" Target="../customXml/item3.xml" Id="rId3" /><Relationship Type="http://schemas.openxmlformats.org/officeDocument/2006/relationships/slide" Target="slides/slide17.xml" Id="rId21" /><Relationship Type="http://schemas.openxmlformats.org/officeDocument/2006/relationships/slide" Target="slides/slide3.xml" Id="rId7" /><Relationship Type="http://schemas.openxmlformats.org/officeDocument/2006/relationships/slide" Target="slides/slide8.xml" Id="rId12" /><Relationship Type="http://schemas.openxmlformats.org/officeDocument/2006/relationships/slide" Target="slides/slide13.xml" Id="rId17" /><Relationship Type="http://schemas.openxmlformats.org/officeDocument/2006/relationships/notesMaster" Target="notesMasters/notesMaster1.xml" Id="rId25"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slide" Target="slides/slide16.xml" Id="rId20" /><Relationship Type="http://schemas.openxmlformats.org/officeDocument/2006/relationships/theme" Target="theme/theme1.xml" Id="rId29"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openxmlformats.org/officeDocument/2006/relationships/slide" Target="slides/slide20.xml" Id="rId24" /><Relationship Type="http://schemas.microsoft.com/office/2015/10/relationships/revisionInfo" Target="revisionInfo.xml" Id="rId32"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slide" Target="slides/slide19.xml" Id="rId23" /><Relationship Type="http://schemas.openxmlformats.org/officeDocument/2006/relationships/viewProps" Target="viewProps.xml" Id="rId28" /><Relationship Type="http://schemas.openxmlformats.org/officeDocument/2006/relationships/slide" Target="slides/slide6.xml" Id="rId10" /><Relationship Type="http://schemas.openxmlformats.org/officeDocument/2006/relationships/slide" Target="slides/slide15.xml" Id="rId19"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slide" Target="slides/slide18.xml" Id="rId22" /><Relationship Type="http://schemas.openxmlformats.org/officeDocument/2006/relationships/presProps" Target="presProps.xml" Id="rId27" /><Relationship Type="http://schemas.openxmlformats.org/officeDocument/2006/relationships/tableStyles" Target="tableStyles.xml" Id="rId30" /></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1.xml"/><Relationship Id="rId3" Type="http://schemas.openxmlformats.org/officeDocument/2006/relationships/image" Target="../media/image6.png"/><Relationship Id="rId21" Type="http://schemas.openxmlformats.org/officeDocument/2006/relationships/image" Target="../media/image4.png"/><Relationship Id="rId7" Type="http://schemas.openxmlformats.org/officeDocument/2006/relationships/customXml" Target="../ink/ink10.xml"/><Relationship Id="rId12" Type="http://schemas.openxmlformats.org/officeDocument/2006/relationships/customXml" Target="../ink/ink14.xml"/><Relationship Id="rId25" Type="http://schemas.openxmlformats.org/officeDocument/2006/relationships/customXml" Target="../ink/ink20.xml"/><Relationship Id="rId2" Type="http://schemas.openxmlformats.org/officeDocument/2006/relationships/notesSlide" Target="../notesSlides/notesSlide1.xml"/><Relationship Id="rId20" Type="http://schemas.openxmlformats.org/officeDocument/2006/relationships/customXml" Target="../ink/ink16.xml"/><Relationship Id="rId29" Type="http://schemas.openxmlformats.org/officeDocument/2006/relationships/customXml" Target="../ink/ink24.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19.xml"/><Relationship Id="rId23" Type="http://schemas.openxmlformats.org/officeDocument/2006/relationships/customXml" Target="../ink/ink18.xml"/><Relationship Id="rId28" Type="http://schemas.openxmlformats.org/officeDocument/2006/relationships/customXml" Target="../ink/ink23.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5.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7.xml"/><Relationship Id="rId27" Type="http://schemas.openxmlformats.org/officeDocument/2006/relationships/customXml" Target="../ink/ink22.xml"/><Relationship Id="rId30" Type="http://schemas.openxmlformats.org/officeDocument/2006/relationships/customXml" Target="../ink/ink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ataplatform.cloud.ibm.com/dashboards/3572fb73-f09c-406a-9268-aed56d8ae271/view/051dab263cf538f645b7eae407cc2d047932710be6bb860386d67b495b342597a9381594c87a4d5ada425467f0b9430ac8"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27.xml"/><Relationship Id="rId13" Type="http://schemas.openxmlformats.org/officeDocument/2006/relationships/customXml" Target="../ink/ink31.xml"/><Relationship Id="rId3" Type="http://schemas.openxmlformats.org/officeDocument/2006/relationships/customXml" Target="../ink/ink26.xml"/><Relationship Id="rId7" Type="http://schemas.openxmlformats.org/officeDocument/2006/relationships/image" Target="../media/image5.png"/><Relationship Id="rId12" Type="http://schemas.openxmlformats.org/officeDocument/2006/relationships/customXml" Target="../ink/ink30.xml"/><Relationship Id="rId2" Type="http://schemas.openxmlformats.org/officeDocument/2006/relationships/image" Target="../media/image10.png"/><Relationship Id="rId16" Type="http://schemas.openxmlformats.org/officeDocument/2006/relationships/customXml" Target="../ink/ink34.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3.xml"/><Relationship Id="rId10" Type="http://schemas.openxmlformats.org/officeDocument/2006/relationships/customXml" Target="../ink/ink29.xml"/><Relationship Id="rId9" Type="http://schemas.openxmlformats.org/officeDocument/2006/relationships/customXml" Target="../ink/ink28.xml"/><Relationship Id="rId14" Type="http://schemas.openxmlformats.org/officeDocument/2006/relationships/customXml" Target="../ink/ink32.xml"/></Relationships>
</file>

<file path=ppt/slides/_rels/slide2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103814"/>
            <a:ext cx="5960397" cy="1325563"/>
          </a:xfrm>
        </p:spPr>
        <p:txBody>
          <a:bodyPr anchor="ctr">
            <a:normAutofit fontScale="90000"/>
          </a:bodyPr>
          <a:lstStyle/>
          <a:p>
            <a:r>
              <a:rPr lang="en-US" sz="3200" dirty="0">
                <a:latin typeface="IBM Plex Mono SemiBold"/>
              </a:rPr>
              <a:t>Analysis of Current and Future Programming Language, Database, and Web Frame Trends</a:t>
            </a:r>
            <a:endParaRPr lang="en-US" sz="3200" dirty="0"/>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vert="horz" lIns="91440" tIns="45720" rIns="91440" bIns="45720" rtlCol="0" anchor="t">
            <a:normAutofit/>
          </a:bodyPr>
          <a:lstStyle/>
          <a:p>
            <a:pPr marL="0" indent="0">
              <a:buNone/>
            </a:pPr>
            <a:r>
              <a:rPr lang="en-US" dirty="0">
                <a:latin typeface="IBM Plex Mono Text"/>
              </a:rPr>
              <a:t>By Seth </a:t>
            </a:r>
            <a:r>
              <a:rPr lang="en-US" dirty="0" err="1">
                <a:latin typeface="IBM Plex Mono Text"/>
              </a:rPr>
              <a:t>Marceno</a:t>
            </a:r>
            <a:endParaRPr lang="en-US" dirty="0" err="1"/>
          </a:p>
          <a:p>
            <a:pPr marL="0" indent="0">
              <a:buNone/>
            </a:pPr>
            <a:r>
              <a:rPr lang="en-US" sz="2000" dirty="0">
                <a:latin typeface="IBM Plex Mono Text"/>
              </a:rPr>
              <a:t>December 5, 2020</a:t>
            </a:r>
            <a:endParaRPr lang="en-US" sz="2000" dirty="0"/>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vert="horz" lIns="91440" tIns="45720" rIns="91440" bIns="45720" rtlCol="0" anchor="t">
            <a:normAutofit/>
          </a:bodyPr>
          <a:lstStyle/>
          <a:p>
            <a:pPr marL="0" indent="0">
              <a:buNone/>
            </a:pPr>
            <a:r>
              <a:rPr lang="en-US" dirty="0">
                <a:latin typeface="IBM Plex Mono Text"/>
              </a:rPr>
              <a:t>Findings</a:t>
            </a:r>
          </a:p>
          <a:p>
            <a:r>
              <a:rPr lang="en-US" dirty="0">
                <a:latin typeface="IBM Plex Mono Text"/>
              </a:rPr>
              <a:t>MongoDB places 5th currently but is 2nd most desired for next year</a:t>
            </a:r>
            <a:endParaRPr lang="en-US" dirty="0"/>
          </a:p>
          <a:p>
            <a:r>
              <a:rPr lang="en-US" dirty="0">
                <a:latin typeface="IBM Plex Mono Text"/>
              </a:rPr>
              <a:t>MySQL is most used currently but ranks 4th for desire next year</a:t>
            </a:r>
            <a:endParaRPr lang="en-US" dirty="0"/>
          </a:p>
          <a:p>
            <a:r>
              <a:rPr lang="en-US" dirty="0">
                <a:latin typeface="IBM Plex Mono Text"/>
              </a:rPr>
              <a:t>PostgreSQL is 2nd most popular now but most desired for next year</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vert="horz" lIns="91440" tIns="45720" rIns="91440" bIns="45720" rtlCol="0" anchor="t">
            <a:normAutofit/>
          </a:bodyPr>
          <a:lstStyle/>
          <a:p>
            <a:pPr marL="0" indent="0">
              <a:buNone/>
            </a:pPr>
            <a:r>
              <a:rPr lang="en-US" dirty="0"/>
              <a:t>Implications</a:t>
            </a:r>
          </a:p>
          <a:p>
            <a:pPr marL="0" indent="0">
              <a:buNone/>
            </a:pPr>
            <a:endParaRPr lang="en-US" dirty="0"/>
          </a:p>
          <a:p>
            <a:r>
              <a:rPr lang="en-US" dirty="0">
                <a:latin typeface="IBM Plex Mono Text"/>
              </a:rPr>
              <a:t>See a rise in demand for MongoDB</a:t>
            </a:r>
            <a:endParaRPr lang="en-US" dirty="0"/>
          </a:p>
          <a:p>
            <a:r>
              <a:rPr lang="en-US" dirty="0">
                <a:latin typeface="IBM Plex Mono Text"/>
              </a:rPr>
              <a:t>MySQL is losing popularity</a:t>
            </a:r>
            <a:endParaRPr lang="en-US" dirty="0"/>
          </a:p>
          <a:p>
            <a:r>
              <a:rPr lang="en-US" dirty="0">
                <a:latin typeface="IBM Plex Mono Text"/>
              </a:rPr>
              <a:t>In place of MySQL being most used, PostgreSQL looks to  be the next most used database</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vert="horz" lIns="91440" tIns="45720" rIns="91440" bIns="45720" rtlCol="0" anchor="t">
            <a:normAutofit/>
          </a:bodyPr>
          <a:lstStyle/>
          <a:p>
            <a:pPr marL="0" indent="0">
              <a:buNone/>
            </a:pPr>
            <a:r>
              <a:rPr lang="en-US" sz="2200" dirty="0">
                <a:latin typeface="IBM Plex Mono Text"/>
              </a:rPr>
              <a:t>Dashboard Link: </a:t>
            </a:r>
            <a:r>
              <a:rPr lang="en-US" sz="2200" dirty="0">
                <a:latin typeface="IBM Plex Mono Text"/>
                <a:hlinkClick r:id="rId2"/>
              </a:rPr>
              <a:t>Link</a:t>
            </a:r>
            <a:endParaRPr lang="en-US" sz="2200" dirty="0">
              <a:latin typeface="IBM Plex Mono Text"/>
            </a:endParaRP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latin typeface="IBM Plex Mono SemiBold"/>
              </a:rPr>
              <a:t>DASHBOARD TAB 1 – Current Trends</a:t>
            </a:r>
            <a:endParaRPr lang="en-US"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1 goes here</a:t>
            </a:r>
          </a:p>
        </p:txBody>
      </p:sp>
      <p:pic>
        <p:nvPicPr>
          <p:cNvPr id="3" name="Picture 3" descr="Chart, bar chart&#10;&#10;Description automatically generated">
            <a:extLst>
              <a:ext uri="{FF2B5EF4-FFF2-40B4-BE49-F238E27FC236}">
                <a16:creationId xmlns:a16="http://schemas.microsoft.com/office/drawing/2014/main" id="{9FC98223-66BC-44AB-99A2-9E5AE2236708}"/>
              </a:ext>
            </a:extLst>
          </p:cNvPr>
          <p:cNvPicPr>
            <a:picLocks noChangeAspect="1"/>
          </p:cNvPicPr>
          <p:nvPr/>
        </p:nvPicPr>
        <p:blipFill>
          <a:blip r:embed="rId2"/>
          <a:stretch>
            <a:fillRect/>
          </a:stretch>
        </p:blipFill>
        <p:spPr>
          <a:xfrm>
            <a:off x="841828" y="1312953"/>
            <a:ext cx="9746343" cy="2502476"/>
          </a:xfrm>
          <a:prstGeom prst="rect">
            <a:avLst/>
          </a:prstGeom>
        </p:spPr>
      </p:pic>
      <p:pic>
        <p:nvPicPr>
          <p:cNvPr id="4" name="Picture 4" descr="A picture containing text&#10;&#10;Description automatically generated">
            <a:extLst>
              <a:ext uri="{FF2B5EF4-FFF2-40B4-BE49-F238E27FC236}">
                <a16:creationId xmlns:a16="http://schemas.microsoft.com/office/drawing/2014/main" id="{0CD64707-C2E1-405B-8DB8-5503AB98108C}"/>
              </a:ext>
            </a:extLst>
          </p:cNvPr>
          <p:cNvPicPr>
            <a:picLocks noChangeAspect="1"/>
          </p:cNvPicPr>
          <p:nvPr/>
        </p:nvPicPr>
        <p:blipFill>
          <a:blip r:embed="rId3"/>
          <a:stretch>
            <a:fillRect/>
          </a:stretch>
        </p:blipFill>
        <p:spPr>
          <a:xfrm>
            <a:off x="841829" y="3803759"/>
            <a:ext cx="9746342" cy="2564576"/>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latin typeface="IBM Plex Mono SemiBold"/>
              </a:rPr>
              <a:t>DASHBOARD TAB 2 – Future trends</a:t>
            </a:r>
            <a:endParaRPr lang="en-US"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2 goes here</a:t>
            </a:r>
          </a:p>
        </p:txBody>
      </p:sp>
      <p:pic>
        <p:nvPicPr>
          <p:cNvPr id="3" name="Picture 3" descr="Chart, bar chart&#10;&#10;Description automatically generated">
            <a:extLst>
              <a:ext uri="{FF2B5EF4-FFF2-40B4-BE49-F238E27FC236}">
                <a16:creationId xmlns:a16="http://schemas.microsoft.com/office/drawing/2014/main" id="{EECED4B5-0360-476A-978B-914017CA8FA9}"/>
              </a:ext>
            </a:extLst>
          </p:cNvPr>
          <p:cNvPicPr>
            <a:picLocks noChangeAspect="1"/>
          </p:cNvPicPr>
          <p:nvPr/>
        </p:nvPicPr>
        <p:blipFill>
          <a:blip r:embed="rId2"/>
          <a:stretch>
            <a:fillRect/>
          </a:stretch>
        </p:blipFill>
        <p:spPr>
          <a:xfrm>
            <a:off x="890209" y="1327535"/>
            <a:ext cx="10133390" cy="2509597"/>
          </a:xfrm>
          <a:prstGeom prst="rect">
            <a:avLst/>
          </a:prstGeom>
        </p:spPr>
      </p:pic>
      <p:pic>
        <p:nvPicPr>
          <p:cNvPr id="4" name="Picture 4" descr="Chart, treemap chart&#10;&#10;Description automatically generated">
            <a:extLst>
              <a:ext uri="{FF2B5EF4-FFF2-40B4-BE49-F238E27FC236}">
                <a16:creationId xmlns:a16="http://schemas.microsoft.com/office/drawing/2014/main" id="{AD001768-0E2E-45B4-A5E8-2BE30E64A9B5}"/>
              </a:ext>
            </a:extLst>
          </p:cNvPr>
          <p:cNvPicPr>
            <a:picLocks noChangeAspect="1"/>
          </p:cNvPicPr>
          <p:nvPr/>
        </p:nvPicPr>
        <p:blipFill>
          <a:blip r:embed="rId3"/>
          <a:stretch>
            <a:fillRect/>
          </a:stretch>
        </p:blipFill>
        <p:spPr>
          <a:xfrm>
            <a:off x="841829" y="3829022"/>
            <a:ext cx="10181771" cy="2526145"/>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latin typeface="IBM Plex Mono SemiBold"/>
              </a:rPr>
              <a:t>DASHBOARD TAB 3 - Demographics</a:t>
            </a:r>
            <a:endParaRPr lang="en-US"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3 goes here</a:t>
            </a:r>
          </a:p>
        </p:txBody>
      </p:sp>
      <p:pic>
        <p:nvPicPr>
          <p:cNvPr id="3" name="Picture 3" descr="Map&#10;&#10;Description automatically generated">
            <a:extLst>
              <a:ext uri="{FF2B5EF4-FFF2-40B4-BE49-F238E27FC236}">
                <a16:creationId xmlns:a16="http://schemas.microsoft.com/office/drawing/2014/main" id="{57DCD444-6D78-4134-9C9E-3C5B823C970C}"/>
              </a:ext>
            </a:extLst>
          </p:cNvPr>
          <p:cNvPicPr>
            <a:picLocks noChangeAspect="1"/>
          </p:cNvPicPr>
          <p:nvPr/>
        </p:nvPicPr>
        <p:blipFill>
          <a:blip r:embed="rId2"/>
          <a:stretch>
            <a:fillRect/>
          </a:stretch>
        </p:blipFill>
        <p:spPr>
          <a:xfrm>
            <a:off x="841829" y="1358314"/>
            <a:ext cx="10339009" cy="2448039"/>
          </a:xfrm>
          <a:prstGeom prst="rect">
            <a:avLst/>
          </a:prstGeom>
        </p:spPr>
      </p:pic>
      <p:pic>
        <p:nvPicPr>
          <p:cNvPr id="4" name="Picture 4" descr="Chart&#10;&#10;Description automatically generated">
            <a:extLst>
              <a:ext uri="{FF2B5EF4-FFF2-40B4-BE49-F238E27FC236}">
                <a16:creationId xmlns:a16="http://schemas.microsoft.com/office/drawing/2014/main" id="{709CF75F-EC65-40C5-B15F-7FA7BA1F0D3D}"/>
              </a:ext>
            </a:extLst>
          </p:cNvPr>
          <p:cNvPicPr>
            <a:picLocks noChangeAspect="1"/>
          </p:cNvPicPr>
          <p:nvPr/>
        </p:nvPicPr>
        <p:blipFill>
          <a:blip r:embed="rId3"/>
          <a:stretch>
            <a:fillRect/>
          </a:stretch>
        </p:blipFill>
        <p:spPr>
          <a:xfrm>
            <a:off x="841829" y="3866843"/>
            <a:ext cx="10339009" cy="2414217"/>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vert="horz" lIns="91440" tIns="45720" rIns="91440" bIns="45720" rtlCol="0" anchor="t">
            <a:normAutofit/>
          </a:bodyPr>
          <a:lstStyle/>
          <a:p>
            <a:r>
              <a:rPr lang="en-US" sz="2000" dirty="0">
                <a:latin typeface="IBM Plex Mono Text"/>
              </a:rPr>
              <a:t>Looking at current and future trends we find the top languages and databases correspond to what we've previously seen</a:t>
            </a:r>
            <a:endParaRPr lang="en-US" sz="2000"/>
          </a:p>
          <a:p>
            <a:r>
              <a:rPr lang="en-US" sz="2000" dirty="0">
                <a:latin typeface="IBM Plex Mono Text"/>
              </a:rPr>
              <a:t>Additionally, Windows, Linux, and Docker will seemingly continue to be the top three platforms to work on, with AWS gaining popularity</a:t>
            </a:r>
            <a:endParaRPr lang="en-US" sz="2000" dirty="0"/>
          </a:p>
          <a:p>
            <a:r>
              <a:rPr lang="en-US" sz="2000" dirty="0">
                <a:latin typeface="IBM Plex Mono Text"/>
              </a:rPr>
              <a:t>Lastly, we see the web frame jQuery is popular now, but is losing popularity to web frames such as React.js, Vue.js, and Angular.js in the future</a:t>
            </a:r>
          </a:p>
          <a:p>
            <a:r>
              <a:rPr lang="en-US" sz="2000" dirty="0">
                <a:latin typeface="IBM Plex Mono Text"/>
              </a:rPr>
              <a:t>Based off the demographics tab we see the majority of respondents are Male, majority aged 25-35, with a Bachelor's Degree</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vert="horz" lIns="91440" tIns="45720" rIns="91440" bIns="45720" rtlCol="0" anchor="t">
            <a:normAutofit/>
          </a:bodyPr>
          <a:lstStyle/>
          <a:p>
            <a:pPr marL="0" indent="0">
              <a:buNone/>
            </a:pPr>
            <a:r>
              <a:rPr lang="en-US" dirty="0">
                <a:latin typeface="IBM Plex Mono Text"/>
              </a:rPr>
              <a:t>Findings</a:t>
            </a:r>
          </a:p>
          <a:p>
            <a:r>
              <a:rPr lang="en-US" sz="2000" dirty="0">
                <a:latin typeface="IBM Plex Mono Text"/>
              </a:rPr>
              <a:t>JavaScript and HTML/CSS languages are chart toppers for both current and future desirability, with Python at 3rd </a:t>
            </a:r>
            <a:endParaRPr lang="en-US" sz="2000"/>
          </a:p>
          <a:p>
            <a:r>
              <a:rPr lang="en-US" sz="2000" dirty="0">
                <a:latin typeface="IBM Plex Mono Text"/>
              </a:rPr>
              <a:t>MySQL is most desired now but losing to PostgreSQL and MongoDB for most desired next year</a:t>
            </a:r>
          </a:p>
          <a:p>
            <a:r>
              <a:rPr lang="en-US" sz="2000" dirty="0">
                <a:latin typeface="IBM Plex Mono Text"/>
              </a:rPr>
              <a:t>The top platforms currently are Windows, Linux, Docker, and AWS with these also being the top desired for next year</a:t>
            </a:r>
          </a:p>
          <a:p>
            <a:r>
              <a:rPr lang="en-US" sz="2000" dirty="0">
                <a:latin typeface="IBM Plex Mono Text"/>
              </a:rPr>
              <a:t>Lastly, we see the web frame jQuery is most popular now, but is not very desired for next year</a:t>
            </a:r>
          </a:p>
          <a:p>
            <a:endParaRPr lang="en-US" sz="2000" dirty="0">
              <a:latin typeface="IBM Plex Mono Text"/>
            </a:endParaRP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vert="horz" lIns="91440" tIns="45720" rIns="91440" bIns="45720" rtlCol="0" anchor="t">
            <a:normAutofit/>
          </a:bodyPr>
          <a:lstStyle/>
          <a:p>
            <a:pPr marL="0" indent="0">
              <a:buNone/>
            </a:pPr>
            <a:r>
              <a:rPr lang="en-US" dirty="0">
                <a:latin typeface="IBM Plex Mono Text"/>
              </a:rPr>
              <a:t>Implications</a:t>
            </a:r>
          </a:p>
          <a:p>
            <a:r>
              <a:rPr lang="en-US" sz="2000" dirty="0">
                <a:latin typeface="IBM Plex Mono Text"/>
              </a:rPr>
              <a:t>JavaScript and HTML/CSS are here to stay, with Python gaining popularity</a:t>
            </a:r>
            <a:endParaRPr lang="en-US" sz="2000"/>
          </a:p>
          <a:p>
            <a:r>
              <a:rPr lang="en-US" sz="2000" dirty="0">
                <a:latin typeface="IBM Plex Mono Text"/>
              </a:rPr>
              <a:t>MySQL is losing popularity and is being replaced by PostgreSQL and MongoDB</a:t>
            </a:r>
          </a:p>
          <a:p>
            <a:r>
              <a:rPr lang="en-US" sz="2000" dirty="0">
                <a:latin typeface="IBM Plex Mono Text"/>
              </a:rPr>
              <a:t>Platform popularity doesn’t seem to be changing too much; however, we see a rise in desire for Linux, Docker, and AWS, whereas Windows demand for next year comes in 4th</a:t>
            </a:r>
          </a:p>
          <a:p>
            <a:r>
              <a:rPr lang="en-US" sz="2000" dirty="0">
                <a:latin typeface="IBM Plex Mono Text"/>
              </a:rPr>
              <a:t>jQuery is popular now, but is losing popularity to web frames such as React.js, Vue.js, and Angular.js, which will potentially be most used</a:t>
            </a:r>
          </a:p>
          <a:p>
            <a:endParaRPr lang="en-US" sz="2000" dirty="0">
              <a:latin typeface="IBM Plex Mono Text"/>
            </a:endParaRP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08005" y="1692577"/>
            <a:ext cx="6809509" cy="4351338"/>
          </a:xfrm>
        </p:spPr>
        <p:txBody>
          <a:bodyPr vert="horz" lIns="91440" tIns="45720" rIns="91440" bIns="45720" rtlCol="0" anchor="t">
            <a:normAutofit/>
          </a:bodyPr>
          <a:lstStyle/>
          <a:p>
            <a:r>
              <a:rPr lang="en-US" dirty="0">
                <a:latin typeface="IBM Plex Mono Text"/>
              </a:rPr>
              <a:t>Most popular languages moving forward will be JavaScript, HTML/CSS, and Python</a:t>
            </a:r>
          </a:p>
          <a:p>
            <a:r>
              <a:rPr lang="en-US" dirty="0">
                <a:latin typeface="IBM Plex Mono Text"/>
              </a:rPr>
              <a:t>Most popular database will be PostgreSQL, most likely followed by MongoDB, MySQL, and Redis</a:t>
            </a:r>
            <a:endParaRPr lang="en-US" dirty="0"/>
          </a:p>
          <a:p>
            <a:r>
              <a:rPr lang="en-US" dirty="0">
                <a:latin typeface="IBM Plex Mono Text"/>
              </a:rPr>
              <a:t>The platforms Linux, Windows, Docker, and AWS will continue to be most widely used</a:t>
            </a:r>
          </a:p>
          <a:p>
            <a:r>
              <a:rPr lang="en-US" dirty="0">
                <a:latin typeface="IBM Plex Mono Text"/>
              </a:rPr>
              <a:t>Web Frames such as React.js, Vue.js, and Angular.js will overtake jQuery as most used Web Frames</a:t>
            </a:r>
          </a:p>
          <a:p>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Include any relevant additional charts, or tables that you may have created during the analysis phase.</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pic>
        <p:nvPicPr>
          <p:cNvPr id="3" name="Picture 5" descr="Chart, waterfall chart&#10;&#10;Description automatically generated">
            <a:extLst>
              <a:ext uri="{FF2B5EF4-FFF2-40B4-BE49-F238E27FC236}">
                <a16:creationId xmlns:a16="http://schemas.microsoft.com/office/drawing/2014/main" id="{AA2FF400-466D-42B4-AB0B-2EAE59CC76DA}"/>
              </a:ext>
            </a:extLst>
          </p:cNvPr>
          <p:cNvPicPr>
            <a:picLocks noChangeAspect="1"/>
          </p:cNvPicPr>
          <p:nvPr/>
        </p:nvPicPr>
        <p:blipFill>
          <a:blip r:embed="rId3"/>
          <a:stretch>
            <a:fillRect/>
          </a:stretch>
        </p:blipFill>
        <p:spPr>
          <a:xfrm>
            <a:off x="938591" y="1507823"/>
            <a:ext cx="10677674" cy="3539973"/>
          </a:xfrm>
          <a:prstGeom prst="rect">
            <a:avLst/>
          </a:prstGeom>
        </p:spPr>
      </p:pic>
      <p:sp>
        <p:nvSpPr>
          <p:cNvPr id="6" name="TextBox 5">
            <a:extLst>
              <a:ext uri="{FF2B5EF4-FFF2-40B4-BE49-F238E27FC236}">
                <a16:creationId xmlns:a16="http://schemas.microsoft.com/office/drawing/2014/main" id="{6F06661A-D96F-4C48-96BF-FC472D35F73A}"/>
              </a:ext>
            </a:extLst>
          </p:cNvPr>
          <p:cNvSpPr txBox="1"/>
          <p:nvPr/>
        </p:nvSpPr>
        <p:spPr>
          <a:xfrm>
            <a:off x="684590" y="5038876"/>
            <a:ext cx="108832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rgbClr val="0070C0"/>
                </a:solidFill>
              </a:rPr>
              <a:t>Here we can see the distribution of code users that can give insight into whose preferences we are analyzing</a:t>
            </a:r>
          </a:p>
        </p:txBody>
      </p:sp>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6678957" cy="1337658"/>
          </a:xfrm>
        </p:spPr>
        <p:txBody>
          <a:bodyPr anchor="ctr">
            <a:normAutofit/>
          </a:bodyPr>
          <a:lstStyle/>
          <a:p>
            <a:r>
              <a:rPr lang="en-US">
                <a:latin typeface="IBM Plex Mono SemiBold"/>
              </a:rPr>
              <a:t>GITHUB JOB POSTINGS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914400" y="2191385"/>
            <a:ext cx="10489276" cy="2862753"/>
          </a:xfrm>
        </p:spPr>
        <p:txBody>
          <a:bodyPr>
            <a:normAutofit/>
          </a:bodyPr>
          <a:lstStyle/>
          <a:p>
            <a:pPr marL="0" indent="0">
              <a:buNone/>
            </a:pPr>
            <a:r>
              <a:rPr lang="en-US" sz="2200" dirty="0"/>
              <a:t>In Module 1 you have collected the job postings data using GitHub API in a file named “</a:t>
            </a:r>
            <a:r>
              <a:rPr lang="en-IN" sz="2400" dirty="0" err="1"/>
              <a:t>github</a:t>
            </a:r>
            <a:r>
              <a:rPr lang="en-IN" sz="2400" dirty="0"/>
              <a:t>-job-</a:t>
            </a:r>
            <a:r>
              <a:rPr lang="en-IN" sz="2400" dirty="0" err="1"/>
              <a:t>postings.xlsx</a:t>
            </a:r>
            <a:r>
              <a:rPr lang="en-US" sz="2200" dirty="0"/>
              <a:t>”. Present that data using a bar chart here. Order the bar chart in the descending order of number of job postings.</a:t>
            </a:r>
          </a:p>
        </p:txBody>
      </p:sp>
      <p:pic>
        <p:nvPicPr>
          <p:cNvPr id="4" name="Picture 4" descr="Chart, bar chart&#10;&#10;Description automatically generated">
            <a:extLst>
              <a:ext uri="{FF2B5EF4-FFF2-40B4-BE49-F238E27FC236}">
                <a16:creationId xmlns:a16="http://schemas.microsoft.com/office/drawing/2014/main" id="{18E11666-8DF6-472D-85D9-90CD49B94E07}"/>
              </a:ext>
            </a:extLst>
          </p:cNvPr>
          <p:cNvPicPr>
            <a:picLocks noChangeAspect="1"/>
          </p:cNvPicPr>
          <p:nvPr/>
        </p:nvPicPr>
        <p:blipFill>
          <a:blip r:embed="rId2"/>
          <a:stretch>
            <a:fillRect/>
          </a:stretch>
        </p:blipFill>
        <p:spPr>
          <a:xfrm>
            <a:off x="539448" y="1444461"/>
            <a:ext cx="10750246" cy="4912507"/>
          </a:xfrm>
          <a:prstGeom prst="rect">
            <a:avLst/>
          </a:prstGeom>
        </p:spPr>
      </p:pic>
      <p:sp>
        <p:nvSpPr>
          <p:cNvPr id="6" name="TextBox 5">
            <a:extLst>
              <a:ext uri="{FF2B5EF4-FFF2-40B4-BE49-F238E27FC236}">
                <a16:creationId xmlns:a16="http://schemas.microsoft.com/office/drawing/2014/main" id="{3E21EECF-3930-4AD8-9FF9-9166F4A07A6F}"/>
              </a:ext>
            </a:extLst>
          </p:cNvPr>
          <p:cNvSpPr txBox="1"/>
          <p:nvPr/>
        </p:nvSpPr>
        <p:spPr>
          <a:xfrm>
            <a:off x="1700590" y="1591733"/>
            <a:ext cx="481391"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a:t>218</a:t>
            </a:r>
            <a:endParaRPr lang="en-US" sz="1050" dirty="0"/>
          </a:p>
        </p:txBody>
      </p:sp>
      <p:sp>
        <p:nvSpPr>
          <p:cNvPr id="7" name="TextBox 6">
            <a:extLst>
              <a:ext uri="{FF2B5EF4-FFF2-40B4-BE49-F238E27FC236}">
                <a16:creationId xmlns:a16="http://schemas.microsoft.com/office/drawing/2014/main" id="{C92C56BE-81A0-44ED-8DEA-D964C8497154}"/>
              </a:ext>
            </a:extLst>
          </p:cNvPr>
          <p:cNvSpPr txBox="1"/>
          <p:nvPr/>
        </p:nvSpPr>
        <p:spPr>
          <a:xfrm>
            <a:off x="2486780" y="1591732"/>
            <a:ext cx="481391"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a:t>218</a:t>
            </a:r>
            <a:endParaRPr lang="en-US" sz="1050" dirty="0"/>
          </a:p>
        </p:txBody>
      </p:sp>
      <p:sp>
        <p:nvSpPr>
          <p:cNvPr id="8" name="TextBox 7">
            <a:extLst>
              <a:ext uri="{FF2B5EF4-FFF2-40B4-BE49-F238E27FC236}">
                <a16:creationId xmlns:a16="http://schemas.microsoft.com/office/drawing/2014/main" id="{1B02C5A6-32E8-4211-88E7-6177D5229118}"/>
              </a:ext>
            </a:extLst>
          </p:cNvPr>
          <p:cNvSpPr txBox="1"/>
          <p:nvPr/>
        </p:nvSpPr>
        <p:spPr>
          <a:xfrm>
            <a:off x="3285065" y="2922208"/>
            <a:ext cx="481391"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a:t>134</a:t>
            </a:r>
            <a:endParaRPr lang="en-US" sz="1050" dirty="0"/>
          </a:p>
        </p:txBody>
      </p:sp>
      <p:sp>
        <p:nvSpPr>
          <p:cNvPr id="9" name="TextBox 8">
            <a:extLst>
              <a:ext uri="{FF2B5EF4-FFF2-40B4-BE49-F238E27FC236}">
                <a16:creationId xmlns:a16="http://schemas.microsoft.com/office/drawing/2014/main" id="{BBDB1730-2CF2-4B32-9D36-04A126E6BD0C}"/>
              </a:ext>
            </a:extLst>
          </p:cNvPr>
          <p:cNvSpPr txBox="1"/>
          <p:nvPr/>
        </p:nvSpPr>
        <p:spPr>
          <a:xfrm>
            <a:off x="4095447" y="3369732"/>
            <a:ext cx="481391"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a:t>107</a:t>
            </a:r>
            <a:endParaRPr lang="en-US" sz="1050" dirty="0"/>
          </a:p>
        </p:txBody>
      </p:sp>
      <p:sp>
        <p:nvSpPr>
          <p:cNvPr id="10" name="TextBox 9">
            <a:extLst>
              <a:ext uri="{FF2B5EF4-FFF2-40B4-BE49-F238E27FC236}">
                <a16:creationId xmlns:a16="http://schemas.microsoft.com/office/drawing/2014/main" id="{B7D60510-F0DC-4DAD-A495-C5F32BEE49BA}"/>
              </a:ext>
            </a:extLst>
          </p:cNvPr>
          <p:cNvSpPr txBox="1"/>
          <p:nvPr/>
        </p:nvSpPr>
        <p:spPr>
          <a:xfrm>
            <a:off x="4942113" y="3563256"/>
            <a:ext cx="481391"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a:t>96</a:t>
            </a:r>
            <a:endParaRPr lang="en-US" sz="1050" dirty="0"/>
          </a:p>
        </p:txBody>
      </p:sp>
      <p:sp>
        <p:nvSpPr>
          <p:cNvPr id="11" name="TextBox 10">
            <a:extLst>
              <a:ext uri="{FF2B5EF4-FFF2-40B4-BE49-F238E27FC236}">
                <a16:creationId xmlns:a16="http://schemas.microsoft.com/office/drawing/2014/main" id="{BB3CAD4E-7F84-4FD1-8152-09D4AF8998DA}"/>
              </a:ext>
            </a:extLst>
          </p:cNvPr>
          <p:cNvSpPr txBox="1"/>
          <p:nvPr/>
        </p:nvSpPr>
        <p:spPr>
          <a:xfrm>
            <a:off x="5740399" y="3623733"/>
            <a:ext cx="481391"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a:t>94</a:t>
            </a:r>
            <a:endParaRPr lang="en-US" sz="1050" dirty="0"/>
          </a:p>
        </p:txBody>
      </p:sp>
      <p:sp>
        <p:nvSpPr>
          <p:cNvPr id="12" name="TextBox 11">
            <a:extLst>
              <a:ext uri="{FF2B5EF4-FFF2-40B4-BE49-F238E27FC236}">
                <a16:creationId xmlns:a16="http://schemas.microsoft.com/office/drawing/2014/main" id="{06817A05-F270-4AFE-9D99-175EE4D5C344}"/>
              </a:ext>
            </a:extLst>
          </p:cNvPr>
          <p:cNvSpPr txBox="1"/>
          <p:nvPr/>
        </p:nvSpPr>
        <p:spPr>
          <a:xfrm>
            <a:off x="6538685" y="4325256"/>
            <a:ext cx="481391"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a:t>50</a:t>
            </a:r>
            <a:endParaRPr lang="en-US" sz="1050" dirty="0"/>
          </a:p>
        </p:txBody>
      </p:sp>
      <p:sp>
        <p:nvSpPr>
          <p:cNvPr id="13" name="TextBox 12">
            <a:extLst>
              <a:ext uri="{FF2B5EF4-FFF2-40B4-BE49-F238E27FC236}">
                <a16:creationId xmlns:a16="http://schemas.microsoft.com/office/drawing/2014/main" id="{E49001D5-07A2-422A-9AFD-095A237DF5E7}"/>
              </a:ext>
            </a:extLst>
          </p:cNvPr>
          <p:cNvSpPr txBox="1"/>
          <p:nvPr/>
        </p:nvSpPr>
        <p:spPr>
          <a:xfrm>
            <a:off x="7324875" y="4736494"/>
            <a:ext cx="481391"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a:t>24</a:t>
            </a:r>
            <a:endParaRPr lang="en-US" sz="1050" dirty="0"/>
          </a:p>
        </p:txBody>
      </p:sp>
      <p:sp>
        <p:nvSpPr>
          <p:cNvPr id="14" name="TextBox 13">
            <a:extLst>
              <a:ext uri="{FF2B5EF4-FFF2-40B4-BE49-F238E27FC236}">
                <a16:creationId xmlns:a16="http://schemas.microsoft.com/office/drawing/2014/main" id="{9D6C9418-6CB5-4425-BA14-D6849B6A4152}"/>
              </a:ext>
            </a:extLst>
          </p:cNvPr>
          <p:cNvSpPr txBox="1"/>
          <p:nvPr/>
        </p:nvSpPr>
        <p:spPr>
          <a:xfrm>
            <a:off x="8074780" y="4736494"/>
            <a:ext cx="481391"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a:t>24</a:t>
            </a:r>
            <a:endParaRPr lang="en-US" sz="1050" dirty="0"/>
          </a:p>
        </p:txBody>
      </p:sp>
      <p:sp>
        <p:nvSpPr>
          <p:cNvPr id="15" name="TextBox 14">
            <a:extLst>
              <a:ext uri="{FF2B5EF4-FFF2-40B4-BE49-F238E27FC236}">
                <a16:creationId xmlns:a16="http://schemas.microsoft.com/office/drawing/2014/main" id="{AE65F3E0-637B-49D4-8EBD-1E0EF19393AD}"/>
              </a:ext>
            </a:extLst>
          </p:cNvPr>
          <p:cNvSpPr txBox="1"/>
          <p:nvPr/>
        </p:nvSpPr>
        <p:spPr>
          <a:xfrm>
            <a:off x="8897255" y="4930018"/>
            <a:ext cx="481391"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a:t>14</a:t>
            </a:r>
            <a:endParaRPr lang="en-US" sz="1050" dirty="0"/>
          </a:p>
        </p:txBody>
      </p:sp>
      <p:sp>
        <p:nvSpPr>
          <p:cNvPr id="16" name="TextBox 15">
            <a:extLst>
              <a:ext uri="{FF2B5EF4-FFF2-40B4-BE49-F238E27FC236}">
                <a16:creationId xmlns:a16="http://schemas.microsoft.com/office/drawing/2014/main" id="{769938BE-8E1B-4B72-A0CC-2A2537EE971E}"/>
              </a:ext>
            </a:extLst>
          </p:cNvPr>
          <p:cNvSpPr txBox="1"/>
          <p:nvPr/>
        </p:nvSpPr>
        <p:spPr>
          <a:xfrm>
            <a:off x="9731827" y="4990494"/>
            <a:ext cx="481391"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a:t>8</a:t>
            </a:r>
            <a:endParaRPr lang="en-US" sz="1050" dirty="0"/>
          </a:p>
        </p:txBody>
      </p:sp>
      <p:sp>
        <p:nvSpPr>
          <p:cNvPr id="17" name="TextBox 16">
            <a:extLst>
              <a:ext uri="{FF2B5EF4-FFF2-40B4-BE49-F238E27FC236}">
                <a16:creationId xmlns:a16="http://schemas.microsoft.com/office/drawing/2014/main" id="{974E3B66-1A18-4AD7-92E8-2A02533CA1F3}"/>
              </a:ext>
            </a:extLst>
          </p:cNvPr>
          <p:cNvSpPr txBox="1"/>
          <p:nvPr/>
        </p:nvSpPr>
        <p:spPr>
          <a:xfrm>
            <a:off x="10505923" y="5063066"/>
            <a:ext cx="481391"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a:t>4</a:t>
            </a:r>
            <a:endParaRPr lang="en-US" sz="1050" dirty="0"/>
          </a:p>
        </p:txBody>
      </p:sp>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78305" y="2191385"/>
            <a:ext cx="10525371" cy="2862753"/>
          </a:xfrm>
        </p:spPr>
        <p:txBody>
          <a:bodyPr>
            <a:normAutofit/>
          </a:bodyPr>
          <a:lstStyle/>
          <a:p>
            <a:pPr marL="0" indent="0">
              <a:buNone/>
            </a:pPr>
            <a:r>
              <a:rPr lang="en-US" sz="2200" dirty="0"/>
              <a:t>In Module 1 you have collected the job postings data using web scraping in a file named “</a:t>
            </a:r>
            <a:r>
              <a:rPr lang="en-IN" sz="2400" dirty="0"/>
              <a:t>popular-</a:t>
            </a:r>
            <a:r>
              <a:rPr lang="en-IN" sz="2400" dirty="0" err="1"/>
              <a:t>languages.csv</a:t>
            </a:r>
            <a:r>
              <a:rPr lang="en-US" sz="2200" dirty="0"/>
              <a:t>”. Present that data using a bar chart here. Order the bar chart in the descending order of salary.</a:t>
            </a:r>
          </a:p>
        </p:txBody>
      </p:sp>
      <p:pic>
        <p:nvPicPr>
          <p:cNvPr id="4" name="Picture 4" descr="Chart, bar chart&#10;&#10;Description automatically generated">
            <a:extLst>
              <a:ext uri="{FF2B5EF4-FFF2-40B4-BE49-F238E27FC236}">
                <a16:creationId xmlns:a16="http://schemas.microsoft.com/office/drawing/2014/main" id="{2B2D7EF8-16DE-40EF-85BB-9E3375D7AA0A}"/>
              </a:ext>
            </a:extLst>
          </p:cNvPr>
          <p:cNvPicPr>
            <a:picLocks noChangeAspect="1"/>
          </p:cNvPicPr>
          <p:nvPr/>
        </p:nvPicPr>
        <p:blipFill>
          <a:blip r:embed="rId2"/>
          <a:stretch>
            <a:fillRect/>
          </a:stretch>
        </p:blipFill>
        <p:spPr>
          <a:xfrm>
            <a:off x="454781" y="1430494"/>
            <a:ext cx="10617199" cy="4795298"/>
          </a:xfrm>
          <a:prstGeom prst="rect">
            <a:avLst/>
          </a:prstGeom>
        </p:spPr>
      </p:pic>
      <p:sp>
        <p:nvSpPr>
          <p:cNvPr id="5" name="TextBox 4">
            <a:extLst>
              <a:ext uri="{FF2B5EF4-FFF2-40B4-BE49-F238E27FC236}">
                <a16:creationId xmlns:a16="http://schemas.microsoft.com/office/drawing/2014/main" id="{F914E464-62A9-4E7D-8913-F159E7EDD189}"/>
              </a:ext>
            </a:extLst>
          </p:cNvPr>
          <p:cNvSpPr txBox="1"/>
          <p:nvPr/>
        </p:nvSpPr>
        <p:spPr>
          <a:xfrm>
            <a:off x="1640114" y="1591733"/>
            <a:ext cx="759581"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a:t>$130,801</a:t>
            </a:r>
            <a:endParaRPr lang="en-US" sz="1050" dirty="0"/>
          </a:p>
        </p:txBody>
      </p:sp>
      <p:sp>
        <p:nvSpPr>
          <p:cNvPr id="6" name="TextBox 5">
            <a:extLst>
              <a:ext uri="{FF2B5EF4-FFF2-40B4-BE49-F238E27FC236}">
                <a16:creationId xmlns:a16="http://schemas.microsoft.com/office/drawing/2014/main" id="{DBFD3A51-06C9-40FF-9E0C-C94FE188FDF7}"/>
              </a:ext>
            </a:extLst>
          </p:cNvPr>
          <p:cNvSpPr txBox="1"/>
          <p:nvPr/>
        </p:nvSpPr>
        <p:spPr>
          <a:xfrm>
            <a:off x="2557085" y="2000704"/>
            <a:ext cx="783772"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a:ea typeface="+mn-lt"/>
                <a:cs typeface="+mn-lt"/>
              </a:rPr>
              <a:t>$114,383</a:t>
            </a:r>
            <a:endParaRPr lang="en-US" sz="1050"/>
          </a:p>
        </p:txBody>
      </p:sp>
      <p:sp>
        <p:nvSpPr>
          <p:cNvPr id="7" name="TextBox 6">
            <a:extLst>
              <a:ext uri="{FF2B5EF4-FFF2-40B4-BE49-F238E27FC236}">
                <a16:creationId xmlns:a16="http://schemas.microsoft.com/office/drawing/2014/main" id="{0A9EEAD2-90B5-4AB1-A5C0-9324961A601C}"/>
              </a:ext>
            </a:extLst>
          </p:cNvPr>
          <p:cNvSpPr txBox="1"/>
          <p:nvPr/>
        </p:nvSpPr>
        <p:spPr>
          <a:xfrm>
            <a:off x="3500513" y="2061179"/>
            <a:ext cx="783772"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a:ea typeface="+mn-lt"/>
                <a:cs typeface="+mn-lt"/>
              </a:rPr>
              <a:t>$113,865</a:t>
            </a:r>
            <a:endParaRPr lang="en-US" sz="1050"/>
          </a:p>
        </p:txBody>
      </p:sp>
      <p:sp>
        <p:nvSpPr>
          <p:cNvPr id="8" name="TextBox 7">
            <a:extLst>
              <a:ext uri="{FF2B5EF4-FFF2-40B4-BE49-F238E27FC236}">
                <a16:creationId xmlns:a16="http://schemas.microsoft.com/office/drawing/2014/main" id="{6C53C1D0-ED8C-4F33-836B-77709AE7C593}"/>
              </a:ext>
            </a:extLst>
          </p:cNvPr>
          <p:cNvSpPr txBox="1"/>
          <p:nvPr/>
        </p:nvSpPr>
        <p:spPr>
          <a:xfrm>
            <a:off x="4456037" y="2133751"/>
            <a:ext cx="783772"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a:ea typeface="+mn-lt"/>
                <a:cs typeface="+mn-lt"/>
              </a:rPr>
              <a:t>$110,981</a:t>
            </a:r>
            <a:endParaRPr lang="en-US" sz="1050"/>
          </a:p>
        </p:txBody>
      </p:sp>
      <p:sp>
        <p:nvSpPr>
          <p:cNvPr id="9" name="TextBox 8">
            <a:extLst>
              <a:ext uri="{FF2B5EF4-FFF2-40B4-BE49-F238E27FC236}">
                <a16:creationId xmlns:a16="http://schemas.microsoft.com/office/drawing/2014/main" id="{00ED6887-8EC7-46A6-A1A5-7E45D6D85B87}"/>
              </a:ext>
            </a:extLst>
          </p:cNvPr>
          <p:cNvSpPr txBox="1"/>
          <p:nvPr/>
        </p:nvSpPr>
        <p:spPr>
          <a:xfrm>
            <a:off x="5363180" y="2387751"/>
            <a:ext cx="783772"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a:ea typeface="+mn-lt"/>
                <a:cs typeface="+mn-lt"/>
              </a:rPr>
              <a:t>$101,013</a:t>
            </a:r>
            <a:endParaRPr lang="en-US" sz="1050"/>
          </a:p>
        </p:txBody>
      </p:sp>
      <p:sp>
        <p:nvSpPr>
          <p:cNvPr id="10" name="TextBox 9">
            <a:extLst>
              <a:ext uri="{FF2B5EF4-FFF2-40B4-BE49-F238E27FC236}">
                <a16:creationId xmlns:a16="http://schemas.microsoft.com/office/drawing/2014/main" id="{B1152199-7633-4236-9E19-D86A84F39653}"/>
              </a:ext>
            </a:extLst>
          </p:cNvPr>
          <p:cNvSpPr txBox="1"/>
          <p:nvPr/>
        </p:nvSpPr>
        <p:spPr>
          <a:xfrm>
            <a:off x="6342894" y="2581275"/>
            <a:ext cx="783772"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a:ea typeface="+mn-lt"/>
                <a:cs typeface="+mn-lt"/>
              </a:rPr>
              <a:t>$94,082</a:t>
            </a:r>
            <a:endParaRPr lang="en-US" sz="1050"/>
          </a:p>
        </p:txBody>
      </p:sp>
      <p:sp>
        <p:nvSpPr>
          <p:cNvPr id="11" name="TextBox 10">
            <a:extLst>
              <a:ext uri="{FF2B5EF4-FFF2-40B4-BE49-F238E27FC236}">
                <a16:creationId xmlns:a16="http://schemas.microsoft.com/office/drawing/2014/main" id="{3BB16F31-C43A-4878-B23F-3037B0D43182}"/>
              </a:ext>
            </a:extLst>
          </p:cNvPr>
          <p:cNvSpPr txBox="1"/>
          <p:nvPr/>
        </p:nvSpPr>
        <p:spPr>
          <a:xfrm>
            <a:off x="7262132" y="2641751"/>
            <a:ext cx="783772"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a:ea typeface="+mn-lt"/>
                <a:cs typeface="+mn-lt"/>
              </a:rPr>
              <a:t>$92,037</a:t>
            </a:r>
            <a:endParaRPr lang="en-US" sz="1050"/>
          </a:p>
        </p:txBody>
      </p:sp>
      <p:sp>
        <p:nvSpPr>
          <p:cNvPr id="12" name="TextBox 11">
            <a:extLst>
              <a:ext uri="{FF2B5EF4-FFF2-40B4-BE49-F238E27FC236}">
                <a16:creationId xmlns:a16="http://schemas.microsoft.com/office/drawing/2014/main" id="{57652825-8C35-4512-A1E3-2ACD8AEB8C05}"/>
              </a:ext>
            </a:extLst>
          </p:cNvPr>
          <p:cNvSpPr txBox="1"/>
          <p:nvPr/>
        </p:nvSpPr>
        <p:spPr>
          <a:xfrm>
            <a:off x="8229752" y="2762704"/>
            <a:ext cx="783772"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a:ea typeface="+mn-lt"/>
                <a:cs typeface="+mn-lt"/>
              </a:rPr>
              <a:t>$88,726</a:t>
            </a:r>
            <a:endParaRPr lang="en-US" sz="1050"/>
          </a:p>
        </p:txBody>
      </p:sp>
      <p:sp>
        <p:nvSpPr>
          <p:cNvPr id="13" name="TextBox 12">
            <a:extLst>
              <a:ext uri="{FF2B5EF4-FFF2-40B4-BE49-F238E27FC236}">
                <a16:creationId xmlns:a16="http://schemas.microsoft.com/office/drawing/2014/main" id="{6BBB8BA7-24D4-4F0A-8AF7-8C84F4A52327}"/>
              </a:ext>
            </a:extLst>
          </p:cNvPr>
          <p:cNvSpPr txBox="1"/>
          <p:nvPr/>
        </p:nvSpPr>
        <p:spPr>
          <a:xfrm>
            <a:off x="9185275" y="2835275"/>
            <a:ext cx="783772"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a:ea typeface="+mn-lt"/>
                <a:cs typeface="+mn-lt"/>
              </a:rPr>
              <a:t>$84,793</a:t>
            </a:r>
            <a:endParaRPr lang="en-US" sz="1050"/>
          </a:p>
        </p:txBody>
      </p:sp>
      <p:sp>
        <p:nvSpPr>
          <p:cNvPr id="14" name="TextBox 13">
            <a:extLst>
              <a:ext uri="{FF2B5EF4-FFF2-40B4-BE49-F238E27FC236}">
                <a16:creationId xmlns:a16="http://schemas.microsoft.com/office/drawing/2014/main" id="{9D8F55A8-D007-4C3B-BAC5-0519589937B6}"/>
              </a:ext>
            </a:extLst>
          </p:cNvPr>
          <p:cNvSpPr txBox="1"/>
          <p:nvPr/>
        </p:nvSpPr>
        <p:spPr>
          <a:xfrm>
            <a:off x="10104513" y="2835275"/>
            <a:ext cx="783772"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a:ea typeface="+mn-lt"/>
                <a:cs typeface="+mn-lt"/>
              </a:rPr>
              <a:t>$84,727</a:t>
            </a:r>
            <a:endParaRPr lang="en-US" sz="1050"/>
          </a:p>
        </p:txBody>
      </p:sp>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535338"/>
            <a:ext cx="7068725" cy="4465447"/>
          </a:xfrm>
        </p:spPr>
        <p:txBody>
          <a:bodyPr vert="horz" lIns="91440" tIns="45720" rIns="91440" bIns="45720" rtlCol="0" anchor="t">
            <a:normAutofit fontScale="92500"/>
          </a:bodyPr>
          <a:lstStyle/>
          <a:p>
            <a:r>
              <a:rPr lang="en-US" sz="2200" dirty="0">
                <a:latin typeface="IBM Plex Mono Text"/>
              </a:rPr>
              <a:t>Programming Language desirability imply that JavaScript and HTML/CSS should continue to be the most popular with Python on the rise</a:t>
            </a:r>
            <a:endParaRPr lang="en-US" dirty="0"/>
          </a:p>
          <a:p>
            <a:pPr lvl="1"/>
            <a:r>
              <a:rPr lang="en-US" sz="1800" dirty="0">
                <a:latin typeface="IBM Plex Mono Text"/>
              </a:rPr>
              <a:t>Python is currently 5th most used but 3rd most desired for next year</a:t>
            </a:r>
          </a:p>
          <a:p>
            <a:r>
              <a:rPr lang="en-US" sz="2200" dirty="0">
                <a:latin typeface="IBM Plex Mono Text"/>
              </a:rPr>
              <a:t>Analysis of most popular databases shows PostgreSQL will overtake MySQL as most favorable next year</a:t>
            </a:r>
            <a:endParaRPr lang="en-US" sz="2200" dirty="0"/>
          </a:p>
          <a:p>
            <a:pPr lvl="1"/>
            <a:r>
              <a:rPr lang="en-US" sz="1800" dirty="0">
                <a:latin typeface="IBM Plex Mono Text"/>
              </a:rPr>
              <a:t>MySQL is losing popularity</a:t>
            </a:r>
            <a:endParaRPr lang="en-US" sz="1800" dirty="0"/>
          </a:p>
          <a:p>
            <a:pPr lvl="1"/>
            <a:r>
              <a:rPr lang="en-US" sz="1800" dirty="0">
                <a:latin typeface="IBM Plex Mono Text"/>
              </a:rPr>
              <a:t>We also see a rise in demand for MongoDB, which is 2nd most desired for next year</a:t>
            </a:r>
          </a:p>
          <a:p>
            <a:r>
              <a:rPr lang="en-US" sz="2200" dirty="0">
                <a:latin typeface="IBM Plex Mono Text"/>
              </a:rPr>
              <a:t>The top 4 platforms used currently are Windows, Linux, Docker, and AWS, which are also the top 4 desired for next year</a:t>
            </a:r>
            <a:endParaRPr lang="en-US" sz="2200" dirty="0"/>
          </a:p>
          <a:p>
            <a:r>
              <a:rPr lang="en-US" sz="2200" dirty="0">
                <a:latin typeface="IBM Plex Mono Text"/>
              </a:rPr>
              <a:t>Web Frame trends indicate the most used jQuery is falling in popularity and will be replaced by the likes of React.js, Vue.js, and Angular.js, which will potentially be most used</a:t>
            </a:r>
            <a:endParaRPr lang="en-US" sz="2200" dirty="0"/>
          </a:p>
          <a:p>
            <a:pPr marL="0" indent="0">
              <a:buNone/>
            </a:pPr>
            <a:endParaRPr lang="en-US" sz="220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IBM Plex Mono Text"/>
              </a:rPr>
              <a:t>The goal of this report is to gain insight as to what the most popular programming languages, databases, platforms, and web frames are today, and which services will be in the future.</a:t>
            </a:r>
            <a:endParaRPr lang="en-US" sz="2200" dirty="0"/>
          </a:p>
          <a:p>
            <a:r>
              <a:rPr lang="en-US" sz="2200" dirty="0">
                <a:latin typeface="IBM Plex Mono Text"/>
              </a:rPr>
              <a:t>One of the biggest challenges of business is staying ahead, or even up to date, on the changing landscape of the industry.</a:t>
            </a:r>
          </a:p>
          <a:p>
            <a:r>
              <a:rPr lang="en-US" sz="2200" dirty="0">
                <a:latin typeface="IBM Plex Mono Text"/>
              </a:rPr>
              <a:t>By exploring current usage of various languages, platforms, databases, and web frames as well as the desirability of different services for the future I hope to answer questions about where the industry is heading so that businesses can stay up to date.</a:t>
            </a:r>
            <a:endParaRPr lang="en-US" sz="2200" dirty="0"/>
          </a:p>
          <a:p>
            <a:endParaRPr lang="en-US" sz="2200" dirty="0"/>
          </a:p>
          <a:p>
            <a:endParaRPr lang="en-US" sz="22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vert="horz" lIns="91440" tIns="45720" rIns="91440" bIns="45720" rtlCol="0" anchor="t">
            <a:normAutofit/>
          </a:bodyPr>
          <a:lstStyle/>
          <a:p>
            <a:r>
              <a:rPr lang="en-US" sz="2200" dirty="0">
                <a:latin typeface="IBM Plex Mono Text"/>
              </a:rPr>
              <a:t>To perform our analysis, we used 3 Datasets</a:t>
            </a:r>
            <a:endParaRPr lang="en-US" sz="2200" dirty="0"/>
          </a:p>
          <a:p>
            <a:pPr lvl="1"/>
            <a:r>
              <a:rPr lang="en-US" sz="1800" dirty="0">
                <a:latin typeface="IBM Plex Mono Text"/>
              </a:rPr>
              <a:t>The first was a survey of developers that gave insight to what languages, databases, platforms and web frames that they currently used, as well as their most desired next year</a:t>
            </a:r>
            <a:endParaRPr lang="en-US" sz="1800" dirty="0"/>
          </a:p>
          <a:p>
            <a:pPr lvl="1"/>
            <a:r>
              <a:rPr lang="en-US" sz="1800" dirty="0">
                <a:latin typeface="IBM Plex Mono Text"/>
              </a:rPr>
              <a:t>By using GitHub API I was able to collect a table of the number of job postings that required certain programming languages.</a:t>
            </a:r>
            <a:endParaRPr lang="en-US" sz="1800" dirty="0"/>
          </a:p>
          <a:p>
            <a:pPr lvl="1"/>
            <a:r>
              <a:rPr lang="en-US" sz="1800" dirty="0">
                <a:latin typeface="IBM Plex Mono Text"/>
              </a:rPr>
              <a:t>Lastly using web scraping I obtained data describing the median salary paid to developers who used a each language.</a:t>
            </a:r>
          </a:p>
          <a:p>
            <a:r>
              <a:rPr lang="en-US" sz="2200" dirty="0">
                <a:latin typeface="IBM Plex Mono Text"/>
              </a:rPr>
              <a:t>Once the data was collected and cleaned, by imputing majority or median values for missing data I created a dashboard visualizing top languages and services currently used, and desired next year.</a:t>
            </a:r>
            <a:endParaRPr lang="en-US" sz="2200" dirty="0"/>
          </a:p>
          <a:p>
            <a:pPr marL="0" indent="0">
              <a:buNone/>
            </a:pPr>
            <a:endParaRPr lang="en-US" sz="2200" dirty="0"/>
          </a:p>
          <a:p>
            <a:pPr marL="0" indent="0">
              <a:buNone/>
            </a:pPr>
            <a:endParaRPr lang="en-US" sz="2200" dirty="0"/>
          </a:p>
          <a:p>
            <a:pPr marL="457200" lvl="1" indent="0">
              <a:buNone/>
            </a:pPr>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4" name="TextBox 3">
            <a:extLst>
              <a:ext uri="{FF2B5EF4-FFF2-40B4-BE49-F238E27FC236}">
                <a16:creationId xmlns:a16="http://schemas.microsoft.com/office/drawing/2014/main" id="{5EC4C5FE-ECFA-4BF1-A9A5-3029BF8F4636}"/>
              </a:ext>
            </a:extLst>
          </p:cNvPr>
          <p:cNvSpPr txBox="1"/>
          <p:nvPr/>
        </p:nvSpPr>
        <p:spPr>
          <a:xfrm>
            <a:off x="333828" y="1422400"/>
            <a:ext cx="1104053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solidFill>
                  <a:srgbClr val="0070C0"/>
                </a:solidFill>
              </a:rPr>
              <a:t>Top programming languages for the future will be JavaScript, HTML/CSS, and Python. (See slides 7 &amp; 8)</a:t>
            </a:r>
          </a:p>
          <a:p>
            <a:pPr marL="285750" indent="-285750">
              <a:buFont typeface="Arial"/>
              <a:buChar char="•"/>
            </a:pPr>
            <a:r>
              <a:rPr lang="en-US" sz="2400" dirty="0">
                <a:solidFill>
                  <a:srgbClr val="0070C0"/>
                </a:solidFill>
              </a:rPr>
              <a:t>Top databases will be PostgreSQL, MongoDB, and possibly Redis with a large increase in desirability form the previous year. (See slides 9 &amp; 10)</a:t>
            </a:r>
          </a:p>
          <a:p>
            <a:pPr marL="285750" indent="-285750">
              <a:buFont typeface="Arial"/>
              <a:buChar char="•"/>
            </a:pPr>
            <a:r>
              <a:rPr lang="en-US" sz="2400" dirty="0">
                <a:solidFill>
                  <a:srgbClr val="0070C0"/>
                </a:solidFill>
              </a:rPr>
              <a:t>Top platforms will continue to be Windows, Linux, Docker, and AWS in that order; however, we see a rise in demand for Linux, Docker, and AWS with a decline in demand for Windows. (See slides 12, 13, &amp; 15)</a:t>
            </a:r>
          </a:p>
          <a:p>
            <a:pPr marL="285750" indent="-285750">
              <a:buFont typeface="Arial"/>
              <a:buChar char="•"/>
            </a:pPr>
            <a:r>
              <a:rPr lang="en-US" sz="2400" dirty="0">
                <a:solidFill>
                  <a:srgbClr val="0070C0"/>
                </a:solidFill>
              </a:rPr>
              <a:t>Finally for the top web frames, jQuery</a:t>
            </a:r>
            <a:r>
              <a:rPr lang="en-US" sz="2400" dirty="0">
                <a:solidFill>
                  <a:srgbClr val="0070C0"/>
                </a:solidFill>
                <a:ea typeface="+mn-lt"/>
                <a:cs typeface="+mn-lt"/>
              </a:rPr>
              <a:t> is popular now, but is losing popularity fast. Expect web frames such as React.js, Vue.js, and Angular.js to be the most used. (See slides 12, 13, &amp; 15)</a:t>
            </a:r>
            <a:endParaRPr lang="en-US" sz="2400" dirty="0">
              <a:solidFill>
                <a:srgbClr val="0070C0"/>
              </a:solidFill>
            </a:endParaRP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&lt;Bar chart of top 5 programming languages for the current year goes here.&gt;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programming languages for the next year goes here.&gt;</a:t>
            </a:r>
          </a:p>
        </p:txBody>
      </p:sp>
      <p:pic>
        <p:nvPicPr>
          <p:cNvPr id="5" name="Picture 5" descr="Chart, bar chart&#10;&#10;Description automatically generated">
            <a:extLst>
              <a:ext uri="{FF2B5EF4-FFF2-40B4-BE49-F238E27FC236}">
                <a16:creationId xmlns:a16="http://schemas.microsoft.com/office/drawing/2014/main" id="{EF922BE8-4C36-48D5-96C1-B3A4F8C1937F}"/>
              </a:ext>
            </a:extLst>
          </p:cNvPr>
          <p:cNvPicPr>
            <a:picLocks noChangeAspect="1"/>
          </p:cNvPicPr>
          <p:nvPr/>
        </p:nvPicPr>
        <p:blipFill>
          <a:blip r:embed="rId2"/>
          <a:stretch>
            <a:fillRect/>
          </a:stretch>
        </p:blipFill>
        <p:spPr>
          <a:xfrm>
            <a:off x="152400" y="2382132"/>
            <a:ext cx="5670247" cy="3133925"/>
          </a:xfrm>
          <a:prstGeom prst="rect">
            <a:avLst/>
          </a:prstGeom>
        </p:spPr>
      </p:pic>
      <p:pic>
        <p:nvPicPr>
          <p:cNvPr id="6" name="Picture 6" descr="Chart, bar chart&#10;&#10;Description automatically generated">
            <a:extLst>
              <a:ext uri="{FF2B5EF4-FFF2-40B4-BE49-F238E27FC236}">
                <a16:creationId xmlns:a16="http://schemas.microsoft.com/office/drawing/2014/main" id="{0625D1CA-2071-41E4-A6E4-3C3698BC1189}"/>
              </a:ext>
            </a:extLst>
          </p:cNvPr>
          <p:cNvPicPr>
            <a:picLocks noChangeAspect="1"/>
          </p:cNvPicPr>
          <p:nvPr/>
        </p:nvPicPr>
        <p:blipFill>
          <a:blip r:embed="rId3"/>
          <a:stretch>
            <a:fillRect/>
          </a:stretch>
        </p:blipFill>
        <p:spPr>
          <a:xfrm>
            <a:off x="5982305" y="2377385"/>
            <a:ext cx="5839580" cy="3143420"/>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vert="horz" lIns="91440" tIns="45720" rIns="91440" bIns="45720" rtlCol="0" anchor="t">
            <a:normAutofit/>
          </a:bodyPr>
          <a:lstStyle/>
          <a:p>
            <a:pPr marL="0" indent="0">
              <a:buNone/>
            </a:pPr>
            <a:r>
              <a:rPr lang="en-US" dirty="0">
                <a:latin typeface="IBM Plex Mono Text"/>
              </a:rPr>
              <a:t>Findings</a:t>
            </a:r>
          </a:p>
          <a:p>
            <a:r>
              <a:rPr lang="en-US" sz="2400" dirty="0">
                <a:latin typeface="IBM Plex Mono Text"/>
              </a:rPr>
              <a:t>JavaScript and HTML/CSS top both of the charts</a:t>
            </a:r>
            <a:endParaRPr lang="en-US" sz="2400"/>
          </a:p>
          <a:p>
            <a:r>
              <a:rPr lang="en-US" sz="2400" dirty="0">
                <a:latin typeface="IBM Plex Mono Text"/>
              </a:rPr>
              <a:t>Python is 5th currently but 3rd in desired next year</a:t>
            </a:r>
          </a:p>
          <a:p>
            <a:r>
              <a:rPr lang="en-US" sz="2400" dirty="0">
                <a:latin typeface="IBM Plex Mono Text"/>
              </a:rPr>
              <a:t>Bash/Shell/</a:t>
            </a:r>
            <a:r>
              <a:rPr lang="en-US" sz="2400" dirty="0" err="1">
                <a:latin typeface="IBM Plex Mono Text"/>
              </a:rPr>
              <a:t>Powershell</a:t>
            </a:r>
            <a:r>
              <a:rPr lang="en-US" sz="2400" dirty="0">
                <a:latin typeface="IBM Plex Mono Text"/>
              </a:rPr>
              <a:t> is fourth most popular but does not appear to be desired next year</a:t>
            </a:r>
            <a:endParaRPr lang="en-US" sz="2400"/>
          </a:p>
          <a:p>
            <a:r>
              <a:rPr lang="en-US" sz="2400" dirty="0">
                <a:latin typeface="IBM Plex Mono Text"/>
              </a:rPr>
              <a:t>Typescript appears to be fifth most desired language for next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vert="horz" lIns="91440" tIns="45720" rIns="91440" bIns="45720" rtlCol="0" anchor="t">
            <a:normAutofit/>
          </a:bodyPr>
          <a:lstStyle/>
          <a:p>
            <a:pPr marL="0" indent="0">
              <a:buNone/>
            </a:pPr>
            <a:r>
              <a:rPr lang="en-US" dirty="0">
                <a:latin typeface="IBM Plex Mono Text"/>
              </a:rPr>
              <a:t>Implications</a:t>
            </a:r>
          </a:p>
          <a:p>
            <a:r>
              <a:rPr lang="en-US" dirty="0">
                <a:latin typeface="IBM Plex Mono Text"/>
              </a:rPr>
              <a:t>JavaScript and HTML/CSS should continue to be the most popular</a:t>
            </a:r>
            <a:endParaRPr lang="en-US" dirty="0"/>
          </a:p>
          <a:p>
            <a:r>
              <a:rPr lang="en-US" dirty="0">
                <a:latin typeface="IBM Plex Mono Text"/>
              </a:rPr>
              <a:t>Python Language is gaining popularity</a:t>
            </a:r>
          </a:p>
          <a:p>
            <a:r>
              <a:rPr lang="en-US" dirty="0">
                <a:latin typeface="IBM Plex Mono Text"/>
              </a:rPr>
              <a:t>Typescript is on the rise whereas Bash/Shell/</a:t>
            </a:r>
            <a:r>
              <a:rPr lang="en-US" dirty="0" err="1">
                <a:latin typeface="IBM Plex Mono Text"/>
              </a:rPr>
              <a:t>Powershell</a:t>
            </a:r>
            <a:r>
              <a:rPr lang="en-US" dirty="0">
                <a:latin typeface="IBM Plex Mono Text"/>
              </a:rPr>
              <a:t> seems to be losing popularity</a:t>
            </a:r>
            <a:endParaRPr lang="en-US" dirty="0"/>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current year goes here &gt;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next year goes here.&gt;</a:t>
            </a:r>
          </a:p>
        </p:txBody>
      </p:sp>
      <p:pic>
        <p:nvPicPr>
          <p:cNvPr id="5" name="Picture 5" descr="Chart, bar chart&#10;&#10;Description automatically generated">
            <a:extLst>
              <a:ext uri="{FF2B5EF4-FFF2-40B4-BE49-F238E27FC236}">
                <a16:creationId xmlns:a16="http://schemas.microsoft.com/office/drawing/2014/main" id="{AC784718-0101-4103-8184-06557BA580A5}"/>
              </a:ext>
            </a:extLst>
          </p:cNvPr>
          <p:cNvPicPr>
            <a:picLocks noChangeAspect="1"/>
          </p:cNvPicPr>
          <p:nvPr/>
        </p:nvPicPr>
        <p:blipFill>
          <a:blip r:embed="rId2"/>
          <a:stretch>
            <a:fillRect/>
          </a:stretch>
        </p:blipFill>
        <p:spPr>
          <a:xfrm>
            <a:off x="79829" y="2452034"/>
            <a:ext cx="6105676" cy="3320694"/>
          </a:xfrm>
          <a:prstGeom prst="rect">
            <a:avLst/>
          </a:prstGeom>
        </p:spPr>
      </p:pic>
      <p:pic>
        <p:nvPicPr>
          <p:cNvPr id="6" name="Picture 6" descr="Chart, bar chart&#10;&#10;Description automatically generated">
            <a:extLst>
              <a:ext uri="{FF2B5EF4-FFF2-40B4-BE49-F238E27FC236}">
                <a16:creationId xmlns:a16="http://schemas.microsoft.com/office/drawing/2014/main" id="{E0F6C935-26B2-4A13-82B8-B6733F01854C}"/>
              </a:ext>
            </a:extLst>
          </p:cNvPr>
          <p:cNvPicPr>
            <a:picLocks noChangeAspect="1"/>
          </p:cNvPicPr>
          <p:nvPr/>
        </p:nvPicPr>
        <p:blipFill>
          <a:blip r:embed="rId3"/>
          <a:stretch>
            <a:fillRect/>
          </a:stretch>
        </p:blipFill>
        <p:spPr>
          <a:xfrm>
            <a:off x="6127448" y="2508302"/>
            <a:ext cx="5948437" cy="3244442"/>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424</TotalTime>
  <Words>359</Words>
  <Application>Microsoft Office PowerPoint</Application>
  <PresentationFormat>Widescreen</PresentationFormat>
  <Paragraphs>110</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SLIDE_TEMPLATE_skill_network</vt:lpstr>
      <vt:lpstr>Analysis of Current and Future Programming Language, Database, and Web Frame Trends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 – Current Trends</vt:lpstr>
      <vt:lpstr>DASHBOARD TAB 2 – Future trends</vt:lpstr>
      <vt:lpstr>DASHBOARD TAB 3 - Demographics</vt:lpstr>
      <vt:lpstr>DISCUSSION</vt:lpstr>
      <vt:lpstr>OVERALL FINDINGS &amp; IMPLICATIONS</vt:lpstr>
      <vt:lpstr>CONCLUSION</vt:lpstr>
      <vt:lpstr>APPENDIX</vt:lpstr>
      <vt:lpstr>GITHUB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Ramesh Sannareddy</cp:lastModifiedBy>
  <cp:revision>808</cp:revision>
  <dcterms:created xsi:type="dcterms:W3CDTF">2020-10-28T18:29:43Z</dcterms:created>
  <dcterms:modified xsi:type="dcterms:W3CDTF">2020-12-05T19:33:52Z</dcterms:modified>
</cp:coreProperties>
</file>