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7533cb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7533cb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7533cb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7533cb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direct name connection, 60% match</a:t>
            </a:r>
            <a:endParaRPr/>
          </a:p>
          <a:p>
            <a:pPr indent="0" lvl="0" marL="0" rtl="0" algn="l">
              <a:spcBef>
                <a:spcPts val="0"/>
              </a:spcBef>
              <a:spcAft>
                <a:spcPts val="0"/>
              </a:spcAft>
              <a:buNone/>
            </a:pPr>
            <a:r>
              <a:rPr lang="en"/>
              <a:t>Ngrams - Tri-grams by letters, 73% match</a:t>
            </a:r>
            <a:endParaRPr/>
          </a:p>
          <a:p>
            <a:pPr indent="0" lvl="0" marL="0" rtl="0" algn="l">
              <a:spcBef>
                <a:spcPts val="0"/>
              </a:spcBef>
              <a:spcAft>
                <a:spcPts val="0"/>
              </a:spcAft>
              <a:buNone/>
            </a:pPr>
            <a:r>
              <a:rPr lang="en"/>
              <a:t>soundex/metaphone- using letter sounds to match names 79% match</a:t>
            </a:r>
            <a:endParaRPr/>
          </a:p>
          <a:p>
            <a:pPr indent="0" lvl="0" marL="0" rtl="0" algn="l">
              <a:spcBef>
                <a:spcPts val="0"/>
              </a:spcBef>
              <a:spcAft>
                <a:spcPts val="0"/>
              </a:spcAft>
              <a:buNone/>
            </a:pPr>
            <a:r>
              <a:rPr lang="en"/>
              <a:t>TF-IDF- uses term and inverse term frequency to match, 84% match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7533cb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7533cb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7533cb9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7533cb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c3d681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c3d681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7533cb9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7533cb9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7533cb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7533cb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3e91415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3e91415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a280dd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a280dd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 (Corey)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7533cb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7533cb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7533cb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7533cb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3e914154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3e914154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7533cb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7533cb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psql</a:t>
            </a:r>
            <a:endParaRPr/>
          </a:p>
          <a:p>
            <a:pPr indent="0" lvl="0" marL="0" rtl="0" algn="l">
              <a:spcBef>
                <a:spcPts val="0"/>
              </a:spcBef>
              <a:spcAft>
                <a:spcPts val="0"/>
              </a:spcAft>
              <a:buNone/>
            </a:pPr>
            <a:r>
              <a:rPr lang="en"/>
              <a:t>Pros: storage space, easy integration with python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220"/>
              <a:t>Stride Funding Independent Study</a:t>
            </a:r>
            <a:endParaRPr sz="422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Corey Beck, Seth Markarian, Sena Yevenyo, &amp; Jennifer Zhu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60950" y="540800"/>
            <a:ext cx="8222100" cy="99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Implementation of CIP-SOC Crosswalk</a:t>
            </a:r>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algorithm was implemented in Python</a:t>
            </a:r>
            <a:endParaRPr/>
          </a:p>
          <a:p>
            <a:pPr indent="-342900" lvl="0" marL="457200" rtl="0" algn="l">
              <a:spcBef>
                <a:spcPts val="0"/>
              </a:spcBef>
              <a:spcAft>
                <a:spcPts val="0"/>
              </a:spcAft>
              <a:buSzPts val="1800"/>
              <a:buChar char="●"/>
            </a:pPr>
            <a:r>
              <a:rPr lang="en"/>
              <a:t>Lots of libraries to support database connection and data manipulation</a:t>
            </a:r>
            <a:endParaRPr/>
          </a:p>
          <a:p>
            <a:pPr indent="-342900" lvl="0" marL="457200" rtl="0" algn="l">
              <a:spcBef>
                <a:spcPts val="0"/>
              </a:spcBef>
              <a:spcAft>
                <a:spcPts val="0"/>
              </a:spcAft>
              <a:buSzPts val="1800"/>
              <a:buChar char="●"/>
            </a:pPr>
            <a:r>
              <a:rPr lang="en"/>
              <a:t>A single change to the algorithm when implemented:</a:t>
            </a:r>
            <a:br>
              <a:rPr lang="en"/>
            </a:br>
            <a:r>
              <a:rPr lang="en"/>
              <a:t>1. Any CIP code in format XX,  like 01 matches with any CIP code in format 01.XXXX. eg: 01.0201</a:t>
            </a:r>
            <a:br>
              <a:rPr lang="en"/>
            </a:br>
            <a:r>
              <a:rPr lang="en"/>
              <a:t>2. Any CIP code in format XX.XX like 01.01 matches with any CIP code in format 01.01XX. eg: 01.0102</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Use DoE and BLS data to connect job names to SOC names using fuzzy matching techniques:</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Name matching</a:t>
            </a:r>
            <a:endParaRPr/>
          </a:p>
          <a:p>
            <a:pPr indent="-342900" lvl="0" marL="457200" rtl="0" algn="l">
              <a:spcBef>
                <a:spcPts val="0"/>
              </a:spcBef>
              <a:spcAft>
                <a:spcPts val="0"/>
              </a:spcAft>
              <a:buSzPts val="1800"/>
              <a:buChar char="●"/>
            </a:pPr>
            <a:r>
              <a:rPr lang="en"/>
              <a:t>Ngrams matching</a:t>
            </a:r>
            <a:endParaRPr/>
          </a:p>
          <a:p>
            <a:pPr indent="-342900" lvl="0" marL="457200" rtl="0" algn="l">
              <a:spcBef>
                <a:spcPts val="0"/>
              </a:spcBef>
              <a:spcAft>
                <a:spcPts val="0"/>
              </a:spcAft>
              <a:buSzPts val="1800"/>
              <a:buChar char="●"/>
            </a:pPr>
            <a:r>
              <a:rPr lang="en"/>
              <a:t>soundex/metaphone</a:t>
            </a:r>
            <a:endParaRPr/>
          </a:p>
          <a:p>
            <a:pPr indent="-342900" lvl="0" marL="457200" rtl="0" algn="l">
              <a:spcBef>
                <a:spcPts val="0"/>
              </a:spcBef>
              <a:spcAft>
                <a:spcPts val="0"/>
              </a:spcAft>
              <a:buSzPts val="1800"/>
              <a:buChar char="●"/>
            </a:pPr>
            <a:r>
              <a:rPr lang="en"/>
              <a:t>TF-IDF</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Create an API using FastAPI to help with CIP lookup and SOC matching</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Endpoints:</a:t>
            </a:r>
            <a:endParaRPr/>
          </a:p>
          <a:p>
            <a:pPr indent="-342900" lvl="0" marL="457200" rtl="0" algn="l">
              <a:spcBef>
                <a:spcPts val="1200"/>
              </a:spcBef>
              <a:spcAft>
                <a:spcPts val="0"/>
              </a:spcAft>
              <a:buSzPts val="1800"/>
              <a:buChar char="●"/>
            </a:pPr>
            <a:r>
              <a:rPr lang="en"/>
              <a:t>`/api/cip/{cip_code}/`</a:t>
            </a:r>
            <a:endParaRPr/>
          </a:p>
          <a:p>
            <a:pPr indent="-342900" lvl="0" marL="457200" rtl="0" algn="l">
              <a:spcBef>
                <a:spcPts val="0"/>
              </a:spcBef>
              <a:spcAft>
                <a:spcPts val="0"/>
              </a:spcAft>
              <a:buSzPts val="1800"/>
              <a:buChar char="●"/>
            </a:pPr>
            <a:r>
              <a:rPr lang="en"/>
              <a:t>`/api/cip/{cip_code}/soc/`</a:t>
            </a:r>
            <a:endParaRPr/>
          </a:p>
          <a:p>
            <a:pPr indent="-342900" lvl="0" marL="457200" rtl="0" algn="l">
              <a:spcBef>
                <a:spcPts val="0"/>
              </a:spcBef>
              <a:spcAft>
                <a:spcPts val="0"/>
              </a:spcAft>
              <a:buSzPts val="1800"/>
              <a:buChar char="●"/>
            </a:pPr>
            <a:r>
              <a:rPr lang="en"/>
              <a:t>`/api/soc/{soc_code}/`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Interface for the Crosswalk</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using Bootstrap with the FastAPI backend</a:t>
            </a:r>
            <a:endParaRPr/>
          </a:p>
          <a:p>
            <a:pPr indent="-342900" lvl="0" marL="457200" rtl="0" algn="l">
              <a:spcBef>
                <a:spcPts val="0"/>
              </a:spcBef>
              <a:spcAft>
                <a:spcPts val="0"/>
              </a:spcAft>
              <a:buSzPts val="1800"/>
              <a:buChar char="●"/>
            </a:pPr>
            <a:r>
              <a:rPr lang="en"/>
              <a:t>Supports entering the CIP code and retrieving a tabular dataset of the SOC matches together with the information about the CIP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Acknowledgements</a:t>
            </a:r>
            <a:endParaRPr/>
          </a:p>
        </p:txBody>
      </p:sp>
      <p:sp>
        <p:nvSpPr>
          <p:cNvPr id="146" name="Google Shape;146;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Stride Funding</a:t>
            </a:r>
            <a:endParaRPr/>
          </a:p>
          <a:p>
            <a:pPr indent="-342900" lvl="0" marL="457200" rtl="0" algn="l">
              <a:spcBef>
                <a:spcPts val="0"/>
              </a:spcBef>
              <a:spcAft>
                <a:spcPts val="0"/>
              </a:spcAft>
              <a:buSzPts val="1800"/>
              <a:buChar char="●"/>
            </a:pPr>
            <a:r>
              <a:rPr lang="en"/>
              <a:t>Dyer Center</a:t>
            </a:r>
            <a:endParaRPr/>
          </a:p>
          <a:p>
            <a:pPr indent="-342900" lvl="0" marL="457200" rtl="0" algn="l">
              <a:spcBef>
                <a:spcPts val="0"/>
              </a:spcBef>
              <a:spcAft>
                <a:spcPts val="0"/>
              </a:spcAft>
              <a:buSzPts val="1800"/>
              <a:buChar char="●"/>
            </a:pPr>
            <a:r>
              <a:rPr lang="en"/>
              <a:t>Professors Liew and Gaugler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Presentation 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Data Sets</a:t>
            </a:r>
            <a:endParaRPr/>
          </a:p>
          <a:p>
            <a:pPr indent="-317500" lvl="1" marL="914400" rtl="0" algn="l">
              <a:spcBef>
                <a:spcPts val="0"/>
              </a:spcBef>
              <a:spcAft>
                <a:spcPts val="0"/>
              </a:spcAft>
              <a:buSzPts val="1400"/>
              <a:buChar char="○"/>
            </a:pPr>
            <a:r>
              <a:rPr lang="en"/>
              <a:t>CIP SOC Crosswalk</a:t>
            </a:r>
            <a:endParaRPr/>
          </a:p>
          <a:p>
            <a:pPr indent="-317500" lvl="1" marL="914400" rtl="0" algn="l">
              <a:spcBef>
                <a:spcPts val="0"/>
              </a:spcBef>
              <a:spcAft>
                <a:spcPts val="0"/>
              </a:spcAft>
              <a:buSzPts val="1400"/>
              <a:buChar char="○"/>
            </a:pPr>
            <a:r>
              <a:rPr lang="en"/>
              <a:t>School Specific Data Collection</a:t>
            </a:r>
            <a:endParaRPr/>
          </a:p>
          <a:p>
            <a:pPr indent="-342900" lvl="0" marL="457200" rtl="0" algn="l">
              <a:spcBef>
                <a:spcPts val="0"/>
              </a:spcBef>
              <a:spcAft>
                <a:spcPts val="0"/>
              </a:spcAft>
              <a:buSzPts val="1800"/>
              <a:buChar char="●"/>
            </a:pPr>
            <a:r>
              <a:rPr lang="en"/>
              <a:t>Implementation</a:t>
            </a:r>
            <a:endParaRPr/>
          </a:p>
          <a:p>
            <a:pPr indent="-317500" lvl="1" marL="914400" rtl="0" algn="l">
              <a:spcBef>
                <a:spcPts val="0"/>
              </a:spcBef>
              <a:spcAft>
                <a:spcPts val="0"/>
              </a:spcAft>
              <a:buSzPts val="1400"/>
              <a:buChar char="○"/>
            </a:pPr>
            <a:r>
              <a:rPr lang="en"/>
              <a:t>Python &lt;- Fuzzy matching</a:t>
            </a:r>
            <a:endParaRPr/>
          </a:p>
          <a:p>
            <a:pPr indent="-317500" lvl="1" marL="914400" rtl="0" algn="l">
              <a:spcBef>
                <a:spcPts val="0"/>
              </a:spcBef>
              <a:spcAft>
                <a:spcPts val="0"/>
              </a:spcAft>
              <a:buSzPts val="1400"/>
              <a:buChar char="○"/>
            </a:pPr>
            <a:r>
              <a:rPr lang="en"/>
              <a:t>postgreSQL &lt;- Database </a:t>
            </a:r>
            <a:endParaRPr/>
          </a:p>
          <a:p>
            <a:pPr indent="-317500" lvl="1" marL="914400" rtl="0" algn="l">
              <a:spcBef>
                <a:spcPts val="0"/>
              </a:spcBef>
              <a:spcAft>
                <a:spcPts val="0"/>
              </a:spcAft>
              <a:buSzPts val="1400"/>
              <a:buChar char="○"/>
            </a:pPr>
            <a:r>
              <a:rPr lang="en"/>
              <a:t>FastAPI &lt;- Crosswalk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Identifying and documenting a set of one of more robust methodologies that can provide reliable and tractable connections between DOE (Department of Education) field of study classifications (CIP codes) and BLS (</a:t>
            </a:r>
            <a:r>
              <a:rPr lang="en"/>
              <a:t>Bureau of Labor Statistics</a:t>
            </a:r>
            <a:r>
              <a:rPr lang="en"/>
              <a:t>)/Census/Department of Labor classifications of occupations (SOC codes).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Sets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make connections between CIP codes and SOC codes we utilized two different sets of data.</a:t>
            </a:r>
            <a:endParaRPr/>
          </a:p>
          <a:p>
            <a:pPr indent="-342900" lvl="0" marL="457200" rtl="0" algn="l">
              <a:spcBef>
                <a:spcPts val="1200"/>
              </a:spcBef>
              <a:spcAft>
                <a:spcPts val="0"/>
              </a:spcAft>
              <a:buSzPts val="1800"/>
              <a:buChar char="●"/>
            </a:pPr>
            <a:r>
              <a:rPr lang="en"/>
              <a:t>Official DOE and BLS crosswalk</a:t>
            </a:r>
            <a:endParaRPr/>
          </a:p>
          <a:p>
            <a:pPr indent="-342900" lvl="0" marL="457200" rtl="0" algn="l">
              <a:spcBef>
                <a:spcPts val="0"/>
              </a:spcBef>
              <a:spcAft>
                <a:spcPts val="0"/>
              </a:spcAft>
              <a:buSzPts val="1800"/>
              <a:buChar char="●"/>
            </a:pPr>
            <a:r>
              <a:rPr lang="en"/>
              <a:t>School specific ‘First Destination’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DOE/BLS Crosswalk</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CIP SOC Crosswalk is a joint effort by the DOE and BLS which matches 6-digit 2020 CIP codes with 6-digit detailed descriptions from the 2018 SOC codes. The matches are based on the content of the CIP Code and SOC Code descriptions.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DOE/BLS Crosswalk Connections</a:t>
            </a:r>
            <a:endParaRPr/>
          </a:p>
        </p:txBody>
      </p:sp>
      <p:pic>
        <p:nvPicPr>
          <p:cNvPr id="98" name="Google Shape;98;p18"/>
          <p:cNvPicPr preferRelativeResize="0"/>
          <p:nvPr/>
        </p:nvPicPr>
        <p:blipFill>
          <a:blip r:embed="rId3">
            <a:alphaModFix/>
          </a:blip>
          <a:stretch>
            <a:fillRect/>
          </a:stretch>
        </p:blipFill>
        <p:spPr>
          <a:xfrm>
            <a:off x="701700" y="1786750"/>
            <a:ext cx="7740601" cy="29633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School Specific Data Collection</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collected ‘First Destination’ data from the following schools, to find matchings between listed majors, and job titles. Schools were chosen to have variation in size and type, as well as having detailed enough data to create a CIP to SOC matching. </a:t>
            </a:r>
            <a:endParaRPr/>
          </a:p>
          <a:p>
            <a:pPr indent="-325755" lvl="0" marL="457200" rtl="0" algn="l">
              <a:spcBef>
                <a:spcPts val="1200"/>
              </a:spcBef>
              <a:spcAft>
                <a:spcPts val="0"/>
              </a:spcAft>
              <a:buSzPct val="100000"/>
              <a:buChar char="●"/>
            </a:pPr>
            <a:r>
              <a:rPr lang="en"/>
              <a:t>Brown University</a:t>
            </a:r>
            <a:endParaRPr/>
          </a:p>
          <a:p>
            <a:pPr indent="-325755" lvl="0" marL="457200" rtl="0" algn="l">
              <a:spcBef>
                <a:spcPts val="0"/>
              </a:spcBef>
              <a:spcAft>
                <a:spcPts val="0"/>
              </a:spcAft>
              <a:buSzPct val="100000"/>
              <a:buChar char="●"/>
            </a:pPr>
            <a:r>
              <a:rPr lang="en"/>
              <a:t>Davidson College</a:t>
            </a:r>
            <a:endParaRPr/>
          </a:p>
          <a:p>
            <a:pPr indent="-325755" lvl="0" marL="457200" rtl="0" algn="l">
              <a:spcBef>
                <a:spcPts val="0"/>
              </a:spcBef>
              <a:spcAft>
                <a:spcPts val="0"/>
              </a:spcAft>
              <a:buSzPct val="100000"/>
              <a:buChar char="●"/>
            </a:pPr>
            <a:r>
              <a:rPr lang="en"/>
              <a:t>Georgia Institute of Technology</a:t>
            </a:r>
            <a:endParaRPr/>
          </a:p>
          <a:p>
            <a:pPr indent="-325755" lvl="0" marL="457200" rtl="0" algn="l">
              <a:spcBef>
                <a:spcPts val="0"/>
              </a:spcBef>
              <a:spcAft>
                <a:spcPts val="0"/>
              </a:spcAft>
              <a:buSzPct val="100000"/>
              <a:buChar char="●"/>
            </a:pPr>
            <a:r>
              <a:rPr lang="en"/>
              <a:t>Haverford College</a:t>
            </a:r>
            <a:endParaRPr/>
          </a:p>
          <a:p>
            <a:pPr indent="-325755" lvl="0" marL="457200" rtl="0" algn="l">
              <a:spcBef>
                <a:spcPts val="0"/>
              </a:spcBef>
              <a:spcAft>
                <a:spcPts val="0"/>
              </a:spcAft>
              <a:buSzPct val="100000"/>
              <a:buChar char="●"/>
            </a:pPr>
            <a:r>
              <a:rPr lang="en"/>
              <a:t>Northeastern University</a:t>
            </a:r>
            <a:endParaRPr/>
          </a:p>
          <a:p>
            <a:pPr indent="-325755" lvl="0" marL="457200" rtl="0" algn="l">
              <a:spcBef>
                <a:spcPts val="0"/>
              </a:spcBef>
              <a:spcAft>
                <a:spcPts val="0"/>
              </a:spcAft>
              <a:buSzPct val="100000"/>
              <a:buChar char="●"/>
            </a:pPr>
            <a:r>
              <a:rPr lang="en"/>
              <a:t>The Ohio State University</a:t>
            </a:r>
            <a:endParaRPr/>
          </a:p>
          <a:p>
            <a:pPr indent="-325755" lvl="0" marL="457200" rtl="0" algn="l">
              <a:spcBef>
                <a:spcPts val="0"/>
              </a:spcBef>
              <a:spcAft>
                <a:spcPts val="0"/>
              </a:spcAft>
              <a:buSzPct val="100000"/>
              <a:buChar char="●"/>
            </a:pPr>
            <a:r>
              <a:rPr lang="en"/>
              <a:t>Yale University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School Specific Data Improvements</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School specific data gives the proportion of students in each SOC code, for a given CIP code.</a:t>
            </a:r>
            <a:endParaRPr/>
          </a:p>
          <a:p>
            <a:pPr indent="-342900" lvl="0" marL="457200" rtl="0" algn="l">
              <a:spcBef>
                <a:spcPts val="0"/>
              </a:spcBef>
              <a:spcAft>
                <a:spcPts val="0"/>
              </a:spcAft>
              <a:buSzPts val="1800"/>
              <a:buChar char="●"/>
            </a:pPr>
            <a:r>
              <a:rPr lang="en"/>
              <a:t>Different types of schools may have different rates or possible SOC outcomes for a given CIP code.</a:t>
            </a:r>
            <a:endParaRPr/>
          </a:p>
          <a:p>
            <a:pPr indent="-342900" lvl="0" marL="457200" rtl="0" algn="l">
              <a:spcBef>
                <a:spcPts val="0"/>
              </a:spcBef>
              <a:spcAft>
                <a:spcPts val="0"/>
              </a:spcAft>
              <a:buSzPts val="1800"/>
              <a:buChar char="●"/>
            </a:pPr>
            <a:r>
              <a:rPr lang="en"/>
              <a:t>School specific data can help reinforce and confirm the connections made in the CIP SOC crosswalk.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Compiling data into a single database: stride_db</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b="1" lang="en" sz="1600"/>
              <a:t>bls2020</a:t>
            </a:r>
            <a:r>
              <a:rPr lang="en" sz="1600"/>
              <a:t> - Stores the SOC/OCC data including total employed, annual mean compensation etc.</a:t>
            </a:r>
            <a:endParaRPr sz="1600"/>
          </a:p>
          <a:p>
            <a:pPr indent="-330200" lvl="0" marL="457200" rtl="0" algn="l">
              <a:spcBef>
                <a:spcPts val="0"/>
              </a:spcBef>
              <a:spcAft>
                <a:spcPts val="0"/>
              </a:spcAft>
              <a:buSzPts val="1600"/>
              <a:buChar char="●"/>
            </a:pPr>
            <a:r>
              <a:rPr b="1" lang="en" sz="1600"/>
              <a:t>bls2020description </a:t>
            </a:r>
            <a:r>
              <a:rPr lang="en" sz="1600"/>
              <a:t>- Stores the description of the column names of the SOC data</a:t>
            </a:r>
            <a:endParaRPr sz="1600"/>
          </a:p>
          <a:p>
            <a:pPr indent="-330200" lvl="0" marL="457200" rtl="0" algn="l">
              <a:spcBef>
                <a:spcPts val="0"/>
              </a:spcBef>
              <a:spcAft>
                <a:spcPts val="0"/>
              </a:spcAft>
              <a:buSzPts val="1600"/>
              <a:buChar char="●"/>
            </a:pPr>
            <a:r>
              <a:rPr b="1" lang="en" sz="1600"/>
              <a:t>cip2010_cip2020</a:t>
            </a:r>
            <a:r>
              <a:rPr lang="en" sz="1600"/>
              <a:t> - Stores the data for </a:t>
            </a:r>
            <a:r>
              <a:rPr lang="en" sz="1600"/>
              <a:t>conversion</a:t>
            </a:r>
            <a:r>
              <a:rPr lang="en" sz="1600"/>
              <a:t> of CIP 2010 data into CIP 2020 data.</a:t>
            </a:r>
            <a:endParaRPr sz="1600"/>
          </a:p>
          <a:p>
            <a:pPr indent="-330200" lvl="0" marL="457200" rtl="0" algn="l">
              <a:spcBef>
                <a:spcPts val="0"/>
              </a:spcBef>
              <a:spcAft>
                <a:spcPts val="0"/>
              </a:spcAft>
              <a:buSzPts val="1600"/>
              <a:buChar char="●"/>
            </a:pPr>
            <a:r>
              <a:rPr b="1" lang="en" sz="1600"/>
              <a:t>cip2020_soc2018 </a:t>
            </a:r>
            <a:r>
              <a:rPr lang="en" sz="1600"/>
              <a:t>- </a:t>
            </a:r>
            <a:r>
              <a:rPr lang="en" sz="1600"/>
              <a:t>Stores the many-to-many relation between the CIP and SOC data</a:t>
            </a:r>
            <a:endParaRPr sz="1600"/>
          </a:p>
          <a:p>
            <a:pPr indent="-330200" lvl="0" marL="457200" rtl="0" algn="l">
              <a:spcBef>
                <a:spcPts val="0"/>
              </a:spcBef>
              <a:spcAft>
                <a:spcPts val="0"/>
              </a:spcAft>
              <a:buSzPts val="1600"/>
              <a:buChar char="●"/>
            </a:pPr>
            <a:r>
              <a:rPr b="1" lang="en" sz="1600"/>
              <a:t>school_career_outcomes</a:t>
            </a:r>
            <a:r>
              <a:rPr lang="en" sz="1600"/>
              <a:t> - Stores the data on the crosswalk between school reported fields of occupation and the BLS SOC data</a:t>
            </a:r>
            <a:endParaRPr sz="16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