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71" r:id="rId4"/>
    <p:sldId id="273" r:id="rId5"/>
    <p:sldId id="274" r:id="rId6"/>
    <p:sldId id="258" r:id="rId7"/>
    <p:sldId id="263" r:id="rId8"/>
    <p:sldId id="259" r:id="rId9"/>
    <p:sldId id="268" r:id="rId10"/>
    <p:sldId id="264" r:id="rId11"/>
    <p:sldId id="269" r:id="rId12"/>
    <p:sldId id="270" r:id="rId13"/>
    <p:sldId id="265" r:id="rId14"/>
    <p:sldId id="266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0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7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2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2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7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8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2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1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5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3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3AD7-F902-4AD7-9B5B-33CF4C09C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133601"/>
            <a:ext cx="4800600" cy="3766268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Target Capture data analysis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9C3F2-8E27-4E26-80E1-F5DA1D46A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16735"/>
            <a:ext cx="4800600" cy="166844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Workshop, Bergen, 2022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Martha </a:t>
            </a:r>
            <a:r>
              <a:rPr lang="en-US" dirty="0" err="1">
                <a:solidFill>
                  <a:schemeClr val="tx1"/>
                </a:solidFill>
              </a:rPr>
              <a:t>Kandziora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Seth Musker </a:t>
            </a:r>
          </a:p>
          <a:p>
            <a:pPr algn="l"/>
            <a:endParaRPr lang="en-ZA" dirty="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5EEB0B6D-B732-E268-B2F8-5EA7944964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4124" r="38880" b="1"/>
          <a:stretch/>
        </p:blipFill>
        <p:spPr>
          <a:xfrm>
            <a:off x="6096000" y="10"/>
            <a:ext cx="6083807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0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7A62-1472-4AE5-B633-8F0924A3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to do with the results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1F57A-59E5-4313-A735-D8BFFA8C2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j-lt"/>
              </a:rPr>
              <a:t>The Great Paralog Debate: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j-lt"/>
              </a:rPr>
              <a:t>Exclude paralogs and make your life easier, but lose a lot of potentially crucial data?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OR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j-lt"/>
              </a:rPr>
              <a:t>Embrace paralogs and use them to your advantage? (you’ll have to work much harder, but it’ll most likely be worth it…)</a:t>
            </a:r>
            <a:endParaRPr lang="en-ZA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2648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86629C4-2661-45C0-BBFA-F87DBCB21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86" y="0"/>
            <a:ext cx="9598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0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F87F606-1BDE-4BEA-AE16-76528972D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164"/>
            <a:ext cx="12192000" cy="608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3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EA57C30-9025-429D-91F3-916F363A5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011"/>
            <a:ext cx="12192000" cy="600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2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7A62-1472-4AE5-B633-8F0924A3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1F57A-59E5-4313-A735-D8BFFA8C2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endParaRPr lang="en-ZA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9978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4648F3-C9BF-4BA0-8974-F2EFE1D3A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88" y="0"/>
            <a:ext cx="446442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087217-A995-4E8B-B0F2-8963E3FCC4F2}"/>
              </a:ext>
            </a:extLst>
          </p:cNvPr>
          <p:cNvSpPr txBox="1"/>
          <p:nvPr/>
        </p:nvSpPr>
        <p:spPr>
          <a:xfrm>
            <a:off x="8328211" y="6056244"/>
            <a:ext cx="330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Faircloth et al. 2012, </a:t>
            </a:r>
            <a:r>
              <a:rPr lang="en-US" i="1" dirty="0"/>
              <a:t>Sys. Biol.</a:t>
            </a:r>
            <a:endParaRPr lang="en-ZA" i="1" dirty="0"/>
          </a:p>
        </p:txBody>
      </p:sp>
    </p:spTree>
    <p:extLst>
      <p:ext uri="{BB962C8B-B14F-4D97-AF65-F5344CB8AC3E}">
        <p14:creationId xmlns:p14="http://schemas.microsoft.com/office/powerpoint/2010/main" val="130229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7A62-1472-4AE5-B633-8F0924A3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and why.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1F57A-59E5-4313-A735-D8BFFA8C2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j-lt"/>
              </a:rPr>
              <a:t>Most plant, animal and fungal genomes are large.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j-lt"/>
              </a:rPr>
              <a:t>Sequencing whole genomes? 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j-lt"/>
              </a:rPr>
              <a:t>costly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j-lt"/>
              </a:rPr>
              <a:t>analysis is challenging.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j-lt"/>
              </a:rPr>
              <a:t>For phylogenetics, we don’t want too much or too little data.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j-lt"/>
              </a:rPr>
              <a:t>Target capture = selectively sampling the genome.</a:t>
            </a:r>
            <a:endParaRPr lang="en-ZA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803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91BA-D77F-460E-AB3F-E6C14E83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Target Capture is like fishing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EB199-52C4-4451-9F40-265B8C1F1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You choose your bait(s) so that you know what you’re getting (mostly).</a:t>
            </a:r>
          </a:p>
          <a:p>
            <a:r>
              <a:rPr lang="en-US" dirty="0">
                <a:solidFill>
                  <a:schemeClr val="tx1"/>
                </a:solidFill>
              </a:rPr>
              <a:t>But you often get more than you bargained for.</a:t>
            </a:r>
          </a:p>
          <a:p>
            <a:r>
              <a:rPr lang="en-US" dirty="0">
                <a:solidFill>
                  <a:schemeClr val="tx1"/>
                </a:solidFill>
              </a:rPr>
              <a:t>Sometimes you must make do with less.</a:t>
            </a:r>
            <a:endParaRPr 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88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087217-A995-4E8B-B0F2-8963E3FCC4F2}"/>
              </a:ext>
            </a:extLst>
          </p:cNvPr>
          <p:cNvSpPr txBox="1"/>
          <p:nvPr/>
        </p:nvSpPr>
        <p:spPr>
          <a:xfrm>
            <a:off x="8937811" y="6347792"/>
            <a:ext cx="293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Gnirke</a:t>
            </a:r>
            <a:r>
              <a:rPr lang="en-US" dirty="0"/>
              <a:t> et al. 2009,</a:t>
            </a:r>
            <a:r>
              <a:rPr lang="en-US" i="1" dirty="0"/>
              <a:t> Nature.</a:t>
            </a:r>
            <a:endParaRPr lang="en-ZA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5045E3-DDE5-44BB-B93D-AB0BBF30D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591"/>
          <a:stretch/>
        </p:blipFill>
        <p:spPr>
          <a:xfrm>
            <a:off x="5790587" y="1250244"/>
            <a:ext cx="5844822" cy="480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367F51-55DA-41FE-B336-6F22E635F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591"/>
          <a:stretch/>
        </p:blipFill>
        <p:spPr>
          <a:xfrm>
            <a:off x="556591" y="490607"/>
            <a:ext cx="5446644" cy="447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2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3CE51F-EF21-4B9C-A6E4-57F4CCEC2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00"/>
          <a:stretch/>
        </p:blipFill>
        <p:spPr>
          <a:xfrm>
            <a:off x="859235" y="812800"/>
            <a:ext cx="6688930" cy="523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516651-3EA8-43E5-AA8A-28CDAC6E1D75}"/>
              </a:ext>
            </a:extLst>
          </p:cNvPr>
          <p:cNvSpPr txBox="1"/>
          <p:nvPr/>
        </p:nvSpPr>
        <p:spPr>
          <a:xfrm>
            <a:off x="859235" y="6045200"/>
            <a:ext cx="326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McCormack et al. 2013,</a:t>
            </a:r>
            <a:r>
              <a:rPr lang="en-US" i="1" dirty="0"/>
              <a:t> MPE.</a:t>
            </a:r>
            <a:endParaRPr lang="en-ZA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DEE18-7436-446F-8A7E-6AFAE68AED66}"/>
              </a:ext>
            </a:extLst>
          </p:cNvPr>
          <p:cNvSpPr txBox="1"/>
          <p:nvPr/>
        </p:nvSpPr>
        <p:spPr>
          <a:xfrm>
            <a:off x="7718611" y="2309744"/>
            <a:ext cx="3774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Restriction-site genome sampling;</a:t>
            </a:r>
          </a:p>
          <a:p>
            <a:r>
              <a:rPr lang="en-US" i="1" dirty="0"/>
              <a:t>aka RAD-seq, GBS</a:t>
            </a:r>
            <a:endParaRPr lang="en-ZA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0BCC6D-9BC1-4910-9955-BC535BE182A4}"/>
              </a:ext>
            </a:extLst>
          </p:cNvPr>
          <p:cNvSpPr txBox="1"/>
          <p:nvPr/>
        </p:nvSpPr>
        <p:spPr>
          <a:xfrm>
            <a:off x="7660850" y="3992494"/>
            <a:ext cx="376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Target-capture genome sampling;</a:t>
            </a:r>
          </a:p>
          <a:p>
            <a:r>
              <a:rPr lang="en-US" i="1" dirty="0"/>
              <a:t>aka </a:t>
            </a:r>
            <a:r>
              <a:rPr lang="en-US" i="1" dirty="0" err="1"/>
              <a:t>Hyb</a:t>
            </a:r>
            <a:r>
              <a:rPr lang="en-US" i="1" dirty="0"/>
              <a:t>-Seq, AHE, UCE, etc.</a:t>
            </a:r>
          </a:p>
        </p:txBody>
      </p:sp>
    </p:spTree>
    <p:extLst>
      <p:ext uri="{BB962C8B-B14F-4D97-AF65-F5344CB8AC3E}">
        <p14:creationId xmlns:p14="http://schemas.microsoft.com/office/powerpoint/2010/main" val="192283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7A62-1472-4AE5-B633-8F0924A3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It’s still a lot of data…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1F57A-59E5-4313-A735-D8BFFA8C2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j-lt"/>
              </a:rPr>
              <a:t>Hundreds to thousands of targets.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j-lt"/>
              </a:rPr>
              <a:t>Millions of raw reads.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j-lt"/>
              </a:rPr>
              <a:t>Many options for data processing from reads to sequence alignments.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j-lt"/>
              </a:rPr>
              <a:t>All options are computationally demanding.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j-lt"/>
              </a:rPr>
              <a:t>All options require time and effort.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j-lt"/>
              </a:rPr>
              <a:t>Martha: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HybPhyloMaker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j-lt"/>
              </a:rPr>
              <a:t>Seth: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HybPiper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(containerized)</a:t>
            </a:r>
            <a:endParaRPr lang="en-ZA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699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7A62-1472-4AE5-B633-8F0924A3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Don’t always know what we’re getting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1F57A-59E5-4313-A735-D8BFFA8C2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j-lt"/>
              </a:rPr>
              <a:t>General-use target sets may end up capturing problematic loci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j-lt"/>
              </a:rPr>
              <a:t>Notably, paralogs (genes with similar sequence but different evolutionary histories) are bad for phylogenetics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j-lt"/>
              </a:rPr>
              <a:t>How to detect them?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j-lt"/>
              </a:rPr>
              <a:t>Martha: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ParalogWizard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j-lt"/>
              </a:rPr>
              <a:t>Seth: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TargetVet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j-lt"/>
              </a:rPr>
              <a:t>How to </a:t>
            </a:r>
            <a:r>
              <a:rPr lang="en-US" u="sng" dirty="0">
                <a:solidFill>
                  <a:schemeClr val="tx1"/>
                </a:solidFill>
                <a:latin typeface="+mj-lt"/>
              </a:rPr>
              <a:t>use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them to your advantage?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j-lt"/>
              </a:rPr>
              <a:t>Martha: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ParalogWizard</a:t>
            </a:r>
            <a:endParaRPr lang="en-ZA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958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7A62-1472-4AE5-B633-8F0924A3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does </a:t>
            </a:r>
            <a:r>
              <a:rPr lang="en-US" dirty="0" err="1">
                <a:solidFill>
                  <a:schemeClr val="tx1"/>
                </a:solidFill>
              </a:rPr>
              <a:t>TargetVet</a:t>
            </a:r>
            <a:r>
              <a:rPr lang="en-US" dirty="0">
                <a:solidFill>
                  <a:schemeClr val="tx1"/>
                </a:solidFill>
              </a:rPr>
              <a:t> find paralogs?	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1F57A-59E5-4313-A735-D8BFFA8C2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6258"/>
            <a:ext cx="10515600" cy="4460705"/>
          </a:xfrm>
        </p:spPr>
        <p:txBody>
          <a:bodyPr>
            <a:normAutofit lnSpcReduction="10000"/>
          </a:bodyPr>
          <a:lstStyle/>
          <a:p>
            <a:pPr marL="228600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Per sample:</a:t>
            </a:r>
          </a:p>
          <a:p>
            <a:pPr marL="7429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j-lt"/>
              </a:rPr>
              <a:t>Collate assembled contigs from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HybPiper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output;</a:t>
            </a:r>
          </a:p>
          <a:p>
            <a:pPr marL="7429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j-lt"/>
              </a:rPr>
              <a:t>Blast contigs to the target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fasta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;</a:t>
            </a:r>
          </a:p>
          <a:p>
            <a:pPr marL="7429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j-lt"/>
              </a:rPr>
              <a:t>Parse blast results, calculating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paralogy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indices based on shared alignments.</a:t>
            </a:r>
          </a:p>
          <a:p>
            <a:pPr marL="228600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Across samples:</a:t>
            </a:r>
          </a:p>
          <a:p>
            <a:pPr marL="7429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j-lt"/>
              </a:rPr>
              <a:t>Identify shared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paralogy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patterns and estimate sets of single copy loci and paralogs.</a:t>
            </a:r>
          </a:p>
          <a:p>
            <a:pPr marL="742950" indent="-514350">
              <a:buClr>
                <a:schemeClr val="tx1"/>
              </a:buClr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742950" indent="-514350">
              <a:buClr>
                <a:schemeClr val="tx1"/>
              </a:buClr>
              <a:buFont typeface="+mj-lt"/>
              <a:buAutoNum type="arabicPeriod"/>
            </a:pPr>
            <a:endParaRPr lang="en-ZA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9383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Oval 247">
            <a:extLst>
              <a:ext uri="{FF2B5EF4-FFF2-40B4-BE49-F238E27FC236}">
                <a16:creationId xmlns:a16="http://schemas.microsoft.com/office/drawing/2014/main" id="{7EC4AE5A-8983-4AA2-A6FA-DDDCD4A07EB7}"/>
              </a:ext>
            </a:extLst>
          </p:cNvPr>
          <p:cNvSpPr/>
          <p:nvPr/>
        </p:nvSpPr>
        <p:spPr>
          <a:xfrm>
            <a:off x="2781545" y="5184930"/>
            <a:ext cx="258650" cy="258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468C3DF-4575-40E9-878E-CD60A90319F6}"/>
              </a:ext>
            </a:extLst>
          </p:cNvPr>
          <p:cNvSpPr/>
          <p:nvPr/>
        </p:nvSpPr>
        <p:spPr>
          <a:xfrm>
            <a:off x="2781545" y="5597680"/>
            <a:ext cx="258650" cy="258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DB44D881-0A13-455B-AC35-A436A87E40BE}"/>
              </a:ext>
            </a:extLst>
          </p:cNvPr>
          <p:cNvSpPr/>
          <p:nvPr/>
        </p:nvSpPr>
        <p:spPr>
          <a:xfrm>
            <a:off x="2781545" y="6010430"/>
            <a:ext cx="258650" cy="258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983687-697C-4A55-9820-295B2CA94E97}"/>
              </a:ext>
            </a:extLst>
          </p:cNvPr>
          <p:cNvSpPr/>
          <p:nvPr/>
        </p:nvSpPr>
        <p:spPr>
          <a:xfrm>
            <a:off x="342899" y="459087"/>
            <a:ext cx="5505451" cy="22079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6FC275-18AA-449C-8EBF-3CD0C1732628}"/>
              </a:ext>
            </a:extLst>
          </p:cNvPr>
          <p:cNvCxnSpPr/>
          <p:nvPr/>
        </p:nvCxnSpPr>
        <p:spPr>
          <a:xfrm>
            <a:off x="908298" y="1042757"/>
            <a:ext cx="31893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582047-038C-4EDC-8799-776FA3C584BD}"/>
              </a:ext>
            </a:extLst>
          </p:cNvPr>
          <p:cNvCxnSpPr/>
          <p:nvPr/>
        </p:nvCxnSpPr>
        <p:spPr>
          <a:xfrm>
            <a:off x="915894" y="1141476"/>
            <a:ext cx="31893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41DF73-4726-4080-A0D7-FA9DF4611182}"/>
              </a:ext>
            </a:extLst>
          </p:cNvPr>
          <p:cNvCxnSpPr/>
          <p:nvPr/>
        </p:nvCxnSpPr>
        <p:spPr>
          <a:xfrm>
            <a:off x="885518" y="1217412"/>
            <a:ext cx="31893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A82009-678D-4AAC-B7F2-3BB51157BB6B}"/>
              </a:ext>
            </a:extLst>
          </p:cNvPr>
          <p:cNvCxnSpPr/>
          <p:nvPr/>
        </p:nvCxnSpPr>
        <p:spPr>
          <a:xfrm>
            <a:off x="893114" y="1316131"/>
            <a:ext cx="31893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656228-694D-485E-901F-15B0E7F3AC98}"/>
              </a:ext>
            </a:extLst>
          </p:cNvPr>
          <p:cNvCxnSpPr/>
          <p:nvPr/>
        </p:nvCxnSpPr>
        <p:spPr>
          <a:xfrm>
            <a:off x="914925" y="1561020"/>
            <a:ext cx="3189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08C809-663A-4475-B9ED-0785DF2B8C98}"/>
              </a:ext>
            </a:extLst>
          </p:cNvPr>
          <p:cNvCxnSpPr/>
          <p:nvPr/>
        </p:nvCxnSpPr>
        <p:spPr>
          <a:xfrm>
            <a:off x="922521" y="1659739"/>
            <a:ext cx="3189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669928-9C67-4FA4-9B73-B87492281AA8}"/>
              </a:ext>
            </a:extLst>
          </p:cNvPr>
          <p:cNvCxnSpPr/>
          <p:nvPr/>
        </p:nvCxnSpPr>
        <p:spPr>
          <a:xfrm>
            <a:off x="892145" y="1735675"/>
            <a:ext cx="3189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0EC000-F5AB-4EC2-AA8E-72A7FAD9C1FD}"/>
              </a:ext>
            </a:extLst>
          </p:cNvPr>
          <p:cNvCxnSpPr/>
          <p:nvPr/>
        </p:nvCxnSpPr>
        <p:spPr>
          <a:xfrm>
            <a:off x="899741" y="1834394"/>
            <a:ext cx="3189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58ABE2-19C8-4B66-85A7-F6D8F417F295}"/>
              </a:ext>
            </a:extLst>
          </p:cNvPr>
          <p:cNvCxnSpPr/>
          <p:nvPr/>
        </p:nvCxnSpPr>
        <p:spPr>
          <a:xfrm>
            <a:off x="908299" y="2058435"/>
            <a:ext cx="31893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ADC312-6636-47F4-9F9D-6B765A320C51}"/>
              </a:ext>
            </a:extLst>
          </p:cNvPr>
          <p:cNvCxnSpPr/>
          <p:nvPr/>
        </p:nvCxnSpPr>
        <p:spPr>
          <a:xfrm>
            <a:off x="915895" y="2157154"/>
            <a:ext cx="31893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A27B3D-A265-437F-B36B-7CCEFC159EF1}"/>
              </a:ext>
            </a:extLst>
          </p:cNvPr>
          <p:cNvCxnSpPr/>
          <p:nvPr/>
        </p:nvCxnSpPr>
        <p:spPr>
          <a:xfrm>
            <a:off x="885519" y="2233090"/>
            <a:ext cx="31893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F806BD-0ACA-4451-8CF2-A99ED8199D9A}"/>
              </a:ext>
            </a:extLst>
          </p:cNvPr>
          <p:cNvCxnSpPr/>
          <p:nvPr/>
        </p:nvCxnSpPr>
        <p:spPr>
          <a:xfrm>
            <a:off x="893115" y="2331809"/>
            <a:ext cx="31893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6E1B00-04F7-476B-9DB2-12D3673F84B4}"/>
              </a:ext>
            </a:extLst>
          </p:cNvPr>
          <p:cNvCxnSpPr>
            <a:cxnSpLocks/>
          </p:cNvCxnSpPr>
          <p:nvPr/>
        </p:nvCxnSpPr>
        <p:spPr>
          <a:xfrm flipV="1">
            <a:off x="1293280" y="1778176"/>
            <a:ext cx="224963" cy="39539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2434DE-12C3-447B-A3E9-9F4959D9F34D}"/>
              </a:ext>
            </a:extLst>
          </p:cNvPr>
          <p:cNvCxnSpPr>
            <a:cxnSpLocks/>
          </p:cNvCxnSpPr>
          <p:nvPr/>
        </p:nvCxnSpPr>
        <p:spPr>
          <a:xfrm>
            <a:off x="1289190" y="1702239"/>
            <a:ext cx="229053" cy="7593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1FD9B1-52C8-4E2A-A388-3A1D52F46B4D}"/>
              </a:ext>
            </a:extLst>
          </p:cNvPr>
          <p:cNvCxnSpPr>
            <a:cxnSpLocks/>
          </p:cNvCxnSpPr>
          <p:nvPr/>
        </p:nvCxnSpPr>
        <p:spPr>
          <a:xfrm>
            <a:off x="1287145" y="1163086"/>
            <a:ext cx="231098" cy="6150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19A9F93-0255-439D-8436-9405FBBB85ED}"/>
              </a:ext>
            </a:extLst>
          </p:cNvPr>
          <p:cNvSpPr txBox="1"/>
          <p:nvPr/>
        </p:nvSpPr>
        <p:spPr>
          <a:xfrm>
            <a:off x="463312" y="980199"/>
            <a:ext cx="4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  <a:endParaRPr lang="en-Z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D1D455-5DA6-4D75-A1DB-0041DD0E8EF1}"/>
              </a:ext>
            </a:extLst>
          </p:cNvPr>
          <p:cNvSpPr txBox="1"/>
          <p:nvPr/>
        </p:nvSpPr>
        <p:spPr>
          <a:xfrm>
            <a:off x="463312" y="1472977"/>
            <a:ext cx="4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  <a:endParaRPr lang="en-Z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9BF40B-AAD8-42C1-A55F-6D53B173D47F}"/>
              </a:ext>
            </a:extLst>
          </p:cNvPr>
          <p:cNvSpPr txBox="1"/>
          <p:nvPr/>
        </p:nvSpPr>
        <p:spPr>
          <a:xfrm>
            <a:off x="463312" y="1965756"/>
            <a:ext cx="4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t3</a:t>
            </a:r>
            <a:endParaRPr lang="en-ZA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480E3CF-1C6C-47A2-83E0-83C384A0905E}"/>
              </a:ext>
            </a:extLst>
          </p:cNvPr>
          <p:cNvCxnSpPr>
            <a:cxnSpLocks/>
          </p:cNvCxnSpPr>
          <p:nvPr/>
        </p:nvCxnSpPr>
        <p:spPr>
          <a:xfrm>
            <a:off x="1826982" y="2148441"/>
            <a:ext cx="291727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08AA6E-7FDC-420C-B622-E6AE800905F0}"/>
              </a:ext>
            </a:extLst>
          </p:cNvPr>
          <p:cNvCxnSpPr>
            <a:cxnSpLocks/>
          </p:cNvCxnSpPr>
          <p:nvPr/>
        </p:nvCxnSpPr>
        <p:spPr>
          <a:xfrm>
            <a:off x="1825164" y="1624224"/>
            <a:ext cx="291727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26E187-B826-4A32-BB7D-89915CA29DDA}"/>
              </a:ext>
            </a:extLst>
          </p:cNvPr>
          <p:cNvCxnSpPr>
            <a:cxnSpLocks/>
          </p:cNvCxnSpPr>
          <p:nvPr/>
        </p:nvCxnSpPr>
        <p:spPr>
          <a:xfrm>
            <a:off x="1813730" y="1816977"/>
            <a:ext cx="291727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7F9D86-0CDC-411D-9536-175A14809873}"/>
              </a:ext>
            </a:extLst>
          </p:cNvPr>
          <p:cNvCxnSpPr>
            <a:cxnSpLocks/>
          </p:cNvCxnSpPr>
          <p:nvPr/>
        </p:nvCxnSpPr>
        <p:spPr>
          <a:xfrm>
            <a:off x="1813730" y="1336742"/>
            <a:ext cx="291727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2AAA024-54E1-4B94-8308-D07AEFF8B110}"/>
              </a:ext>
            </a:extLst>
          </p:cNvPr>
          <p:cNvCxnSpPr>
            <a:cxnSpLocks/>
          </p:cNvCxnSpPr>
          <p:nvPr/>
        </p:nvCxnSpPr>
        <p:spPr>
          <a:xfrm>
            <a:off x="1826982" y="1538681"/>
            <a:ext cx="291727" cy="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111871-37E6-437D-BA69-2C3F8FCC05EC}"/>
              </a:ext>
            </a:extLst>
          </p:cNvPr>
          <p:cNvCxnSpPr>
            <a:cxnSpLocks/>
          </p:cNvCxnSpPr>
          <p:nvPr/>
        </p:nvCxnSpPr>
        <p:spPr>
          <a:xfrm>
            <a:off x="1813730" y="1952967"/>
            <a:ext cx="291727" cy="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40E6987-DDC4-4316-B770-5AABD0EC613F}"/>
              </a:ext>
            </a:extLst>
          </p:cNvPr>
          <p:cNvCxnSpPr>
            <a:cxnSpLocks/>
          </p:cNvCxnSpPr>
          <p:nvPr/>
        </p:nvCxnSpPr>
        <p:spPr>
          <a:xfrm>
            <a:off x="1813730" y="1460188"/>
            <a:ext cx="291727" cy="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CBF028F-5874-4AB2-A908-A9726635ED22}"/>
              </a:ext>
            </a:extLst>
          </p:cNvPr>
          <p:cNvCxnSpPr>
            <a:cxnSpLocks/>
          </p:cNvCxnSpPr>
          <p:nvPr/>
        </p:nvCxnSpPr>
        <p:spPr>
          <a:xfrm>
            <a:off x="1813730" y="2036096"/>
            <a:ext cx="291727" cy="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15BCB63-A945-426A-B4F5-0FB1C7AB1724}"/>
              </a:ext>
            </a:extLst>
          </p:cNvPr>
          <p:cNvCxnSpPr>
            <a:cxnSpLocks/>
          </p:cNvCxnSpPr>
          <p:nvPr/>
        </p:nvCxnSpPr>
        <p:spPr>
          <a:xfrm>
            <a:off x="1798659" y="2256346"/>
            <a:ext cx="291727" cy="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98842F-7AE2-486F-96A7-75DB2F95E11A}"/>
              </a:ext>
            </a:extLst>
          </p:cNvPr>
          <p:cNvCxnSpPr>
            <a:cxnSpLocks/>
          </p:cNvCxnSpPr>
          <p:nvPr/>
        </p:nvCxnSpPr>
        <p:spPr>
          <a:xfrm>
            <a:off x="1813730" y="1898080"/>
            <a:ext cx="291727" cy="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B0FE66-DCAB-47BD-B89F-6D3A4DA43A6D}"/>
              </a:ext>
            </a:extLst>
          </p:cNvPr>
          <p:cNvCxnSpPr>
            <a:cxnSpLocks/>
          </p:cNvCxnSpPr>
          <p:nvPr/>
        </p:nvCxnSpPr>
        <p:spPr>
          <a:xfrm>
            <a:off x="1826982" y="1704036"/>
            <a:ext cx="291727" cy="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A84439D-D8D2-4451-BC24-8569B77D7870}"/>
              </a:ext>
            </a:extLst>
          </p:cNvPr>
          <p:cNvCxnSpPr>
            <a:cxnSpLocks/>
          </p:cNvCxnSpPr>
          <p:nvPr/>
        </p:nvCxnSpPr>
        <p:spPr>
          <a:xfrm>
            <a:off x="1833610" y="1247294"/>
            <a:ext cx="291727" cy="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CDB5071-CC5C-4390-A2FD-C24C243DD35C}"/>
              </a:ext>
            </a:extLst>
          </p:cNvPr>
          <p:cNvSpPr txBox="1"/>
          <p:nvPr/>
        </p:nvSpPr>
        <p:spPr>
          <a:xfrm>
            <a:off x="2593833" y="160362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BLAST</a:t>
            </a:r>
            <a:endParaRPr lang="en-ZA" dirty="0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C724F6D-7EFA-48AC-B6EF-BD86B2E0A232}"/>
              </a:ext>
            </a:extLst>
          </p:cNvPr>
          <p:cNvCxnSpPr>
            <a:cxnSpLocks/>
          </p:cNvCxnSpPr>
          <p:nvPr/>
        </p:nvCxnSpPr>
        <p:spPr>
          <a:xfrm>
            <a:off x="2607822" y="821635"/>
            <a:ext cx="4931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F66DA92-F3C0-4A4A-AB61-00F33F92FF49}"/>
              </a:ext>
            </a:extLst>
          </p:cNvPr>
          <p:cNvCxnSpPr>
            <a:cxnSpLocks/>
          </p:cNvCxnSpPr>
          <p:nvPr/>
        </p:nvCxnSpPr>
        <p:spPr>
          <a:xfrm>
            <a:off x="2607822" y="974035"/>
            <a:ext cx="4931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5358976-0DC8-4D53-97E4-3C6A53A5A5AD}"/>
              </a:ext>
            </a:extLst>
          </p:cNvPr>
          <p:cNvCxnSpPr>
            <a:cxnSpLocks/>
          </p:cNvCxnSpPr>
          <p:nvPr/>
        </p:nvCxnSpPr>
        <p:spPr>
          <a:xfrm>
            <a:off x="2607822" y="1126435"/>
            <a:ext cx="4931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105A011-781B-4181-9790-24B3345EDD39}"/>
              </a:ext>
            </a:extLst>
          </p:cNvPr>
          <p:cNvSpPr txBox="1"/>
          <p:nvPr/>
        </p:nvSpPr>
        <p:spPr>
          <a:xfrm>
            <a:off x="3111758" y="671162"/>
            <a:ext cx="347060" cy="2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T1</a:t>
            </a:r>
            <a:endParaRPr lang="en-ZA" sz="11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B6D8EF1-9CB4-43C8-BA6C-2788C01C2054}"/>
              </a:ext>
            </a:extLst>
          </p:cNvPr>
          <p:cNvSpPr txBox="1"/>
          <p:nvPr/>
        </p:nvSpPr>
        <p:spPr>
          <a:xfrm>
            <a:off x="3111758" y="839225"/>
            <a:ext cx="325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T2</a:t>
            </a:r>
            <a:endParaRPr lang="en-ZA" sz="11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282F744-C9CC-4B0A-B2D6-2515AE99C053}"/>
              </a:ext>
            </a:extLst>
          </p:cNvPr>
          <p:cNvSpPr txBox="1"/>
          <p:nvPr/>
        </p:nvSpPr>
        <p:spPr>
          <a:xfrm>
            <a:off x="3111758" y="1007810"/>
            <a:ext cx="324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T3</a:t>
            </a:r>
            <a:endParaRPr lang="en-ZA" sz="11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5B74A31-0985-43D1-B601-438FC8BE91F1}"/>
              </a:ext>
            </a:extLst>
          </p:cNvPr>
          <p:cNvSpPr/>
          <p:nvPr/>
        </p:nvSpPr>
        <p:spPr>
          <a:xfrm>
            <a:off x="2531165" y="622858"/>
            <a:ext cx="872320" cy="713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70AAD63-4B3D-4623-BF59-566938E14D3E}"/>
              </a:ext>
            </a:extLst>
          </p:cNvPr>
          <p:cNvCxnSpPr>
            <a:stCxn id="110" idx="2"/>
            <a:endCxn id="100" idx="0"/>
          </p:cNvCxnSpPr>
          <p:nvPr/>
        </p:nvCxnSpPr>
        <p:spPr>
          <a:xfrm>
            <a:off x="2967325" y="1336742"/>
            <a:ext cx="4977" cy="2668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12A5F3F-3BD0-43E0-92CF-5A2F3B533A5C}"/>
              </a:ext>
            </a:extLst>
          </p:cNvPr>
          <p:cNvCxnSpPr>
            <a:cxnSpLocks/>
          </p:cNvCxnSpPr>
          <p:nvPr/>
        </p:nvCxnSpPr>
        <p:spPr>
          <a:xfrm>
            <a:off x="2161322" y="1788292"/>
            <a:ext cx="4325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EE37730-7234-4457-8D08-8D09F89D3A58}"/>
              </a:ext>
            </a:extLst>
          </p:cNvPr>
          <p:cNvCxnSpPr>
            <a:cxnSpLocks/>
          </p:cNvCxnSpPr>
          <p:nvPr/>
        </p:nvCxnSpPr>
        <p:spPr>
          <a:xfrm>
            <a:off x="3373895" y="1794920"/>
            <a:ext cx="2773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BD52DA4-CA1E-4ECA-8703-5932B62430EF}"/>
              </a:ext>
            </a:extLst>
          </p:cNvPr>
          <p:cNvCxnSpPr>
            <a:cxnSpLocks/>
          </p:cNvCxnSpPr>
          <p:nvPr/>
        </p:nvCxnSpPr>
        <p:spPr>
          <a:xfrm>
            <a:off x="1518243" y="1782056"/>
            <a:ext cx="247328" cy="6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33D69C70-50D7-408B-BD62-BE80F6D49289}"/>
              </a:ext>
            </a:extLst>
          </p:cNvPr>
          <p:cNvSpPr txBox="1"/>
          <p:nvPr/>
        </p:nvSpPr>
        <p:spPr>
          <a:xfrm>
            <a:off x="571717" y="734479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Assemblies</a:t>
            </a:r>
            <a:endParaRPr lang="en-ZA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EF0549A-1DFA-4C84-BCC8-5D3450C6709C}"/>
              </a:ext>
            </a:extLst>
          </p:cNvPr>
          <p:cNvSpPr txBox="1"/>
          <p:nvPr/>
        </p:nvSpPr>
        <p:spPr>
          <a:xfrm>
            <a:off x="4489465" y="1175464"/>
            <a:ext cx="347060" cy="2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T1</a:t>
            </a:r>
            <a:endParaRPr lang="en-ZA" sz="11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8FB0AE3-7ACA-43FE-8A74-74AF9C8F5A6F}"/>
              </a:ext>
            </a:extLst>
          </p:cNvPr>
          <p:cNvSpPr txBox="1"/>
          <p:nvPr/>
        </p:nvSpPr>
        <p:spPr>
          <a:xfrm>
            <a:off x="4462662" y="1747360"/>
            <a:ext cx="347060" cy="2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T2</a:t>
            </a:r>
            <a:endParaRPr lang="en-ZA" sz="11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AC06CFA-2B2F-402C-97ED-8485F23B8322}"/>
              </a:ext>
            </a:extLst>
          </p:cNvPr>
          <p:cNvSpPr txBox="1"/>
          <p:nvPr/>
        </p:nvSpPr>
        <p:spPr>
          <a:xfrm>
            <a:off x="4438874" y="2273488"/>
            <a:ext cx="347060" cy="2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T3</a:t>
            </a:r>
            <a:endParaRPr lang="en-ZA" sz="1100" dirty="0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57A2A7-0620-4BA1-A38A-40DB2C80525A}"/>
              </a:ext>
            </a:extLst>
          </p:cNvPr>
          <p:cNvCxnSpPr>
            <a:cxnSpLocks/>
          </p:cNvCxnSpPr>
          <p:nvPr/>
        </p:nvCxnSpPr>
        <p:spPr>
          <a:xfrm>
            <a:off x="3834171" y="1883109"/>
            <a:ext cx="7074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316809A-AFD3-44EB-BFBC-4C16A6F88F25}"/>
              </a:ext>
            </a:extLst>
          </p:cNvPr>
          <p:cNvCxnSpPr>
            <a:cxnSpLocks/>
          </p:cNvCxnSpPr>
          <p:nvPr/>
        </p:nvCxnSpPr>
        <p:spPr>
          <a:xfrm>
            <a:off x="3901954" y="1618359"/>
            <a:ext cx="572774" cy="0"/>
          </a:xfrm>
          <a:prstGeom prst="line">
            <a:avLst/>
          </a:prstGeom>
          <a:ln w="28575">
            <a:solidFill>
              <a:srgbClr val="70AD4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DCA5E9F-2760-4A49-A543-0C756FA5CE2A}"/>
              </a:ext>
            </a:extLst>
          </p:cNvPr>
          <p:cNvCxnSpPr/>
          <p:nvPr/>
        </p:nvCxnSpPr>
        <p:spPr>
          <a:xfrm>
            <a:off x="3867304" y="1747291"/>
            <a:ext cx="457522" cy="0"/>
          </a:xfrm>
          <a:prstGeom prst="line">
            <a:avLst/>
          </a:prstGeom>
          <a:ln w="28575">
            <a:solidFill>
              <a:srgbClr val="70AD4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E693967-6754-4FCE-892C-E9015FA8EA04}"/>
              </a:ext>
            </a:extLst>
          </p:cNvPr>
          <p:cNvCxnSpPr>
            <a:cxnSpLocks/>
          </p:cNvCxnSpPr>
          <p:nvPr/>
        </p:nvCxnSpPr>
        <p:spPr>
          <a:xfrm>
            <a:off x="3906716" y="1618359"/>
            <a:ext cx="0" cy="26378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33F968E-5E02-49D6-8C08-19E907EA64D8}"/>
              </a:ext>
            </a:extLst>
          </p:cNvPr>
          <p:cNvCxnSpPr>
            <a:cxnSpLocks/>
          </p:cNvCxnSpPr>
          <p:nvPr/>
        </p:nvCxnSpPr>
        <p:spPr>
          <a:xfrm>
            <a:off x="3797097" y="1316107"/>
            <a:ext cx="7768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1072868-D3B9-46CC-8725-076013A6B5F8}"/>
              </a:ext>
            </a:extLst>
          </p:cNvPr>
          <p:cNvCxnSpPr>
            <a:cxnSpLocks/>
          </p:cNvCxnSpPr>
          <p:nvPr/>
        </p:nvCxnSpPr>
        <p:spPr>
          <a:xfrm>
            <a:off x="4236248" y="1055734"/>
            <a:ext cx="35080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6D55D91-B853-40E8-A25A-14BD723C339F}"/>
              </a:ext>
            </a:extLst>
          </p:cNvPr>
          <p:cNvCxnSpPr/>
          <p:nvPr/>
        </p:nvCxnSpPr>
        <p:spPr>
          <a:xfrm>
            <a:off x="3814040" y="1175232"/>
            <a:ext cx="50238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A5F2507-9F22-4D84-A25C-AFDFAEC21A66}"/>
              </a:ext>
            </a:extLst>
          </p:cNvPr>
          <p:cNvCxnSpPr>
            <a:cxnSpLocks/>
          </p:cNvCxnSpPr>
          <p:nvPr/>
        </p:nvCxnSpPr>
        <p:spPr>
          <a:xfrm>
            <a:off x="4317100" y="1069183"/>
            <a:ext cx="0" cy="23167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425D691B-6ECA-4371-B05A-2EC2FC1ED145}"/>
              </a:ext>
            </a:extLst>
          </p:cNvPr>
          <p:cNvSpPr txBox="1"/>
          <p:nvPr/>
        </p:nvSpPr>
        <p:spPr>
          <a:xfrm>
            <a:off x="4649529" y="1056685"/>
            <a:ext cx="1131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Paralogy = 10%</a:t>
            </a:r>
            <a:endParaRPr lang="en-ZA" sz="12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A4569F2-F2E1-4B95-BE4F-C6CE7DDE4EC6}"/>
              </a:ext>
            </a:extLst>
          </p:cNvPr>
          <p:cNvSpPr txBox="1"/>
          <p:nvPr/>
        </p:nvSpPr>
        <p:spPr>
          <a:xfrm>
            <a:off x="4649529" y="1592430"/>
            <a:ext cx="1131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Paralogy = 80%</a:t>
            </a:r>
            <a:endParaRPr lang="en-ZA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0F52D9B-E23E-4F62-B608-8D0256AA7527}"/>
              </a:ext>
            </a:extLst>
          </p:cNvPr>
          <p:cNvSpPr txBox="1"/>
          <p:nvPr/>
        </p:nvSpPr>
        <p:spPr>
          <a:xfrm>
            <a:off x="4649529" y="2058562"/>
            <a:ext cx="1131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Paralogy = 60%</a:t>
            </a:r>
            <a:endParaRPr lang="en-ZA" sz="1200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12D7C61-D804-4BF7-BAB9-40FC9A75C87B}"/>
              </a:ext>
            </a:extLst>
          </p:cNvPr>
          <p:cNvCxnSpPr>
            <a:cxnSpLocks/>
          </p:cNvCxnSpPr>
          <p:nvPr/>
        </p:nvCxnSpPr>
        <p:spPr>
          <a:xfrm>
            <a:off x="4238517" y="1069178"/>
            <a:ext cx="0" cy="23167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4E71C3BB-8CD9-451A-BDC6-C835AFC1BED8}"/>
              </a:ext>
            </a:extLst>
          </p:cNvPr>
          <p:cNvSpPr txBox="1"/>
          <p:nvPr/>
        </p:nvSpPr>
        <p:spPr>
          <a:xfrm>
            <a:off x="2514540" y="411132"/>
            <a:ext cx="905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Target fasta</a:t>
            </a:r>
            <a:endParaRPr lang="en-ZA" dirty="0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0D2D110-8B67-4B16-AC12-8182E9AF3F0E}"/>
              </a:ext>
            </a:extLst>
          </p:cNvPr>
          <p:cNvCxnSpPr>
            <a:cxnSpLocks/>
          </p:cNvCxnSpPr>
          <p:nvPr/>
        </p:nvCxnSpPr>
        <p:spPr>
          <a:xfrm>
            <a:off x="4321055" y="1618359"/>
            <a:ext cx="0" cy="25902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149E776-D06C-4CFE-B24D-D4ACA6B56AAF}"/>
              </a:ext>
            </a:extLst>
          </p:cNvPr>
          <p:cNvCxnSpPr>
            <a:cxnSpLocks/>
          </p:cNvCxnSpPr>
          <p:nvPr/>
        </p:nvCxnSpPr>
        <p:spPr>
          <a:xfrm>
            <a:off x="3799521" y="2413191"/>
            <a:ext cx="7074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AC47F3B-34DB-481B-9863-DB9D99B88850}"/>
              </a:ext>
            </a:extLst>
          </p:cNvPr>
          <p:cNvCxnSpPr>
            <a:cxnSpLocks/>
          </p:cNvCxnSpPr>
          <p:nvPr/>
        </p:nvCxnSpPr>
        <p:spPr>
          <a:xfrm>
            <a:off x="3934237" y="2148441"/>
            <a:ext cx="572774" cy="0"/>
          </a:xfrm>
          <a:prstGeom prst="line">
            <a:avLst/>
          </a:prstGeom>
          <a:ln w="28575">
            <a:solidFill>
              <a:srgbClr val="44546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FCE2441-A36B-47BC-A017-4F4D4A8280A2}"/>
              </a:ext>
            </a:extLst>
          </p:cNvPr>
          <p:cNvCxnSpPr/>
          <p:nvPr/>
        </p:nvCxnSpPr>
        <p:spPr>
          <a:xfrm>
            <a:off x="3858898" y="2277561"/>
            <a:ext cx="457522" cy="0"/>
          </a:xfrm>
          <a:prstGeom prst="line">
            <a:avLst/>
          </a:prstGeom>
          <a:ln w="28575">
            <a:solidFill>
              <a:srgbClr val="44546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FD20761-B344-4030-B971-CF1CA464A5D4}"/>
              </a:ext>
            </a:extLst>
          </p:cNvPr>
          <p:cNvCxnSpPr>
            <a:cxnSpLocks/>
          </p:cNvCxnSpPr>
          <p:nvPr/>
        </p:nvCxnSpPr>
        <p:spPr>
          <a:xfrm>
            <a:off x="3934237" y="2148441"/>
            <a:ext cx="0" cy="26378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F9BA5B9-8E49-4F25-8087-28BBC84DA0E9}"/>
              </a:ext>
            </a:extLst>
          </p:cNvPr>
          <p:cNvCxnSpPr>
            <a:cxnSpLocks/>
          </p:cNvCxnSpPr>
          <p:nvPr/>
        </p:nvCxnSpPr>
        <p:spPr>
          <a:xfrm>
            <a:off x="4286405" y="2148441"/>
            <a:ext cx="0" cy="25902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8F1D9999-F463-4A1D-817B-03B66B237130}"/>
              </a:ext>
            </a:extLst>
          </p:cNvPr>
          <p:cNvSpPr txBox="1"/>
          <p:nvPr/>
        </p:nvSpPr>
        <p:spPr>
          <a:xfrm>
            <a:off x="3667391" y="675835"/>
            <a:ext cx="1289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BLAST alignments</a:t>
            </a:r>
            <a:endParaRPr lang="en-ZA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CC89A8A-609D-4878-839C-C6824831F663}"/>
              </a:ext>
            </a:extLst>
          </p:cNvPr>
          <p:cNvSpPr txBox="1"/>
          <p:nvPr/>
        </p:nvSpPr>
        <p:spPr>
          <a:xfrm rot="16200000">
            <a:off x="-390281" y="1392375"/>
            <a:ext cx="1141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Sample 1</a:t>
            </a:r>
            <a:endParaRPr lang="en-ZA" sz="20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DD9E7AD-1742-4CD2-87AA-38661E830BAB}"/>
              </a:ext>
            </a:extLst>
          </p:cNvPr>
          <p:cNvSpPr txBox="1"/>
          <p:nvPr/>
        </p:nvSpPr>
        <p:spPr>
          <a:xfrm>
            <a:off x="1626173" y="925571"/>
            <a:ext cx="697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Collated</a:t>
            </a:r>
            <a:endParaRPr lang="en-ZA" dirty="0"/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50B412E8-2175-4E82-82F9-42D6A31DE62A}"/>
              </a:ext>
            </a:extLst>
          </p:cNvPr>
          <p:cNvSpPr/>
          <p:nvPr/>
        </p:nvSpPr>
        <p:spPr>
          <a:xfrm>
            <a:off x="342899" y="2819718"/>
            <a:ext cx="5505451" cy="22079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4052B7A0-06D2-4964-8242-C63BF4B24EE3}"/>
              </a:ext>
            </a:extLst>
          </p:cNvPr>
          <p:cNvCxnSpPr/>
          <p:nvPr/>
        </p:nvCxnSpPr>
        <p:spPr>
          <a:xfrm>
            <a:off x="908298" y="3403388"/>
            <a:ext cx="31893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B3427876-AB48-4D75-AF60-77B6712192B3}"/>
              </a:ext>
            </a:extLst>
          </p:cNvPr>
          <p:cNvCxnSpPr/>
          <p:nvPr/>
        </p:nvCxnSpPr>
        <p:spPr>
          <a:xfrm>
            <a:off x="915894" y="3502107"/>
            <a:ext cx="31893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1BA0D4EC-5300-4DDD-808B-5D2FF9581BE1}"/>
              </a:ext>
            </a:extLst>
          </p:cNvPr>
          <p:cNvCxnSpPr/>
          <p:nvPr/>
        </p:nvCxnSpPr>
        <p:spPr>
          <a:xfrm>
            <a:off x="885518" y="3578043"/>
            <a:ext cx="31893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A6E41F3-C627-457F-B28A-7E1793FA4CE2}"/>
              </a:ext>
            </a:extLst>
          </p:cNvPr>
          <p:cNvCxnSpPr/>
          <p:nvPr/>
        </p:nvCxnSpPr>
        <p:spPr>
          <a:xfrm>
            <a:off x="893114" y="3676762"/>
            <a:ext cx="31893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37158132-F807-4BD9-A136-B6A4B36AA1D7}"/>
              </a:ext>
            </a:extLst>
          </p:cNvPr>
          <p:cNvCxnSpPr/>
          <p:nvPr/>
        </p:nvCxnSpPr>
        <p:spPr>
          <a:xfrm>
            <a:off x="914925" y="3921651"/>
            <a:ext cx="3189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DD06170E-B415-4760-89FF-DAC29397D70C}"/>
              </a:ext>
            </a:extLst>
          </p:cNvPr>
          <p:cNvCxnSpPr/>
          <p:nvPr/>
        </p:nvCxnSpPr>
        <p:spPr>
          <a:xfrm>
            <a:off x="922521" y="4020370"/>
            <a:ext cx="3189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D142F80-8C16-4FB6-9BD8-ABEB18679375}"/>
              </a:ext>
            </a:extLst>
          </p:cNvPr>
          <p:cNvCxnSpPr/>
          <p:nvPr/>
        </p:nvCxnSpPr>
        <p:spPr>
          <a:xfrm>
            <a:off x="892145" y="4096306"/>
            <a:ext cx="3189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B2DA07A5-4656-4A90-A587-B195DE2165DE}"/>
              </a:ext>
            </a:extLst>
          </p:cNvPr>
          <p:cNvCxnSpPr/>
          <p:nvPr/>
        </p:nvCxnSpPr>
        <p:spPr>
          <a:xfrm>
            <a:off x="899741" y="4195025"/>
            <a:ext cx="3189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F7295C4E-5DB6-4556-ACFA-07689FE91711}"/>
              </a:ext>
            </a:extLst>
          </p:cNvPr>
          <p:cNvCxnSpPr/>
          <p:nvPr/>
        </p:nvCxnSpPr>
        <p:spPr>
          <a:xfrm>
            <a:off x="908299" y="4419066"/>
            <a:ext cx="31893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401F1591-8D10-41BD-9F51-CA6472236225}"/>
              </a:ext>
            </a:extLst>
          </p:cNvPr>
          <p:cNvCxnSpPr/>
          <p:nvPr/>
        </p:nvCxnSpPr>
        <p:spPr>
          <a:xfrm>
            <a:off x="915895" y="4517785"/>
            <a:ext cx="31893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7BE7CA7-5F9A-48C1-8090-4D0F0DAA67EA}"/>
              </a:ext>
            </a:extLst>
          </p:cNvPr>
          <p:cNvCxnSpPr/>
          <p:nvPr/>
        </p:nvCxnSpPr>
        <p:spPr>
          <a:xfrm>
            <a:off x="885519" y="4593721"/>
            <a:ext cx="31893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2734A89-D85F-460F-9738-B787062FFD3D}"/>
              </a:ext>
            </a:extLst>
          </p:cNvPr>
          <p:cNvCxnSpPr/>
          <p:nvPr/>
        </p:nvCxnSpPr>
        <p:spPr>
          <a:xfrm>
            <a:off x="893115" y="4692440"/>
            <a:ext cx="31893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A71A5560-A3DF-48C6-A5EE-50720483D7EE}"/>
              </a:ext>
            </a:extLst>
          </p:cNvPr>
          <p:cNvCxnSpPr>
            <a:cxnSpLocks/>
          </p:cNvCxnSpPr>
          <p:nvPr/>
        </p:nvCxnSpPr>
        <p:spPr>
          <a:xfrm flipV="1">
            <a:off x="1293280" y="4138807"/>
            <a:ext cx="224963" cy="39539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F9A2CE8B-F92D-4F91-98C7-29ADD1DE94ED}"/>
              </a:ext>
            </a:extLst>
          </p:cNvPr>
          <p:cNvCxnSpPr>
            <a:cxnSpLocks/>
          </p:cNvCxnSpPr>
          <p:nvPr/>
        </p:nvCxnSpPr>
        <p:spPr>
          <a:xfrm>
            <a:off x="1289190" y="4062870"/>
            <a:ext cx="229053" cy="7593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EC47CE1E-2C0B-4D11-9463-EF51E9596C33}"/>
              </a:ext>
            </a:extLst>
          </p:cNvPr>
          <p:cNvCxnSpPr>
            <a:cxnSpLocks/>
          </p:cNvCxnSpPr>
          <p:nvPr/>
        </p:nvCxnSpPr>
        <p:spPr>
          <a:xfrm>
            <a:off x="1287145" y="3523717"/>
            <a:ext cx="231098" cy="6150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F60899B8-51E7-49A4-8DD6-1E2372AD1145}"/>
              </a:ext>
            </a:extLst>
          </p:cNvPr>
          <p:cNvSpPr txBox="1"/>
          <p:nvPr/>
        </p:nvSpPr>
        <p:spPr>
          <a:xfrm>
            <a:off x="463312" y="3340830"/>
            <a:ext cx="4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  <a:endParaRPr lang="en-ZA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DBAAE30-144E-4703-97CB-8855B3F01E4B}"/>
              </a:ext>
            </a:extLst>
          </p:cNvPr>
          <p:cNvSpPr txBox="1"/>
          <p:nvPr/>
        </p:nvSpPr>
        <p:spPr>
          <a:xfrm>
            <a:off x="463312" y="3833608"/>
            <a:ext cx="4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  <a:endParaRPr lang="en-ZA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636F66F-EA16-4356-877A-CA2BB0DCF84C}"/>
              </a:ext>
            </a:extLst>
          </p:cNvPr>
          <p:cNvSpPr txBox="1"/>
          <p:nvPr/>
        </p:nvSpPr>
        <p:spPr>
          <a:xfrm>
            <a:off x="463312" y="4326387"/>
            <a:ext cx="4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t3</a:t>
            </a:r>
            <a:endParaRPr lang="en-ZA" dirty="0"/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6F0BCF80-0BE5-4330-9DCB-2E26C6F6CB2D}"/>
              </a:ext>
            </a:extLst>
          </p:cNvPr>
          <p:cNvCxnSpPr>
            <a:cxnSpLocks/>
          </p:cNvCxnSpPr>
          <p:nvPr/>
        </p:nvCxnSpPr>
        <p:spPr>
          <a:xfrm>
            <a:off x="1826982" y="4509072"/>
            <a:ext cx="291727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7F48C6C-87B9-4954-AF0D-31970A09EE9F}"/>
              </a:ext>
            </a:extLst>
          </p:cNvPr>
          <p:cNvCxnSpPr>
            <a:cxnSpLocks/>
          </p:cNvCxnSpPr>
          <p:nvPr/>
        </p:nvCxnSpPr>
        <p:spPr>
          <a:xfrm>
            <a:off x="1825164" y="3984855"/>
            <a:ext cx="291727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A9F1A8DB-F440-4CF1-A5A3-2C0ACF404FAD}"/>
              </a:ext>
            </a:extLst>
          </p:cNvPr>
          <p:cNvCxnSpPr>
            <a:cxnSpLocks/>
          </p:cNvCxnSpPr>
          <p:nvPr/>
        </p:nvCxnSpPr>
        <p:spPr>
          <a:xfrm>
            <a:off x="1813730" y="4177608"/>
            <a:ext cx="291727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9BC68885-1F03-40E0-87C6-7102340635ED}"/>
              </a:ext>
            </a:extLst>
          </p:cNvPr>
          <p:cNvCxnSpPr>
            <a:cxnSpLocks/>
          </p:cNvCxnSpPr>
          <p:nvPr/>
        </p:nvCxnSpPr>
        <p:spPr>
          <a:xfrm>
            <a:off x="1813730" y="3697373"/>
            <a:ext cx="291727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F030BADF-1E63-4230-B9B1-F81C06E50EA3}"/>
              </a:ext>
            </a:extLst>
          </p:cNvPr>
          <p:cNvCxnSpPr>
            <a:cxnSpLocks/>
          </p:cNvCxnSpPr>
          <p:nvPr/>
        </p:nvCxnSpPr>
        <p:spPr>
          <a:xfrm>
            <a:off x="1826982" y="3899312"/>
            <a:ext cx="291727" cy="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40E7964C-9367-4991-AFE7-A675761944F3}"/>
              </a:ext>
            </a:extLst>
          </p:cNvPr>
          <p:cNvCxnSpPr>
            <a:cxnSpLocks/>
          </p:cNvCxnSpPr>
          <p:nvPr/>
        </p:nvCxnSpPr>
        <p:spPr>
          <a:xfrm>
            <a:off x="1813730" y="4313598"/>
            <a:ext cx="291727" cy="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017D0F7-F1FD-4FB1-9B78-CF3B0373BBDA}"/>
              </a:ext>
            </a:extLst>
          </p:cNvPr>
          <p:cNvCxnSpPr>
            <a:cxnSpLocks/>
          </p:cNvCxnSpPr>
          <p:nvPr/>
        </p:nvCxnSpPr>
        <p:spPr>
          <a:xfrm>
            <a:off x="1813730" y="3820819"/>
            <a:ext cx="291727" cy="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DFD57089-6726-4661-A5F9-E9DC9455FCE4}"/>
              </a:ext>
            </a:extLst>
          </p:cNvPr>
          <p:cNvCxnSpPr>
            <a:cxnSpLocks/>
          </p:cNvCxnSpPr>
          <p:nvPr/>
        </p:nvCxnSpPr>
        <p:spPr>
          <a:xfrm>
            <a:off x="1813730" y="4396727"/>
            <a:ext cx="291727" cy="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FC0FB62-46AA-4F7B-AFFE-E3309950FAAF}"/>
              </a:ext>
            </a:extLst>
          </p:cNvPr>
          <p:cNvCxnSpPr>
            <a:cxnSpLocks/>
          </p:cNvCxnSpPr>
          <p:nvPr/>
        </p:nvCxnSpPr>
        <p:spPr>
          <a:xfrm>
            <a:off x="1798659" y="4616977"/>
            <a:ext cx="291727" cy="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3A033426-C51F-4958-8018-0D1764AEA0B8}"/>
              </a:ext>
            </a:extLst>
          </p:cNvPr>
          <p:cNvCxnSpPr>
            <a:cxnSpLocks/>
          </p:cNvCxnSpPr>
          <p:nvPr/>
        </p:nvCxnSpPr>
        <p:spPr>
          <a:xfrm>
            <a:off x="1813730" y="4258711"/>
            <a:ext cx="291727" cy="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A7E1FC3C-45C4-4F60-9B6E-2FE1E9F549D7}"/>
              </a:ext>
            </a:extLst>
          </p:cNvPr>
          <p:cNvCxnSpPr>
            <a:cxnSpLocks/>
          </p:cNvCxnSpPr>
          <p:nvPr/>
        </p:nvCxnSpPr>
        <p:spPr>
          <a:xfrm>
            <a:off x="1826982" y="4064667"/>
            <a:ext cx="291727" cy="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4B5D57E3-A04E-4B7A-95CD-012DC9DB47ED}"/>
              </a:ext>
            </a:extLst>
          </p:cNvPr>
          <p:cNvCxnSpPr>
            <a:cxnSpLocks/>
          </p:cNvCxnSpPr>
          <p:nvPr/>
        </p:nvCxnSpPr>
        <p:spPr>
          <a:xfrm>
            <a:off x="1833610" y="3607925"/>
            <a:ext cx="291727" cy="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09584879-86AC-481F-8176-D6A6EA6CC799}"/>
              </a:ext>
            </a:extLst>
          </p:cNvPr>
          <p:cNvSpPr txBox="1"/>
          <p:nvPr/>
        </p:nvSpPr>
        <p:spPr>
          <a:xfrm>
            <a:off x="2593833" y="396425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BLAST</a:t>
            </a:r>
            <a:endParaRPr lang="en-ZA" dirty="0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D2935C3-AE28-4687-9B79-14EDA26CCC96}"/>
              </a:ext>
            </a:extLst>
          </p:cNvPr>
          <p:cNvCxnSpPr>
            <a:cxnSpLocks/>
          </p:cNvCxnSpPr>
          <p:nvPr/>
        </p:nvCxnSpPr>
        <p:spPr>
          <a:xfrm>
            <a:off x="2607822" y="3182266"/>
            <a:ext cx="4931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5B79FDE6-BB07-4F72-9AF0-EDAB95B1B98C}"/>
              </a:ext>
            </a:extLst>
          </p:cNvPr>
          <p:cNvCxnSpPr>
            <a:cxnSpLocks/>
          </p:cNvCxnSpPr>
          <p:nvPr/>
        </p:nvCxnSpPr>
        <p:spPr>
          <a:xfrm>
            <a:off x="2607822" y="3334666"/>
            <a:ext cx="4931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0857774D-F5E6-40BC-849F-0AB0898D3218}"/>
              </a:ext>
            </a:extLst>
          </p:cNvPr>
          <p:cNvCxnSpPr>
            <a:cxnSpLocks/>
          </p:cNvCxnSpPr>
          <p:nvPr/>
        </p:nvCxnSpPr>
        <p:spPr>
          <a:xfrm>
            <a:off x="2607822" y="3487066"/>
            <a:ext cx="4931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A199B3A5-841C-4FBD-A2A8-FC726627A4B8}"/>
              </a:ext>
            </a:extLst>
          </p:cNvPr>
          <p:cNvSpPr txBox="1"/>
          <p:nvPr/>
        </p:nvSpPr>
        <p:spPr>
          <a:xfrm>
            <a:off x="3111758" y="3031793"/>
            <a:ext cx="347060" cy="2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T1</a:t>
            </a:r>
            <a:endParaRPr lang="en-ZA" sz="11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00F08B7-BCEB-4AEF-8113-1165B69D21AD}"/>
              </a:ext>
            </a:extLst>
          </p:cNvPr>
          <p:cNvSpPr txBox="1"/>
          <p:nvPr/>
        </p:nvSpPr>
        <p:spPr>
          <a:xfrm>
            <a:off x="3111758" y="3199856"/>
            <a:ext cx="325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T2</a:t>
            </a:r>
            <a:endParaRPr lang="en-ZA" sz="11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ED0F1F5-DDDF-48B9-9A7F-B34944DDEA93}"/>
              </a:ext>
            </a:extLst>
          </p:cNvPr>
          <p:cNvSpPr txBox="1"/>
          <p:nvPr/>
        </p:nvSpPr>
        <p:spPr>
          <a:xfrm>
            <a:off x="3111758" y="3368441"/>
            <a:ext cx="324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T3</a:t>
            </a:r>
            <a:endParaRPr lang="en-ZA" sz="1100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3AF72FCB-C35B-4128-855A-3E6F5D915092}"/>
              </a:ext>
            </a:extLst>
          </p:cNvPr>
          <p:cNvSpPr/>
          <p:nvPr/>
        </p:nvSpPr>
        <p:spPr>
          <a:xfrm>
            <a:off x="2531165" y="2983489"/>
            <a:ext cx="872320" cy="713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2B1D415A-B0B6-4CCF-812F-75E4D966127D}"/>
              </a:ext>
            </a:extLst>
          </p:cNvPr>
          <p:cNvCxnSpPr>
            <a:stCxn id="214" idx="2"/>
            <a:endCxn id="181" idx="0"/>
          </p:cNvCxnSpPr>
          <p:nvPr/>
        </p:nvCxnSpPr>
        <p:spPr>
          <a:xfrm>
            <a:off x="2967325" y="3697373"/>
            <a:ext cx="4977" cy="2668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C5FD4697-641A-45EA-8BCE-F239BF9C692C}"/>
              </a:ext>
            </a:extLst>
          </p:cNvPr>
          <p:cNvCxnSpPr>
            <a:cxnSpLocks/>
          </p:cNvCxnSpPr>
          <p:nvPr/>
        </p:nvCxnSpPr>
        <p:spPr>
          <a:xfrm>
            <a:off x="2161322" y="4148923"/>
            <a:ext cx="4325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D1D8B02-314D-42A8-A1B1-E545A2A95880}"/>
              </a:ext>
            </a:extLst>
          </p:cNvPr>
          <p:cNvCxnSpPr>
            <a:cxnSpLocks/>
          </p:cNvCxnSpPr>
          <p:nvPr/>
        </p:nvCxnSpPr>
        <p:spPr>
          <a:xfrm>
            <a:off x="3373895" y="4155551"/>
            <a:ext cx="2773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61238DDB-B7D9-4B63-94D7-8F8A41EFE9BA}"/>
              </a:ext>
            </a:extLst>
          </p:cNvPr>
          <p:cNvCxnSpPr>
            <a:cxnSpLocks/>
          </p:cNvCxnSpPr>
          <p:nvPr/>
        </p:nvCxnSpPr>
        <p:spPr>
          <a:xfrm>
            <a:off x="1518243" y="4142687"/>
            <a:ext cx="247328" cy="6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7482BD90-4D39-4D43-A20A-957D1FED565C}"/>
              </a:ext>
            </a:extLst>
          </p:cNvPr>
          <p:cNvSpPr txBox="1"/>
          <p:nvPr/>
        </p:nvSpPr>
        <p:spPr>
          <a:xfrm>
            <a:off x="571717" y="309511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Assemblies</a:t>
            </a:r>
            <a:endParaRPr lang="en-Z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4FADCBD-EECB-48ED-AD74-5C2E379FE7D7}"/>
              </a:ext>
            </a:extLst>
          </p:cNvPr>
          <p:cNvSpPr txBox="1"/>
          <p:nvPr/>
        </p:nvSpPr>
        <p:spPr>
          <a:xfrm>
            <a:off x="4489465" y="3536095"/>
            <a:ext cx="347060" cy="2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T1</a:t>
            </a:r>
            <a:endParaRPr lang="en-ZA" sz="11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60257F4-AFE0-4B12-8E07-D67CB5868257}"/>
              </a:ext>
            </a:extLst>
          </p:cNvPr>
          <p:cNvSpPr txBox="1"/>
          <p:nvPr/>
        </p:nvSpPr>
        <p:spPr>
          <a:xfrm>
            <a:off x="4462662" y="4107991"/>
            <a:ext cx="347060" cy="2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T2</a:t>
            </a:r>
            <a:endParaRPr lang="en-ZA" sz="11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61CB396-948D-452D-94BC-182759CDC950}"/>
              </a:ext>
            </a:extLst>
          </p:cNvPr>
          <p:cNvSpPr txBox="1"/>
          <p:nvPr/>
        </p:nvSpPr>
        <p:spPr>
          <a:xfrm>
            <a:off x="4438874" y="4634119"/>
            <a:ext cx="347060" cy="2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T3</a:t>
            </a:r>
            <a:endParaRPr lang="en-ZA" sz="1100" dirty="0"/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5F855F5-1C19-4DEB-9CD0-8AC2CC62C339}"/>
              </a:ext>
            </a:extLst>
          </p:cNvPr>
          <p:cNvCxnSpPr>
            <a:cxnSpLocks/>
          </p:cNvCxnSpPr>
          <p:nvPr/>
        </p:nvCxnSpPr>
        <p:spPr>
          <a:xfrm>
            <a:off x="3834171" y="4243740"/>
            <a:ext cx="7074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A065315-099D-4ED6-86BB-8B40F6A5BD57}"/>
              </a:ext>
            </a:extLst>
          </p:cNvPr>
          <p:cNvCxnSpPr>
            <a:cxnSpLocks/>
          </p:cNvCxnSpPr>
          <p:nvPr/>
        </p:nvCxnSpPr>
        <p:spPr>
          <a:xfrm>
            <a:off x="3901954" y="3978990"/>
            <a:ext cx="509694" cy="0"/>
          </a:xfrm>
          <a:prstGeom prst="line">
            <a:avLst/>
          </a:prstGeom>
          <a:ln w="28575">
            <a:solidFill>
              <a:srgbClr val="70AD4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D7EDD79-49DC-4E93-83EC-802D09011839}"/>
              </a:ext>
            </a:extLst>
          </p:cNvPr>
          <p:cNvCxnSpPr/>
          <p:nvPr/>
        </p:nvCxnSpPr>
        <p:spPr>
          <a:xfrm>
            <a:off x="3867304" y="4107922"/>
            <a:ext cx="457522" cy="0"/>
          </a:xfrm>
          <a:prstGeom prst="line">
            <a:avLst/>
          </a:prstGeom>
          <a:ln w="28575">
            <a:solidFill>
              <a:srgbClr val="70AD4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4DCD18A-1277-4BA1-B618-F6EA157BBDCA}"/>
              </a:ext>
            </a:extLst>
          </p:cNvPr>
          <p:cNvCxnSpPr>
            <a:cxnSpLocks/>
          </p:cNvCxnSpPr>
          <p:nvPr/>
        </p:nvCxnSpPr>
        <p:spPr>
          <a:xfrm>
            <a:off x="3906716" y="3978990"/>
            <a:ext cx="0" cy="26378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0E6A106-C7FB-4D7D-B0E2-BD478E331E13}"/>
              </a:ext>
            </a:extLst>
          </p:cNvPr>
          <p:cNvCxnSpPr>
            <a:cxnSpLocks/>
          </p:cNvCxnSpPr>
          <p:nvPr/>
        </p:nvCxnSpPr>
        <p:spPr>
          <a:xfrm>
            <a:off x="3797097" y="3676738"/>
            <a:ext cx="7768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47C706D-4CE2-40A9-BE1E-AE634CF3C835}"/>
              </a:ext>
            </a:extLst>
          </p:cNvPr>
          <p:cNvCxnSpPr>
            <a:cxnSpLocks/>
          </p:cNvCxnSpPr>
          <p:nvPr/>
        </p:nvCxnSpPr>
        <p:spPr>
          <a:xfrm>
            <a:off x="4236248" y="3416365"/>
            <a:ext cx="35080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56C92E2C-CF31-4EA3-8780-70DDBF05B223}"/>
              </a:ext>
            </a:extLst>
          </p:cNvPr>
          <p:cNvCxnSpPr>
            <a:cxnSpLocks/>
          </p:cNvCxnSpPr>
          <p:nvPr/>
        </p:nvCxnSpPr>
        <p:spPr>
          <a:xfrm>
            <a:off x="3814040" y="3535863"/>
            <a:ext cx="472365" cy="2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DCB4A839-08FF-4094-A1E5-B0D862CCA891}"/>
              </a:ext>
            </a:extLst>
          </p:cNvPr>
          <p:cNvCxnSpPr>
            <a:cxnSpLocks/>
          </p:cNvCxnSpPr>
          <p:nvPr/>
        </p:nvCxnSpPr>
        <p:spPr>
          <a:xfrm>
            <a:off x="4288531" y="3429814"/>
            <a:ext cx="0" cy="23167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FEEE5F02-F499-42DE-A4BD-C9B61E062997}"/>
              </a:ext>
            </a:extLst>
          </p:cNvPr>
          <p:cNvSpPr txBox="1"/>
          <p:nvPr/>
        </p:nvSpPr>
        <p:spPr>
          <a:xfrm>
            <a:off x="4649529" y="3417316"/>
            <a:ext cx="1053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Paralogy = 5%</a:t>
            </a:r>
            <a:endParaRPr lang="en-ZA" sz="12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6AC30B1-036C-44A7-8CB3-E422028D9CA5}"/>
              </a:ext>
            </a:extLst>
          </p:cNvPr>
          <p:cNvSpPr txBox="1"/>
          <p:nvPr/>
        </p:nvSpPr>
        <p:spPr>
          <a:xfrm>
            <a:off x="4649529" y="3953061"/>
            <a:ext cx="1131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Paralogy = 90%</a:t>
            </a:r>
            <a:endParaRPr lang="en-ZA" sz="12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D6A59AD-EB46-498B-9FD4-9C11781C01BC}"/>
              </a:ext>
            </a:extLst>
          </p:cNvPr>
          <p:cNvSpPr txBox="1"/>
          <p:nvPr/>
        </p:nvSpPr>
        <p:spPr>
          <a:xfrm>
            <a:off x="4649529" y="4419193"/>
            <a:ext cx="1131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Paralogy = 65%</a:t>
            </a:r>
            <a:endParaRPr lang="en-ZA" sz="1200" dirty="0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46800AF-19BB-40B4-B22F-5B70FC41EF21}"/>
              </a:ext>
            </a:extLst>
          </p:cNvPr>
          <p:cNvCxnSpPr>
            <a:cxnSpLocks/>
          </p:cNvCxnSpPr>
          <p:nvPr/>
        </p:nvCxnSpPr>
        <p:spPr>
          <a:xfrm>
            <a:off x="4238517" y="3429809"/>
            <a:ext cx="0" cy="23167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D0F6D400-B2CF-4209-9CD5-83A9DBE28F2C}"/>
              </a:ext>
            </a:extLst>
          </p:cNvPr>
          <p:cNvSpPr txBox="1"/>
          <p:nvPr/>
        </p:nvSpPr>
        <p:spPr>
          <a:xfrm>
            <a:off x="2514540" y="2771763"/>
            <a:ext cx="905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Target fasta</a:t>
            </a:r>
            <a:endParaRPr lang="en-ZA" dirty="0"/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538043E-1AC0-431A-A058-710505C2BCB1}"/>
              </a:ext>
            </a:extLst>
          </p:cNvPr>
          <p:cNvCxnSpPr>
            <a:cxnSpLocks/>
          </p:cNvCxnSpPr>
          <p:nvPr/>
        </p:nvCxnSpPr>
        <p:spPr>
          <a:xfrm>
            <a:off x="4321055" y="3978990"/>
            <a:ext cx="0" cy="25902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A447A69-7659-48B0-A0F0-A24D04846763}"/>
              </a:ext>
            </a:extLst>
          </p:cNvPr>
          <p:cNvCxnSpPr>
            <a:cxnSpLocks/>
          </p:cNvCxnSpPr>
          <p:nvPr/>
        </p:nvCxnSpPr>
        <p:spPr>
          <a:xfrm>
            <a:off x="3799521" y="4773822"/>
            <a:ext cx="7074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9F01689C-2F9E-4B20-BE0C-21E4F9545D00}"/>
              </a:ext>
            </a:extLst>
          </p:cNvPr>
          <p:cNvCxnSpPr>
            <a:cxnSpLocks/>
          </p:cNvCxnSpPr>
          <p:nvPr/>
        </p:nvCxnSpPr>
        <p:spPr>
          <a:xfrm>
            <a:off x="3934237" y="4509072"/>
            <a:ext cx="572774" cy="0"/>
          </a:xfrm>
          <a:prstGeom prst="line">
            <a:avLst/>
          </a:prstGeom>
          <a:ln w="28575">
            <a:solidFill>
              <a:srgbClr val="44546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8F50BCC5-9EB1-4FAE-AC26-7D6E5168CD63}"/>
              </a:ext>
            </a:extLst>
          </p:cNvPr>
          <p:cNvCxnSpPr>
            <a:cxnSpLocks/>
          </p:cNvCxnSpPr>
          <p:nvPr/>
        </p:nvCxnSpPr>
        <p:spPr>
          <a:xfrm flipV="1">
            <a:off x="3814040" y="4638192"/>
            <a:ext cx="502380" cy="2773"/>
          </a:xfrm>
          <a:prstGeom prst="line">
            <a:avLst/>
          </a:prstGeom>
          <a:ln w="28575">
            <a:solidFill>
              <a:srgbClr val="44546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4049018D-EE8C-4740-AE88-9EFAF8555ABA}"/>
              </a:ext>
            </a:extLst>
          </p:cNvPr>
          <p:cNvCxnSpPr>
            <a:cxnSpLocks/>
          </p:cNvCxnSpPr>
          <p:nvPr/>
        </p:nvCxnSpPr>
        <p:spPr>
          <a:xfrm>
            <a:off x="3934237" y="4509072"/>
            <a:ext cx="0" cy="26378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BD9271AA-7923-4BF2-B491-9CD8BD060EEF}"/>
              </a:ext>
            </a:extLst>
          </p:cNvPr>
          <p:cNvCxnSpPr>
            <a:cxnSpLocks/>
          </p:cNvCxnSpPr>
          <p:nvPr/>
        </p:nvCxnSpPr>
        <p:spPr>
          <a:xfrm>
            <a:off x="4286405" y="4509072"/>
            <a:ext cx="0" cy="25902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098B39BE-74A0-4275-A701-744118F2E4DE}"/>
              </a:ext>
            </a:extLst>
          </p:cNvPr>
          <p:cNvSpPr txBox="1"/>
          <p:nvPr/>
        </p:nvSpPr>
        <p:spPr>
          <a:xfrm>
            <a:off x="3667391" y="3036466"/>
            <a:ext cx="1289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BLAST alignments</a:t>
            </a:r>
            <a:endParaRPr lang="en-ZA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37EA133-DCB0-4275-AE8C-4D8C60419AD3}"/>
              </a:ext>
            </a:extLst>
          </p:cNvPr>
          <p:cNvSpPr txBox="1"/>
          <p:nvPr/>
        </p:nvSpPr>
        <p:spPr>
          <a:xfrm>
            <a:off x="1600934" y="3213926"/>
            <a:ext cx="697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Collated</a:t>
            </a:r>
            <a:endParaRPr lang="en-ZA" dirty="0"/>
          </a:p>
        </p:txBody>
      </p:sp>
      <p:graphicFrame>
        <p:nvGraphicFramePr>
          <p:cNvPr id="258" name="Table 258">
            <a:extLst>
              <a:ext uri="{FF2B5EF4-FFF2-40B4-BE49-F238E27FC236}">
                <a16:creationId xmlns:a16="http://schemas.microsoft.com/office/drawing/2014/main" id="{6EECE2A2-F677-4430-98F5-F9506391D23F}"/>
              </a:ext>
            </a:extLst>
          </p:cNvPr>
          <p:cNvGraphicFramePr>
            <a:graphicFrameLocks noGrp="1"/>
          </p:cNvGraphicFramePr>
          <p:nvPr/>
        </p:nvGraphicFramePr>
        <p:xfrm>
          <a:off x="6922619" y="1087941"/>
          <a:ext cx="3470720" cy="329039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94144">
                  <a:extLst>
                    <a:ext uri="{9D8B030D-6E8A-4147-A177-3AD203B41FA5}">
                      <a16:colId xmlns:a16="http://schemas.microsoft.com/office/drawing/2014/main" val="147102606"/>
                    </a:ext>
                  </a:extLst>
                </a:gridCol>
                <a:gridCol w="694144">
                  <a:extLst>
                    <a:ext uri="{9D8B030D-6E8A-4147-A177-3AD203B41FA5}">
                      <a16:colId xmlns:a16="http://schemas.microsoft.com/office/drawing/2014/main" val="547751275"/>
                    </a:ext>
                  </a:extLst>
                </a:gridCol>
                <a:gridCol w="694144">
                  <a:extLst>
                    <a:ext uri="{9D8B030D-6E8A-4147-A177-3AD203B41FA5}">
                      <a16:colId xmlns:a16="http://schemas.microsoft.com/office/drawing/2014/main" val="2697759518"/>
                    </a:ext>
                  </a:extLst>
                </a:gridCol>
                <a:gridCol w="694144">
                  <a:extLst>
                    <a:ext uri="{9D8B030D-6E8A-4147-A177-3AD203B41FA5}">
                      <a16:colId xmlns:a16="http://schemas.microsoft.com/office/drawing/2014/main" val="1987362138"/>
                    </a:ext>
                  </a:extLst>
                </a:gridCol>
                <a:gridCol w="694144">
                  <a:extLst>
                    <a:ext uri="{9D8B030D-6E8A-4147-A177-3AD203B41FA5}">
                      <a16:colId xmlns:a16="http://schemas.microsoft.com/office/drawing/2014/main" val="2441954696"/>
                    </a:ext>
                  </a:extLst>
                </a:gridCol>
              </a:tblGrid>
              <a:tr h="658079">
                <a:tc>
                  <a:txBody>
                    <a:bodyPr/>
                    <a:lstStyle/>
                    <a:p>
                      <a:pPr algn="ctr"/>
                      <a:endParaRPr lang="en-ZA" sz="2000" dirty="0"/>
                    </a:p>
                  </a:txBody>
                  <a:tcPr marL="104433" marR="104433" marT="52217" marB="52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T1</a:t>
                      </a:r>
                      <a:endParaRPr lang="en-ZA" sz="2000" dirty="0"/>
                    </a:p>
                  </a:txBody>
                  <a:tcPr marL="104433" marR="104433" marT="52217" marB="52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T2</a:t>
                      </a:r>
                      <a:endParaRPr lang="en-ZA" sz="2000" dirty="0"/>
                    </a:p>
                  </a:txBody>
                  <a:tcPr marL="104433" marR="104433" marT="52217" marB="52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T3</a:t>
                      </a:r>
                      <a:endParaRPr lang="en-ZA" sz="2000" dirty="0"/>
                    </a:p>
                  </a:txBody>
                  <a:tcPr marL="104433" marR="104433" marT="52217" marB="52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T4</a:t>
                      </a:r>
                      <a:endParaRPr lang="en-ZA" sz="2000" dirty="0"/>
                    </a:p>
                  </a:txBody>
                  <a:tcPr marL="104433" marR="104433" marT="52217" marB="52217" anchor="ctr"/>
                </a:tc>
                <a:extLst>
                  <a:ext uri="{0D108BD9-81ED-4DB2-BD59-A6C34878D82A}">
                    <a16:rowId xmlns:a16="http://schemas.microsoft.com/office/drawing/2014/main" val="1989804359"/>
                  </a:ext>
                </a:extLst>
              </a:tr>
              <a:tr h="6580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S1</a:t>
                      </a:r>
                      <a:endParaRPr lang="en-ZA" sz="2000" dirty="0"/>
                    </a:p>
                  </a:txBody>
                  <a:tcPr marL="104433" marR="104433" marT="52217" marB="52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  <a:endParaRPr lang="en-ZA" sz="2000" dirty="0"/>
                    </a:p>
                  </a:txBody>
                  <a:tcPr marL="104433" marR="104433" marT="52217" marB="52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</a:t>
                      </a:r>
                      <a:endParaRPr lang="en-ZA" sz="2000" dirty="0"/>
                    </a:p>
                  </a:txBody>
                  <a:tcPr marL="104433" marR="104433" marT="52217" marB="52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60</a:t>
                      </a:r>
                      <a:endParaRPr lang="en-ZA" sz="2000" dirty="0"/>
                    </a:p>
                  </a:txBody>
                  <a:tcPr marL="104433" marR="104433" marT="52217" marB="52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  <a:endParaRPr lang="en-ZA" sz="2000" dirty="0"/>
                    </a:p>
                  </a:txBody>
                  <a:tcPr marL="104433" marR="104433" marT="52217" marB="52217" anchor="ctr"/>
                </a:tc>
                <a:extLst>
                  <a:ext uri="{0D108BD9-81ED-4DB2-BD59-A6C34878D82A}">
                    <a16:rowId xmlns:a16="http://schemas.microsoft.com/office/drawing/2014/main" val="1423383343"/>
                  </a:ext>
                </a:extLst>
              </a:tr>
              <a:tr h="6580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S2</a:t>
                      </a:r>
                      <a:endParaRPr lang="en-ZA" sz="2000" dirty="0"/>
                    </a:p>
                  </a:txBody>
                  <a:tcPr marL="104433" marR="104433" marT="52217" marB="52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en-ZA" sz="2000" dirty="0"/>
                    </a:p>
                  </a:txBody>
                  <a:tcPr marL="104433" marR="104433" marT="52217" marB="52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</a:t>
                      </a:r>
                      <a:endParaRPr lang="en-ZA" sz="2000" dirty="0"/>
                    </a:p>
                  </a:txBody>
                  <a:tcPr marL="104433" marR="104433" marT="52217" marB="52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65</a:t>
                      </a:r>
                      <a:endParaRPr lang="en-ZA" sz="2000" dirty="0"/>
                    </a:p>
                  </a:txBody>
                  <a:tcPr marL="104433" marR="104433" marT="52217" marB="52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  <a:endParaRPr lang="en-ZA" sz="2000" dirty="0"/>
                    </a:p>
                  </a:txBody>
                  <a:tcPr marL="104433" marR="104433" marT="52217" marB="52217" anchor="ctr"/>
                </a:tc>
                <a:extLst>
                  <a:ext uri="{0D108BD9-81ED-4DB2-BD59-A6C34878D82A}">
                    <a16:rowId xmlns:a16="http://schemas.microsoft.com/office/drawing/2014/main" val="695589572"/>
                  </a:ext>
                </a:extLst>
              </a:tr>
              <a:tr h="6580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S3</a:t>
                      </a:r>
                      <a:endParaRPr lang="en-ZA" sz="2000" dirty="0"/>
                    </a:p>
                  </a:txBody>
                  <a:tcPr marL="104433" marR="104433" marT="52217" marB="52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  <a:endParaRPr lang="en-ZA" sz="2000" dirty="0"/>
                    </a:p>
                  </a:txBody>
                  <a:tcPr marL="104433" marR="104433" marT="52217" marB="52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  <a:endParaRPr lang="en-ZA" sz="2000" dirty="0"/>
                    </a:p>
                  </a:txBody>
                  <a:tcPr marL="104433" marR="104433" marT="52217" marB="52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...</a:t>
                      </a:r>
                      <a:endParaRPr lang="en-ZA" sz="2000" dirty="0"/>
                    </a:p>
                  </a:txBody>
                  <a:tcPr marL="104433" marR="104433" marT="52217" marB="52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...</a:t>
                      </a:r>
                      <a:endParaRPr lang="en-ZA" sz="2000" dirty="0"/>
                    </a:p>
                  </a:txBody>
                  <a:tcPr marL="104433" marR="104433" marT="52217" marB="52217" anchor="ctr"/>
                </a:tc>
                <a:extLst>
                  <a:ext uri="{0D108BD9-81ED-4DB2-BD59-A6C34878D82A}">
                    <a16:rowId xmlns:a16="http://schemas.microsoft.com/office/drawing/2014/main" val="2944353450"/>
                  </a:ext>
                </a:extLst>
              </a:tr>
              <a:tr h="6580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S4</a:t>
                      </a:r>
                      <a:endParaRPr lang="en-ZA" sz="2000" dirty="0"/>
                    </a:p>
                  </a:txBody>
                  <a:tcPr marL="104433" marR="104433" marT="52217" marB="52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  <a:endParaRPr lang="en-ZA" sz="2000" dirty="0"/>
                    </a:p>
                  </a:txBody>
                  <a:tcPr marL="104433" marR="104433" marT="52217" marB="52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  <a:endParaRPr lang="en-ZA" sz="2000" dirty="0"/>
                    </a:p>
                  </a:txBody>
                  <a:tcPr marL="104433" marR="104433" marT="52217" marB="52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  <a:endParaRPr lang="en-ZA" sz="2000" dirty="0"/>
                    </a:p>
                  </a:txBody>
                  <a:tcPr marL="104433" marR="104433" marT="52217" marB="52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  <a:endParaRPr lang="en-ZA" sz="2000" dirty="0"/>
                    </a:p>
                  </a:txBody>
                  <a:tcPr marL="104433" marR="104433" marT="52217" marB="52217" anchor="ctr"/>
                </a:tc>
                <a:extLst>
                  <a:ext uri="{0D108BD9-81ED-4DB2-BD59-A6C34878D82A}">
                    <a16:rowId xmlns:a16="http://schemas.microsoft.com/office/drawing/2014/main" val="1305279630"/>
                  </a:ext>
                </a:extLst>
              </a:tr>
            </a:tbl>
          </a:graphicData>
        </a:graphic>
      </p:graphicFrame>
      <p:sp>
        <p:nvSpPr>
          <p:cNvPr id="261" name="Right Brace 260">
            <a:extLst>
              <a:ext uri="{FF2B5EF4-FFF2-40B4-BE49-F238E27FC236}">
                <a16:creationId xmlns:a16="http://schemas.microsoft.com/office/drawing/2014/main" id="{8B9A62CB-87CE-405F-9187-BFBDCFA80DDA}"/>
              </a:ext>
            </a:extLst>
          </p:cNvPr>
          <p:cNvSpPr/>
          <p:nvPr/>
        </p:nvSpPr>
        <p:spPr>
          <a:xfrm>
            <a:off x="5894166" y="459087"/>
            <a:ext cx="700316" cy="4568544"/>
          </a:xfrm>
          <a:prstGeom prst="rightBrace">
            <a:avLst>
              <a:gd name="adj1" fmla="val 11315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D93513AE-FA04-4864-A1DB-FB443994523F}"/>
              </a:ext>
            </a:extLst>
          </p:cNvPr>
          <p:cNvSpPr txBox="1"/>
          <p:nvPr/>
        </p:nvSpPr>
        <p:spPr>
          <a:xfrm>
            <a:off x="7781218" y="434005"/>
            <a:ext cx="2121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Paralogy matrix</a:t>
            </a:r>
            <a:endParaRPr lang="en-ZA" sz="2400" dirty="0"/>
          </a:p>
        </p:txBody>
      </p:sp>
      <p:pic>
        <p:nvPicPr>
          <p:cNvPr id="264" name="Picture 263" descr="Chart&#10;&#10;Description automatically generated">
            <a:extLst>
              <a:ext uri="{FF2B5EF4-FFF2-40B4-BE49-F238E27FC236}">
                <a16:creationId xmlns:a16="http://schemas.microsoft.com/office/drawing/2014/main" id="{F010D3E3-D060-4710-8CBD-1A20D4EF41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5" t="4691" b="17858"/>
          <a:stretch/>
        </p:blipFill>
        <p:spPr>
          <a:xfrm>
            <a:off x="6362606" y="4772859"/>
            <a:ext cx="2296382" cy="1781936"/>
          </a:xfrm>
          <a:prstGeom prst="rect">
            <a:avLst/>
          </a:prstGeom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45AC6731-4F49-462A-A922-490DE16A80BB}"/>
              </a:ext>
            </a:extLst>
          </p:cNvPr>
          <p:cNvSpPr txBox="1"/>
          <p:nvPr/>
        </p:nvSpPr>
        <p:spPr>
          <a:xfrm>
            <a:off x="6370743" y="6513341"/>
            <a:ext cx="4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T1</a:t>
            </a:r>
            <a:endParaRPr lang="en-ZA" sz="14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85622A3-499D-4332-97E5-4EFE8BFCD375}"/>
              </a:ext>
            </a:extLst>
          </p:cNvPr>
          <p:cNvSpPr txBox="1"/>
          <p:nvPr/>
        </p:nvSpPr>
        <p:spPr>
          <a:xfrm>
            <a:off x="8158448" y="6513341"/>
            <a:ext cx="4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T2</a:t>
            </a:r>
            <a:endParaRPr lang="en-ZA" sz="140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21024E4D-B79E-493E-8D64-5D205A1C7645}"/>
              </a:ext>
            </a:extLst>
          </p:cNvPr>
          <p:cNvSpPr txBox="1"/>
          <p:nvPr/>
        </p:nvSpPr>
        <p:spPr>
          <a:xfrm>
            <a:off x="7752048" y="6513341"/>
            <a:ext cx="45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T3</a:t>
            </a:r>
            <a:endParaRPr lang="en-ZA" sz="1400" dirty="0"/>
          </a:p>
        </p:txBody>
      </p:sp>
      <p:pic>
        <p:nvPicPr>
          <p:cNvPr id="271" name="Picture 270">
            <a:extLst>
              <a:ext uri="{FF2B5EF4-FFF2-40B4-BE49-F238E27FC236}">
                <a16:creationId xmlns:a16="http://schemas.microsoft.com/office/drawing/2014/main" id="{882D5910-2F60-4B8E-BA85-994C88050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325" y="4937391"/>
            <a:ext cx="2941776" cy="1575950"/>
          </a:xfrm>
          <a:prstGeom prst="rect">
            <a:avLst/>
          </a:prstGeom>
        </p:spPr>
      </p:pic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F64B3492-C35A-437E-9E49-1167051BC6DC}"/>
              </a:ext>
            </a:extLst>
          </p:cNvPr>
          <p:cNvCxnSpPr>
            <a:cxnSpLocks/>
          </p:cNvCxnSpPr>
          <p:nvPr/>
        </p:nvCxnSpPr>
        <p:spPr>
          <a:xfrm flipH="1">
            <a:off x="7907758" y="4422127"/>
            <a:ext cx="306731" cy="2957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50843049-636C-4B75-A764-5D1BFF0BC01D}"/>
              </a:ext>
            </a:extLst>
          </p:cNvPr>
          <p:cNvCxnSpPr>
            <a:cxnSpLocks/>
          </p:cNvCxnSpPr>
          <p:nvPr/>
        </p:nvCxnSpPr>
        <p:spPr>
          <a:xfrm>
            <a:off x="9693270" y="4422127"/>
            <a:ext cx="306731" cy="2957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1555745C-4A05-4587-90CD-D4682C72EAD7}"/>
              </a:ext>
            </a:extLst>
          </p:cNvPr>
          <p:cNvSpPr txBox="1"/>
          <p:nvPr/>
        </p:nvSpPr>
        <p:spPr>
          <a:xfrm>
            <a:off x="1989748" y="6282508"/>
            <a:ext cx="1955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More samples</a:t>
            </a:r>
            <a:endParaRPr lang="en-ZA" sz="24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8137AF9-1560-4C5E-9D32-6414E0E10896}"/>
              </a:ext>
            </a:extLst>
          </p:cNvPr>
          <p:cNvSpPr txBox="1"/>
          <p:nvPr/>
        </p:nvSpPr>
        <p:spPr>
          <a:xfrm>
            <a:off x="7520253" y="759339"/>
            <a:ext cx="85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Targets</a:t>
            </a:r>
            <a:endParaRPr lang="en-ZA" dirty="0"/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8F3495B7-2D54-49C9-8795-C060F9656099}"/>
              </a:ext>
            </a:extLst>
          </p:cNvPr>
          <p:cNvCxnSpPr>
            <a:cxnSpLocks/>
          </p:cNvCxnSpPr>
          <p:nvPr/>
        </p:nvCxnSpPr>
        <p:spPr>
          <a:xfrm>
            <a:off x="8409382" y="952834"/>
            <a:ext cx="4325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F143740A-D1CE-4C28-A547-40CE760E05FA}"/>
              </a:ext>
            </a:extLst>
          </p:cNvPr>
          <p:cNvSpPr txBox="1"/>
          <p:nvPr/>
        </p:nvSpPr>
        <p:spPr>
          <a:xfrm rot="5400000">
            <a:off x="6286398" y="203825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  <a:endParaRPr lang="en-ZA" dirty="0"/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3936ADAA-AF69-4C21-A2D2-AE21B753A8DE}"/>
              </a:ext>
            </a:extLst>
          </p:cNvPr>
          <p:cNvCxnSpPr>
            <a:cxnSpLocks/>
          </p:cNvCxnSpPr>
          <p:nvPr/>
        </p:nvCxnSpPr>
        <p:spPr>
          <a:xfrm rot="5400000">
            <a:off x="6528563" y="2842694"/>
            <a:ext cx="4325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2A994166-65B7-4AE8-ADFE-1422C57B1729}"/>
              </a:ext>
            </a:extLst>
          </p:cNvPr>
          <p:cNvSpPr txBox="1"/>
          <p:nvPr/>
        </p:nvSpPr>
        <p:spPr>
          <a:xfrm rot="16200000">
            <a:off x="-378129" y="3615566"/>
            <a:ext cx="1141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Sample 2</a:t>
            </a:r>
            <a:endParaRPr lang="en-ZA" sz="20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64C81902-0108-4055-B134-19C3EB8242A3}"/>
              </a:ext>
            </a:extLst>
          </p:cNvPr>
          <p:cNvSpPr txBox="1"/>
          <p:nvPr/>
        </p:nvSpPr>
        <p:spPr>
          <a:xfrm>
            <a:off x="192700" y="13164"/>
            <a:ext cx="10560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Workflow: Paralog detection using </a:t>
            </a:r>
            <a:r>
              <a:rPr lang="en-US" sz="2400" dirty="0" err="1"/>
              <a:t>TargetVet</a:t>
            </a:r>
            <a:r>
              <a:rPr lang="en-US" sz="2400" dirty="0"/>
              <a:t> and </a:t>
            </a:r>
            <a:r>
              <a:rPr lang="en-US" sz="2400" dirty="0" err="1"/>
              <a:t>HybPiper</a:t>
            </a:r>
            <a:r>
              <a:rPr lang="en-US" sz="2400" dirty="0"/>
              <a:t> results – VetHybPiper.sh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1531874549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RegularSeedLeftStep">
      <a:dk1>
        <a:srgbClr val="000000"/>
      </a:dk1>
      <a:lt1>
        <a:srgbClr val="FFFFFF"/>
      </a:lt1>
      <a:dk2>
        <a:srgbClr val="1C2131"/>
      </a:dk2>
      <a:lt2>
        <a:srgbClr val="F0F3F2"/>
      </a:lt2>
      <a:accent1>
        <a:srgbClr val="C34D90"/>
      </a:accent1>
      <a:accent2>
        <a:srgbClr val="B13BB0"/>
      </a:accent2>
      <a:accent3>
        <a:srgbClr val="934DC3"/>
      </a:accent3>
      <a:accent4>
        <a:srgbClr val="523CB2"/>
      </a:accent4>
      <a:accent5>
        <a:srgbClr val="4D69C3"/>
      </a:accent5>
      <a:accent6>
        <a:srgbClr val="3B88B1"/>
      </a:accent6>
      <a:hlink>
        <a:srgbClr val="349C60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2137</TotalTime>
  <Words>462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Sabon Next LT</vt:lpstr>
      <vt:lpstr>Wingdings</vt:lpstr>
      <vt:lpstr>LuminousVTI</vt:lpstr>
      <vt:lpstr>Target Capture data analysis</vt:lpstr>
      <vt:lpstr>What and why.</vt:lpstr>
      <vt:lpstr>Target Capture is like fishing</vt:lpstr>
      <vt:lpstr>PowerPoint Presentation</vt:lpstr>
      <vt:lpstr>PowerPoint Presentation</vt:lpstr>
      <vt:lpstr>It’s still a lot of data…</vt:lpstr>
      <vt:lpstr>Don’t always know what we’re getting</vt:lpstr>
      <vt:lpstr>How does TargetVet find paralogs? </vt:lpstr>
      <vt:lpstr>PowerPoint Presentation</vt:lpstr>
      <vt:lpstr>What to do with the results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Capture data analysis</dc:title>
  <dc:creator>Seth Musker</dc:creator>
  <cp:lastModifiedBy>Seth Musker</cp:lastModifiedBy>
  <cp:revision>6</cp:revision>
  <dcterms:created xsi:type="dcterms:W3CDTF">2022-04-22T18:22:05Z</dcterms:created>
  <dcterms:modified xsi:type="dcterms:W3CDTF">2022-04-27T08:03:03Z</dcterms:modified>
</cp:coreProperties>
</file>