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282" r:id="rId6"/>
    <p:sldId id="314" r:id="rId7"/>
    <p:sldId id="313" r:id="rId8"/>
    <p:sldId id="315" r:id="rId9"/>
    <p:sldId id="316" r:id="rId10"/>
    <p:sldId id="317" r:id="rId11"/>
    <p:sldId id="318" r:id="rId12"/>
    <p:sldId id="319"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109" d="100"/>
          <a:sy n="109" d="100"/>
        </p:scale>
        <p:origin x="612"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3189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2026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9528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6603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3901483" y="5601276"/>
            <a:ext cx="4693834" cy="1098147"/>
          </a:xfrm>
        </p:spPr>
        <p:txBody>
          <a:bodyPr anchor="ctr"/>
          <a:lstStyle/>
          <a:p>
            <a:r>
              <a:rPr lang="en-US" dirty="0">
                <a:solidFill>
                  <a:schemeClr val="bg1"/>
                </a:solidFill>
              </a:rPr>
              <a:t>Seth Porter</a:t>
            </a:r>
          </a:p>
        </p:txBody>
      </p:sp>
      <p:sp>
        <p:nvSpPr>
          <p:cNvPr id="3" name="Title 1">
            <a:extLst>
              <a:ext uri="{FF2B5EF4-FFF2-40B4-BE49-F238E27FC236}">
                <a16:creationId xmlns:a16="http://schemas.microsoft.com/office/drawing/2014/main" id="{FA5C3E1E-F240-3961-E489-33EA53195C6D}"/>
              </a:ext>
            </a:extLst>
          </p:cNvPr>
          <p:cNvSpPr txBox="1">
            <a:spLocks/>
          </p:cNvSpPr>
          <p:nvPr/>
        </p:nvSpPr>
        <p:spPr>
          <a:xfrm>
            <a:off x="3052190" y="962627"/>
            <a:ext cx="6392421" cy="3831221"/>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a:t>Agile</a:t>
            </a:r>
            <a:br>
              <a:rPr lang="en-US"/>
            </a:br>
            <a:r>
              <a:rPr lang="en-US"/>
              <a:t>Presentation</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1" y="204079"/>
            <a:ext cx="7965461" cy="994164"/>
          </a:xfrm>
        </p:spPr>
        <p:txBody>
          <a:bodyPr/>
          <a:lstStyle/>
          <a:p>
            <a:pPr algn="ctr"/>
            <a:r>
              <a:rPr lang="en-US" dirty="0"/>
              <a:t>The Scrum Agile Team</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2" y="2931918"/>
            <a:ext cx="7965460" cy="994164"/>
          </a:xfrm>
        </p:spPr>
        <p:txBody>
          <a:bodyPr>
            <a:noAutofit/>
          </a:bodyPr>
          <a:lstStyle/>
          <a:p>
            <a:pPr marL="0" indent="0" algn="ctr">
              <a:buNone/>
            </a:pPr>
            <a:r>
              <a:rPr lang="en-US" sz="3200" dirty="0"/>
              <a:t>The roles of a scrum agile team are the Product Owner, the Scrum Master, the Developer, and the Tester.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1124411" y="6386511"/>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1" y="204079"/>
            <a:ext cx="7965461" cy="994164"/>
          </a:xfrm>
        </p:spPr>
        <p:txBody>
          <a:bodyPr/>
          <a:lstStyle/>
          <a:p>
            <a:pPr algn="ctr"/>
            <a:r>
              <a:rPr lang="en-US" dirty="0"/>
              <a:t>The Product Owner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2" y="2931918"/>
            <a:ext cx="7965460" cy="2677574"/>
          </a:xfrm>
        </p:spPr>
        <p:txBody>
          <a:bodyPr>
            <a:noAutofit/>
          </a:bodyPr>
          <a:lstStyle/>
          <a:p>
            <a:pPr marL="0" indent="0" algn="ctr">
              <a:buNone/>
            </a:pPr>
            <a:r>
              <a:rPr lang="en-US" sz="2400" dirty="0"/>
              <a:t>The product owner defines what the customer wants in the end-product.  They are in charge of taking the requests of the client and communicating that the scrum master.  They are the in between man between the clients, stakeholders, and the scrum team.</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1124411" y="6386511"/>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50522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1" y="204079"/>
            <a:ext cx="7965461" cy="994164"/>
          </a:xfrm>
        </p:spPr>
        <p:txBody>
          <a:bodyPr/>
          <a:lstStyle/>
          <a:p>
            <a:pPr algn="ctr"/>
            <a:r>
              <a:rPr lang="en-US" dirty="0"/>
              <a:t>The Scrum Master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2" y="2931918"/>
            <a:ext cx="7965460" cy="2677574"/>
          </a:xfrm>
        </p:spPr>
        <p:txBody>
          <a:bodyPr>
            <a:noAutofit/>
          </a:bodyPr>
          <a:lstStyle/>
          <a:p>
            <a:pPr marL="0" indent="0" algn="ctr">
              <a:buNone/>
            </a:pPr>
            <a:r>
              <a:rPr lang="en-US" sz="2400" dirty="0"/>
              <a:t>The scrum master is person who facilitates the team and makes improvements to the team’s dynamics when necessary.  They oversee communicating the product owner’s request to the team, planning each scrum meeting, creating a plan of attack from the product owner’s product outline, and managing the team’s backlog.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1124411" y="6372222"/>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20643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1" y="204079"/>
            <a:ext cx="7965461" cy="994164"/>
          </a:xfrm>
        </p:spPr>
        <p:txBody>
          <a:bodyPr/>
          <a:lstStyle/>
          <a:p>
            <a:pPr algn="ctr"/>
            <a:r>
              <a:rPr lang="en-US" dirty="0"/>
              <a:t>The Developer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2" y="2931918"/>
            <a:ext cx="7965460" cy="2677574"/>
          </a:xfrm>
        </p:spPr>
        <p:txBody>
          <a:bodyPr>
            <a:noAutofit/>
          </a:bodyPr>
          <a:lstStyle/>
          <a:p>
            <a:pPr marL="0" indent="0" algn="ctr">
              <a:buNone/>
            </a:pPr>
            <a:r>
              <a:rPr lang="en-US" sz="2400" dirty="0"/>
              <a:t>The developer is person that oversees the actual development of the project.  They are help design the product and create it based on the scrum master’s plan.  They also work hand and hand with the tester to improve the product.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1124411" y="6386511"/>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87134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1" y="204079"/>
            <a:ext cx="7965461" cy="994164"/>
          </a:xfrm>
        </p:spPr>
        <p:txBody>
          <a:bodyPr/>
          <a:lstStyle/>
          <a:p>
            <a:pPr algn="ctr"/>
            <a:r>
              <a:rPr lang="en-US" dirty="0"/>
              <a:t>The Tester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2" y="2931918"/>
            <a:ext cx="7965460" cy="2677574"/>
          </a:xfrm>
        </p:spPr>
        <p:txBody>
          <a:bodyPr>
            <a:noAutofit/>
          </a:bodyPr>
          <a:lstStyle/>
          <a:p>
            <a:pPr marL="0" indent="0" algn="ctr">
              <a:buNone/>
            </a:pPr>
            <a:r>
              <a:rPr lang="en-US" sz="2400" dirty="0"/>
              <a:t>The tester oversees testing the actual project by breaking it intentionally, highlighting areas of improvement, and overall user experience to the scrum master and developer to improve the product.  They play the role as a pseudo client to see what the client would experience with the current state of the product.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1124411" y="6381014"/>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16041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C1482-C7A1-1EFE-7EEC-6AE888BFC380}"/>
              </a:ext>
            </a:extLst>
          </p:cNvPr>
          <p:cNvSpPr>
            <a:spLocks noGrp="1"/>
          </p:cNvSpPr>
          <p:nvPr>
            <p:ph type="title"/>
          </p:nvPr>
        </p:nvSpPr>
        <p:spPr>
          <a:xfrm>
            <a:off x="3489335" y="394475"/>
            <a:ext cx="7442916" cy="843083"/>
          </a:xfrm>
        </p:spPr>
        <p:txBody>
          <a:bodyPr/>
          <a:lstStyle/>
          <a:p>
            <a:pPr algn="ctr"/>
            <a:r>
              <a:rPr lang="en-US" dirty="0"/>
              <a:t>SDLC an Agile Approach</a:t>
            </a:r>
          </a:p>
        </p:txBody>
      </p:sp>
      <p:sp>
        <p:nvSpPr>
          <p:cNvPr id="4" name="Slide Number Placeholder 3">
            <a:extLst>
              <a:ext uri="{FF2B5EF4-FFF2-40B4-BE49-F238E27FC236}">
                <a16:creationId xmlns:a16="http://schemas.microsoft.com/office/drawing/2014/main" id="{462EAE3F-689E-F721-F25C-FE7E722FC71C}"/>
              </a:ext>
            </a:extLst>
          </p:cNvPr>
          <p:cNvSpPr>
            <a:spLocks noGrp="1"/>
          </p:cNvSpPr>
          <p:nvPr>
            <p:ph type="sldNum" sz="quarter" idx="10"/>
          </p:nvPr>
        </p:nvSpPr>
        <p:spPr>
          <a:xfrm>
            <a:off x="11204448" y="6386511"/>
            <a:ext cx="987552" cy="471489"/>
          </a:xfrm>
        </p:spPr>
        <p:txBody>
          <a:bodyPr/>
          <a:lstStyle/>
          <a:p>
            <a:fld id="{48F63A3B-78C7-47BE-AE5E-E10140E04643}" type="slidenum">
              <a:rPr lang="en-US" smtClean="0"/>
              <a:pPr/>
              <a:t>7</a:t>
            </a:fld>
            <a:endParaRPr lang="en-US" dirty="0"/>
          </a:p>
        </p:txBody>
      </p:sp>
      <p:sp>
        <p:nvSpPr>
          <p:cNvPr id="6" name="Content Placeholder 5">
            <a:extLst>
              <a:ext uri="{FF2B5EF4-FFF2-40B4-BE49-F238E27FC236}">
                <a16:creationId xmlns:a16="http://schemas.microsoft.com/office/drawing/2014/main" id="{F9CABBC2-D92F-F44E-B787-06654802953C}"/>
              </a:ext>
            </a:extLst>
          </p:cNvPr>
          <p:cNvSpPr>
            <a:spLocks noGrp="1"/>
          </p:cNvSpPr>
          <p:nvPr>
            <p:ph idx="11"/>
          </p:nvPr>
        </p:nvSpPr>
        <p:spPr>
          <a:xfrm>
            <a:off x="3841384" y="2825263"/>
            <a:ext cx="7043618" cy="983058"/>
          </a:xfrm>
        </p:spPr>
        <p:txBody>
          <a:bodyPr>
            <a:normAutofit/>
          </a:bodyPr>
          <a:lstStyle/>
          <a:p>
            <a:pPr marL="342900" indent="-342900">
              <a:buFont typeface="Arial" panose="020B0604020202020204" pitchFamily="34" charset="0"/>
              <a:buChar char="•"/>
            </a:pPr>
            <a:r>
              <a:rPr lang="en-US" sz="2000" dirty="0"/>
              <a:t>Planning – Help the team develop an attack plan to understand the potential flow of the project.</a:t>
            </a:r>
          </a:p>
        </p:txBody>
      </p:sp>
      <p:sp>
        <p:nvSpPr>
          <p:cNvPr id="7" name="Content Placeholder 5">
            <a:extLst>
              <a:ext uri="{FF2B5EF4-FFF2-40B4-BE49-F238E27FC236}">
                <a16:creationId xmlns:a16="http://schemas.microsoft.com/office/drawing/2014/main" id="{43354606-61A2-9E89-7E53-54026844465C}"/>
              </a:ext>
            </a:extLst>
          </p:cNvPr>
          <p:cNvSpPr txBox="1">
            <a:spLocks/>
          </p:cNvSpPr>
          <p:nvPr/>
        </p:nvSpPr>
        <p:spPr>
          <a:xfrm>
            <a:off x="3841384" y="1842205"/>
            <a:ext cx="7043618" cy="983058"/>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Project Initiation – The team needs to find the full scope of the project.</a:t>
            </a:r>
          </a:p>
        </p:txBody>
      </p:sp>
      <p:sp>
        <p:nvSpPr>
          <p:cNvPr id="8" name="Content Placeholder 5">
            <a:extLst>
              <a:ext uri="{FF2B5EF4-FFF2-40B4-BE49-F238E27FC236}">
                <a16:creationId xmlns:a16="http://schemas.microsoft.com/office/drawing/2014/main" id="{F9EF20D7-8154-AE80-9524-6988E305FC0C}"/>
              </a:ext>
            </a:extLst>
          </p:cNvPr>
          <p:cNvSpPr txBox="1">
            <a:spLocks/>
          </p:cNvSpPr>
          <p:nvPr/>
        </p:nvSpPr>
        <p:spPr>
          <a:xfrm>
            <a:off x="3841384" y="3808321"/>
            <a:ext cx="7043618" cy="983058"/>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Development – The team begins development of implementation of the product.</a:t>
            </a:r>
          </a:p>
        </p:txBody>
      </p:sp>
      <p:sp>
        <p:nvSpPr>
          <p:cNvPr id="9" name="Content Placeholder 5">
            <a:extLst>
              <a:ext uri="{FF2B5EF4-FFF2-40B4-BE49-F238E27FC236}">
                <a16:creationId xmlns:a16="http://schemas.microsoft.com/office/drawing/2014/main" id="{2799CEC8-9673-CF01-93A8-8583E6D6AA54}"/>
              </a:ext>
            </a:extLst>
          </p:cNvPr>
          <p:cNvSpPr txBox="1">
            <a:spLocks/>
          </p:cNvSpPr>
          <p:nvPr/>
        </p:nvSpPr>
        <p:spPr>
          <a:xfrm>
            <a:off x="3841384" y="4773024"/>
            <a:ext cx="7043618" cy="983058"/>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Production – The brunt of the work has been finished by the team.  This is where the testers begin taking rounds at the product and finding ways to improve it.</a:t>
            </a:r>
          </a:p>
        </p:txBody>
      </p:sp>
      <p:sp>
        <p:nvSpPr>
          <p:cNvPr id="10" name="Content Placeholder 5">
            <a:extLst>
              <a:ext uri="{FF2B5EF4-FFF2-40B4-BE49-F238E27FC236}">
                <a16:creationId xmlns:a16="http://schemas.microsoft.com/office/drawing/2014/main" id="{81ECE921-8142-86F4-53B5-FA03C6230FE0}"/>
              </a:ext>
            </a:extLst>
          </p:cNvPr>
          <p:cNvSpPr txBox="1">
            <a:spLocks/>
          </p:cNvSpPr>
          <p:nvPr/>
        </p:nvSpPr>
        <p:spPr>
          <a:xfrm>
            <a:off x="3841384" y="5874942"/>
            <a:ext cx="7043618" cy="983058"/>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Support – Continue testing and improving the product after launch.</a:t>
            </a:r>
          </a:p>
        </p:txBody>
      </p:sp>
    </p:spTree>
    <p:extLst>
      <p:ext uri="{BB962C8B-B14F-4D97-AF65-F5344CB8AC3E}">
        <p14:creationId xmlns:p14="http://schemas.microsoft.com/office/powerpoint/2010/main" val="168045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C1482-C7A1-1EFE-7EEC-6AE888BFC380}"/>
              </a:ext>
            </a:extLst>
          </p:cNvPr>
          <p:cNvSpPr>
            <a:spLocks noGrp="1"/>
          </p:cNvSpPr>
          <p:nvPr>
            <p:ph type="title"/>
          </p:nvPr>
        </p:nvSpPr>
        <p:spPr>
          <a:xfrm>
            <a:off x="3489335" y="394475"/>
            <a:ext cx="7442916" cy="843083"/>
          </a:xfrm>
        </p:spPr>
        <p:txBody>
          <a:bodyPr/>
          <a:lstStyle/>
          <a:p>
            <a:pPr algn="ctr"/>
            <a:r>
              <a:rPr lang="en-US" dirty="0"/>
              <a:t>Waterfall versus Agile</a:t>
            </a:r>
          </a:p>
        </p:txBody>
      </p:sp>
      <p:sp>
        <p:nvSpPr>
          <p:cNvPr id="4" name="Slide Number Placeholder 3">
            <a:extLst>
              <a:ext uri="{FF2B5EF4-FFF2-40B4-BE49-F238E27FC236}">
                <a16:creationId xmlns:a16="http://schemas.microsoft.com/office/drawing/2014/main" id="{462EAE3F-689E-F721-F25C-FE7E722FC71C}"/>
              </a:ext>
            </a:extLst>
          </p:cNvPr>
          <p:cNvSpPr>
            <a:spLocks noGrp="1"/>
          </p:cNvSpPr>
          <p:nvPr>
            <p:ph type="sldNum" sz="quarter" idx="10"/>
          </p:nvPr>
        </p:nvSpPr>
        <p:spPr>
          <a:xfrm>
            <a:off x="11204448" y="6386511"/>
            <a:ext cx="987552" cy="471489"/>
          </a:xfrm>
        </p:spPr>
        <p:txBody>
          <a:bodyPr/>
          <a:lstStyle/>
          <a:p>
            <a:fld id="{48F63A3B-78C7-47BE-AE5E-E10140E04643}" type="slidenum">
              <a:rPr lang="en-US" smtClean="0"/>
              <a:pPr/>
              <a:t>8</a:t>
            </a:fld>
            <a:endParaRPr lang="en-US" dirty="0"/>
          </a:p>
        </p:txBody>
      </p:sp>
      <p:sp>
        <p:nvSpPr>
          <p:cNvPr id="7" name="Content Placeholder 5">
            <a:extLst>
              <a:ext uri="{FF2B5EF4-FFF2-40B4-BE49-F238E27FC236}">
                <a16:creationId xmlns:a16="http://schemas.microsoft.com/office/drawing/2014/main" id="{43354606-61A2-9E89-7E53-54026844465C}"/>
              </a:ext>
            </a:extLst>
          </p:cNvPr>
          <p:cNvSpPr txBox="1">
            <a:spLocks/>
          </p:cNvSpPr>
          <p:nvPr/>
        </p:nvSpPr>
        <p:spPr>
          <a:xfrm>
            <a:off x="3841384" y="1842205"/>
            <a:ext cx="7043618" cy="983058"/>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If the project is small enough and straight forward enough, waterfall would be the most efficient plan.</a:t>
            </a:r>
          </a:p>
        </p:txBody>
      </p:sp>
      <p:sp>
        <p:nvSpPr>
          <p:cNvPr id="11" name="Content Placeholder 5">
            <a:extLst>
              <a:ext uri="{FF2B5EF4-FFF2-40B4-BE49-F238E27FC236}">
                <a16:creationId xmlns:a16="http://schemas.microsoft.com/office/drawing/2014/main" id="{3002F963-8DD0-B26D-5188-F1FF6C9B36B0}"/>
              </a:ext>
            </a:extLst>
          </p:cNvPr>
          <p:cNvSpPr txBox="1">
            <a:spLocks/>
          </p:cNvSpPr>
          <p:nvPr/>
        </p:nvSpPr>
        <p:spPr>
          <a:xfrm>
            <a:off x="3841384" y="2825263"/>
            <a:ext cx="7043618" cy="983058"/>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If the client wants an ever-evolving product based on their needs, agile would be most efficient plan due to </a:t>
            </a:r>
            <a:r>
              <a:rPr lang="en-US" sz="2000" dirty="0" err="1"/>
              <a:t>agile’s</a:t>
            </a:r>
            <a:r>
              <a:rPr lang="en-US" sz="2000" dirty="0"/>
              <a:t> adaptability.</a:t>
            </a:r>
          </a:p>
        </p:txBody>
      </p:sp>
      <p:sp>
        <p:nvSpPr>
          <p:cNvPr id="12" name="Content Placeholder 5">
            <a:extLst>
              <a:ext uri="{FF2B5EF4-FFF2-40B4-BE49-F238E27FC236}">
                <a16:creationId xmlns:a16="http://schemas.microsoft.com/office/drawing/2014/main" id="{B8B0967E-1016-9E23-B97D-5C6F9663AEDA}"/>
              </a:ext>
            </a:extLst>
          </p:cNvPr>
          <p:cNvSpPr txBox="1">
            <a:spLocks/>
          </p:cNvSpPr>
          <p:nvPr/>
        </p:nvSpPr>
        <p:spPr>
          <a:xfrm>
            <a:off x="3841384" y="3973696"/>
            <a:ext cx="7043618" cy="983058"/>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Most importantly, highlight the potential needs of the client and communicate with the product owner continuously through initial planning phase to grasp the full picture.</a:t>
            </a:r>
          </a:p>
        </p:txBody>
      </p:sp>
    </p:spTree>
    <p:extLst>
      <p:ext uri="{BB962C8B-B14F-4D97-AF65-F5344CB8AC3E}">
        <p14:creationId xmlns:p14="http://schemas.microsoft.com/office/powerpoint/2010/main" val="181576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C2109-3B2C-F4B3-DD5F-D08D9DC063C3}"/>
              </a:ext>
            </a:extLst>
          </p:cNvPr>
          <p:cNvSpPr>
            <a:spLocks noGrp="1"/>
          </p:cNvSpPr>
          <p:nvPr>
            <p:ph type="ctrTitle"/>
          </p:nvPr>
        </p:nvSpPr>
        <p:spPr>
          <a:xfrm>
            <a:off x="914401" y="476930"/>
            <a:ext cx="5715000" cy="665644"/>
          </a:xfrm>
        </p:spPr>
        <p:txBody>
          <a:bodyPr/>
          <a:lstStyle/>
          <a:p>
            <a:r>
              <a:rPr lang="en-US" dirty="0"/>
              <a:t>References</a:t>
            </a:r>
          </a:p>
        </p:txBody>
      </p:sp>
      <p:sp>
        <p:nvSpPr>
          <p:cNvPr id="3" name="Slide Number Placeholder 2">
            <a:extLst>
              <a:ext uri="{FF2B5EF4-FFF2-40B4-BE49-F238E27FC236}">
                <a16:creationId xmlns:a16="http://schemas.microsoft.com/office/drawing/2014/main" id="{05A27F37-E975-C67F-F516-F13403358934}"/>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9</a:t>
            </a:fld>
            <a:endParaRPr lang="en-US" dirty="0"/>
          </a:p>
        </p:txBody>
      </p:sp>
      <p:sp>
        <p:nvSpPr>
          <p:cNvPr id="7" name="Subtitle 5">
            <a:extLst>
              <a:ext uri="{FF2B5EF4-FFF2-40B4-BE49-F238E27FC236}">
                <a16:creationId xmlns:a16="http://schemas.microsoft.com/office/drawing/2014/main" id="{ECC11DF6-CEE6-1A31-3DB2-D0F3D0593548}"/>
              </a:ext>
            </a:extLst>
          </p:cNvPr>
          <p:cNvSpPr txBox="1">
            <a:spLocks/>
          </p:cNvSpPr>
          <p:nvPr/>
        </p:nvSpPr>
        <p:spPr>
          <a:xfrm>
            <a:off x="624255" y="1529668"/>
            <a:ext cx="5715000" cy="879692"/>
          </a:xfrm>
          <a:prstGeom prst="rect">
            <a:avLst/>
          </a:prstGeom>
        </p:spPr>
        <p:txBody>
          <a:bodyPr vert="horz" lIns="91440" tIns="0" rIns="91440" bIns="0" rtlCol="0" anchor="t" anchorCtr="0">
            <a:normAutofit fontScale="85000" lnSpcReduction="10000"/>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Groysberg, B., &amp; Abbott, S. L. (2013). A.P. Moller - Maersk Group: Evaluating Strategic Talent Management Initiatives. Harvard Business School</a:t>
            </a:r>
          </a:p>
        </p:txBody>
      </p:sp>
      <p:sp>
        <p:nvSpPr>
          <p:cNvPr id="10" name="Subtitle 5">
            <a:extLst>
              <a:ext uri="{FF2B5EF4-FFF2-40B4-BE49-F238E27FC236}">
                <a16:creationId xmlns:a16="http://schemas.microsoft.com/office/drawing/2014/main" id="{E2A3791E-BA27-9C61-BEB5-99B0C3F62937}"/>
              </a:ext>
            </a:extLst>
          </p:cNvPr>
          <p:cNvSpPr txBox="1">
            <a:spLocks/>
          </p:cNvSpPr>
          <p:nvPr/>
        </p:nvSpPr>
        <p:spPr>
          <a:xfrm>
            <a:off x="624255" y="2639735"/>
            <a:ext cx="5715000" cy="879692"/>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0" i="0" dirty="0" err="1">
                <a:effectLst/>
                <a:highlight>
                  <a:srgbClr val="FFFFFF"/>
                </a:highlight>
              </a:rPr>
              <a:t>Corec</a:t>
            </a:r>
            <a:r>
              <a:rPr lang="en-US" sz="2000" b="0" i="0" dirty="0">
                <a:effectLst/>
                <a:highlight>
                  <a:srgbClr val="FFFFFF"/>
                </a:highlight>
              </a:rPr>
              <a:t> </a:t>
            </a:r>
            <a:r>
              <a:rPr lang="en-US" sz="2000" b="0" i="0" dirty="0" err="1">
                <a:effectLst/>
                <a:highlight>
                  <a:srgbClr val="FFFFFF"/>
                </a:highlight>
              </a:rPr>
              <a:t>scrumc</a:t>
            </a:r>
            <a:r>
              <a:rPr lang="en-US" sz="2000" b="0" i="0" dirty="0">
                <a:effectLst/>
                <a:highlight>
                  <a:srgbClr val="FFFFFF"/>
                </a:highlight>
              </a:rPr>
              <a:t> </a:t>
            </a:r>
            <a:r>
              <a:rPr lang="en-US" sz="2000" b="0" i="0" dirty="0" err="1">
                <a:effectLst/>
                <a:highlight>
                  <a:srgbClr val="FFFFFF"/>
                </a:highlight>
              </a:rPr>
              <a:t>PDFc</a:t>
            </a:r>
            <a:r>
              <a:rPr lang="en-US" sz="2000" b="0" i="0" dirty="0">
                <a:effectLst/>
                <a:highlight>
                  <a:srgbClr val="FFFFFF"/>
                </a:highlight>
              </a:rPr>
              <a:t> </a:t>
            </a:r>
            <a:r>
              <a:rPr lang="en-US" sz="2000" b="0" i="0" dirty="0" err="1">
                <a:effectLst/>
                <a:highlight>
                  <a:srgbClr val="FFFFFF"/>
                </a:highlight>
              </a:rPr>
              <a:t>versionc</a:t>
            </a:r>
            <a:r>
              <a:rPr lang="en-US" sz="2000" b="0" i="0" dirty="0">
                <a:effectLst/>
                <a:highlight>
                  <a:srgbClr val="FFFFFF"/>
                </a:highlight>
              </a:rPr>
              <a:t> -c </a:t>
            </a:r>
            <a:r>
              <a:rPr lang="en-US" sz="2000" b="0" i="0" dirty="0" err="1">
                <a:effectLst/>
                <a:highlight>
                  <a:srgbClr val="FFFFFF"/>
                </a:highlight>
              </a:rPr>
              <a:t>scrumc</a:t>
            </a:r>
            <a:r>
              <a:rPr lang="en-US" sz="2000" b="0" i="0" dirty="0">
                <a:effectLst/>
                <a:highlight>
                  <a:srgbClr val="FFFFFF"/>
                </a:highlight>
              </a:rPr>
              <a:t> </a:t>
            </a:r>
            <a:r>
              <a:rPr lang="en-US" sz="2000" b="0" i="0" dirty="0" err="1">
                <a:effectLst/>
                <a:highlight>
                  <a:srgbClr val="FFFFFF"/>
                </a:highlight>
              </a:rPr>
              <a:t>alliance.c</a:t>
            </a:r>
            <a:r>
              <a:rPr lang="en-US" sz="2000" b="0" i="0" dirty="0">
                <a:effectLst/>
                <a:highlight>
                  <a:srgbClr val="FFFFFF"/>
                </a:highlight>
              </a:rPr>
              <a:t> (2020).c </a:t>
            </a:r>
            <a:r>
              <a:rPr lang="en-US" sz="2000" b="0" i="0" dirty="0" err="1">
                <a:effectLst/>
                <a:highlight>
                  <a:srgbClr val="FFFFFF"/>
                </a:highlight>
              </a:rPr>
              <a:t>Retrievedc</a:t>
            </a:r>
            <a:r>
              <a:rPr lang="en-US" sz="2000" b="0" i="0" dirty="0">
                <a:effectLst/>
                <a:highlight>
                  <a:srgbClr val="FFFFFF"/>
                </a:highlight>
              </a:rPr>
              <a:t> </a:t>
            </a:r>
            <a:r>
              <a:rPr lang="en-US" sz="2000" b="0" i="0" dirty="0" err="1">
                <a:effectLst/>
                <a:highlight>
                  <a:srgbClr val="FFFFFF"/>
                </a:highlight>
              </a:rPr>
              <a:t>Octoberc</a:t>
            </a:r>
            <a:r>
              <a:rPr lang="en-US" sz="2000" b="0" i="0" dirty="0">
                <a:effectLst/>
                <a:highlight>
                  <a:srgbClr val="FFFFFF"/>
                </a:highlight>
              </a:rPr>
              <a:t> 23,c 2021,c </a:t>
            </a:r>
            <a:r>
              <a:rPr lang="en-US" sz="2000" b="0" i="0" dirty="0" err="1">
                <a:effectLst/>
                <a:highlight>
                  <a:srgbClr val="FFFFFF"/>
                </a:highlight>
              </a:rPr>
              <a:t>fromc</a:t>
            </a:r>
            <a:r>
              <a:rPr lang="en-US" sz="2000" b="0" i="0" dirty="0">
                <a:effectLst/>
                <a:highlight>
                  <a:srgbClr val="FFFFFF"/>
                </a:highlight>
              </a:rPr>
              <a:t> </a:t>
            </a:r>
          </a:p>
          <a:p>
            <a:pPr algn="l"/>
            <a:r>
              <a:rPr lang="en-US" sz="2000" b="0" i="0" dirty="0">
                <a:effectLst/>
                <a:highlight>
                  <a:srgbClr val="FFFFFF"/>
                </a:highlight>
              </a:rPr>
              <a:t>https://www.scrumalliance.org/ScrumRedesignDEVSite/media/ScrumAllianceMedia/Fi</a:t>
            </a:r>
          </a:p>
          <a:p>
            <a:pPr algn="l"/>
            <a:r>
              <a:rPr lang="en-US" sz="2000" b="0" i="0" dirty="0">
                <a:effectLst/>
                <a:highlight>
                  <a:srgbClr val="FFFFFF"/>
                </a:highlight>
              </a:rPr>
              <a:t>les%20and%20PDFs/Learn%20About%20Scrum/Core-</a:t>
            </a:r>
            <a:r>
              <a:rPr lang="en-US" sz="2000" b="0" i="0" dirty="0" err="1">
                <a:effectLst/>
                <a:highlight>
                  <a:srgbClr val="FFFFFF"/>
                </a:highlight>
              </a:rPr>
              <a:t>Scrum.pdf.c</a:t>
            </a:r>
            <a:endParaRPr lang="en-US" sz="2000" b="0" i="0" dirty="0">
              <a:effectLst/>
              <a:highlight>
                <a:srgbClr val="FFFFFF"/>
              </a:highlight>
            </a:endParaRPr>
          </a:p>
        </p:txBody>
      </p:sp>
      <p:sp>
        <p:nvSpPr>
          <p:cNvPr id="12" name="Subtitle 5">
            <a:extLst>
              <a:ext uri="{FF2B5EF4-FFF2-40B4-BE49-F238E27FC236}">
                <a16:creationId xmlns:a16="http://schemas.microsoft.com/office/drawing/2014/main" id="{FFF26579-D1D0-4592-1FA8-19C7051278D9}"/>
              </a:ext>
            </a:extLst>
          </p:cNvPr>
          <p:cNvSpPr txBox="1">
            <a:spLocks/>
          </p:cNvSpPr>
          <p:nvPr/>
        </p:nvSpPr>
        <p:spPr>
          <a:xfrm>
            <a:off x="624255" y="5009146"/>
            <a:ext cx="5715000" cy="879692"/>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0" i="0" dirty="0" err="1">
                <a:effectLst/>
                <a:highlight>
                  <a:srgbClr val="FFFFFF"/>
                </a:highlight>
              </a:rPr>
              <a:t>Radack,c</a:t>
            </a:r>
            <a:r>
              <a:rPr lang="en-US" sz="2000" b="0" i="0" dirty="0">
                <a:effectLst/>
                <a:highlight>
                  <a:srgbClr val="FFFFFF"/>
                </a:highlight>
              </a:rPr>
              <a:t> </a:t>
            </a:r>
            <a:r>
              <a:rPr lang="en-US" sz="2000" b="0" i="0" dirty="0" err="1">
                <a:effectLst/>
                <a:highlight>
                  <a:srgbClr val="FFFFFF"/>
                </a:highlight>
              </a:rPr>
              <a:t>S.c</a:t>
            </a:r>
            <a:r>
              <a:rPr lang="en-US" sz="2000" b="0" i="0" dirty="0">
                <a:effectLst/>
                <a:highlight>
                  <a:srgbClr val="FFFFFF"/>
                </a:highlight>
              </a:rPr>
              <a:t> (2009).c </a:t>
            </a:r>
            <a:r>
              <a:rPr lang="en-US" sz="2000" b="0" i="0" dirty="0" err="1">
                <a:effectLst/>
                <a:highlight>
                  <a:srgbClr val="FFFFFF"/>
                </a:highlight>
              </a:rPr>
              <a:t>Thec</a:t>
            </a:r>
            <a:r>
              <a:rPr lang="en-US" sz="2000" b="0" i="0" dirty="0">
                <a:effectLst/>
                <a:highlight>
                  <a:srgbClr val="FFFFFF"/>
                </a:highlight>
              </a:rPr>
              <a:t> </a:t>
            </a:r>
            <a:r>
              <a:rPr lang="en-US" sz="2000" b="0" i="0" dirty="0" err="1">
                <a:effectLst/>
                <a:highlight>
                  <a:srgbClr val="FFFFFF"/>
                </a:highlight>
              </a:rPr>
              <a:t>systemc</a:t>
            </a:r>
            <a:r>
              <a:rPr lang="en-US" sz="2000" b="0" i="0" dirty="0">
                <a:effectLst/>
                <a:highlight>
                  <a:srgbClr val="FFFFFF"/>
                </a:highlight>
              </a:rPr>
              <a:t> </a:t>
            </a:r>
            <a:r>
              <a:rPr lang="en-US" sz="2000" b="0" i="0" dirty="0" err="1">
                <a:effectLst/>
                <a:highlight>
                  <a:srgbClr val="FFFFFF"/>
                </a:highlight>
              </a:rPr>
              <a:t>developmentc</a:t>
            </a:r>
            <a:r>
              <a:rPr lang="en-US" sz="2000" b="0" i="0" dirty="0">
                <a:effectLst/>
                <a:highlight>
                  <a:srgbClr val="FFFFFF"/>
                </a:highlight>
              </a:rPr>
              <a:t> </a:t>
            </a:r>
            <a:r>
              <a:rPr lang="en-US" sz="2000" b="0" i="0" dirty="0" err="1">
                <a:effectLst/>
                <a:highlight>
                  <a:srgbClr val="FFFFFF"/>
                </a:highlight>
              </a:rPr>
              <a:t>lifec</a:t>
            </a:r>
            <a:r>
              <a:rPr lang="en-US" sz="2000" b="0" i="0" dirty="0">
                <a:effectLst/>
                <a:highlight>
                  <a:srgbClr val="FFFFFF"/>
                </a:highlight>
              </a:rPr>
              <a:t> </a:t>
            </a:r>
            <a:r>
              <a:rPr lang="en-US" sz="2000" b="0" i="0" dirty="0" err="1">
                <a:effectLst/>
                <a:highlight>
                  <a:srgbClr val="FFFFFF"/>
                </a:highlight>
              </a:rPr>
              <a:t>cyclec</a:t>
            </a:r>
            <a:r>
              <a:rPr lang="en-US" sz="2000" b="0" i="0" dirty="0">
                <a:effectLst/>
                <a:highlight>
                  <a:srgbClr val="FFFFFF"/>
                </a:highlight>
              </a:rPr>
              <a:t> (</a:t>
            </a:r>
            <a:r>
              <a:rPr lang="en-US" sz="2000" b="0" i="0" dirty="0" err="1">
                <a:effectLst/>
                <a:highlight>
                  <a:srgbClr val="FFFFFF"/>
                </a:highlight>
              </a:rPr>
              <a:t>sdlc</a:t>
            </a:r>
            <a:r>
              <a:rPr lang="en-US" sz="2000" b="0" i="0" dirty="0">
                <a:effectLst/>
                <a:highlight>
                  <a:srgbClr val="FFFFFF"/>
                </a:highlight>
              </a:rPr>
              <a:t>)(</a:t>
            </a:r>
            <a:r>
              <a:rPr lang="en-US" sz="2000" b="0" i="0" dirty="0" err="1">
                <a:effectLst/>
                <a:highlight>
                  <a:srgbClr val="FFFFFF"/>
                </a:highlight>
              </a:rPr>
              <a:t>No.c</a:t>
            </a:r>
            <a:r>
              <a:rPr lang="en-US" sz="2000" b="0" i="0" dirty="0">
                <a:effectLst/>
                <a:highlight>
                  <a:srgbClr val="FFFFFF"/>
                </a:highlight>
              </a:rPr>
              <a:t> </a:t>
            </a:r>
            <a:r>
              <a:rPr lang="en-US" sz="2000" b="0" i="0" dirty="0" err="1">
                <a:effectLst/>
                <a:highlight>
                  <a:srgbClr val="FFFFFF"/>
                </a:highlight>
              </a:rPr>
              <a:t>ITLc</a:t>
            </a:r>
            <a:r>
              <a:rPr lang="en-US" sz="2000" b="0" i="0" dirty="0">
                <a:effectLst/>
                <a:highlight>
                  <a:srgbClr val="FFFFFF"/>
                </a:highlight>
              </a:rPr>
              <a:t> </a:t>
            </a:r>
            <a:r>
              <a:rPr lang="en-US" sz="2000" b="0" i="0" dirty="0" err="1">
                <a:effectLst/>
                <a:highlight>
                  <a:srgbClr val="FFFFFF"/>
                </a:highlight>
              </a:rPr>
              <a:t>Bulletinc</a:t>
            </a:r>
            <a:r>
              <a:rPr lang="en-US" sz="2000" b="0" i="0" dirty="0">
                <a:effectLst/>
                <a:highlight>
                  <a:srgbClr val="FFFFFF"/>
                </a:highlight>
              </a:rPr>
              <a:t> </a:t>
            </a:r>
            <a:r>
              <a:rPr lang="en-US" sz="2000" b="0" i="0" dirty="0" err="1">
                <a:effectLst/>
                <a:highlight>
                  <a:srgbClr val="FFFFFF"/>
                </a:highlight>
              </a:rPr>
              <a:t>Aprilc</a:t>
            </a:r>
            <a:r>
              <a:rPr lang="en-US" sz="2000" b="0" i="0" dirty="0">
                <a:effectLst/>
                <a:highlight>
                  <a:srgbClr val="FFFFFF"/>
                </a:highlight>
              </a:rPr>
              <a:t> 2009c </a:t>
            </a:r>
          </a:p>
          <a:p>
            <a:pPr algn="l"/>
            <a:r>
              <a:rPr lang="en-US" sz="2000" b="0" i="0" dirty="0">
                <a:effectLst/>
                <a:highlight>
                  <a:srgbClr val="FFFFFF"/>
                </a:highlight>
              </a:rPr>
              <a:t>(Withdrawn)).c </a:t>
            </a:r>
            <a:r>
              <a:rPr lang="en-US" sz="2000" b="0" i="0" dirty="0" err="1">
                <a:effectLst/>
                <a:highlight>
                  <a:srgbClr val="FFFFFF"/>
                </a:highlight>
              </a:rPr>
              <a:t>Nationalc</a:t>
            </a:r>
            <a:r>
              <a:rPr lang="en-US" sz="2000" b="0" i="0" dirty="0">
                <a:effectLst/>
                <a:highlight>
                  <a:srgbClr val="FFFFFF"/>
                </a:highlight>
              </a:rPr>
              <a:t> </a:t>
            </a:r>
            <a:r>
              <a:rPr lang="en-US" sz="2000" b="0" i="0" dirty="0" err="1">
                <a:effectLst/>
                <a:highlight>
                  <a:srgbClr val="FFFFFF"/>
                </a:highlight>
              </a:rPr>
              <a:t>Institutec</a:t>
            </a:r>
            <a:r>
              <a:rPr lang="en-US" sz="2000" b="0" i="0" dirty="0">
                <a:effectLst/>
                <a:highlight>
                  <a:srgbClr val="FFFFFF"/>
                </a:highlight>
              </a:rPr>
              <a:t> ofc </a:t>
            </a:r>
            <a:r>
              <a:rPr lang="en-US" sz="2000" b="0" i="0" dirty="0" err="1">
                <a:effectLst/>
                <a:highlight>
                  <a:srgbClr val="FFFFFF"/>
                </a:highlight>
              </a:rPr>
              <a:t>Standardsc</a:t>
            </a:r>
            <a:r>
              <a:rPr lang="en-US" sz="2000" b="0" i="0" dirty="0">
                <a:effectLst/>
                <a:highlight>
                  <a:srgbClr val="FFFFFF"/>
                </a:highlight>
              </a:rPr>
              <a:t> </a:t>
            </a:r>
            <a:r>
              <a:rPr lang="en-US" sz="2000" b="0" i="0" dirty="0" err="1">
                <a:effectLst/>
                <a:highlight>
                  <a:srgbClr val="FFFFFF"/>
                </a:highlight>
              </a:rPr>
              <a:t>andc</a:t>
            </a:r>
            <a:r>
              <a:rPr lang="en-US" sz="2000" b="0" i="0" dirty="0">
                <a:effectLst/>
                <a:highlight>
                  <a:srgbClr val="FFFFFF"/>
                </a:highlight>
              </a:rPr>
              <a:t> Technology.</a:t>
            </a:r>
          </a:p>
        </p:txBody>
      </p:sp>
    </p:spTree>
    <p:extLst>
      <p:ext uri="{BB962C8B-B14F-4D97-AF65-F5344CB8AC3E}">
        <p14:creationId xmlns:p14="http://schemas.microsoft.com/office/powerpoint/2010/main" val="124878229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{49ED8620-1B42-4355-9462-4AB92DA6D558}tf78438558_win32</Template>
  <TotalTime>41</TotalTime>
  <Words>536</Words>
  <Application>Microsoft Office PowerPoint</Application>
  <PresentationFormat>Widescreen</PresentationFormat>
  <Paragraphs>37</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Sabon Next LT</vt:lpstr>
      <vt:lpstr>Custom</vt:lpstr>
      <vt:lpstr>Seth Porter</vt:lpstr>
      <vt:lpstr>The Scrum Agile Team</vt:lpstr>
      <vt:lpstr>The Product Owner</vt:lpstr>
      <vt:lpstr>The Scrum Master</vt:lpstr>
      <vt:lpstr>The Developer</vt:lpstr>
      <vt:lpstr>The Tester</vt:lpstr>
      <vt:lpstr>SDLC an Agile Approach</vt:lpstr>
      <vt:lpstr>Waterfall versus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Seth Porter</dc:title>
  <dc:subject/>
  <dc:creator>Porter, Seth</dc:creator>
  <cp:lastModifiedBy>Porter, Seth</cp:lastModifiedBy>
  <cp:revision>1</cp:revision>
  <dcterms:created xsi:type="dcterms:W3CDTF">2024-04-22T03:20:59Z</dcterms:created>
  <dcterms:modified xsi:type="dcterms:W3CDTF">2024-04-22T04:02:52Z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