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  <p:embeddedFont>
      <p:font typeface="Barlow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.fntdata"/><Relationship Id="rId11" Type="http://schemas.openxmlformats.org/officeDocument/2006/relationships/slide" Target="slides/slide7.xml"/><Relationship Id="rId22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regular.fntdata"/><Relationship Id="rId14" Type="http://schemas.openxmlformats.org/officeDocument/2006/relationships/slide" Target="slides/slide10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slide" Target="slides/slide1.xml"/><Relationship Id="rId19" Type="http://schemas.openxmlformats.org/officeDocument/2006/relationships/font" Target="fonts/BarlowLight-regular.fntdata"/><Relationship Id="rId6" Type="http://schemas.openxmlformats.org/officeDocument/2006/relationships/slide" Target="slides/slide2.xml"/><Relationship Id="rId18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fc48e26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fc48e2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dfc48e267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dfc48e2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ingbat.com/java/Recursion-1" TargetMode="External"/><Relationship Id="rId4" Type="http://schemas.openxmlformats.org/officeDocument/2006/relationships/hyperlink" Target="https://www.leetcode.com" TargetMode="External"/><Relationship Id="rId5" Type="http://schemas.openxmlformats.org/officeDocument/2006/relationships/hyperlink" Target="https://home.cs.colorado.edu/~main/questions/chap03j.html" TargetMode="External"/><Relationship Id="rId6" Type="http://schemas.openxmlformats.org/officeDocument/2006/relationships/hyperlink" Target="https://home.cs.colorado.edu/~main/questions/chap04j.html" TargetMode="External"/><Relationship Id="rId7" Type="http://schemas.openxmlformats.org/officeDocument/2006/relationships/hyperlink" Target="https://users.cs.fiu.edu/%7Eweiss/dsaajava3/cod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593675" y="492575"/>
            <a:ext cx="52215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Recursion and 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1"/>
                </a:solidFill>
              </a:rPr>
              <a:t>Data Structures </a:t>
            </a:r>
            <a:r>
              <a:rPr lang="en" sz="5100">
                <a:solidFill>
                  <a:schemeClr val="lt2"/>
                </a:solidFill>
              </a:rPr>
              <a:t> </a:t>
            </a:r>
            <a:endParaRPr sz="5100">
              <a:solidFill>
                <a:schemeClr val="lt2"/>
              </a:solidFill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74" name="Google Shape;74;p11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and Additional Practice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Recursion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╸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https://codingbat.com/java/Recursion-1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https://www.leetcode.com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Structures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╸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https://home.cs.colorado.edu/~main/questions/chap03j.html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https://home.cs.colorado.edu/~main/questions/chap04j.html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Reading 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╸"/>
            </a:pPr>
            <a:r>
              <a:rPr lang="en"/>
              <a:t>Textbook: Data Structures and Algorithms in Java (3rd Edition)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/>
              <a:t>All code used in the book is </a:t>
            </a:r>
            <a:r>
              <a:rPr lang="en"/>
              <a:t>available</a:t>
            </a:r>
            <a:r>
              <a:rPr lang="en"/>
              <a:t> here: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https://users.cs.fiu.edu/%7Eweiss/dsaajava3/code/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ctrTitle"/>
          </p:nvPr>
        </p:nvSpPr>
        <p:spPr>
          <a:xfrm>
            <a:off x="333500" y="232975"/>
            <a:ext cx="6951300" cy="63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and Concepts used Today</a:t>
            </a:r>
            <a:endParaRPr/>
          </a:p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555250" y="1129209"/>
            <a:ext cx="4812000" cy="33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Recursion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Structures: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Arrays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Linked Lists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Stacks and Queues</a:t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Basic Java File I/O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Complexity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GitHub</a:t>
            </a:r>
            <a:endParaRPr/>
          </a:p>
        </p:txBody>
      </p:sp>
      <p:grpSp>
        <p:nvGrpSpPr>
          <p:cNvPr id="108" name="Google Shape;108;p12"/>
          <p:cNvGrpSpPr/>
          <p:nvPr/>
        </p:nvGrpSpPr>
        <p:grpSpPr>
          <a:xfrm>
            <a:off x="5666057" y="1129221"/>
            <a:ext cx="3063626" cy="2885062"/>
            <a:chOff x="5666057" y="1129221"/>
            <a:chExt cx="3063626" cy="2885062"/>
          </a:xfrm>
        </p:grpSpPr>
        <p:sp>
          <p:nvSpPr>
            <p:cNvPr id="109" name="Google Shape;109;p12"/>
            <p:cNvSpPr/>
            <p:nvPr/>
          </p:nvSpPr>
          <p:spPr>
            <a:xfrm>
              <a:off x="6277435" y="1466157"/>
              <a:ext cx="753978" cy="813530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6470830" y="1667556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6470137" y="1760803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6346401" y="1595026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7976053" y="3200753"/>
              <a:ext cx="753630" cy="813530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8169449" y="3402152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8168755" y="3495399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8045020" y="3329622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7260006" y="1129221"/>
              <a:ext cx="1190345" cy="1989945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7088100" y="1243613"/>
              <a:ext cx="1190345" cy="1989945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666552" y="1258866"/>
              <a:ext cx="609451" cy="1974273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32829" y="2301564"/>
              <a:ext cx="699301" cy="1668851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7022942" y="3048577"/>
              <a:ext cx="528307" cy="750495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7032299" y="2743533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7033339" y="2837126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7032993" y="2927253"/>
              <a:ext cx="462486" cy="301939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932829" y="2301564"/>
              <a:ext cx="699650" cy="606665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018436" y="2419516"/>
              <a:ext cx="88806" cy="131106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345267" y="2854458"/>
              <a:ext cx="474675" cy="451690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5775924" y="1647104"/>
              <a:ext cx="1036763" cy="1220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5666057" y="1710540"/>
              <a:ext cx="391093" cy="372288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316252" y="2089766"/>
              <a:ext cx="227064" cy="178308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6106568" y="2063421"/>
              <a:ext cx="437760" cy="29985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014376" y="2104325"/>
              <a:ext cx="530396" cy="353482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597680" y="2248236"/>
              <a:ext cx="117711" cy="17506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6330462" y="2791205"/>
              <a:ext cx="291143" cy="39663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Recursion? </a:t>
            </a:r>
            <a:endParaRPr/>
          </a:p>
        </p:txBody>
      </p:sp>
      <p:sp>
        <p:nvSpPr>
          <p:cNvPr id="140" name="Google Shape;140;p13"/>
          <p:cNvSpPr txBox="1"/>
          <p:nvPr>
            <p:ph idx="2" type="body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Recursion in Java example 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622325" y="1353950"/>
            <a:ext cx="3473100" cy="28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Recursion is the process of a function calling </a:t>
            </a:r>
            <a:r>
              <a:rPr b="1" lang="en" sz="1400"/>
              <a:t>itself either directly or indirectly. 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This is a very powerful tool for solving problems which are inherently recursive (defined by itself). 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Some examples of this are: </a:t>
            </a:r>
            <a:endParaRPr b="1"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╸"/>
            </a:pPr>
            <a:r>
              <a:rPr b="1" lang="en" sz="1400"/>
              <a:t>Factorials n * (n - 1)!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b="1" lang="en" sz="1400"/>
              <a:t>Traversing linked nodes in a data structure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b="1" lang="en" sz="1400"/>
              <a:t>Calculating fibonacci numbers (Do not do this!) </a:t>
            </a:r>
            <a:endParaRPr b="1" sz="1400"/>
          </a:p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0" y="1656175"/>
            <a:ext cx="4186851" cy="1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ctrTitle"/>
          </p:nvPr>
        </p:nvSpPr>
        <p:spPr>
          <a:xfrm>
            <a:off x="333500" y="232974"/>
            <a:ext cx="5110800" cy="63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Recursion </a:t>
            </a:r>
            <a:endParaRPr/>
          </a:p>
        </p:txBody>
      </p:sp>
      <p:sp>
        <p:nvSpPr>
          <p:cNvPr id="149" name="Google Shape;149;p14"/>
          <p:cNvSpPr txBox="1"/>
          <p:nvPr>
            <p:ph idx="1" type="subTitle"/>
          </p:nvPr>
        </p:nvSpPr>
        <p:spPr>
          <a:xfrm>
            <a:off x="555250" y="1129209"/>
            <a:ext cx="4812000" cy="33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There must be base cases which can be solved without recursion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Recursive calls must always make progress towards the base case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Never duplicate work by solving same instance of a problem in </a:t>
            </a:r>
            <a:r>
              <a:rPr lang="en"/>
              <a:t>separate</a:t>
            </a:r>
            <a:r>
              <a:rPr lang="en"/>
              <a:t> recursive calls </a:t>
            </a:r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5666057" y="1129221"/>
            <a:ext cx="3063626" cy="2885062"/>
            <a:chOff x="5666057" y="1129221"/>
            <a:chExt cx="3063626" cy="2885062"/>
          </a:xfrm>
        </p:grpSpPr>
        <p:sp>
          <p:nvSpPr>
            <p:cNvPr id="151" name="Google Shape;151;p14"/>
            <p:cNvSpPr/>
            <p:nvPr/>
          </p:nvSpPr>
          <p:spPr>
            <a:xfrm>
              <a:off x="6277435" y="1466157"/>
              <a:ext cx="753978" cy="813530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470830" y="1667556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470137" y="1760803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346401" y="1595026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976053" y="3200753"/>
              <a:ext cx="753630" cy="813530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169449" y="3402152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168755" y="3495399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045020" y="3329622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260006" y="1129221"/>
              <a:ext cx="1190345" cy="1989945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088100" y="1243613"/>
              <a:ext cx="1190345" cy="1989945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666552" y="1258866"/>
              <a:ext cx="609451" cy="1974273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932829" y="2301564"/>
              <a:ext cx="699301" cy="1668851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7022942" y="3048577"/>
              <a:ext cx="528307" cy="750495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032299" y="2743533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033339" y="2837126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032993" y="2927253"/>
              <a:ext cx="462486" cy="301939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932829" y="2301564"/>
              <a:ext cx="699650" cy="606665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7018436" y="2419516"/>
              <a:ext cx="88806" cy="131106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345267" y="2854458"/>
              <a:ext cx="474675" cy="451690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775924" y="1647104"/>
              <a:ext cx="1036763" cy="1220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666057" y="1710540"/>
              <a:ext cx="391093" cy="372288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316252" y="2089766"/>
              <a:ext cx="227064" cy="178308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106568" y="2063421"/>
              <a:ext cx="437760" cy="29985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014376" y="2104325"/>
              <a:ext cx="530396" cy="353482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597680" y="2248236"/>
              <a:ext cx="117711" cy="17506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330462" y="2791205"/>
              <a:ext cx="291143" cy="39663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918500" y="1313850"/>
            <a:ext cx="5307000" cy="25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Suppose we wanted to traverse the file system of a computer using recursion. How would we go about solving this problem? </a:t>
            </a:r>
            <a:endParaRPr/>
          </a:p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Structures! 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Data structures are tools that developers use organize and access data. 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Arrays and Linked-Lists are the two most common and important types.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From these fundamentals we can build more complex Data Structures, such as Trees, Graphs, and Hash Maps</a:t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6123875" y="728477"/>
            <a:ext cx="2715745" cy="3830730"/>
            <a:chOff x="6123875" y="728477"/>
            <a:chExt cx="2715745" cy="3830730"/>
          </a:xfrm>
        </p:grpSpPr>
        <p:sp>
          <p:nvSpPr>
            <p:cNvPr id="191" name="Google Shape;191;p16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222" name="Google Shape;222;p17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7"/>
          <p:cNvSpPr txBox="1"/>
          <p:nvPr>
            <p:ph idx="4294967295" type="ctrTitle"/>
          </p:nvPr>
        </p:nvSpPr>
        <p:spPr>
          <a:xfrm>
            <a:off x="508075" y="179000"/>
            <a:ext cx="4357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Linked-Lists</a:t>
            </a:r>
            <a:endParaRPr sz="4800"/>
          </a:p>
        </p:txBody>
      </p:sp>
      <p:sp>
        <p:nvSpPr>
          <p:cNvPr id="250" name="Google Shape;250;p17"/>
          <p:cNvSpPr txBox="1"/>
          <p:nvPr>
            <p:ph idx="4294967295" type="subTitle"/>
          </p:nvPr>
        </p:nvSpPr>
        <p:spPr>
          <a:xfrm>
            <a:off x="757000" y="1625825"/>
            <a:ext cx="58986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data structure where each Node has two parts: 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information (data) it’s storing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pointer to the next node in the list </a:t>
            </a:r>
            <a:endParaRPr sz="2000"/>
          </a:p>
        </p:txBody>
      </p:sp>
      <p:pic>
        <p:nvPicPr>
          <p:cNvPr id="251" name="Google Shape;2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00" y="3141425"/>
            <a:ext cx="4772025" cy="10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A stack is a data structure which stores data in a “First in, Last out” fashion.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The stack has the </a:t>
            </a:r>
            <a:r>
              <a:rPr lang="en" sz="1600"/>
              <a:t>methods: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push()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pop()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top()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isEmpty()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isFull()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 txBox="1"/>
          <p:nvPr>
            <p:ph type="title"/>
          </p:nvPr>
        </p:nvSpPr>
        <p:spPr>
          <a:xfrm>
            <a:off x="855300" y="836000"/>
            <a:ext cx="7116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Functionality of Arrays and Linked Lists</a:t>
            </a:r>
            <a:endParaRPr/>
          </a:p>
        </p:txBody>
      </p:sp>
      <p:sp>
        <p:nvSpPr>
          <p:cNvPr id="258" name="Google Shape;258;p18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Queue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A stack is a data structure which stores data in a “First in, First out” fashion.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╸"/>
            </a:pPr>
            <a:r>
              <a:rPr lang="en" sz="1600"/>
              <a:t>The queue has the methods: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enqueue()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dequeue()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front()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isEmpty()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‧"/>
            </a:pPr>
            <a:r>
              <a:rPr lang="en" sz="1600"/>
              <a:t>isFull() </a:t>
            </a:r>
            <a:endParaRPr b="1"/>
          </a:p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6123875" y="728477"/>
            <a:ext cx="2715745" cy="3830730"/>
            <a:chOff x="6123875" y="728477"/>
            <a:chExt cx="2715745" cy="3830730"/>
          </a:xfrm>
        </p:grpSpPr>
        <p:sp>
          <p:nvSpPr>
            <p:cNvPr id="261" name="Google Shape;261;p18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Implement a Stack and Queue data structure which uses each method we talked about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Implement the Queue using an array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Implement the Stack using a linked-list</a:t>
            </a:r>
            <a:endParaRPr/>
          </a:p>
        </p:txBody>
      </p:sp>
      <p:sp>
        <p:nvSpPr>
          <p:cNvPr id="292" name="Google Shape;292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3" name="Google Shape;293;p19"/>
          <p:cNvGrpSpPr/>
          <p:nvPr/>
        </p:nvGrpSpPr>
        <p:grpSpPr>
          <a:xfrm>
            <a:off x="6123875" y="728477"/>
            <a:ext cx="2715745" cy="3830730"/>
            <a:chOff x="6123875" y="728477"/>
            <a:chExt cx="2715745" cy="3830730"/>
          </a:xfrm>
        </p:grpSpPr>
        <p:sp>
          <p:nvSpPr>
            <p:cNvPr id="294" name="Google Shape;294;p19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