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Montserrat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Light-bold.fntdata"/><Relationship Id="rId25" Type="http://schemas.openxmlformats.org/officeDocument/2006/relationships/font" Target="fonts/MontserratLight-regular.fntdata"/><Relationship Id="rId28" Type="http://schemas.openxmlformats.org/officeDocument/2006/relationships/font" Target="fonts/MontserratLight-boldItalic.fntdata"/><Relationship Id="rId27" Type="http://schemas.openxmlformats.org/officeDocument/2006/relationships/font" Target="fonts/Montserrat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71fe9b73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71fe9b7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70c451a08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70c451a0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70c451a08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70c451a0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91fbafd2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91fbafd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71fe9b733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71fe9b73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71fe9b733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71fe9b7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1fe9b733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71fe9b7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70c451a08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70c451a0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9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66" name="Google Shape;66;p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python/python_ref_list.as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python/python_lists_comprehension.as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ctrTitle"/>
          </p:nvPr>
        </p:nvSpPr>
        <p:spPr>
          <a:xfrm>
            <a:off x="577275" y="9034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Python!</a:t>
            </a:r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9150" y="-319225"/>
            <a:ext cx="9303150" cy="576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855300" y="911850"/>
            <a:ext cx="36444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Indexing a list works the same way that we saw with strings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[0] gets the first element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[1] gets the </a:t>
            </a:r>
            <a:r>
              <a:rPr lang="en" sz="1900"/>
              <a:t>second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have negative indexing still [-1] is the last, [-2] is second last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can still slice them too, [1:-2] gives the second to second last items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[:3] gives element 0 to 2</a:t>
            </a:r>
            <a:endParaRPr sz="1900"/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855300" y="28152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Indexing and Methods</a:t>
            </a:r>
            <a:endParaRPr/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4644350" y="911850"/>
            <a:ext cx="3884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Important list methods: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3"/>
              </a:rPr>
              <a:t>https://www.w3schools.com/python/python_ref_list.asp</a:t>
            </a:r>
            <a:endParaRPr sz="9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●"/>
            </a:pPr>
            <a:r>
              <a:rPr lang="en" sz="1600">
                <a:latin typeface="Montserrat Light"/>
                <a:ea typeface="Montserrat Light"/>
                <a:cs typeface="Montserrat Light"/>
                <a:sym typeface="Montserrat Light"/>
              </a:rPr>
              <a:t>append(item) 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●"/>
            </a:pPr>
            <a:r>
              <a:rPr lang="en" sz="1600">
                <a:latin typeface="Montserrat Light"/>
                <a:ea typeface="Montserrat Light"/>
                <a:cs typeface="Montserrat Light"/>
                <a:sym typeface="Montserrat Light"/>
              </a:rPr>
              <a:t>clear() 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●"/>
            </a:pPr>
            <a:r>
              <a:rPr lang="en" sz="1600">
                <a:latin typeface="Montserrat Light"/>
                <a:ea typeface="Montserrat Light"/>
                <a:cs typeface="Montserrat Light"/>
                <a:sym typeface="Montserrat Light"/>
              </a:rPr>
              <a:t>count(item) 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●"/>
            </a:pPr>
            <a:r>
              <a:rPr lang="en" sz="1600">
                <a:latin typeface="Montserrat Light"/>
                <a:ea typeface="Montserrat Light"/>
                <a:cs typeface="Montserrat Light"/>
                <a:sym typeface="Montserrat Light"/>
              </a:rPr>
              <a:t>e</a:t>
            </a:r>
            <a:r>
              <a:rPr lang="en" sz="1600">
                <a:latin typeface="Montserrat Light"/>
                <a:ea typeface="Montserrat Light"/>
                <a:cs typeface="Montserrat Light"/>
                <a:sym typeface="Montserrat Light"/>
              </a:rPr>
              <a:t>xtend(iterable)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●"/>
            </a:pPr>
            <a:r>
              <a:rPr lang="en" sz="1600">
                <a:latin typeface="Montserrat Light"/>
                <a:ea typeface="Montserrat Light"/>
                <a:cs typeface="Montserrat Light"/>
                <a:sym typeface="Montserrat Light"/>
              </a:rPr>
              <a:t>index(item)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●"/>
            </a:pPr>
            <a:r>
              <a:rPr lang="en" sz="1600">
                <a:latin typeface="Montserrat Light"/>
                <a:ea typeface="Montserrat Light"/>
                <a:cs typeface="Montserrat Light"/>
                <a:sym typeface="Montserrat Light"/>
              </a:rPr>
              <a:t>insert(index, item)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●"/>
            </a:pPr>
            <a:r>
              <a:rPr lang="en" sz="1600">
                <a:latin typeface="Montserrat Light"/>
                <a:ea typeface="Montserrat Light"/>
                <a:cs typeface="Montserrat Light"/>
                <a:sym typeface="Montserrat Light"/>
              </a:rPr>
              <a:t>remove(item)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●"/>
            </a:pPr>
            <a:r>
              <a:rPr lang="en" sz="1600">
                <a:latin typeface="Montserrat Light"/>
                <a:ea typeface="Montserrat Light"/>
                <a:cs typeface="Montserrat Light"/>
                <a:sym typeface="Montserrat Light"/>
              </a:rPr>
              <a:t>reverse() 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855300" y="1430150"/>
            <a:ext cx="70299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List </a:t>
            </a:r>
            <a:r>
              <a:rPr lang="en" sz="1500"/>
              <a:t>Comprehension</a:t>
            </a:r>
            <a:r>
              <a:rPr lang="en" sz="1500"/>
              <a:t> gives us a nicer, shorter syntax when we want to make a list 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https://www.w3schools.com/python/python_lists_comprehension.asp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a list for each item in an iterable, which can be filtered by boolean </a:t>
            </a:r>
            <a:r>
              <a:rPr lang="en" sz="1500"/>
              <a:t>conditions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use list brackets around the condition and the </a:t>
            </a:r>
            <a:r>
              <a:rPr i="1" lang="en" sz="1500"/>
              <a:t>in </a:t>
            </a:r>
            <a:r>
              <a:rPr lang="en" sz="1500"/>
              <a:t>keyword to iterate over an iterable 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s</a:t>
            </a:r>
            <a:r>
              <a:rPr lang="en" sz="1500"/>
              <a:t>yntax : my_list = [x for x in range(10) if x%2 != 0]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     My_list = [y if y &gt; 5 else 0 for y in range(10)]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855300" y="86492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</a:t>
            </a:r>
            <a:r>
              <a:rPr lang="en"/>
              <a:t>Comprehension</a:t>
            </a:r>
            <a:r>
              <a:rPr lang="en"/>
              <a:t> </a:t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855300" y="836000"/>
            <a:ext cx="3659400" cy="8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Lists and Loops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819125" y="1880125"/>
            <a:ext cx="3278700" cy="19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over a list</a:t>
            </a:r>
            <a:endParaRPr/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860875" y="1403425"/>
            <a:ext cx="6981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What does this code do?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m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y_list = [1, 2, “hello”, True, 10, “11”, 3]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f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or item in my_list: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	print(item)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 Lists: </a:t>
            </a:r>
            <a:endParaRPr/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1085125" y="1562575"/>
            <a:ext cx="429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871775" y="1602725"/>
            <a:ext cx="5539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Let’s write a program which multiplies each value in a list together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Count even and odd numbers in a list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Swap first and last element of a list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2: </a:t>
            </a:r>
            <a:endParaRPr/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1085125" y="1562575"/>
            <a:ext cx="429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855300" y="1609950"/>
            <a:ext cx="5539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Let’s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 write a program which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: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Takes in a range of (positive) numbers from the user.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Creates a 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list for each number in that range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Does the above until the sum of our range is even and greater than 256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3: </a:t>
            </a:r>
            <a:endParaRPr/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7"/>
          <p:cNvSpPr txBox="1"/>
          <p:nvPr/>
        </p:nvSpPr>
        <p:spPr>
          <a:xfrm>
            <a:off x="1085125" y="1562575"/>
            <a:ext cx="429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855300" y="1609950"/>
            <a:ext cx="553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Let’s write a program which: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Adds user input into a list until “stop is typed”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Then counts the different types of variables in the list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And tells the user how many of each type there are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</a:t>
            </a:r>
            <a:r>
              <a:rPr lang="en"/>
              <a:t>from</a:t>
            </a:r>
            <a:r>
              <a:rPr lang="en"/>
              <a:t> last week</a:t>
            </a:r>
            <a:endParaRPr/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855300" y="1430149"/>
            <a:ext cx="7433400" cy="23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type(some_variable) returns the type of that variable</a:t>
            </a:r>
            <a:endParaRPr sz="21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 have to make sure that our code is indented properly</a:t>
            </a:r>
            <a:endParaRPr sz="21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Something I missed: the keyword </a:t>
            </a:r>
            <a:r>
              <a:rPr i="1" lang="en" sz="2100"/>
              <a:t>len</a:t>
            </a:r>
            <a:r>
              <a:rPr lang="en"/>
              <a:t> returns the length of a string </a:t>
            </a:r>
            <a:endParaRPr/>
          </a:p>
          <a:p>
            <a:pPr indent="-381000" lvl="1" marL="914400" rtl="0" algn="l"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Example: len(“water”) </a:t>
            </a:r>
            <a:endParaRPr/>
          </a:p>
          <a:p>
            <a:pPr indent="-381000" lvl="2" marL="1371600" rtl="0" algn="l">
              <a:spcBef>
                <a:spcPts val="60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This would be 5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en"/>
              <a:t>The </a:t>
            </a:r>
            <a:r>
              <a:rPr i="1" lang="en"/>
              <a:t>pass </a:t>
            </a:r>
            <a:r>
              <a:rPr lang="en"/>
              <a:t>keyword is an empty statement </a:t>
            </a:r>
            <a:endParaRPr/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ctrTitle"/>
          </p:nvPr>
        </p:nvSpPr>
        <p:spPr>
          <a:xfrm>
            <a:off x="685800" y="1668150"/>
            <a:ext cx="86319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loops!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Review 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55300" y="1430149"/>
            <a:ext cx="7433400" cy="23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Loop runs the code within the “scope” of the while loop, </a:t>
            </a:r>
            <a:r>
              <a:rPr i="1" lang="en"/>
              <a:t>while </a:t>
            </a:r>
            <a:r>
              <a:rPr lang="en"/>
              <a:t>the condition is true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Our condition has to evaluate to true or false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en"/>
              <a:t>Code which we want to run inside the while loop should be indented as to be inside the loop </a:t>
            </a:r>
            <a:endParaRPr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Conditions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855300" y="1430150"/>
            <a:ext cx="7433400" cy="35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Conditions that either evaluate to true or false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need these to check “if” or do “while” some condition is either true or false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most common ones are: </a:t>
            </a:r>
            <a:endParaRPr/>
          </a:p>
          <a:p>
            <a:pPr indent="-349250" lvl="1" marL="914400" rtl="0" algn="l">
              <a:spcBef>
                <a:spcPts val="60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&gt; greater than (&gt;=)</a:t>
            </a:r>
            <a:endParaRPr sz="1900"/>
          </a:p>
          <a:p>
            <a:pPr indent="-349250" lvl="1" marL="914400" rtl="0" algn="l">
              <a:spcBef>
                <a:spcPts val="60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&lt; less than  (&gt;=)</a:t>
            </a:r>
            <a:endParaRPr sz="1900"/>
          </a:p>
          <a:p>
            <a:pPr indent="-349250" lvl="1" marL="914400" rtl="0" algn="l">
              <a:spcBef>
                <a:spcPts val="60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== True</a:t>
            </a:r>
            <a:endParaRPr sz="1900"/>
          </a:p>
          <a:p>
            <a:pPr indent="-349250" lvl="1" marL="914400" rtl="0" algn="l">
              <a:spcBef>
                <a:spcPts val="60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== False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4294967295" type="ctrTitle"/>
          </p:nvPr>
        </p:nvSpPr>
        <p:spPr>
          <a:xfrm>
            <a:off x="195300" y="535475"/>
            <a:ext cx="6986100" cy="172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Iterables 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7431857" y="3487748"/>
            <a:ext cx="342784" cy="32730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1" name="Google Shape;121;p17"/>
          <p:cNvGrpSpPr/>
          <p:nvPr/>
        </p:nvGrpSpPr>
        <p:grpSpPr>
          <a:xfrm>
            <a:off x="7006825" y="1649538"/>
            <a:ext cx="1468628" cy="1468963"/>
            <a:chOff x="6654650" y="3665275"/>
            <a:chExt cx="409100" cy="409125"/>
          </a:xfrm>
        </p:grpSpPr>
        <p:sp>
          <p:nvSpPr>
            <p:cNvPr id="122" name="Google Shape;122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24" name="Google Shape;124;p17"/>
          <p:cNvGrpSpPr/>
          <p:nvPr/>
        </p:nvGrpSpPr>
        <p:grpSpPr>
          <a:xfrm rot="1056973">
            <a:off x="5591034" y="2804226"/>
            <a:ext cx="970269" cy="970339"/>
            <a:chOff x="570875" y="4322250"/>
            <a:chExt cx="443300" cy="443325"/>
          </a:xfrm>
        </p:grpSpPr>
        <p:sp>
          <p:nvSpPr>
            <p:cNvPr id="125" name="Google Shape;125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29" name="Google Shape;129;p17"/>
          <p:cNvSpPr/>
          <p:nvPr/>
        </p:nvSpPr>
        <p:spPr>
          <a:xfrm rot="2466579">
            <a:off x="5699940" y="1934386"/>
            <a:ext cx="476257" cy="4547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 rot="-1609357">
            <a:off x="6396455" y="2220529"/>
            <a:ext cx="342748" cy="32726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7"/>
          <p:cNvSpPr/>
          <p:nvPr/>
        </p:nvSpPr>
        <p:spPr>
          <a:xfrm rot="2926412">
            <a:off x="8474641" y="2479791"/>
            <a:ext cx="256675" cy="24508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17"/>
          <p:cNvSpPr/>
          <p:nvPr/>
        </p:nvSpPr>
        <p:spPr>
          <a:xfrm rot="-1609257">
            <a:off x="7406506" y="837929"/>
            <a:ext cx="231253" cy="22080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855300" y="1430150"/>
            <a:ext cx="70299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Iterables are </a:t>
            </a:r>
            <a:r>
              <a:rPr lang="en"/>
              <a:t>containers</a:t>
            </a:r>
            <a:r>
              <a:rPr lang="en"/>
              <a:t> that can store multiple values and are capable of returning them one by one.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Iterables can store any number of values. In Python, the values can either be the same type or different types.</a:t>
            </a:r>
            <a:endParaRPr/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855300" y="86492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 Objects</a:t>
            </a:r>
            <a:endParaRPr/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855300" y="1430150"/>
            <a:ext cx="7433400" cy="348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Last week we saw that a for loop can loop code “for” each value in a range of numbers 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</a:t>
            </a:r>
            <a:r>
              <a:rPr lang="en" sz="1800"/>
              <a:t>or value in range(10): 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range(10) creates an iterable (0-9)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for loop then runs one time for each value in the iterable object 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extend this functionality to any python object that is iterable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String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List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Syntax: for </a:t>
            </a:r>
            <a:r>
              <a:rPr i="1" lang="en" sz="1800"/>
              <a:t>value </a:t>
            </a:r>
            <a:r>
              <a:rPr lang="en" sz="1800"/>
              <a:t>in </a:t>
            </a:r>
            <a:r>
              <a:rPr i="1" lang="en" sz="1800"/>
              <a:t>iterable</a:t>
            </a:r>
            <a:endParaRPr sz="1800"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855300" y="911850"/>
            <a:ext cx="7029900" cy="38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use lists to store multiple items in a single variable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Lists are one of Python’s built in methods of storing collections of data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Syntax: my_list =[] # use square brackets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Lists are known as “ordered” because they have a defined order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</a:t>
            </a:r>
            <a:r>
              <a:rPr lang="en"/>
              <a:t>ist[0] # first item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</a:t>
            </a:r>
            <a:r>
              <a:rPr lang="en"/>
              <a:t>ist[1] #second item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…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can get the amount of items in a list (length) by using the len() method: len(my_list) </a:t>
            </a:r>
            <a:endParaRPr/>
          </a:p>
        </p:txBody>
      </p:sp>
      <p:sp>
        <p:nvSpPr>
          <p:cNvPr id="153" name="Google Shape;153;p20"/>
          <p:cNvSpPr txBox="1"/>
          <p:nvPr>
            <p:ph type="title"/>
          </p:nvPr>
        </p:nvSpPr>
        <p:spPr>
          <a:xfrm>
            <a:off x="855300" y="28152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