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9"/>
  </p:notesMasterIdLst>
  <p:sldIdLst>
    <p:sldId id="257" r:id="rId2"/>
    <p:sldId id="357" r:id="rId3"/>
    <p:sldId id="358" r:id="rId4"/>
    <p:sldId id="326" r:id="rId5"/>
    <p:sldId id="328" r:id="rId6"/>
    <p:sldId id="330" r:id="rId7"/>
    <p:sldId id="377" r:id="rId8"/>
    <p:sldId id="264" r:id="rId9"/>
    <p:sldId id="382" r:id="rId10"/>
    <p:sldId id="383" r:id="rId11"/>
    <p:sldId id="381" r:id="rId12"/>
    <p:sldId id="263" r:id="rId13"/>
    <p:sldId id="398" r:id="rId14"/>
    <p:sldId id="401" r:id="rId15"/>
    <p:sldId id="324" r:id="rId16"/>
    <p:sldId id="378" r:id="rId17"/>
    <p:sldId id="265" r:id="rId18"/>
    <p:sldId id="371" r:id="rId19"/>
    <p:sldId id="402" r:id="rId20"/>
    <p:sldId id="392" r:id="rId21"/>
    <p:sldId id="393" r:id="rId22"/>
    <p:sldId id="327" r:id="rId23"/>
    <p:sldId id="376" r:id="rId24"/>
    <p:sldId id="339" r:id="rId25"/>
    <p:sldId id="391" r:id="rId26"/>
    <p:sldId id="396" r:id="rId27"/>
    <p:sldId id="319" r:id="rId28"/>
    <p:sldId id="289" r:id="rId29"/>
    <p:sldId id="367" r:id="rId30"/>
    <p:sldId id="394" r:id="rId31"/>
    <p:sldId id="351" r:id="rId32"/>
    <p:sldId id="280" r:id="rId33"/>
    <p:sldId id="399" r:id="rId34"/>
    <p:sldId id="395" r:id="rId35"/>
    <p:sldId id="400" r:id="rId36"/>
    <p:sldId id="384" r:id="rId37"/>
    <p:sldId id="259" r:id="rId3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F6FD"/>
    <a:srgbClr val="C5F1FF"/>
    <a:srgbClr val="A5E9FF"/>
    <a:srgbClr val="6FD8F8"/>
    <a:srgbClr val="E55057"/>
    <a:srgbClr val="103A51"/>
    <a:srgbClr val="7BDC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22" autoAdjust="0"/>
    <p:restoredTop sz="94785" autoAdjust="0"/>
  </p:normalViewPr>
  <p:slideViewPr>
    <p:cSldViewPr snapToGrid="0" snapToObjects="1">
      <p:cViewPr varScale="1">
        <p:scale>
          <a:sx n="72" d="100"/>
          <a:sy n="72" d="100"/>
        </p:scale>
        <p:origin x="-1216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756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notesMaster" Target="notesMasters/notesMaster1.xml"/><Relationship Id="rId40" Type="http://schemas.openxmlformats.org/officeDocument/2006/relationships/printerSettings" Target="printerSettings/printerSettings1.bin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3FCD27-B166-BE44-8799-5F09CD59CB80}" type="datetimeFigureOut">
              <a:rPr lang="en-US" smtClean="0"/>
              <a:t>04.12.13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942338-30C9-104C-8765-0AAEA92F5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552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42338-30C9-104C-8765-0AAEA92F5F8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076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6EE3E-A57B-E444-897F-73BFC884DC51}" type="datetimeFigureOut">
              <a:rPr lang="en-US" smtClean="0"/>
              <a:t>04.12.13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F3F8C-8583-9142-9AF7-65B4135FB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946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6EE3E-A57B-E444-897F-73BFC884DC51}" type="datetimeFigureOut">
              <a:rPr lang="en-US" smtClean="0"/>
              <a:t>04.12.13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F3F8C-8583-9142-9AF7-65B4135FB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913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6EE3E-A57B-E444-897F-73BFC884DC51}" type="datetimeFigureOut">
              <a:rPr lang="en-US" smtClean="0"/>
              <a:t>04.12.13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F3F8C-8583-9142-9AF7-65B4135FB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64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6EE3E-A57B-E444-897F-73BFC884DC51}" type="datetimeFigureOut">
              <a:rPr lang="en-US" smtClean="0"/>
              <a:t>04.12.13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F3F8C-8583-9142-9AF7-65B4135FB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98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6EE3E-A57B-E444-897F-73BFC884DC51}" type="datetimeFigureOut">
              <a:rPr lang="en-US" smtClean="0"/>
              <a:t>04.12.13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F3F8C-8583-9142-9AF7-65B4135FB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090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6EE3E-A57B-E444-897F-73BFC884DC51}" type="datetimeFigureOut">
              <a:rPr lang="en-US" smtClean="0"/>
              <a:t>04.12.13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F3F8C-8583-9142-9AF7-65B4135FB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962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6EE3E-A57B-E444-897F-73BFC884DC51}" type="datetimeFigureOut">
              <a:rPr lang="en-US" smtClean="0"/>
              <a:t>04.12.13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F3F8C-8583-9142-9AF7-65B4135FB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367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6EE3E-A57B-E444-897F-73BFC884DC51}" type="datetimeFigureOut">
              <a:rPr lang="en-US" smtClean="0"/>
              <a:t>04.12.13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F3F8C-8583-9142-9AF7-65B4135FB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353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6EE3E-A57B-E444-897F-73BFC884DC51}" type="datetimeFigureOut">
              <a:rPr lang="en-US" smtClean="0"/>
              <a:t>04.12.13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F3F8C-8583-9142-9AF7-65B4135FB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378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6EE3E-A57B-E444-897F-73BFC884DC51}" type="datetimeFigureOut">
              <a:rPr lang="en-US" smtClean="0"/>
              <a:t>04.12.13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F3F8C-8583-9142-9AF7-65B4135FB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255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6EE3E-A57B-E444-897F-73BFC884DC51}" type="datetimeFigureOut">
              <a:rPr lang="en-US" smtClean="0"/>
              <a:t>04.12.13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F3F8C-8583-9142-9AF7-65B4135FB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053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6EE3E-A57B-E444-897F-73BFC884DC51}" type="datetimeFigureOut">
              <a:rPr lang="en-US" smtClean="0"/>
              <a:t>04.12.13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F3F8C-8583-9142-9AF7-65B4135FB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265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4400" b="1" i="0" kern="1200">
          <a:solidFill>
            <a:srgbClr val="E55057"/>
          </a:solidFill>
          <a:latin typeface="Source Sans Pro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>
              <a:lumMod val="85000"/>
              <a:lumOff val="15000"/>
            </a:schemeClr>
          </a:solidFill>
          <a:latin typeface="Source Sans Pro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>
              <a:lumMod val="85000"/>
              <a:lumOff val="15000"/>
            </a:schemeClr>
          </a:solidFill>
          <a:latin typeface="Source Sans Pro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Source Sans Pro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>
              <a:lumMod val="85000"/>
              <a:lumOff val="15000"/>
            </a:schemeClr>
          </a:solidFill>
          <a:latin typeface="Source Sans Pro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>
              <a:lumMod val="85000"/>
              <a:lumOff val="15000"/>
            </a:schemeClr>
          </a:solidFill>
          <a:latin typeface="Source Sans Pro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hyperlink" Target="http://slick.typesafe.com/talks/" TargetMode="External"/><Relationship Id="rId5" Type="http://schemas.openxmlformats.org/officeDocument/2006/relationships/hyperlink" Target="https://github.com/cvogt/slick-presentation/tree/2013/sug-berlin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50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56434"/>
            <a:ext cx="7772400" cy="147002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 smtClean="0">
                <a:solidFill>
                  <a:schemeClr val="bg1"/>
                </a:solidFill>
              </a:rPr>
              <a:t>So Slick!</a:t>
            </a:r>
            <a:br>
              <a:rPr lang="en-US" sz="6000" dirty="0" smtClean="0">
                <a:solidFill>
                  <a:schemeClr val="bg1"/>
                </a:solidFill>
              </a:rPr>
            </a:br>
            <a:r>
              <a:rPr lang="en-US" sz="6000" dirty="0" smtClean="0">
                <a:solidFill>
                  <a:schemeClr val="bg1"/>
                </a:solidFill>
              </a:rPr>
              <a:t>An introduction</a:t>
            </a:r>
            <a:endParaRPr lang="en-US" sz="6000" dirty="0">
              <a:solidFill>
                <a:schemeClr val="bg1"/>
              </a:solidFill>
              <a:latin typeface="Source Sans Pro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730128"/>
            <a:ext cx="6400800" cy="1088227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Jan Christopher </a:t>
            </a:r>
            <a:r>
              <a:rPr lang="en-US" dirty="0">
                <a:solidFill>
                  <a:schemeClr val="bg1"/>
                </a:solidFill>
              </a:rPr>
              <a:t>Vogt, </a:t>
            </a:r>
            <a:r>
              <a:rPr lang="en-US" dirty="0" smtClean="0">
                <a:solidFill>
                  <a:schemeClr val="bg1"/>
                </a:solidFill>
              </a:rPr>
              <a:t>EPFL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Slick Team</a:t>
            </a:r>
          </a:p>
        </p:txBody>
      </p:sp>
      <p:pic>
        <p:nvPicPr>
          <p:cNvPr id="5" name="Picture 4" descr="scala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77694" y="3498491"/>
            <a:ext cx="6410718" cy="446002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233024" y="5227656"/>
            <a:ext cx="4754652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4400" b="1" dirty="0">
                <a:solidFill>
                  <a:srgbClr val="103A51"/>
                </a:solidFill>
              </a:rPr>
              <a:t>Scala User </a:t>
            </a:r>
            <a:r>
              <a:rPr lang="en-US" sz="4400" b="1" dirty="0" smtClean="0">
                <a:solidFill>
                  <a:srgbClr val="103A51"/>
                </a:solidFill>
              </a:rPr>
              <a:t>Group</a:t>
            </a:r>
          </a:p>
          <a:p>
            <a:pPr algn="ctr"/>
            <a:r>
              <a:rPr lang="en-US" sz="4400" b="1" dirty="0" smtClean="0">
                <a:solidFill>
                  <a:srgbClr val="103A51"/>
                </a:solidFill>
              </a:rPr>
              <a:t>Berlin </a:t>
            </a:r>
            <a:r>
              <a:rPr lang="en-US" sz="4400" b="1" dirty="0">
                <a:solidFill>
                  <a:srgbClr val="103A51"/>
                </a:solidFill>
              </a:rPr>
              <a:t>Brandenburg</a:t>
            </a:r>
          </a:p>
        </p:txBody>
      </p:sp>
    </p:spTree>
    <p:extLst>
      <p:ext uri="{BB962C8B-B14F-4D97-AF65-F5344CB8AC3E}">
        <p14:creationId xmlns:p14="http://schemas.microsoft.com/office/powerpoint/2010/main" val="40508869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57200" y="5076253"/>
            <a:ext cx="8229600" cy="1609053"/>
          </a:xfrm>
        </p:spPr>
        <p:txBody>
          <a:bodyPr/>
          <a:lstStyle/>
          <a:p>
            <a:r>
              <a:rPr lang="en-US" dirty="0" smtClean="0"/>
              <a:t>Error messages can destroy the illusion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Caution: Error messages can be bad</a:t>
            </a:r>
            <a:endParaRPr lang="en-US" dirty="0"/>
          </a:p>
        </p:txBody>
      </p:sp>
      <p:pic>
        <p:nvPicPr>
          <p:cNvPr id="8" name="Picture 7" descr="Screen Shot 2013-06-11 at 22.30.5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592" y="1531240"/>
            <a:ext cx="6236133" cy="1498704"/>
          </a:xfrm>
          <a:prstGeom prst="rect">
            <a:avLst/>
          </a:prstGeom>
        </p:spPr>
      </p:pic>
      <p:pic>
        <p:nvPicPr>
          <p:cNvPr id="10" name="Picture 9" descr="skitc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31235"/>
            <a:ext cx="9144000" cy="1285875"/>
          </a:xfrm>
          <a:prstGeom prst="rect">
            <a:avLst/>
          </a:prstGeom>
        </p:spPr>
      </p:pic>
      <p:pic>
        <p:nvPicPr>
          <p:cNvPr id="11" name="Picture 10" descr="skitc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04116" y="3202804"/>
            <a:ext cx="26287360" cy="3696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3198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Enforce schema consistency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Generate DDL from </a:t>
            </a:r>
            <a:r>
              <a:rPr lang="en-US" dirty="0" smtClean="0"/>
              <a:t>table classes</a:t>
            </a:r>
            <a:endParaRPr lang="en-US" dirty="0"/>
          </a:p>
          <a:p>
            <a:r>
              <a:rPr lang="en-US" dirty="0" smtClean="0"/>
              <a:t>Slick 2.0: Generate table classes and mapped classes from 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4847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BDC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2312"/>
            <a:ext cx="7772400" cy="147002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 smtClean="0">
                <a:solidFill>
                  <a:srgbClr val="103A51"/>
                </a:solidFill>
              </a:rPr>
              <a:t>4</a:t>
            </a:r>
            <a:br>
              <a:rPr lang="en-US" sz="6000" dirty="0" smtClean="0">
                <a:solidFill>
                  <a:srgbClr val="103A51"/>
                </a:solidFill>
              </a:rPr>
            </a:br>
            <a:r>
              <a:rPr lang="en-US" sz="6000" dirty="0" smtClean="0">
                <a:solidFill>
                  <a:srgbClr val="103A51"/>
                </a:solidFill>
              </a:rPr>
              <a:t>Small configuration</a:t>
            </a:r>
            <a:br>
              <a:rPr lang="en-US" sz="6000" dirty="0" smtClean="0">
                <a:solidFill>
                  <a:srgbClr val="103A51"/>
                </a:solidFill>
              </a:rPr>
            </a:br>
            <a:r>
              <a:rPr lang="en-US" sz="6000" dirty="0" smtClean="0">
                <a:solidFill>
                  <a:srgbClr val="103A51"/>
                </a:solidFill>
              </a:rPr>
              <a:t>using </a:t>
            </a:r>
            <a:r>
              <a:rPr lang="en-US" sz="6000" dirty="0" err="1" smtClean="0">
                <a:solidFill>
                  <a:srgbClr val="103A51"/>
                </a:solidFill>
              </a:rPr>
              <a:t>Scala</a:t>
            </a:r>
            <a:r>
              <a:rPr lang="en-US" sz="6000" dirty="0" smtClean="0">
                <a:solidFill>
                  <a:srgbClr val="103A51"/>
                </a:solidFill>
              </a:rPr>
              <a:t> code</a:t>
            </a:r>
            <a:endParaRPr lang="en-US" sz="6000" dirty="0">
              <a:solidFill>
                <a:srgbClr val="103A51"/>
              </a:solidFill>
            </a:endParaRPr>
          </a:p>
        </p:txBody>
      </p:sp>
      <p:pic>
        <p:nvPicPr>
          <p:cNvPr id="5" name="Picture 4" descr="slick-logo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000" y="4174273"/>
            <a:ext cx="4320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4593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description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3122472"/>
            <a:ext cx="8686800" cy="30380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>
                    <a:lumMod val="85000"/>
                    <a:lumOff val="15000"/>
                  </a:schemeClr>
                </a:solidFill>
                <a:latin typeface="Source Sans Pro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Source Sans Pro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Source Sans Pro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Source Sans Pro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Source Sans Pro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800" b="1" dirty="0" smtClean="0">
                <a:solidFill>
                  <a:srgbClr val="7F0055"/>
                </a:solidFill>
                <a:latin typeface="Droid Sans Mono"/>
              </a:rPr>
              <a:t>class</a:t>
            </a:r>
            <a:r>
              <a:rPr lang="en-US" sz="1800" b="1" dirty="0" smtClean="0">
                <a:solidFill>
                  <a:srgbClr val="000000"/>
                </a:solidFill>
                <a:latin typeface="Droid Sans Mono"/>
              </a:rPr>
              <a:t> Devices(tag: Tag)</a:t>
            </a:r>
          </a:p>
          <a:p>
            <a:pPr marL="0" indent="0">
              <a:buFont typeface="Arial"/>
              <a:buNone/>
            </a:pPr>
            <a:r>
              <a:rPr lang="en-US" sz="1800" b="1" dirty="0">
                <a:solidFill>
                  <a:srgbClr val="000000"/>
                </a:solidFill>
                <a:latin typeface="Droid Sans Mono"/>
              </a:rPr>
              <a:t> </a:t>
            </a:r>
            <a:r>
              <a:rPr lang="en-US" sz="1800" b="1" dirty="0" smtClean="0">
                <a:solidFill>
                  <a:srgbClr val="000000"/>
                </a:solidFill>
                <a:latin typeface="Droid Sans Mono"/>
              </a:rPr>
              <a:t>     </a:t>
            </a:r>
            <a:r>
              <a:rPr lang="en-US" sz="1800" b="1" dirty="0" smtClean="0">
                <a:solidFill>
                  <a:srgbClr val="7F0055"/>
                </a:solidFill>
                <a:latin typeface="Droid Sans Mono"/>
              </a:rPr>
              <a:t>extends</a:t>
            </a:r>
            <a:r>
              <a:rPr lang="en-US" sz="1800" b="1" dirty="0" smtClean="0">
                <a:solidFill>
                  <a:srgbClr val="000000"/>
                </a:solidFill>
                <a:latin typeface="Droid Sans Mono"/>
              </a:rPr>
              <a:t> Table[</a:t>
            </a:r>
            <a:r>
              <a:rPr lang="en-US" sz="1800" b="1" dirty="0" smtClean="0">
                <a:solidFill>
                  <a:schemeClr val="tx1"/>
                </a:solidFill>
                <a:latin typeface="Droid Sans Mono"/>
              </a:rPr>
              <a:t>(Long, Double, Date)</a:t>
            </a:r>
            <a:r>
              <a:rPr lang="en-US" sz="1800" b="1" dirty="0" smtClean="0">
                <a:solidFill>
                  <a:srgbClr val="000000"/>
                </a:solidFill>
                <a:latin typeface="Droid Sans Mono"/>
              </a:rPr>
              <a:t>](</a:t>
            </a:r>
            <a:r>
              <a:rPr lang="en-US" sz="1800" b="1" dirty="0" err="1" smtClean="0">
                <a:solidFill>
                  <a:srgbClr val="000000"/>
                </a:solidFill>
                <a:latin typeface="Droid Sans Mono"/>
              </a:rPr>
              <a:t>tag,</a:t>
            </a:r>
            <a:r>
              <a:rPr lang="en-US" sz="1800" b="1" dirty="0" err="1" smtClean="0">
                <a:solidFill>
                  <a:srgbClr val="2A00FF"/>
                </a:solidFill>
                <a:latin typeface="Droid Sans Mono"/>
              </a:rPr>
              <a:t>"DEVICES</a:t>
            </a:r>
            <a:r>
              <a:rPr lang="en-US" sz="1800" b="1" dirty="0" smtClean="0">
                <a:solidFill>
                  <a:srgbClr val="2A00FF"/>
                </a:solidFill>
                <a:latin typeface="Droid Sans Mono"/>
              </a:rPr>
              <a:t>"</a:t>
            </a:r>
            <a:r>
              <a:rPr lang="en-US" sz="1800" b="1" dirty="0" smtClean="0">
                <a:solidFill>
                  <a:srgbClr val="000000"/>
                </a:solidFill>
                <a:latin typeface="Droid Sans Mono"/>
              </a:rPr>
              <a:t>) {</a:t>
            </a:r>
          </a:p>
          <a:p>
            <a:pPr marL="0" indent="0">
              <a:buFont typeface="Arial"/>
              <a:buNone/>
            </a:pPr>
            <a:r>
              <a:rPr lang="en-US" sz="1800" dirty="0" smtClean="0">
                <a:solidFill>
                  <a:srgbClr val="000000"/>
                </a:solidFill>
                <a:latin typeface="Droid Sans Mono"/>
              </a:rPr>
              <a:t>  </a:t>
            </a:r>
            <a:r>
              <a:rPr lang="en-US" sz="1800" b="1" dirty="0" err="1" smtClean="0">
                <a:solidFill>
                  <a:srgbClr val="7F0055"/>
                </a:solidFill>
                <a:latin typeface="Droid Sans Mono"/>
              </a:rPr>
              <a:t>def</a:t>
            </a:r>
            <a:r>
              <a:rPr lang="en-US" sz="1800" b="1" dirty="0" smtClean="0">
                <a:solidFill>
                  <a:srgbClr val="000000"/>
                </a:solidFill>
                <a:latin typeface="Droid Sans Mono"/>
              </a:rPr>
              <a:t> id          = column[Long]  (</a:t>
            </a:r>
            <a:r>
              <a:rPr lang="en-US" sz="1800" b="1" dirty="0" smtClean="0">
                <a:solidFill>
                  <a:srgbClr val="2A00FF"/>
                </a:solidFill>
                <a:latin typeface="Droid Sans Mono"/>
              </a:rPr>
              <a:t>"ID"</a:t>
            </a:r>
            <a:r>
              <a:rPr lang="en-US" sz="1800" b="1" dirty="0" smtClean="0">
                <a:solidFill>
                  <a:srgbClr val="000000"/>
                </a:solidFill>
                <a:latin typeface="Droid Sans Mono"/>
              </a:rPr>
              <a:t>, </a:t>
            </a:r>
            <a:r>
              <a:rPr lang="en-US" sz="1800" b="1" dirty="0" err="1" smtClean="0">
                <a:solidFill>
                  <a:srgbClr val="0000C0"/>
                </a:solidFill>
                <a:latin typeface="Droid Sans Mono"/>
              </a:rPr>
              <a:t>O</a:t>
            </a:r>
            <a:r>
              <a:rPr lang="en-US" sz="1800" b="1" dirty="0" err="1" smtClean="0">
                <a:solidFill>
                  <a:srgbClr val="000000"/>
                </a:solidFill>
                <a:latin typeface="Droid Sans Mono"/>
              </a:rPr>
              <a:t>.</a:t>
            </a:r>
            <a:r>
              <a:rPr lang="en-US" sz="1800" b="1" dirty="0" err="1" smtClean="0">
                <a:solidFill>
                  <a:srgbClr val="0000C0"/>
                </a:solidFill>
                <a:latin typeface="Droid Sans Mono"/>
              </a:rPr>
              <a:t>PrimaryKey</a:t>
            </a:r>
            <a:r>
              <a:rPr lang="en-US" sz="1800" b="1" dirty="0" smtClean="0">
                <a:solidFill>
                  <a:srgbClr val="000000"/>
                </a:solidFill>
                <a:latin typeface="Droid Sans Mono"/>
              </a:rPr>
              <a:t>)</a:t>
            </a:r>
            <a:endParaRPr lang="en-US" sz="1800" b="1" dirty="0" smtClean="0">
              <a:solidFill>
                <a:srgbClr val="3F7F5F"/>
              </a:solidFill>
              <a:latin typeface="Droid Sans Mono"/>
            </a:endParaRPr>
          </a:p>
          <a:p>
            <a:pPr marL="0" indent="0">
              <a:buFont typeface="Arial"/>
              <a:buNone/>
            </a:pPr>
            <a:r>
              <a:rPr lang="en-US" sz="1800" dirty="0" smtClean="0">
                <a:solidFill>
                  <a:srgbClr val="000000"/>
                </a:solidFill>
                <a:latin typeface="Droid Sans Mono"/>
              </a:rPr>
              <a:t>  </a:t>
            </a:r>
            <a:r>
              <a:rPr lang="en-US" sz="1800" b="1" dirty="0" err="1" smtClean="0">
                <a:solidFill>
                  <a:srgbClr val="7F0055"/>
                </a:solidFill>
                <a:latin typeface="Droid Sans Mono"/>
              </a:rPr>
              <a:t>def</a:t>
            </a:r>
            <a:r>
              <a:rPr lang="en-US" sz="1800" b="1" dirty="0" smtClean="0">
                <a:solidFill>
                  <a:srgbClr val="000000"/>
                </a:solidFill>
                <a:latin typeface="Droid Sans Mono"/>
              </a:rPr>
              <a:t> price       = column[Double](</a:t>
            </a:r>
            <a:r>
              <a:rPr lang="en-US" sz="1800" b="1" dirty="0" smtClean="0">
                <a:solidFill>
                  <a:srgbClr val="2A00FF"/>
                </a:solidFill>
                <a:latin typeface="Droid Sans Mono"/>
              </a:rPr>
              <a:t>"PRICE"</a:t>
            </a:r>
            <a:r>
              <a:rPr lang="en-US" sz="1800" b="1" dirty="0" smtClean="0">
                <a:solidFill>
                  <a:srgbClr val="000000"/>
                </a:solidFill>
                <a:latin typeface="Droid Sans Mono"/>
              </a:rPr>
              <a:t>)</a:t>
            </a:r>
          </a:p>
          <a:p>
            <a:pPr marL="0" indent="0">
              <a:buFont typeface="Arial"/>
              <a:buNone/>
            </a:pPr>
            <a:r>
              <a:rPr lang="en-US" sz="1800" dirty="0" smtClean="0">
                <a:solidFill>
                  <a:srgbClr val="000000"/>
                </a:solidFill>
                <a:latin typeface="Droid Sans Mono"/>
              </a:rPr>
              <a:t>  </a:t>
            </a:r>
            <a:r>
              <a:rPr lang="en-US" sz="1800" b="1" dirty="0" err="1" smtClean="0">
                <a:solidFill>
                  <a:srgbClr val="7F0055"/>
                </a:solidFill>
                <a:latin typeface="Droid Sans Mono"/>
              </a:rPr>
              <a:t>def</a:t>
            </a:r>
            <a:r>
              <a:rPr lang="en-US" sz="1800" b="1" dirty="0" smtClean="0">
                <a:solidFill>
                  <a:srgbClr val="000000"/>
                </a:solidFill>
                <a:latin typeface="Droid Sans Mono"/>
              </a:rPr>
              <a:t> acquisition = column[Date]  (</a:t>
            </a:r>
            <a:r>
              <a:rPr lang="en-US" sz="1800" b="1" dirty="0" smtClean="0">
                <a:solidFill>
                  <a:srgbClr val="2A00FF"/>
                </a:solidFill>
                <a:latin typeface="Droid Sans Mono"/>
              </a:rPr>
              <a:t>"ACQUISITION"</a:t>
            </a:r>
            <a:r>
              <a:rPr lang="en-US" sz="1800" b="1" dirty="0" smtClean="0">
                <a:solidFill>
                  <a:srgbClr val="000000"/>
                </a:solidFill>
                <a:latin typeface="Droid Sans Mono"/>
              </a:rPr>
              <a:t>)</a:t>
            </a:r>
          </a:p>
          <a:p>
            <a:pPr marL="0" indent="0">
              <a:buFont typeface="Arial"/>
              <a:buNone/>
            </a:pPr>
            <a:r>
              <a:rPr lang="en-US" sz="1800" b="1" dirty="0" smtClean="0">
                <a:solidFill>
                  <a:srgbClr val="7F0055"/>
                </a:solidFill>
                <a:latin typeface="Droid Sans Mono"/>
              </a:rPr>
              <a:t>  </a:t>
            </a:r>
            <a:r>
              <a:rPr lang="en-US" sz="1800" b="1" dirty="0" err="1" smtClean="0">
                <a:solidFill>
                  <a:srgbClr val="7F0055"/>
                </a:solidFill>
                <a:latin typeface="Droid Sans Mono"/>
              </a:rPr>
              <a:t>def</a:t>
            </a:r>
            <a:r>
              <a:rPr lang="en-US" sz="1800" b="1" dirty="0" smtClean="0">
                <a:solidFill>
                  <a:srgbClr val="000000"/>
                </a:solidFill>
                <a:latin typeface="Droid Sans Mono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Droid Sans Mono"/>
              </a:rPr>
              <a:t>* = (id, price, acquisition)</a:t>
            </a:r>
            <a:endParaRPr lang="en-US" sz="2800" b="1" dirty="0" smtClean="0">
              <a:solidFill>
                <a:schemeClr val="tx1"/>
              </a:solidFill>
              <a:latin typeface="Droid Sans Mono"/>
            </a:endParaRPr>
          </a:p>
          <a:p>
            <a:pPr marL="0" indent="0">
              <a:buFont typeface="Arial"/>
              <a:buNone/>
            </a:pPr>
            <a:endParaRPr lang="en-US" sz="1800" b="1" dirty="0" smtClean="0">
              <a:solidFill>
                <a:srgbClr val="000000"/>
              </a:solidFill>
              <a:latin typeface="Droid Sans Mono"/>
            </a:endParaRPr>
          </a:p>
          <a:p>
            <a:pPr marL="0" indent="0">
              <a:buFont typeface="Arial"/>
              <a:buNone/>
            </a:pPr>
            <a:r>
              <a:rPr lang="en-US" sz="1800" dirty="0" smtClean="0">
                <a:solidFill>
                  <a:srgbClr val="000000"/>
                </a:solidFill>
                <a:latin typeface="Droid Sans Mono"/>
              </a:rPr>
              <a:t>}</a:t>
            </a:r>
          </a:p>
          <a:p>
            <a:pPr marL="0" indent="0">
              <a:buNone/>
            </a:pPr>
            <a:r>
              <a:rPr lang="en-US" sz="1800" b="1" dirty="0" err="1" smtClean="0">
                <a:solidFill>
                  <a:srgbClr val="7F0055"/>
                </a:solidFill>
                <a:latin typeface="Droid Sans Mono"/>
              </a:rPr>
              <a:t>def</a:t>
            </a:r>
            <a:r>
              <a:rPr lang="en-US" sz="1800" b="1" dirty="0" smtClean="0">
                <a:solidFill>
                  <a:srgbClr val="7F0055"/>
                </a:solidFill>
                <a:latin typeface="Droid Sans Mono"/>
              </a:rPr>
              <a:t> </a:t>
            </a:r>
            <a:r>
              <a:rPr lang="en-US" sz="1800" b="1" dirty="0" smtClean="0">
                <a:solidFill>
                  <a:srgbClr val="000000"/>
                </a:solidFill>
                <a:latin typeface="Droid Sans Mono"/>
              </a:rPr>
              <a:t>Devices = </a:t>
            </a:r>
            <a:r>
              <a:rPr lang="en-US" sz="1800" b="1" dirty="0" err="1" smtClean="0">
                <a:solidFill>
                  <a:srgbClr val="000000"/>
                </a:solidFill>
                <a:latin typeface="Droid Sans Mono"/>
              </a:rPr>
              <a:t>TableQuery</a:t>
            </a:r>
            <a:r>
              <a:rPr lang="en-US" sz="1800" b="1" dirty="0" smtClean="0">
                <a:solidFill>
                  <a:srgbClr val="000000"/>
                </a:solidFill>
                <a:latin typeface="Droid Sans Mono"/>
              </a:rPr>
              <a:t>[Devices]</a:t>
            </a:r>
            <a:endParaRPr lang="en-US" sz="1800" dirty="0"/>
          </a:p>
        </p:txBody>
      </p:sp>
      <p:sp>
        <p:nvSpPr>
          <p:cNvPr id="3" name="TextBox 2"/>
          <p:cNvSpPr txBox="1"/>
          <p:nvPr/>
        </p:nvSpPr>
        <p:spPr>
          <a:xfrm>
            <a:off x="5243453" y="6211136"/>
            <a:ext cx="37801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8000"/>
                </a:solidFill>
              </a:rPr>
              <a:t>can be auto-generated in Slick 2.0</a:t>
            </a:r>
            <a:endParaRPr lang="en-US" sz="2000" b="1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81494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7F0055"/>
                </a:solidFill>
                <a:latin typeface="Consolas"/>
                <a:cs typeface="Consolas"/>
              </a:rPr>
              <a:t>import</a:t>
            </a:r>
            <a:r>
              <a:rPr lang="en-US" sz="2400" dirty="0" smtClean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/>
                <a:cs typeface="Consolas"/>
              </a:rPr>
              <a:t>scala.slick.driver.H2Driver.simple._</a:t>
            </a:r>
          </a:p>
          <a:p>
            <a:pPr marL="0" indent="0">
              <a:buNone/>
            </a:pPr>
            <a:endParaRPr lang="en-US" sz="2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400" dirty="0" err="1" smtClean="0">
                <a:solidFill>
                  <a:srgbClr val="7F0055"/>
                </a:solidFill>
                <a:latin typeface="Consolas"/>
                <a:cs typeface="Consolas"/>
              </a:rPr>
              <a:t>val</a:t>
            </a:r>
            <a:r>
              <a:rPr lang="en-US" sz="2400" dirty="0" smtClean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/>
                <a:cs typeface="Consolas"/>
              </a:rPr>
              <a:t>db</a:t>
            </a:r>
            <a:r>
              <a:rPr lang="en-US" sz="2400" dirty="0">
                <a:solidFill>
                  <a:srgbClr val="000000"/>
                </a:solidFill>
                <a:latin typeface="Consolas"/>
                <a:cs typeface="Consolas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latin typeface="Consolas"/>
                <a:cs typeface="Consolas"/>
              </a:rPr>
              <a:t>Database.forURL</a:t>
            </a:r>
            <a:r>
              <a:rPr lang="en-US" sz="2400" dirty="0" smtClean="0">
                <a:solidFill>
                  <a:srgbClr val="000000"/>
                </a:solidFill>
                <a:latin typeface="Consolas"/>
                <a:cs typeface="Consolas"/>
              </a:rPr>
              <a:t>(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2A00FF"/>
                </a:solidFill>
                <a:latin typeface="Consolas"/>
                <a:cs typeface="Consolas"/>
              </a:rPr>
              <a:t>  "jdbc:h2</a:t>
            </a:r>
            <a:r>
              <a:rPr lang="en-US" sz="2400" dirty="0">
                <a:solidFill>
                  <a:srgbClr val="2A00FF"/>
                </a:solidFill>
                <a:latin typeface="Consolas"/>
                <a:cs typeface="Consolas"/>
              </a:rPr>
              <a:t>:mem:testdb"</a:t>
            </a:r>
            <a:r>
              <a:rPr lang="en-US" sz="2400" dirty="0">
                <a:solidFill>
                  <a:srgbClr val="000000"/>
                </a:solidFill>
                <a:latin typeface="Consolas"/>
                <a:cs typeface="Consolas"/>
              </a:rPr>
              <a:t>, </a:t>
            </a:r>
            <a:r>
              <a:rPr lang="en-US" sz="2400" dirty="0">
                <a:solidFill>
                  <a:srgbClr val="2A00FF"/>
                </a:solidFill>
                <a:latin typeface="Consolas"/>
                <a:cs typeface="Consolas"/>
              </a:rPr>
              <a:t>"org.h2.Driver"</a:t>
            </a:r>
            <a:r>
              <a:rPr lang="en-US" sz="2400" dirty="0">
                <a:solidFill>
                  <a:srgbClr val="000000"/>
                </a:solidFill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endParaRPr lang="en-US" sz="24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db.withTransaction</a:t>
            </a:r>
            <a:r>
              <a:rPr lang="en-US" sz="2400" dirty="0" smtClean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/>
                <a:cs typeface="Consolas"/>
              </a:rPr>
              <a:t>{ </a:t>
            </a:r>
            <a:r>
              <a:rPr lang="en-US" sz="2400" dirty="0">
                <a:solidFill>
                  <a:srgbClr val="7F0055"/>
                </a:solidFill>
                <a:latin typeface="Consolas"/>
                <a:cs typeface="Consolas"/>
              </a:rPr>
              <a:t>implicit</a:t>
            </a:r>
            <a:r>
              <a:rPr lang="en-US" sz="2400" dirty="0">
                <a:solidFill>
                  <a:srgbClr val="000000"/>
                </a:solidFill>
                <a:latin typeface="Consolas"/>
                <a:cs typeface="Consolas"/>
              </a:rPr>
              <a:t> session =&gt;</a:t>
            </a:r>
          </a:p>
          <a:p>
            <a:pPr marL="0" indent="0">
              <a:buNone/>
            </a:pPr>
            <a:endParaRPr lang="en-US" sz="24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2400" dirty="0" smtClean="0">
                <a:solidFill>
                  <a:srgbClr val="3F7F5F"/>
                </a:solidFill>
                <a:latin typeface="Consolas"/>
                <a:cs typeface="Consolas"/>
              </a:rPr>
              <a:t>/</a:t>
            </a:r>
            <a:r>
              <a:rPr lang="en-US" sz="2400" dirty="0">
                <a:solidFill>
                  <a:srgbClr val="3F7F5F"/>
                </a:solidFill>
                <a:latin typeface="Consolas"/>
                <a:cs typeface="Consolas"/>
              </a:rPr>
              <a:t>/ &lt;- run queries here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/>
                <a:cs typeface="Consolas"/>
              </a:rPr>
              <a:t>}</a:t>
            </a:r>
            <a:endParaRPr lang="en-US" sz="2400" dirty="0">
              <a:solidFill>
                <a:srgbClr val="000000"/>
              </a:solidFill>
              <a:latin typeface="Consolas"/>
              <a:ea typeface="Monaco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1353990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BDC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2312"/>
            <a:ext cx="7772400" cy="147002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>
                <a:solidFill>
                  <a:srgbClr val="103A51"/>
                </a:solidFill>
              </a:rPr>
              <a:t>5</a:t>
            </a:r>
            <a:r>
              <a:rPr lang="en-US" sz="6000" dirty="0" smtClean="0">
                <a:solidFill>
                  <a:srgbClr val="103A51"/>
                </a:solidFill>
              </a:rPr>
              <a:t/>
            </a:r>
            <a:br>
              <a:rPr lang="en-US" sz="6000" dirty="0" smtClean="0">
                <a:solidFill>
                  <a:srgbClr val="103A51"/>
                </a:solidFill>
              </a:rPr>
            </a:br>
            <a:r>
              <a:rPr lang="en-US" sz="6000" dirty="0" smtClean="0">
                <a:solidFill>
                  <a:srgbClr val="103A51"/>
                </a:solidFill>
              </a:rPr>
              <a:t>Explicit control over</a:t>
            </a:r>
            <a:br>
              <a:rPr lang="en-US" sz="6000" dirty="0" smtClean="0">
                <a:solidFill>
                  <a:srgbClr val="103A51"/>
                </a:solidFill>
              </a:rPr>
            </a:br>
            <a:r>
              <a:rPr lang="en-US" sz="6000" dirty="0" smtClean="0">
                <a:solidFill>
                  <a:srgbClr val="103A51"/>
                </a:solidFill>
              </a:rPr>
              <a:t>execution and transfer</a:t>
            </a:r>
            <a:endParaRPr lang="en-US" sz="6000" dirty="0">
              <a:solidFill>
                <a:srgbClr val="103A51"/>
              </a:solidFill>
              <a:latin typeface="Source Sans Pro"/>
            </a:endParaRPr>
          </a:p>
        </p:txBody>
      </p:sp>
      <p:pic>
        <p:nvPicPr>
          <p:cNvPr id="5" name="Picture 4" descr="slick-logo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000" y="4174273"/>
            <a:ext cx="4320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6793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Execution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err="1" smtClean="0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val</a:t>
            </a:r>
            <a:r>
              <a:rPr lang="en-US" sz="2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query </a:t>
            </a:r>
            <a:r>
              <a:rPr lang="en-US" sz="2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= </a:t>
            </a:r>
            <a:r>
              <a:rPr lang="en-US" sz="2400" b="1" dirty="0" smtClean="0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for</a:t>
            </a:r>
            <a:r>
              <a:rPr lang="en-US" sz="2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{</a:t>
            </a:r>
            <a:br>
              <a:rPr lang="en-US" sz="2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</a:br>
            <a:r>
              <a:rPr lang="en-US" sz="2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d 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&lt;- </a:t>
            </a:r>
            <a:r>
              <a:rPr lang="en-US" sz="2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Devices</a:t>
            </a:r>
            <a:endParaRPr lang="en-US" sz="2400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lang="en-US" sz="2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</a:t>
            </a:r>
            <a:r>
              <a:rPr lang="en-US" sz="2400" b="1" dirty="0" smtClean="0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if</a:t>
            </a:r>
            <a:r>
              <a:rPr lang="en-US" sz="2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d.price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&gt; </a:t>
            </a:r>
            <a:r>
              <a:rPr lang="en-US" sz="2400" dirty="0">
                <a:solidFill>
                  <a:srgbClr val="D0A3FF"/>
                </a:solidFill>
                <a:latin typeface="Consolas"/>
                <a:ea typeface="Consolas"/>
                <a:cs typeface="Consolas"/>
              </a:rPr>
              <a:t>1000.0</a:t>
            </a:r>
            <a:endParaRPr lang="en-US" sz="2400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} </a:t>
            </a:r>
            <a:r>
              <a:rPr lang="en-US" sz="2400" b="1" dirty="0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yield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nsolas"/>
                <a:ea typeface="Consolas"/>
                <a:cs typeface="Consolas"/>
              </a:rPr>
              <a:t>d.acquisition</a:t>
            </a:r>
            <a:endParaRPr lang="en-US" sz="2400" dirty="0">
              <a:solidFill>
                <a:schemeClr val="tx1"/>
              </a:solidFill>
              <a:latin typeface="Consolas"/>
              <a:ea typeface="Consolas"/>
              <a:cs typeface="Consolas"/>
            </a:endParaRP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db.withTransaction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{ </a:t>
            </a:r>
            <a:r>
              <a:rPr lang="en-US" sz="2400" b="1" dirty="0" smtClean="0">
                <a:solidFill>
                  <a:srgbClr val="931968"/>
                </a:solidFill>
                <a:latin typeface="Consolas"/>
                <a:ea typeface="Monaco"/>
                <a:cs typeface="Consolas"/>
              </a:rPr>
              <a:t>implicit</a:t>
            </a:r>
            <a:r>
              <a:rPr lang="en-US" sz="2400" dirty="0" smtClean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session 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=&gt;</a:t>
            </a:r>
            <a:br>
              <a:rPr lang="en-US" sz="24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</a:br>
            <a:endParaRPr lang="en-US" sz="2400" dirty="0">
              <a:solidFill>
                <a:srgbClr val="000000"/>
              </a:solidFill>
              <a:latin typeface="Consolas"/>
              <a:ea typeface="Monaco"/>
              <a:cs typeface="Consolas"/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  </a:t>
            </a:r>
            <a:r>
              <a:rPr lang="en-US" sz="2400" b="1" dirty="0" err="1" smtClean="0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val</a:t>
            </a:r>
            <a:r>
              <a:rPr lang="en-US" sz="2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acquisitonDates</a:t>
            </a:r>
            <a:r>
              <a:rPr lang="en-US" sz="2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= </a:t>
            </a:r>
            <a:r>
              <a:rPr lang="en-US" sz="2400" dirty="0" err="1" smtClean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query.</a:t>
            </a:r>
            <a:r>
              <a:rPr lang="en-US" sz="2400" b="1" dirty="0" err="1" smtClean="0">
                <a:solidFill>
                  <a:srgbClr val="E55057"/>
                </a:solidFill>
                <a:latin typeface="Consolas"/>
                <a:ea typeface="Consolas"/>
                <a:cs typeface="Consolas"/>
              </a:rPr>
              <a:t>run</a:t>
            </a:r>
            <a:endParaRPr lang="en-US" sz="2400" b="1" dirty="0" smtClean="0">
              <a:solidFill>
                <a:srgbClr val="E55057"/>
              </a:solidFill>
              <a:latin typeface="Consolas"/>
              <a:ea typeface="Consolas"/>
              <a:cs typeface="Consolas"/>
            </a:endParaRPr>
          </a:p>
          <a:p>
            <a:pPr marL="0" indent="0">
              <a:buNone/>
            </a:pPr>
            <a:endParaRPr lang="en-US" sz="2400" b="1" dirty="0" smtClean="0">
              <a:solidFill>
                <a:schemeClr val="tx1"/>
              </a:solidFill>
              <a:latin typeface="Consolas"/>
              <a:ea typeface="Consolas"/>
              <a:cs typeface="Consolas"/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chemeClr val="tx1"/>
                </a:solidFill>
                <a:latin typeface="Consolas"/>
                <a:ea typeface="Consolas"/>
                <a:cs typeface="Consolas"/>
              </a:rPr>
              <a:t>}</a:t>
            </a:r>
            <a:endParaRPr lang="en-US" sz="2400" b="1" dirty="0">
              <a:solidFill>
                <a:schemeClr val="tx1"/>
              </a:solidFill>
              <a:latin typeface="Consolas"/>
              <a:ea typeface="Consolas"/>
              <a:cs typeface="Consolas"/>
            </a:endParaRPr>
          </a:p>
          <a:p>
            <a:pPr marL="0" indent="0">
              <a:buNone/>
            </a:pPr>
            <a:endParaRPr lang="en-US" sz="2400" b="1" dirty="0">
              <a:solidFill>
                <a:srgbClr val="E55057"/>
              </a:solidFill>
              <a:latin typeface="Consolas"/>
              <a:cs typeface="Consolas"/>
            </a:endParaRP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3422359"/>
              </p:ext>
            </p:extLst>
          </p:nvPr>
        </p:nvGraphicFramePr>
        <p:xfrm>
          <a:off x="6168992" y="1600200"/>
          <a:ext cx="2517808" cy="16459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51780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Device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id: Long</a:t>
                      </a:r>
                    </a:p>
                    <a:p>
                      <a:r>
                        <a:rPr lang="en-US" sz="2400" dirty="0" smtClean="0"/>
                        <a:t>price: Double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acquisition: Date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5988591" y="4505970"/>
            <a:ext cx="2373200" cy="852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>
                    <a:lumMod val="85000"/>
                    <a:lumOff val="15000"/>
                  </a:schemeClr>
                </a:solidFill>
                <a:latin typeface="Source Sans Pro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Source Sans Pro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Source Sans Pro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Source Sans Pro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Source Sans Pro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400" b="1" dirty="0" smtClean="0">
                <a:solidFill>
                  <a:srgbClr val="E55057"/>
                </a:solidFill>
                <a:latin typeface="Consolas"/>
                <a:ea typeface="Consolas"/>
                <a:cs typeface="Consolas"/>
              </a:rPr>
              <a:t>(session)</a:t>
            </a:r>
            <a:endParaRPr lang="en-US" sz="2400" b="1" dirty="0">
              <a:solidFill>
                <a:srgbClr val="E55057"/>
              </a:solidFill>
              <a:latin typeface="Consolas"/>
              <a:cs typeface="Consola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70781" y="5348685"/>
            <a:ext cx="45055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8000"/>
                </a:solidFill>
              </a:rPr>
              <a:t>no unexpected behavior</a:t>
            </a:r>
            <a:r>
              <a:rPr lang="en-US" sz="2400" b="1" dirty="0" smtClean="0">
                <a:solidFill>
                  <a:srgbClr val="008000"/>
                </a:solidFill>
              </a:rPr>
              <a:t>,</a:t>
            </a:r>
          </a:p>
          <a:p>
            <a:r>
              <a:rPr lang="en-US" sz="2400" b="1" dirty="0" smtClean="0">
                <a:solidFill>
                  <a:srgbClr val="008000"/>
                </a:solidFill>
              </a:rPr>
              <a:t>no </a:t>
            </a:r>
            <a:r>
              <a:rPr lang="en-US" sz="2400" b="1" dirty="0">
                <a:solidFill>
                  <a:srgbClr val="008000"/>
                </a:solidFill>
              </a:rPr>
              <a:t>loading strategy </a:t>
            </a:r>
            <a:r>
              <a:rPr lang="en-US" sz="2400" b="1" dirty="0" smtClean="0">
                <a:solidFill>
                  <a:srgbClr val="008000"/>
                </a:solidFill>
              </a:rPr>
              <a:t>configuration,</a:t>
            </a:r>
          </a:p>
          <a:p>
            <a:r>
              <a:rPr lang="en-US" sz="2400" b="1" dirty="0" smtClean="0">
                <a:solidFill>
                  <a:srgbClr val="008000"/>
                </a:solidFill>
              </a:rPr>
              <a:t>just write code</a:t>
            </a:r>
            <a:endParaRPr lang="en-US" sz="2400" b="1" dirty="0">
              <a:solidFill>
                <a:srgbClr val="008000"/>
              </a:solidFill>
            </a:endParaRPr>
          </a:p>
          <a:p>
            <a:endParaRPr lang="en-US" sz="2400" b="1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749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BDC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15614"/>
            <a:ext cx="7772400" cy="147002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>
                <a:solidFill>
                  <a:srgbClr val="103A51"/>
                </a:solidFill>
              </a:rPr>
              <a:t>6</a:t>
            </a:r>
            <a:r>
              <a:rPr lang="en-US" sz="6000" dirty="0" smtClean="0">
                <a:solidFill>
                  <a:srgbClr val="103A51"/>
                </a:solidFill>
              </a:rPr>
              <a:t/>
            </a:r>
            <a:br>
              <a:rPr lang="en-US" sz="6000" dirty="0" smtClean="0">
                <a:solidFill>
                  <a:srgbClr val="103A51"/>
                </a:solidFill>
              </a:rPr>
            </a:br>
            <a:r>
              <a:rPr lang="en-US" sz="6000" dirty="0" smtClean="0">
                <a:solidFill>
                  <a:srgbClr val="103A51"/>
                </a:solidFill>
              </a:rPr>
              <a:t>Loosely-coupled, flexible mapping</a:t>
            </a:r>
            <a:endParaRPr lang="en-US" sz="6000" dirty="0">
              <a:solidFill>
                <a:srgbClr val="103A51"/>
              </a:solidFill>
              <a:latin typeface="Source Sans Pro"/>
            </a:endParaRPr>
          </a:p>
        </p:txBody>
      </p:sp>
      <p:pic>
        <p:nvPicPr>
          <p:cNvPr id="5" name="Picture 4" descr="slick-logo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000" y="4174273"/>
            <a:ext cx="4320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7525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description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3122472"/>
            <a:ext cx="8686800" cy="30380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>
                    <a:lumMod val="85000"/>
                    <a:lumOff val="15000"/>
                  </a:schemeClr>
                </a:solidFill>
                <a:latin typeface="Source Sans Pro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Source Sans Pro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Source Sans Pro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Source Sans Pro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Source Sans Pro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800" b="1" dirty="0" smtClean="0">
                <a:solidFill>
                  <a:srgbClr val="7F0055"/>
                </a:solidFill>
                <a:latin typeface="Droid Sans Mono"/>
              </a:rPr>
              <a:t>class</a:t>
            </a:r>
            <a:r>
              <a:rPr lang="en-US" sz="1800" b="1" dirty="0" smtClean="0">
                <a:solidFill>
                  <a:srgbClr val="000000"/>
                </a:solidFill>
                <a:latin typeface="Droid Sans Mono"/>
              </a:rPr>
              <a:t> Devices(tag: Tag)</a:t>
            </a:r>
          </a:p>
          <a:p>
            <a:pPr marL="0" indent="0">
              <a:buFont typeface="Arial"/>
              <a:buNone/>
            </a:pPr>
            <a:r>
              <a:rPr lang="en-US" sz="1800" b="1" dirty="0">
                <a:solidFill>
                  <a:srgbClr val="000000"/>
                </a:solidFill>
                <a:latin typeface="Droid Sans Mono"/>
              </a:rPr>
              <a:t> </a:t>
            </a:r>
            <a:r>
              <a:rPr lang="en-US" sz="1800" b="1" dirty="0" smtClean="0">
                <a:solidFill>
                  <a:srgbClr val="000000"/>
                </a:solidFill>
                <a:latin typeface="Droid Sans Mono"/>
              </a:rPr>
              <a:t>     </a:t>
            </a:r>
            <a:r>
              <a:rPr lang="en-US" sz="1800" b="1" dirty="0" smtClean="0">
                <a:solidFill>
                  <a:srgbClr val="7F0055"/>
                </a:solidFill>
                <a:latin typeface="Droid Sans Mono"/>
              </a:rPr>
              <a:t>extends</a:t>
            </a:r>
            <a:r>
              <a:rPr lang="en-US" sz="1800" b="1" dirty="0" smtClean="0">
                <a:solidFill>
                  <a:srgbClr val="000000"/>
                </a:solidFill>
                <a:latin typeface="Droid Sans Mono"/>
              </a:rPr>
              <a:t> Table[</a:t>
            </a:r>
            <a:r>
              <a:rPr lang="en-US" sz="1800" b="1" dirty="0" smtClean="0">
                <a:solidFill>
                  <a:srgbClr val="FF6600"/>
                </a:solidFill>
                <a:latin typeface="Droid Sans Mono"/>
              </a:rPr>
              <a:t>(Long, Double, Date</a:t>
            </a:r>
            <a:r>
              <a:rPr lang="en-US" sz="1800" b="1" dirty="0" smtClean="0">
                <a:solidFill>
                  <a:srgbClr val="E55057"/>
                </a:solidFill>
                <a:latin typeface="Droid Sans Mono"/>
              </a:rPr>
              <a:t>)</a:t>
            </a:r>
            <a:r>
              <a:rPr lang="en-US" sz="1800" b="1" dirty="0" smtClean="0">
                <a:solidFill>
                  <a:srgbClr val="000000"/>
                </a:solidFill>
                <a:latin typeface="Droid Sans Mono"/>
              </a:rPr>
              <a:t>](</a:t>
            </a:r>
            <a:r>
              <a:rPr lang="en-US" sz="1800" b="1" dirty="0" err="1" smtClean="0">
                <a:solidFill>
                  <a:srgbClr val="000000"/>
                </a:solidFill>
                <a:latin typeface="Droid Sans Mono"/>
              </a:rPr>
              <a:t>tag,</a:t>
            </a:r>
            <a:r>
              <a:rPr lang="en-US" sz="1800" b="1" dirty="0" err="1" smtClean="0">
                <a:solidFill>
                  <a:srgbClr val="2A00FF"/>
                </a:solidFill>
                <a:latin typeface="Droid Sans Mono"/>
              </a:rPr>
              <a:t>"DEVICES</a:t>
            </a:r>
            <a:r>
              <a:rPr lang="en-US" sz="1800" b="1" dirty="0" smtClean="0">
                <a:solidFill>
                  <a:srgbClr val="2A00FF"/>
                </a:solidFill>
                <a:latin typeface="Droid Sans Mono"/>
              </a:rPr>
              <a:t>"</a:t>
            </a:r>
            <a:r>
              <a:rPr lang="en-US" sz="1800" b="1" dirty="0" smtClean="0">
                <a:solidFill>
                  <a:srgbClr val="000000"/>
                </a:solidFill>
                <a:latin typeface="Droid Sans Mono"/>
              </a:rPr>
              <a:t>) {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Droid Sans Mono"/>
              </a:rPr>
              <a:t>  </a:t>
            </a:r>
            <a:r>
              <a:rPr lang="en-US" sz="1800" b="1" dirty="0" err="1">
                <a:solidFill>
                  <a:srgbClr val="7F0055"/>
                </a:solidFill>
                <a:latin typeface="Droid Sans Mono"/>
              </a:rPr>
              <a:t>def</a:t>
            </a:r>
            <a:r>
              <a:rPr lang="en-US" sz="1800" b="1" dirty="0">
                <a:solidFill>
                  <a:srgbClr val="000000"/>
                </a:solidFill>
                <a:latin typeface="Droid Sans Mono"/>
              </a:rPr>
              <a:t> id          = column[Long]  (</a:t>
            </a:r>
            <a:r>
              <a:rPr lang="en-US" sz="1800" b="1" dirty="0">
                <a:solidFill>
                  <a:srgbClr val="2A00FF"/>
                </a:solidFill>
                <a:latin typeface="Droid Sans Mono"/>
              </a:rPr>
              <a:t>"ID"</a:t>
            </a:r>
            <a:r>
              <a:rPr lang="en-US" sz="1800" b="1" dirty="0">
                <a:solidFill>
                  <a:srgbClr val="000000"/>
                </a:solidFill>
                <a:latin typeface="Droid Sans Mono"/>
              </a:rPr>
              <a:t>, </a:t>
            </a:r>
            <a:r>
              <a:rPr lang="en-US" sz="1800" b="1" dirty="0" err="1">
                <a:solidFill>
                  <a:srgbClr val="0000C0"/>
                </a:solidFill>
                <a:latin typeface="Droid Sans Mono"/>
              </a:rPr>
              <a:t>O</a:t>
            </a:r>
            <a:r>
              <a:rPr lang="en-US" sz="1800" b="1" dirty="0" err="1">
                <a:solidFill>
                  <a:srgbClr val="000000"/>
                </a:solidFill>
                <a:latin typeface="Droid Sans Mono"/>
              </a:rPr>
              <a:t>.</a:t>
            </a:r>
            <a:r>
              <a:rPr lang="en-US" sz="1800" b="1" dirty="0" err="1">
                <a:solidFill>
                  <a:srgbClr val="0000C0"/>
                </a:solidFill>
                <a:latin typeface="Droid Sans Mono"/>
              </a:rPr>
              <a:t>PrimaryKey</a:t>
            </a:r>
            <a:r>
              <a:rPr lang="en-US" sz="1800" b="1" dirty="0">
                <a:solidFill>
                  <a:srgbClr val="000000"/>
                </a:solidFill>
                <a:latin typeface="Droid Sans Mono"/>
              </a:rPr>
              <a:t>)</a:t>
            </a:r>
            <a:endParaRPr lang="en-US" sz="1800" b="1" dirty="0">
              <a:solidFill>
                <a:srgbClr val="3F7F5F"/>
              </a:solidFill>
              <a:latin typeface="Droid Sans Mono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Droid Sans Mono"/>
              </a:rPr>
              <a:t>  </a:t>
            </a:r>
            <a:r>
              <a:rPr lang="en-US" sz="1800" b="1" dirty="0" err="1">
                <a:solidFill>
                  <a:srgbClr val="7F0055"/>
                </a:solidFill>
                <a:latin typeface="Droid Sans Mono"/>
              </a:rPr>
              <a:t>def</a:t>
            </a:r>
            <a:r>
              <a:rPr lang="en-US" sz="1800" b="1" dirty="0">
                <a:solidFill>
                  <a:srgbClr val="000000"/>
                </a:solidFill>
                <a:latin typeface="Droid Sans Mono"/>
              </a:rPr>
              <a:t> price       = column[Double](</a:t>
            </a:r>
            <a:r>
              <a:rPr lang="en-US" sz="1800" b="1" dirty="0">
                <a:solidFill>
                  <a:srgbClr val="2A00FF"/>
                </a:solidFill>
                <a:latin typeface="Droid Sans Mono"/>
              </a:rPr>
              <a:t>"PRICE"</a:t>
            </a:r>
            <a:r>
              <a:rPr lang="en-US" sz="1800" b="1" dirty="0">
                <a:solidFill>
                  <a:srgbClr val="000000"/>
                </a:solidFill>
                <a:latin typeface="Droid Sans Mono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Droid Sans Mono"/>
              </a:rPr>
              <a:t>  </a:t>
            </a:r>
            <a:r>
              <a:rPr lang="en-US" sz="1800" b="1" dirty="0" err="1">
                <a:solidFill>
                  <a:srgbClr val="7F0055"/>
                </a:solidFill>
                <a:latin typeface="Droid Sans Mono"/>
              </a:rPr>
              <a:t>def</a:t>
            </a:r>
            <a:r>
              <a:rPr lang="en-US" sz="1800" b="1" dirty="0">
                <a:solidFill>
                  <a:srgbClr val="000000"/>
                </a:solidFill>
                <a:latin typeface="Droid Sans Mono"/>
              </a:rPr>
              <a:t> acquisition = column[Date]  (</a:t>
            </a:r>
            <a:r>
              <a:rPr lang="en-US" sz="1800" b="1" dirty="0">
                <a:solidFill>
                  <a:srgbClr val="2A00FF"/>
                </a:solidFill>
                <a:latin typeface="Droid Sans Mono"/>
              </a:rPr>
              <a:t>"ACQUISITION"</a:t>
            </a:r>
            <a:r>
              <a:rPr lang="en-US" sz="1800" b="1" dirty="0">
                <a:solidFill>
                  <a:srgbClr val="000000"/>
                </a:solidFill>
                <a:latin typeface="Droid Sans Mono"/>
              </a:rPr>
              <a:t>)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7F0055"/>
                </a:solidFill>
                <a:latin typeface="Droid Sans Mono"/>
              </a:rPr>
              <a:t> </a:t>
            </a:r>
            <a:r>
              <a:rPr lang="en-US" sz="1800" b="1" dirty="0" smtClean="0">
                <a:solidFill>
                  <a:srgbClr val="7F0055"/>
                </a:solidFill>
                <a:latin typeface="Droid Sans Mono"/>
              </a:rPr>
              <a:t> </a:t>
            </a:r>
            <a:r>
              <a:rPr lang="en-US" sz="1800" b="1" dirty="0" err="1" smtClean="0">
                <a:solidFill>
                  <a:srgbClr val="7F0055"/>
                </a:solidFill>
                <a:latin typeface="Droid Sans Mono"/>
              </a:rPr>
              <a:t>def</a:t>
            </a:r>
            <a:r>
              <a:rPr lang="en-US" sz="1800" b="1" dirty="0" smtClean="0">
                <a:solidFill>
                  <a:srgbClr val="000000"/>
                </a:solidFill>
                <a:latin typeface="Droid Sans Mono"/>
              </a:rPr>
              <a:t> * = </a:t>
            </a:r>
            <a:r>
              <a:rPr lang="en-US" sz="1800" b="1" dirty="0">
                <a:solidFill>
                  <a:srgbClr val="FF6600"/>
                </a:solidFill>
                <a:latin typeface="Droid Sans Mono"/>
              </a:rPr>
              <a:t>(id, price, acquisition)</a:t>
            </a:r>
            <a:endParaRPr lang="en-US" sz="2800" b="1" dirty="0" smtClean="0">
              <a:solidFill>
                <a:srgbClr val="FF6600"/>
              </a:solidFill>
              <a:latin typeface="Droid Sans Mono"/>
            </a:endParaRPr>
          </a:p>
          <a:p>
            <a:pPr marL="0" indent="0">
              <a:buFont typeface="Arial"/>
              <a:buNone/>
            </a:pPr>
            <a:endParaRPr lang="en-US" sz="1800" b="1" dirty="0" smtClean="0">
              <a:solidFill>
                <a:srgbClr val="000000"/>
              </a:solidFill>
              <a:latin typeface="Droid Sans Mono"/>
            </a:endParaRPr>
          </a:p>
          <a:p>
            <a:pPr marL="0" indent="0">
              <a:buFont typeface="Arial"/>
              <a:buNone/>
            </a:pPr>
            <a:r>
              <a:rPr lang="en-US" sz="1800" dirty="0" smtClean="0">
                <a:solidFill>
                  <a:srgbClr val="000000"/>
                </a:solidFill>
                <a:latin typeface="Droid Sans Mono"/>
              </a:rPr>
              <a:t>}</a:t>
            </a:r>
          </a:p>
          <a:p>
            <a:pPr marL="0" indent="0">
              <a:buNone/>
            </a:pPr>
            <a:r>
              <a:rPr lang="en-US" sz="1800" b="1" dirty="0" err="1" smtClean="0">
                <a:solidFill>
                  <a:srgbClr val="7F0055"/>
                </a:solidFill>
                <a:latin typeface="Droid Sans Mono"/>
              </a:rPr>
              <a:t>val</a:t>
            </a:r>
            <a:r>
              <a:rPr lang="en-US" sz="1800" b="1" dirty="0" smtClean="0">
                <a:solidFill>
                  <a:srgbClr val="000000"/>
                </a:solidFill>
                <a:latin typeface="Droid Sans Mono"/>
              </a:rPr>
              <a:t> </a:t>
            </a:r>
            <a:r>
              <a:rPr lang="en-US" sz="1800" b="1" dirty="0">
                <a:solidFill>
                  <a:srgbClr val="000000"/>
                </a:solidFill>
                <a:latin typeface="Droid Sans Mono"/>
              </a:rPr>
              <a:t>Devices </a:t>
            </a:r>
            <a:r>
              <a:rPr lang="en-US" sz="1800" b="1" dirty="0" smtClean="0">
                <a:solidFill>
                  <a:srgbClr val="000000"/>
                </a:solidFill>
                <a:latin typeface="Droid Sans Mono"/>
              </a:rPr>
              <a:t>= </a:t>
            </a:r>
            <a:r>
              <a:rPr lang="en-US" sz="1800" b="1" dirty="0" err="1" smtClean="0">
                <a:solidFill>
                  <a:srgbClr val="000000"/>
                </a:solidFill>
                <a:latin typeface="Droid Sans Mono"/>
              </a:rPr>
              <a:t>TableQuery</a:t>
            </a:r>
            <a:r>
              <a:rPr lang="en-US" sz="1800" b="1" dirty="0" smtClean="0">
                <a:solidFill>
                  <a:srgbClr val="000000"/>
                </a:solidFill>
                <a:latin typeface="Droid Sans Mono"/>
              </a:rPr>
              <a:t>[Devices]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297167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description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29317" y="3122472"/>
            <a:ext cx="8914683" cy="30380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>
                    <a:lumMod val="85000"/>
                    <a:lumOff val="15000"/>
                  </a:schemeClr>
                </a:solidFill>
                <a:latin typeface="Source Sans Pro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Source Sans Pro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Source Sans Pro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Source Sans Pro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Source Sans Pro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800" b="1" dirty="0" smtClean="0">
                <a:solidFill>
                  <a:srgbClr val="7F0055"/>
                </a:solidFill>
                <a:latin typeface="Droid Sans Mono"/>
              </a:rPr>
              <a:t>class</a:t>
            </a:r>
            <a:r>
              <a:rPr lang="en-US" sz="1800" b="1" dirty="0" smtClean="0">
                <a:solidFill>
                  <a:srgbClr val="000000"/>
                </a:solidFill>
                <a:latin typeface="Droid Sans Mono"/>
              </a:rPr>
              <a:t> Devices(tag: Tag)</a:t>
            </a:r>
          </a:p>
          <a:p>
            <a:pPr marL="0" indent="0">
              <a:buFont typeface="Arial"/>
              <a:buNone/>
            </a:pPr>
            <a:r>
              <a:rPr lang="en-US" sz="1800" b="1" dirty="0" smtClean="0">
                <a:solidFill>
                  <a:srgbClr val="7F0055"/>
                </a:solidFill>
                <a:latin typeface="Droid Sans Mono"/>
              </a:rPr>
              <a:t>extends</a:t>
            </a:r>
            <a:r>
              <a:rPr lang="en-US" sz="1800" b="1" dirty="0" smtClean="0">
                <a:solidFill>
                  <a:srgbClr val="000000"/>
                </a:solidFill>
                <a:latin typeface="Droid Sans Mono"/>
              </a:rPr>
              <a:t> Table[</a:t>
            </a:r>
            <a:r>
              <a:rPr lang="en-US" sz="1800" b="1" dirty="0" smtClean="0">
                <a:solidFill>
                  <a:srgbClr val="FF6600"/>
                </a:solidFill>
                <a:latin typeface="Droid Sans Mono"/>
              </a:rPr>
              <a:t>Long :: Double :: Date :: </a:t>
            </a:r>
            <a:r>
              <a:rPr lang="en-US" sz="1800" b="1" dirty="0" err="1" smtClean="0">
                <a:solidFill>
                  <a:srgbClr val="FF6600"/>
                </a:solidFill>
                <a:latin typeface="Droid Sans Mono"/>
              </a:rPr>
              <a:t>HNil</a:t>
            </a:r>
            <a:r>
              <a:rPr lang="en-US" sz="1800" b="1" dirty="0" smtClean="0">
                <a:solidFill>
                  <a:srgbClr val="E55057"/>
                </a:solidFill>
                <a:latin typeface="Droid Sans Mono"/>
              </a:rPr>
              <a:t>)</a:t>
            </a:r>
            <a:r>
              <a:rPr lang="en-US" sz="1800" b="1" dirty="0" smtClean="0">
                <a:solidFill>
                  <a:srgbClr val="000000"/>
                </a:solidFill>
                <a:latin typeface="Droid Sans Mono"/>
              </a:rPr>
              <a:t>](</a:t>
            </a:r>
            <a:r>
              <a:rPr lang="en-US" sz="1800" b="1" dirty="0" err="1" smtClean="0">
                <a:solidFill>
                  <a:srgbClr val="000000"/>
                </a:solidFill>
                <a:latin typeface="Droid Sans Mono"/>
              </a:rPr>
              <a:t>tag,</a:t>
            </a:r>
            <a:r>
              <a:rPr lang="en-US" sz="1800" b="1" dirty="0" err="1" smtClean="0">
                <a:solidFill>
                  <a:srgbClr val="2A00FF"/>
                </a:solidFill>
                <a:latin typeface="Droid Sans Mono"/>
              </a:rPr>
              <a:t>"DEVICES</a:t>
            </a:r>
            <a:r>
              <a:rPr lang="en-US" sz="1800" b="1" dirty="0" smtClean="0">
                <a:solidFill>
                  <a:srgbClr val="2A00FF"/>
                </a:solidFill>
                <a:latin typeface="Droid Sans Mono"/>
              </a:rPr>
              <a:t>"</a:t>
            </a:r>
            <a:r>
              <a:rPr lang="en-US" sz="1800" b="1" dirty="0" smtClean="0">
                <a:solidFill>
                  <a:srgbClr val="000000"/>
                </a:solidFill>
                <a:latin typeface="Droid Sans Mono"/>
              </a:rPr>
              <a:t>) {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Droid Sans Mono"/>
              </a:rPr>
              <a:t>  </a:t>
            </a:r>
            <a:r>
              <a:rPr lang="en-US" sz="1800" b="1" dirty="0" err="1">
                <a:solidFill>
                  <a:srgbClr val="7F0055"/>
                </a:solidFill>
                <a:latin typeface="Droid Sans Mono"/>
              </a:rPr>
              <a:t>def</a:t>
            </a:r>
            <a:r>
              <a:rPr lang="en-US" sz="1800" b="1" dirty="0">
                <a:solidFill>
                  <a:srgbClr val="000000"/>
                </a:solidFill>
                <a:latin typeface="Droid Sans Mono"/>
              </a:rPr>
              <a:t> id          = column[Long]  (</a:t>
            </a:r>
            <a:r>
              <a:rPr lang="en-US" sz="1800" b="1" dirty="0">
                <a:solidFill>
                  <a:srgbClr val="2A00FF"/>
                </a:solidFill>
                <a:latin typeface="Droid Sans Mono"/>
              </a:rPr>
              <a:t>"ID"</a:t>
            </a:r>
            <a:r>
              <a:rPr lang="en-US" sz="1800" b="1" dirty="0">
                <a:solidFill>
                  <a:srgbClr val="000000"/>
                </a:solidFill>
                <a:latin typeface="Droid Sans Mono"/>
              </a:rPr>
              <a:t>, </a:t>
            </a:r>
            <a:r>
              <a:rPr lang="en-US" sz="1800" b="1" dirty="0" err="1">
                <a:solidFill>
                  <a:srgbClr val="0000C0"/>
                </a:solidFill>
                <a:latin typeface="Droid Sans Mono"/>
              </a:rPr>
              <a:t>O</a:t>
            </a:r>
            <a:r>
              <a:rPr lang="en-US" sz="1800" b="1" dirty="0" err="1">
                <a:solidFill>
                  <a:srgbClr val="000000"/>
                </a:solidFill>
                <a:latin typeface="Droid Sans Mono"/>
              </a:rPr>
              <a:t>.</a:t>
            </a:r>
            <a:r>
              <a:rPr lang="en-US" sz="1800" b="1" dirty="0" err="1">
                <a:solidFill>
                  <a:srgbClr val="0000C0"/>
                </a:solidFill>
                <a:latin typeface="Droid Sans Mono"/>
              </a:rPr>
              <a:t>PrimaryKey</a:t>
            </a:r>
            <a:r>
              <a:rPr lang="en-US" sz="1800" b="1" dirty="0">
                <a:solidFill>
                  <a:srgbClr val="000000"/>
                </a:solidFill>
                <a:latin typeface="Droid Sans Mono"/>
              </a:rPr>
              <a:t>)</a:t>
            </a:r>
            <a:endParaRPr lang="en-US" sz="1800" b="1" dirty="0">
              <a:solidFill>
                <a:srgbClr val="3F7F5F"/>
              </a:solidFill>
              <a:latin typeface="Droid Sans Mono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Droid Sans Mono"/>
              </a:rPr>
              <a:t>  </a:t>
            </a:r>
            <a:r>
              <a:rPr lang="en-US" sz="1800" b="1" dirty="0" err="1">
                <a:solidFill>
                  <a:srgbClr val="7F0055"/>
                </a:solidFill>
                <a:latin typeface="Droid Sans Mono"/>
              </a:rPr>
              <a:t>def</a:t>
            </a:r>
            <a:r>
              <a:rPr lang="en-US" sz="1800" b="1" dirty="0">
                <a:solidFill>
                  <a:srgbClr val="000000"/>
                </a:solidFill>
                <a:latin typeface="Droid Sans Mono"/>
              </a:rPr>
              <a:t> price       = column[Double](</a:t>
            </a:r>
            <a:r>
              <a:rPr lang="en-US" sz="1800" b="1" dirty="0">
                <a:solidFill>
                  <a:srgbClr val="2A00FF"/>
                </a:solidFill>
                <a:latin typeface="Droid Sans Mono"/>
              </a:rPr>
              <a:t>"PRICE"</a:t>
            </a:r>
            <a:r>
              <a:rPr lang="en-US" sz="1800" b="1" dirty="0">
                <a:solidFill>
                  <a:srgbClr val="000000"/>
                </a:solidFill>
                <a:latin typeface="Droid Sans Mono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Droid Sans Mono"/>
              </a:rPr>
              <a:t>  </a:t>
            </a:r>
            <a:r>
              <a:rPr lang="en-US" sz="1800" b="1" dirty="0" err="1">
                <a:solidFill>
                  <a:srgbClr val="7F0055"/>
                </a:solidFill>
                <a:latin typeface="Droid Sans Mono"/>
              </a:rPr>
              <a:t>def</a:t>
            </a:r>
            <a:r>
              <a:rPr lang="en-US" sz="1800" b="1" dirty="0">
                <a:solidFill>
                  <a:srgbClr val="000000"/>
                </a:solidFill>
                <a:latin typeface="Droid Sans Mono"/>
              </a:rPr>
              <a:t> acquisition = column[Date]  (</a:t>
            </a:r>
            <a:r>
              <a:rPr lang="en-US" sz="1800" b="1" dirty="0">
                <a:solidFill>
                  <a:srgbClr val="2A00FF"/>
                </a:solidFill>
                <a:latin typeface="Droid Sans Mono"/>
              </a:rPr>
              <a:t>"ACQUISITION"</a:t>
            </a:r>
            <a:r>
              <a:rPr lang="en-US" sz="1800" b="1" dirty="0">
                <a:solidFill>
                  <a:srgbClr val="000000"/>
                </a:solidFill>
                <a:latin typeface="Droid Sans Mono"/>
              </a:rPr>
              <a:t>)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7F0055"/>
                </a:solidFill>
                <a:latin typeface="Droid Sans Mono"/>
              </a:rPr>
              <a:t> </a:t>
            </a:r>
            <a:r>
              <a:rPr lang="en-US" sz="1800" b="1" dirty="0" smtClean="0">
                <a:solidFill>
                  <a:srgbClr val="7F0055"/>
                </a:solidFill>
                <a:latin typeface="Droid Sans Mono"/>
              </a:rPr>
              <a:t> </a:t>
            </a:r>
            <a:r>
              <a:rPr lang="en-US" sz="1800" b="1" dirty="0" err="1" smtClean="0">
                <a:solidFill>
                  <a:srgbClr val="7F0055"/>
                </a:solidFill>
                <a:latin typeface="Droid Sans Mono"/>
              </a:rPr>
              <a:t>def</a:t>
            </a:r>
            <a:r>
              <a:rPr lang="en-US" sz="1800" b="1" dirty="0" smtClean="0">
                <a:solidFill>
                  <a:srgbClr val="000000"/>
                </a:solidFill>
                <a:latin typeface="Droid Sans Mono"/>
              </a:rPr>
              <a:t> * = </a:t>
            </a:r>
            <a:r>
              <a:rPr lang="en-US" sz="1800" b="1" dirty="0" smtClean="0">
                <a:solidFill>
                  <a:srgbClr val="FF6600"/>
                </a:solidFill>
                <a:latin typeface="Droid Sans Mono"/>
              </a:rPr>
              <a:t>id</a:t>
            </a:r>
            <a:r>
              <a:rPr lang="en-US" sz="1800" b="1" dirty="0">
                <a:solidFill>
                  <a:srgbClr val="FF6600"/>
                </a:solidFill>
                <a:latin typeface="Droid Sans Mono"/>
              </a:rPr>
              <a:t> </a:t>
            </a:r>
            <a:r>
              <a:rPr lang="en-US" sz="1800" b="1" dirty="0" smtClean="0">
                <a:solidFill>
                  <a:srgbClr val="FF6600"/>
                </a:solidFill>
                <a:latin typeface="Droid Sans Mono"/>
              </a:rPr>
              <a:t>:: price :: acquisition :: </a:t>
            </a:r>
            <a:r>
              <a:rPr lang="en-US" sz="1800" b="1" dirty="0" err="1" smtClean="0">
                <a:solidFill>
                  <a:srgbClr val="FF6600"/>
                </a:solidFill>
                <a:latin typeface="Droid Sans Mono"/>
              </a:rPr>
              <a:t>HNil</a:t>
            </a:r>
            <a:endParaRPr lang="en-US" sz="2800" b="1" dirty="0" smtClean="0">
              <a:solidFill>
                <a:srgbClr val="FF6600"/>
              </a:solidFill>
              <a:latin typeface="Droid Sans Mono"/>
            </a:endParaRPr>
          </a:p>
          <a:p>
            <a:pPr marL="0" indent="0">
              <a:buFont typeface="Arial"/>
              <a:buNone/>
            </a:pPr>
            <a:endParaRPr lang="en-US" sz="1800" b="1" dirty="0" smtClean="0">
              <a:solidFill>
                <a:srgbClr val="000000"/>
              </a:solidFill>
              <a:latin typeface="Droid Sans Mono"/>
            </a:endParaRPr>
          </a:p>
          <a:p>
            <a:pPr marL="0" indent="0">
              <a:buFont typeface="Arial"/>
              <a:buNone/>
            </a:pPr>
            <a:r>
              <a:rPr lang="en-US" sz="1800" dirty="0" smtClean="0">
                <a:solidFill>
                  <a:srgbClr val="000000"/>
                </a:solidFill>
                <a:latin typeface="Droid Sans Mono"/>
              </a:rPr>
              <a:t>}</a:t>
            </a:r>
          </a:p>
          <a:p>
            <a:pPr marL="0" indent="0">
              <a:buNone/>
            </a:pPr>
            <a:r>
              <a:rPr lang="en-US" sz="1800" b="1" dirty="0" err="1" smtClean="0">
                <a:solidFill>
                  <a:srgbClr val="7F0055"/>
                </a:solidFill>
                <a:latin typeface="Droid Sans Mono"/>
              </a:rPr>
              <a:t>val</a:t>
            </a:r>
            <a:r>
              <a:rPr lang="en-US" sz="1800" b="1" dirty="0" smtClean="0">
                <a:solidFill>
                  <a:srgbClr val="000000"/>
                </a:solidFill>
                <a:latin typeface="Droid Sans Mono"/>
              </a:rPr>
              <a:t> </a:t>
            </a:r>
            <a:r>
              <a:rPr lang="en-US" sz="1800" b="1" dirty="0">
                <a:solidFill>
                  <a:srgbClr val="000000"/>
                </a:solidFill>
                <a:latin typeface="Droid Sans Mono"/>
              </a:rPr>
              <a:t>Devices </a:t>
            </a:r>
            <a:r>
              <a:rPr lang="en-US" sz="1800" b="1" dirty="0" smtClean="0">
                <a:solidFill>
                  <a:srgbClr val="000000"/>
                </a:solidFill>
                <a:latin typeface="Droid Sans Mono"/>
              </a:rPr>
              <a:t>= </a:t>
            </a:r>
            <a:r>
              <a:rPr lang="en-US" sz="1800" b="1" dirty="0" err="1" smtClean="0">
                <a:solidFill>
                  <a:srgbClr val="000000"/>
                </a:solidFill>
                <a:latin typeface="Droid Sans Mono"/>
              </a:rPr>
              <a:t>TableQuery</a:t>
            </a:r>
            <a:r>
              <a:rPr lang="en-US" sz="1800" b="1" dirty="0" smtClean="0">
                <a:solidFill>
                  <a:srgbClr val="000000"/>
                </a:solidFill>
                <a:latin typeface="Droid Sans Mono"/>
              </a:rPr>
              <a:t>[Devices]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720160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 </a:t>
            </a:r>
            <a:r>
              <a:rPr lang="en-US" sz="3600" dirty="0" smtClean="0"/>
              <a:t>                           (vs. ORM)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Functional</a:t>
            </a:r>
            <a:r>
              <a:rPr lang="en-US" b="1" dirty="0"/>
              <a:t>-Relational </a:t>
            </a:r>
            <a:r>
              <a:rPr lang="en-US" b="1" dirty="0" smtClean="0"/>
              <a:t>Mapper</a:t>
            </a:r>
          </a:p>
          <a:p>
            <a:r>
              <a:rPr lang="en-US" dirty="0"/>
              <a:t>natural fit (no impedance mismatch</a:t>
            </a:r>
            <a:r>
              <a:rPr lang="en-US" dirty="0" smtClean="0"/>
              <a:t>)</a:t>
            </a:r>
          </a:p>
          <a:p>
            <a:r>
              <a:rPr lang="en-US" dirty="0"/>
              <a:t>declarative</a:t>
            </a:r>
          </a:p>
          <a:p>
            <a:r>
              <a:rPr lang="en-US" dirty="0" smtClean="0"/>
              <a:t>embraces </a:t>
            </a:r>
            <a:r>
              <a:rPr lang="en-US" dirty="0"/>
              <a:t>relational</a:t>
            </a:r>
          </a:p>
          <a:p>
            <a:r>
              <a:rPr lang="en-US" dirty="0" smtClean="0"/>
              <a:t>stateless</a:t>
            </a:r>
          </a:p>
          <a:p>
            <a:r>
              <a:rPr lang="en-US" dirty="0" smtClean="0"/>
              <a:t>Slick </a:t>
            </a:r>
            <a:r>
              <a:rPr lang="en-US" dirty="0"/>
              <a:t>is to ORM what </a:t>
            </a:r>
            <a:r>
              <a:rPr lang="en-US" dirty="0" err="1"/>
              <a:t>Scala</a:t>
            </a:r>
            <a:r>
              <a:rPr lang="en-US" dirty="0"/>
              <a:t> is to Java</a:t>
            </a:r>
          </a:p>
          <a:p>
            <a:endParaRPr lang="en-US" dirty="0"/>
          </a:p>
          <a:p>
            <a:pPr marL="0" indent="0">
              <a:buNone/>
            </a:pP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16632"/>
            <a:ext cx="2959100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8316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class mapping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3122472"/>
            <a:ext cx="8686800" cy="30380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>
                    <a:lumMod val="85000"/>
                    <a:lumOff val="15000"/>
                  </a:schemeClr>
                </a:solidFill>
                <a:latin typeface="Source Sans Pro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Source Sans Pro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Source Sans Pro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Source Sans Pro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Source Sans Pro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800" b="1" dirty="0" smtClean="0">
                <a:solidFill>
                  <a:srgbClr val="7F0055"/>
                </a:solidFill>
                <a:latin typeface="Droid Sans Mono"/>
              </a:rPr>
              <a:t>class</a:t>
            </a:r>
            <a:r>
              <a:rPr lang="en-US" sz="1800" b="1" dirty="0" smtClean="0">
                <a:solidFill>
                  <a:srgbClr val="000000"/>
                </a:solidFill>
                <a:latin typeface="Droid Sans Mono"/>
              </a:rPr>
              <a:t> Devices(tag: Tag)</a:t>
            </a:r>
          </a:p>
          <a:p>
            <a:pPr marL="0" indent="0">
              <a:buFont typeface="Arial"/>
              <a:buNone/>
            </a:pPr>
            <a:r>
              <a:rPr lang="en-US" sz="1800" b="1" dirty="0">
                <a:solidFill>
                  <a:srgbClr val="000000"/>
                </a:solidFill>
                <a:latin typeface="Droid Sans Mono"/>
              </a:rPr>
              <a:t> </a:t>
            </a:r>
            <a:r>
              <a:rPr lang="en-US" sz="1800" b="1" dirty="0" smtClean="0">
                <a:solidFill>
                  <a:srgbClr val="000000"/>
                </a:solidFill>
                <a:latin typeface="Droid Sans Mono"/>
              </a:rPr>
              <a:t>     </a:t>
            </a:r>
            <a:r>
              <a:rPr lang="en-US" sz="1800" b="1" dirty="0" smtClean="0">
                <a:solidFill>
                  <a:srgbClr val="7F0055"/>
                </a:solidFill>
                <a:latin typeface="Droid Sans Mono"/>
              </a:rPr>
              <a:t>extends</a:t>
            </a:r>
            <a:r>
              <a:rPr lang="en-US" sz="1800" b="1" dirty="0" smtClean="0">
                <a:solidFill>
                  <a:srgbClr val="000000"/>
                </a:solidFill>
                <a:latin typeface="Droid Sans Mono"/>
              </a:rPr>
              <a:t> Table[</a:t>
            </a:r>
            <a:r>
              <a:rPr lang="en-US" sz="1800" b="1" dirty="0" smtClean="0">
                <a:solidFill>
                  <a:srgbClr val="FF6600"/>
                </a:solidFill>
                <a:latin typeface="Droid Sans Mono"/>
              </a:rPr>
              <a:t>Device</a:t>
            </a:r>
            <a:r>
              <a:rPr lang="en-US" sz="1800" b="1" dirty="0" smtClean="0">
                <a:solidFill>
                  <a:srgbClr val="000000"/>
                </a:solidFill>
                <a:latin typeface="Droid Sans Mono"/>
              </a:rPr>
              <a:t>](</a:t>
            </a:r>
            <a:r>
              <a:rPr lang="en-US" sz="1800" b="1" dirty="0" err="1" smtClean="0">
                <a:solidFill>
                  <a:srgbClr val="000000"/>
                </a:solidFill>
                <a:latin typeface="Droid Sans Mono"/>
              </a:rPr>
              <a:t>tag,</a:t>
            </a:r>
            <a:r>
              <a:rPr lang="en-US" sz="1800" b="1" dirty="0" err="1" smtClean="0">
                <a:solidFill>
                  <a:srgbClr val="2A00FF"/>
                </a:solidFill>
                <a:latin typeface="Droid Sans Mono"/>
              </a:rPr>
              <a:t>"DEVICES</a:t>
            </a:r>
            <a:r>
              <a:rPr lang="en-US" sz="1800" b="1" dirty="0" smtClean="0">
                <a:solidFill>
                  <a:srgbClr val="2A00FF"/>
                </a:solidFill>
                <a:latin typeface="Droid Sans Mono"/>
              </a:rPr>
              <a:t>"</a:t>
            </a:r>
            <a:r>
              <a:rPr lang="en-US" sz="1800" b="1" dirty="0" smtClean="0">
                <a:solidFill>
                  <a:srgbClr val="000000"/>
                </a:solidFill>
                <a:latin typeface="Droid Sans Mono"/>
              </a:rPr>
              <a:t>) {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Droid Sans Mono"/>
              </a:rPr>
              <a:t>  </a:t>
            </a:r>
            <a:r>
              <a:rPr lang="en-US" sz="1800" b="1" dirty="0" err="1">
                <a:solidFill>
                  <a:srgbClr val="7F0055"/>
                </a:solidFill>
                <a:latin typeface="Droid Sans Mono"/>
              </a:rPr>
              <a:t>def</a:t>
            </a:r>
            <a:r>
              <a:rPr lang="en-US" sz="1800" b="1" dirty="0">
                <a:solidFill>
                  <a:srgbClr val="000000"/>
                </a:solidFill>
                <a:latin typeface="Droid Sans Mono"/>
              </a:rPr>
              <a:t> id          = column[Long]  (</a:t>
            </a:r>
            <a:r>
              <a:rPr lang="en-US" sz="1800" b="1" dirty="0">
                <a:solidFill>
                  <a:srgbClr val="2A00FF"/>
                </a:solidFill>
                <a:latin typeface="Droid Sans Mono"/>
              </a:rPr>
              <a:t>"ID"</a:t>
            </a:r>
            <a:r>
              <a:rPr lang="en-US" sz="1800" b="1" dirty="0">
                <a:solidFill>
                  <a:srgbClr val="000000"/>
                </a:solidFill>
                <a:latin typeface="Droid Sans Mono"/>
              </a:rPr>
              <a:t>, </a:t>
            </a:r>
            <a:r>
              <a:rPr lang="en-US" sz="1800" b="1" dirty="0" err="1">
                <a:solidFill>
                  <a:srgbClr val="0000C0"/>
                </a:solidFill>
                <a:latin typeface="Droid Sans Mono"/>
              </a:rPr>
              <a:t>O</a:t>
            </a:r>
            <a:r>
              <a:rPr lang="en-US" sz="1800" b="1" dirty="0" err="1">
                <a:solidFill>
                  <a:srgbClr val="000000"/>
                </a:solidFill>
                <a:latin typeface="Droid Sans Mono"/>
              </a:rPr>
              <a:t>.</a:t>
            </a:r>
            <a:r>
              <a:rPr lang="en-US" sz="1800" b="1" dirty="0" err="1">
                <a:solidFill>
                  <a:srgbClr val="0000C0"/>
                </a:solidFill>
                <a:latin typeface="Droid Sans Mono"/>
              </a:rPr>
              <a:t>PrimaryKey</a:t>
            </a:r>
            <a:r>
              <a:rPr lang="en-US" sz="1800" b="1" dirty="0">
                <a:solidFill>
                  <a:srgbClr val="000000"/>
                </a:solidFill>
                <a:latin typeface="Droid Sans Mono"/>
              </a:rPr>
              <a:t>)</a:t>
            </a:r>
            <a:endParaRPr lang="en-US" sz="1800" b="1" dirty="0">
              <a:solidFill>
                <a:srgbClr val="3F7F5F"/>
              </a:solidFill>
              <a:latin typeface="Droid Sans Mono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Droid Sans Mono"/>
              </a:rPr>
              <a:t>  </a:t>
            </a:r>
            <a:r>
              <a:rPr lang="en-US" sz="1800" b="1" dirty="0" err="1">
                <a:solidFill>
                  <a:srgbClr val="7F0055"/>
                </a:solidFill>
                <a:latin typeface="Droid Sans Mono"/>
              </a:rPr>
              <a:t>def</a:t>
            </a:r>
            <a:r>
              <a:rPr lang="en-US" sz="1800" b="1" dirty="0">
                <a:solidFill>
                  <a:srgbClr val="000000"/>
                </a:solidFill>
                <a:latin typeface="Droid Sans Mono"/>
              </a:rPr>
              <a:t> price       = column[Double](</a:t>
            </a:r>
            <a:r>
              <a:rPr lang="en-US" sz="1800" b="1" dirty="0">
                <a:solidFill>
                  <a:srgbClr val="2A00FF"/>
                </a:solidFill>
                <a:latin typeface="Droid Sans Mono"/>
              </a:rPr>
              <a:t>"PRICE"</a:t>
            </a:r>
            <a:r>
              <a:rPr lang="en-US" sz="1800" b="1" dirty="0">
                <a:solidFill>
                  <a:srgbClr val="000000"/>
                </a:solidFill>
                <a:latin typeface="Droid Sans Mono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Droid Sans Mono"/>
              </a:rPr>
              <a:t>  </a:t>
            </a:r>
            <a:r>
              <a:rPr lang="en-US" sz="1800" b="1" dirty="0" err="1">
                <a:solidFill>
                  <a:srgbClr val="7F0055"/>
                </a:solidFill>
                <a:latin typeface="Droid Sans Mono"/>
              </a:rPr>
              <a:t>def</a:t>
            </a:r>
            <a:r>
              <a:rPr lang="en-US" sz="1800" b="1" dirty="0">
                <a:solidFill>
                  <a:srgbClr val="000000"/>
                </a:solidFill>
                <a:latin typeface="Droid Sans Mono"/>
              </a:rPr>
              <a:t> acquisition = column[Date]  (</a:t>
            </a:r>
            <a:r>
              <a:rPr lang="en-US" sz="1800" b="1" dirty="0">
                <a:solidFill>
                  <a:srgbClr val="2A00FF"/>
                </a:solidFill>
                <a:latin typeface="Droid Sans Mono"/>
              </a:rPr>
              <a:t>"ACQUISITION"</a:t>
            </a:r>
            <a:r>
              <a:rPr lang="en-US" sz="1800" b="1" dirty="0">
                <a:solidFill>
                  <a:srgbClr val="000000"/>
                </a:solidFill>
                <a:latin typeface="Droid Sans Mono"/>
              </a:rPr>
              <a:t>)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7F0055"/>
                </a:solidFill>
                <a:latin typeface="Droid Sans Mono"/>
              </a:rPr>
              <a:t> </a:t>
            </a:r>
            <a:r>
              <a:rPr lang="en-US" sz="1800" b="1" dirty="0" smtClean="0">
                <a:solidFill>
                  <a:srgbClr val="7F0055"/>
                </a:solidFill>
                <a:latin typeface="Droid Sans Mono"/>
              </a:rPr>
              <a:t> </a:t>
            </a:r>
            <a:r>
              <a:rPr lang="en-US" sz="1800" b="1" dirty="0" err="1" smtClean="0">
                <a:solidFill>
                  <a:srgbClr val="7F0055"/>
                </a:solidFill>
                <a:latin typeface="Droid Sans Mono"/>
              </a:rPr>
              <a:t>def</a:t>
            </a:r>
            <a:r>
              <a:rPr lang="en-US" sz="1800" b="1" dirty="0" smtClean="0">
                <a:solidFill>
                  <a:srgbClr val="000000"/>
                </a:solidFill>
                <a:latin typeface="Droid Sans Mono"/>
              </a:rPr>
              <a:t> * </a:t>
            </a:r>
            <a:r>
              <a:rPr lang="en-US" sz="1800" b="1" dirty="0">
                <a:solidFill>
                  <a:srgbClr val="000000"/>
                </a:solidFill>
                <a:latin typeface="Droid Sans Mono"/>
              </a:rPr>
              <a:t>= (id, price, acquisition) </a:t>
            </a:r>
            <a:r>
              <a:rPr lang="en-US" sz="2400" b="1" dirty="0" smtClean="0">
                <a:solidFill>
                  <a:srgbClr val="FF6600"/>
                </a:solidFill>
                <a:latin typeface="Droid Sans Mono"/>
              </a:rPr>
              <a:t>&lt;&gt;         </a:t>
            </a:r>
            <a:br>
              <a:rPr lang="en-US" sz="2400" b="1" dirty="0" smtClean="0">
                <a:solidFill>
                  <a:srgbClr val="FF6600"/>
                </a:solidFill>
                <a:latin typeface="Droid Sans Mono"/>
              </a:rPr>
            </a:br>
            <a:r>
              <a:rPr lang="en-US" sz="2400" b="1" dirty="0" smtClean="0">
                <a:solidFill>
                  <a:srgbClr val="FF6600"/>
                </a:solidFill>
                <a:latin typeface="Droid Sans Mono"/>
              </a:rPr>
              <a:t>          (</a:t>
            </a:r>
            <a:r>
              <a:rPr lang="en-US" sz="2400" b="1" dirty="0" err="1" smtClean="0">
                <a:solidFill>
                  <a:srgbClr val="FF6600"/>
                </a:solidFill>
                <a:latin typeface="Droid Sans Mono"/>
              </a:rPr>
              <a:t>Device.tupled,Device.unapply</a:t>
            </a:r>
            <a:r>
              <a:rPr lang="en-US" sz="2400" b="1" dirty="0" smtClean="0">
                <a:solidFill>
                  <a:srgbClr val="FF6600"/>
                </a:solidFill>
                <a:latin typeface="Droid Sans Mono"/>
              </a:rPr>
              <a:t>)</a:t>
            </a:r>
            <a:endParaRPr lang="en-US" sz="1800" b="1" dirty="0" smtClean="0">
              <a:solidFill>
                <a:srgbClr val="000000"/>
              </a:solidFill>
              <a:latin typeface="Droid Sans Mono"/>
            </a:endParaRPr>
          </a:p>
          <a:p>
            <a:pPr marL="0" indent="0">
              <a:buFont typeface="Arial"/>
              <a:buNone/>
            </a:pPr>
            <a:r>
              <a:rPr lang="en-US" sz="1800" dirty="0" smtClean="0">
                <a:solidFill>
                  <a:srgbClr val="000000"/>
                </a:solidFill>
                <a:latin typeface="Droid Sans Mono"/>
              </a:rPr>
              <a:t>}</a:t>
            </a:r>
          </a:p>
          <a:p>
            <a:pPr marL="0" indent="0">
              <a:buNone/>
            </a:pPr>
            <a:r>
              <a:rPr lang="en-US" sz="1800" b="1" dirty="0" err="1" smtClean="0">
                <a:solidFill>
                  <a:srgbClr val="7F0055"/>
                </a:solidFill>
                <a:latin typeface="Droid Sans Mono"/>
              </a:rPr>
              <a:t>val</a:t>
            </a:r>
            <a:r>
              <a:rPr lang="en-US" sz="1800" b="1" dirty="0" smtClean="0">
                <a:solidFill>
                  <a:srgbClr val="000000"/>
                </a:solidFill>
                <a:latin typeface="Droid Sans Mono"/>
              </a:rPr>
              <a:t> </a:t>
            </a:r>
            <a:r>
              <a:rPr lang="en-US" sz="1800" b="1" dirty="0">
                <a:solidFill>
                  <a:srgbClr val="000000"/>
                </a:solidFill>
                <a:latin typeface="Droid Sans Mono"/>
              </a:rPr>
              <a:t>Devices </a:t>
            </a:r>
            <a:r>
              <a:rPr lang="en-US" sz="1800" b="1" dirty="0" smtClean="0">
                <a:solidFill>
                  <a:srgbClr val="000000"/>
                </a:solidFill>
                <a:latin typeface="Droid Sans Mono"/>
              </a:rPr>
              <a:t>= </a:t>
            </a:r>
            <a:r>
              <a:rPr lang="en-US" sz="1800" b="1" dirty="0" err="1" smtClean="0">
                <a:solidFill>
                  <a:srgbClr val="000000"/>
                </a:solidFill>
                <a:latin typeface="Droid Sans Mono"/>
              </a:rPr>
              <a:t>TableQuery</a:t>
            </a:r>
            <a:r>
              <a:rPr lang="en-US" sz="1800" b="1" dirty="0" smtClean="0">
                <a:solidFill>
                  <a:srgbClr val="000000"/>
                </a:solidFill>
                <a:latin typeface="Droid Sans Mono"/>
              </a:rPr>
              <a:t>[Devices]</a:t>
            </a:r>
            <a:endParaRPr lang="en-US" sz="18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1431318"/>
          </a:xfrm>
          <a:prstGeom prst="roundRect">
            <a:avLst>
              <a:gd name="adj" fmla="val 8507"/>
            </a:avLst>
          </a:prstGeom>
          <a:noFill/>
          <a:ln w="19050" cap="flat">
            <a:noFill/>
            <a:round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solidFill>
                  <a:srgbClr val="7F0055"/>
                </a:solidFill>
                <a:latin typeface="Droid Sans Mono"/>
              </a:rPr>
              <a:t>case</a:t>
            </a:r>
            <a:r>
              <a:rPr lang="en-US" sz="2400" b="1" dirty="0" smtClean="0">
                <a:solidFill>
                  <a:srgbClr val="000000"/>
                </a:solidFill>
                <a:latin typeface="Droid Sans Mono"/>
              </a:rPr>
              <a:t> </a:t>
            </a:r>
            <a:r>
              <a:rPr lang="en-US" sz="2400" b="1" dirty="0">
                <a:solidFill>
                  <a:srgbClr val="7F0055"/>
                </a:solidFill>
                <a:latin typeface="Droid Sans Mono"/>
              </a:rPr>
              <a:t>class</a:t>
            </a:r>
            <a:r>
              <a:rPr lang="en-US" sz="2400" b="1" dirty="0">
                <a:solidFill>
                  <a:srgbClr val="000000"/>
                </a:solidFill>
                <a:latin typeface="Droid Sans Mono"/>
              </a:rPr>
              <a:t> </a:t>
            </a:r>
            <a:r>
              <a:rPr lang="en-US" sz="2400" b="1" dirty="0" smtClean="0">
                <a:solidFill>
                  <a:srgbClr val="FF6600"/>
                </a:solidFill>
                <a:latin typeface="Droid Sans Mono"/>
              </a:rPr>
              <a:t>Device</a:t>
            </a:r>
            <a:r>
              <a:rPr lang="en-US" sz="2400" b="1" dirty="0" smtClean="0">
                <a:solidFill>
                  <a:srgbClr val="000000"/>
                </a:solidFill>
                <a:latin typeface="Droid Sans Mono"/>
              </a:rPr>
              <a:t>(</a:t>
            </a:r>
            <a:r>
              <a:rPr lang="en-US" sz="2400" b="1" dirty="0">
                <a:solidFill>
                  <a:srgbClr val="0000C0"/>
                </a:solidFill>
                <a:latin typeface="Droid Sans Mono"/>
              </a:rPr>
              <a:t>id</a:t>
            </a:r>
            <a:r>
              <a:rPr lang="en-US" sz="2400" b="1" dirty="0">
                <a:solidFill>
                  <a:srgbClr val="000000"/>
                </a:solidFill>
                <a:latin typeface="Droid Sans Mono"/>
              </a:rPr>
              <a:t>: </a:t>
            </a:r>
            <a:r>
              <a:rPr lang="en-US" sz="2400" b="1" dirty="0" smtClean="0">
                <a:solidFill>
                  <a:srgbClr val="000000"/>
                </a:solidFill>
                <a:latin typeface="Droid Sans Mono"/>
              </a:rPr>
              <a:t>Long,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Droid Sans Mono"/>
              </a:rPr>
              <a:t> </a:t>
            </a:r>
            <a:r>
              <a:rPr lang="en-US" sz="2400" b="1" dirty="0" smtClean="0">
                <a:solidFill>
                  <a:srgbClr val="000000"/>
                </a:solidFill>
                <a:latin typeface="Droid Sans Mono"/>
              </a:rPr>
              <a:t> </a:t>
            </a:r>
            <a:r>
              <a:rPr lang="en-US" sz="2400" b="1" dirty="0" smtClean="0">
                <a:solidFill>
                  <a:srgbClr val="0000C0"/>
                </a:solidFill>
                <a:latin typeface="Droid Sans Mono"/>
              </a:rPr>
              <a:t>price</a:t>
            </a:r>
            <a:r>
              <a:rPr lang="en-US" sz="2400" b="1" dirty="0" smtClean="0">
                <a:solidFill>
                  <a:srgbClr val="000000"/>
                </a:solidFill>
                <a:latin typeface="Droid Sans Mono"/>
              </a:rPr>
              <a:t>: Double,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0000C0"/>
                </a:solidFill>
                <a:latin typeface="Droid Sans Mono"/>
              </a:rPr>
              <a:t>  acquisition</a:t>
            </a:r>
            <a:r>
              <a:rPr lang="en-US" sz="2400" b="1" dirty="0" smtClean="0">
                <a:solidFill>
                  <a:srgbClr val="000000"/>
                </a:solidFill>
                <a:latin typeface="Droid Sans Mono"/>
              </a:rPr>
              <a:t>: Date)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Droid Sans Mono"/>
            </a:endParaRPr>
          </a:p>
        </p:txBody>
      </p:sp>
    </p:spTree>
    <p:extLst>
      <p:ext uri="{BB962C8B-B14F-4D97-AF65-F5344CB8AC3E}">
        <p14:creationId xmlns:p14="http://schemas.microsoft.com/office/powerpoint/2010/main" val="38201729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ustom mapping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3122472"/>
            <a:ext cx="8686800" cy="30380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>
                    <a:lumMod val="85000"/>
                    <a:lumOff val="15000"/>
                  </a:schemeClr>
                </a:solidFill>
                <a:latin typeface="Source Sans Pro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Source Sans Pro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Source Sans Pro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Source Sans Pro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Source Sans Pro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800" b="1" dirty="0" smtClean="0">
                <a:solidFill>
                  <a:srgbClr val="7F0055"/>
                </a:solidFill>
                <a:latin typeface="Droid Sans Mono"/>
              </a:rPr>
              <a:t>class</a:t>
            </a:r>
            <a:r>
              <a:rPr lang="en-US" sz="1800" b="1" dirty="0" smtClean="0">
                <a:solidFill>
                  <a:srgbClr val="000000"/>
                </a:solidFill>
                <a:latin typeface="Droid Sans Mono"/>
              </a:rPr>
              <a:t> Devices(tag: Tag)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Droid Sans Mono"/>
              </a:rPr>
              <a:t> </a:t>
            </a:r>
            <a:r>
              <a:rPr lang="en-US" sz="1800" b="1" dirty="0" smtClean="0">
                <a:solidFill>
                  <a:srgbClr val="000000"/>
                </a:solidFill>
                <a:latin typeface="Droid Sans Mono"/>
              </a:rPr>
              <a:t>     </a:t>
            </a:r>
            <a:r>
              <a:rPr lang="en-US" sz="1800" b="1" dirty="0" smtClean="0">
                <a:solidFill>
                  <a:srgbClr val="7F0055"/>
                </a:solidFill>
                <a:latin typeface="Droid Sans Mono"/>
              </a:rPr>
              <a:t>extends</a:t>
            </a:r>
            <a:r>
              <a:rPr lang="en-US" sz="1800" b="1" dirty="0" smtClean="0">
                <a:solidFill>
                  <a:srgbClr val="000000"/>
                </a:solidFill>
                <a:latin typeface="Droid Sans Mono"/>
              </a:rPr>
              <a:t> Table[</a:t>
            </a:r>
            <a:r>
              <a:rPr lang="en-US" sz="1800" b="1" dirty="0" err="1" smtClean="0">
                <a:solidFill>
                  <a:srgbClr val="FF6600"/>
                </a:solidFill>
                <a:latin typeface="Droid Sans Mono"/>
              </a:rPr>
              <a:t>CustomType</a:t>
            </a:r>
            <a:r>
              <a:rPr lang="en-US" sz="1800" b="1" dirty="0" smtClean="0">
                <a:solidFill>
                  <a:srgbClr val="000000"/>
                </a:solidFill>
                <a:latin typeface="Droid Sans Mono"/>
              </a:rPr>
              <a:t>](</a:t>
            </a:r>
            <a:r>
              <a:rPr lang="en-US" sz="1800" b="1" dirty="0" err="1" smtClean="0">
                <a:solidFill>
                  <a:srgbClr val="000000"/>
                </a:solidFill>
                <a:latin typeface="Droid Sans Mono"/>
              </a:rPr>
              <a:t>tag,</a:t>
            </a:r>
            <a:r>
              <a:rPr lang="en-US" sz="1800" b="1" dirty="0" err="1" smtClean="0">
                <a:solidFill>
                  <a:srgbClr val="2A00FF"/>
                </a:solidFill>
                <a:latin typeface="Droid Sans Mono"/>
              </a:rPr>
              <a:t>"DEVICES</a:t>
            </a:r>
            <a:r>
              <a:rPr lang="en-US" sz="1800" b="1" dirty="0" smtClean="0">
                <a:solidFill>
                  <a:srgbClr val="2A00FF"/>
                </a:solidFill>
                <a:latin typeface="Droid Sans Mono"/>
              </a:rPr>
              <a:t>"</a:t>
            </a:r>
            <a:r>
              <a:rPr lang="en-US" sz="1800" b="1" dirty="0" smtClean="0">
                <a:solidFill>
                  <a:srgbClr val="000000"/>
                </a:solidFill>
                <a:latin typeface="Droid Sans Mono"/>
              </a:rPr>
              <a:t>) {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Droid Sans Mono"/>
              </a:rPr>
              <a:t>  </a:t>
            </a:r>
            <a:r>
              <a:rPr lang="en-US" sz="1800" b="1" dirty="0" err="1">
                <a:solidFill>
                  <a:srgbClr val="7F0055"/>
                </a:solidFill>
                <a:latin typeface="Droid Sans Mono"/>
              </a:rPr>
              <a:t>def</a:t>
            </a:r>
            <a:r>
              <a:rPr lang="en-US" sz="1800" b="1" dirty="0">
                <a:solidFill>
                  <a:srgbClr val="000000"/>
                </a:solidFill>
                <a:latin typeface="Droid Sans Mono"/>
              </a:rPr>
              <a:t> id          = column[Long]  (</a:t>
            </a:r>
            <a:r>
              <a:rPr lang="en-US" sz="1800" b="1" dirty="0">
                <a:solidFill>
                  <a:srgbClr val="2A00FF"/>
                </a:solidFill>
                <a:latin typeface="Droid Sans Mono"/>
              </a:rPr>
              <a:t>"ID"</a:t>
            </a:r>
            <a:r>
              <a:rPr lang="en-US" sz="1800" b="1" dirty="0">
                <a:solidFill>
                  <a:srgbClr val="000000"/>
                </a:solidFill>
                <a:latin typeface="Droid Sans Mono"/>
              </a:rPr>
              <a:t>, </a:t>
            </a:r>
            <a:r>
              <a:rPr lang="en-US" sz="1800" b="1" dirty="0" err="1">
                <a:solidFill>
                  <a:srgbClr val="0000C0"/>
                </a:solidFill>
                <a:latin typeface="Droid Sans Mono"/>
              </a:rPr>
              <a:t>O</a:t>
            </a:r>
            <a:r>
              <a:rPr lang="en-US" sz="1800" b="1" dirty="0" err="1">
                <a:solidFill>
                  <a:srgbClr val="000000"/>
                </a:solidFill>
                <a:latin typeface="Droid Sans Mono"/>
              </a:rPr>
              <a:t>.</a:t>
            </a:r>
            <a:r>
              <a:rPr lang="en-US" sz="1800" b="1" dirty="0" err="1">
                <a:solidFill>
                  <a:srgbClr val="0000C0"/>
                </a:solidFill>
                <a:latin typeface="Droid Sans Mono"/>
              </a:rPr>
              <a:t>PrimaryKey</a:t>
            </a:r>
            <a:r>
              <a:rPr lang="en-US" sz="1800" b="1" dirty="0">
                <a:solidFill>
                  <a:srgbClr val="000000"/>
                </a:solidFill>
                <a:latin typeface="Droid Sans Mono"/>
              </a:rPr>
              <a:t>)</a:t>
            </a:r>
            <a:endParaRPr lang="en-US" sz="1800" b="1" dirty="0">
              <a:solidFill>
                <a:srgbClr val="3F7F5F"/>
              </a:solidFill>
              <a:latin typeface="Droid Sans Mono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Droid Sans Mono"/>
              </a:rPr>
              <a:t>  </a:t>
            </a:r>
            <a:r>
              <a:rPr lang="en-US" sz="1800" b="1" dirty="0" err="1">
                <a:solidFill>
                  <a:srgbClr val="7F0055"/>
                </a:solidFill>
                <a:latin typeface="Droid Sans Mono"/>
              </a:rPr>
              <a:t>def</a:t>
            </a:r>
            <a:r>
              <a:rPr lang="en-US" sz="1800" b="1" dirty="0">
                <a:solidFill>
                  <a:srgbClr val="000000"/>
                </a:solidFill>
                <a:latin typeface="Droid Sans Mono"/>
              </a:rPr>
              <a:t> price       = column[Double](</a:t>
            </a:r>
            <a:r>
              <a:rPr lang="en-US" sz="1800" b="1" dirty="0">
                <a:solidFill>
                  <a:srgbClr val="2A00FF"/>
                </a:solidFill>
                <a:latin typeface="Droid Sans Mono"/>
              </a:rPr>
              <a:t>"PRICE"</a:t>
            </a:r>
            <a:r>
              <a:rPr lang="en-US" sz="1800" b="1" dirty="0">
                <a:solidFill>
                  <a:srgbClr val="000000"/>
                </a:solidFill>
                <a:latin typeface="Droid Sans Mono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Droid Sans Mono"/>
              </a:rPr>
              <a:t>  </a:t>
            </a:r>
            <a:r>
              <a:rPr lang="en-US" sz="1800" b="1" dirty="0" err="1">
                <a:solidFill>
                  <a:srgbClr val="7F0055"/>
                </a:solidFill>
                <a:latin typeface="Droid Sans Mono"/>
              </a:rPr>
              <a:t>def</a:t>
            </a:r>
            <a:r>
              <a:rPr lang="en-US" sz="1800" b="1" dirty="0">
                <a:solidFill>
                  <a:srgbClr val="000000"/>
                </a:solidFill>
                <a:latin typeface="Droid Sans Mono"/>
              </a:rPr>
              <a:t> acquisition = column[Date]  (</a:t>
            </a:r>
            <a:r>
              <a:rPr lang="en-US" sz="1800" b="1" dirty="0">
                <a:solidFill>
                  <a:srgbClr val="2A00FF"/>
                </a:solidFill>
                <a:latin typeface="Droid Sans Mono"/>
              </a:rPr>
              <a:t>"ACQUISITION"</a:t>
            </a:r>
            <a:r>
              <a:rPr lang="en-US" sz="1800" b="1" dirty="0">
                <a:solidFill>
                  <a:srgbClr val="000000"/>
                </a:solidFill>
                <a:latin typeface="Droid Sans Mono"/>
              </a:rPr>
              <a:t>)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7F0055"/>
                </a:solidFill>
                <a:latin typeface="Droid Sans Mono"/>
              </a:rPr>
              <a:t> </a:t>
            </a:r>
            <a:r>
              <a:rPr lang="en-US" sz="1800" b="1" dirty="0" smtClean="0">
                <a:solidFill>
                  <a:srgbClr val="7F0055"/>
                </a:solidFill>
                <a:latin typeface="Droid Sans Mono"/>
              </a:rPr>
              <a:t> </a:t>
            </a:r>
            <a:r>
              <a:rPr lang="en-US" sz="1800" b="1" dirty="0" err="1" smtClean="0">
                <a:solidFill>
                  <a:srgbClr val="7F0055"/>
                </a:solidFill>
                <a:latin typeface="Droid Sans Mono"/>
              </a:rPr>
              <a:t>def</a:t>
            </a:r>
            <a:r>
              <a:rPr lang="en-US" sz="1800" b="1" dirty="0" smtClean="0">
                <a:solidFill>
                  <a:srgbClr val="000000"/>
                </a:solidFill>
                <a:latin typeface="Droid Sans Mono"/>
              </a:rPr>
              <a:t> * = (id, price, acquisition) </a:t>
            </a:r>
            <a:r>
              <a:rPr lang="en-US" sz="2400" b="1" dirty="0" smtClean="0">
                <a:solidFill>
                  <a:srgbClr val="FF6600"/>
                </a:solidFill>
                <a:latin typeface="Droid Sans Mono"/>
              </a:rPr>
              <a:t>&lt;&gt;         </a:t>
            </a:r>
            <a:br>
              <a:rPr lang="en-US" sz="2400" b="1" dirty="0" smtClean="0">
                <a:solidFill>
                  <a:srgbClr val="FF6600"/>
                </a:solidFill>
                <a:latin typeface="Droid Sans Mono"/>
              </a:rPr>
            </a:br>
            <a:r>
              <a:rPr lang="en-US" sz="2400" b="1" dirty="0" smtClean="0">
                <a:solidFill>
                  <a:srgbClr val="FF6600"/>
                </a:solidFill>
                <a:latin typeface="Droid Sans Mono"/>
              </a:rPr>
              <a:t>          (</a:t>
            </a:r>
            <a:r>
              <a:rPr lang="en-US" sz="2400" b="1" dirty="0" err="1" smtClean="0">
                <a:solidFill>
                  <a:srgbClr val="FF6600"/>
                </a:solidFill>
                <a:latin typeface="Droid Sans Mono"/>
              </a:rPr>
              <a:t>construct,extract</a:t>
            </a:r>
            <a:r>
              <a:rPr lang="en-US" sz="2400" b="1" dirty="0" smtClean="0">
                <a:solidFill>
                  <a:srgbClr val="FF6600"/>
                </a:solidFill>
                <a:latin typeface="Droid Sans Mono"/>
              </a:rPr>
              <a:t>)</a:t>
            </a:r>
            <a:endParaRPr lang="en-US" sz="1800" b="1" dirty="0" smtClean="0">
              <a:solidFill>
                <a:srgbClr val="000000"/>
              </a:solidFill>
              <a:latin typeface="Droid Sans Mono"/>
            </a:endParaRPr>
          </a:p>
          <a:p>
            <a:pPr marL="0" indent="0">
              <a:buFont typeface="Arial"/>
              <a:buNone/>
            </a:pPr>
            <a:r>
              <a:rPr lang="en-US" sz="1800" dirty="0" smtClean="0">
                <a:solidFill>
                  <a:srgbClr val="000000"/>
                </a:solidFill>
                <a:latin typeface="Droid Sans Mono"/>
              </a:rPr>
              <a:t>}</a:t>
            </a:r>
          </a:p>
          <a:p>
            <a:pPr marL="0" indent="0">
              <a:buNone/>
            </a:pPr>
            <a:r>
              <a:rPr lang="en-US" sz="1800" b="1" dirty="0" err="1" smtClean="0">
                <a:solidFill>
                  <a:srgbClr val="7F0055"/>
                </a:solidFill>
                <a:latin typeface="Droid Sans Mono"/>
              </a:rPr>
              <a:t>val</a:t>
            </a:r>
            <a:r>
              <a:rPr lang="en-US" sz="1800" b="1" dirty="0" smtClean="0">
                <a:solidFill>
                  <a:srgbClr val="000000"/>
                </a:solidFill>
                <a:latin typeface="Droid Sans Mono"/>
              </a:rPr>
              <a:t> </a:t>
            </a:r>
            <a:r>
              <a:rPr lang="en-US" sz="1800" b="1" dirty="0">
                <a:solidFill>
                  <a:srgbClr val="000000"/>
                </a:solidFill>
                <a:latin typeface="Droid Sans Mono"/>
              </a:rPr>
              <a:t>Devices </a:t>
            </a:r>
            <a:r>
              <a:rPr lang="en-US" sz="1800" b="1" dirty="0" smtClean="0">
                <a:solidFill>
                  <a:srgbClr val="000000"/>
                </a:solidFill>
                <a:latin typeface="Droid Sans Mono"/>
              </a:rPr>
              <a:t>= </a:t>
            </a:r>
            <a:r>
              <a:rPr lang="en-US" sz="1800" b="1" dirty="0" err="1" smtClean="0">
                <a:solidFill>
                  <a:srgbClr val="000000"/>
                </a:solidFill>
                <a:latin typeface="Droid Sans Mono"/>
              </a:rPr>
              <a:t>TableQuery</a:t>
            </a:r>
            <a:r>
              <a:rPr lang="en-US" sz="1800" b="1" dirty="0" smtClean="0">
                <a:solidFill>
                  <a:srgbClr val="000000"/>
                </a:solidFill>
                <a:latin typeface="Droid Sans Mono"/>
              </a:rPr>
              <a:t>[Devices]</a:t>
            </a:r>
            <a:endParaRPr lang="en-US" sz="18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686800" cy="1431318"/>
          </a:xfrm>
          <a:prstGeom prst="roundRect">
            <a:avLst>
              <a:gd name="adj" fmla="val 8507"/>
            </a:avLst>
          </a:prstGeom>
          <a:noFill/>
          <a:ln w="19050" cap="flat">
            <a:noFill/>
            <a:round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err="1" smtClean="0">
                <a:solidFill>
                  <a:srgbClr val="7F0055"/>
                </a:solidFill>
                <a:latin typeface="Droid Sans Mono"/>
              </a:rPr>
              <a:t>def</a:t>
            </a:r>
            <a:r>
              <a:rPr lang="en-US" sz="2000" b="1" dirty="0" smtClean="0">
                <a:solidFill>
                  <a:srgbClr val="000000"/>
                </a:solidFill>
                <a:latin typeface="Droid Sans Mono"/>
              </a:rPr>
              <a:t> </a:t>
            </a:r>
            <a:r>
              <a:rPr lang="en-US" sz="2000" b="1" dirty="0" smtClean="0">
                <a:solidFill>
                  <a:srgbClr val="FF6600"/>
                </a:solidFill>
                <a:latin typeface="Droid Sans Mono"/>
              </a:rPr>
              <a:t>construct</a:t>
            </a:r>
            <a:r>
              <a:rPr lang="en-US" sz="2000" b="1" dirty="0" smtClean="0">
                <a:solidFill>
                  <a:srgbClr val="000000"/>
                </a:solidFill>
                <a:latin typeface="Droid Sans Mono"/>
              </a:rPr>
              <a:t> : ((</a:t>
            </a:r>
            <a:r>
              <a:rPr lang="en-US" sz="2000" b="1" dirty="0" err="1" smtClean="0">
                <a:solidFill>
                  <a:srgbClr val="000000"/>
                </a:solidFill>
                <a:latin typeface="Droid Sans Mono"/>
              </a:rPr>
              <a:t>Long,Double,Date</a:t>
            </a:r>
            <a:r>
              <a:rPr lang="en-US" sz="2000" b="1" dirty="0" smtClean="0">
                <a:solidFill>
                  <a:srgbClr val="000000"/>
                </a:solidFill>
                <a:latin typeface="Droid Sans Mono"/>
              </a:rPr>
              <a:t>)) =&gt; </a:t>
            </a:r>
            <a:r>
              <a:rPr lang="en-US" sz="2000" b="1" dirty="0" err="1" smtClean="0">
                <a:solidFill>
                  <a:srgbClr val="FF6600"/>
                </a:solidFill>
                <a:latin typeface="Droid Sans Mono"/>
              </a:rPr>
              <a:t>CustomType</a:t>
            </a:r>
            <a:endParaRPr lang="en-US" sz="2000" b="1" dirty="0" smtClean="0">
              <a:solidFill>
                <a:srgbClr val="FF6600"/>
              </a:solidFill>
              <a:latin typeface="Droid Sans Mono"/>
            </a:endParaRPr>
          </a:p>
          <a:p>
            <a:pPr marL="0" indent="0">
              <a:buNone/>
            </a:pPr>
            <a:r>
              <a:rPr lang="en-US" sz="2000" b="1" dirty="0" err="1" smtClean="0">
                <a:solidFill>
                  <a:srgbClr val="000000"/>
                </a:solidFill>
                <a:latin typeface="Droid Sans Mono"/>
              </a:rPr>
              <a:t>def</a:t>
            </a:r>
            <a:r>
              <a:rPr lang="en-US" sz="2000" b="1" dirty="0" smtClean="0">
                <a:solidFill>
                  <a:srgbClr val="000000"/>
                </a:solidFill>
                <a:latin typeface="Droid Sans Mono"/>
              </a:rPr>
              <a:t> </a:t>
            </a:r>
            <a:r>
              <a:rPr lang="en-US" sz="2000" b="1" dirty="0" smtClean="0">
                <a:solidFill>
                  <a:srgbClr val="FF6600"/>
                </a:solidFill>
                <a:latin typeface="Droid Sans Mono"/>
              </a:rPr>
              <a:t>extract</a:t>
            </a:r>
            <a:r>
              <a:rPr lang="en-US" sz="2000" b="1" dirty="0" smtClean="0">
                <a:solidFill>
                  <a:schemeClr val="tx1"/>
                </a:solidFill>
                <a:latin typeface="Droid Sans Mono"/>
              </a:rPr>
              <a:t>: </a:t>
            </a:r>
            <a:r>
              <a:rPr lang="en-US" sz="2000" b="1" dirty="0" err="1" smtClean="0">
                <a:solidFill>
                  <a:srgbClr val="FF6600"/>
                </a:solidFill>
                <a:latin typeface="Droid Sans Mono"/>
              </a:rPr>
              <a:t>CustomType</a:t>
            </a:r>
            <a:r>
              <a:rPr lang="en-US" sz="2000" b="1" dirty="0" smtClean="0">
                <a:solidFill>
                  <a:srgbClr val="000000"/>
                </a:solidFill>
                <a:latin typeface="Droid Sans Mono"/>
              </a:rPr>
              <a:t> =&gt; Option[(</a:t>
            </a:r>
            <a:r>
              <a:rPr lang="en-US" sz="2000" b="1" dirty="0" err="1" smtClean="0">
                <a:solidFill>
                  <a:srgbClr val="000000"/>
                </a:solidFill>
                <a:latin typeface="Droid Sans Mono"/>
              </a:rPr>
              <a:t>Long,Double,Date</a:t>
            </a:r>
            <a:r>
              <a:rPr lang="en-US" sz="2000" b="1" dirty="0" smtClean="0">
                <a:solidFill>
                  <a:srgbClr val="000000"/>
                </a:solidFill>
                <a:latin typeface="Droid Sans Mono"/>
              </a:rPr>
              <a:t>)]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latin typeface="Droid Sans Mono"/>
            </a:endParaRPr>
          </a:p>
        </p:txBody>
      </p:sp>
    </p:spTree>
    <p:extLst>
      <p:ext uri="{BB962C8B-B14F-4D97-AF65-F5344CB8AC3E}">
        <p14:creationId xmlns:p14="http://schemas.microsoft.com/office/powerpoint/2010/main" val="23247407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BDC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2312"/>
            <a:ext cx="7772400" cy="147002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 smtClean="0">
                <a:solidFill>
                  <a:srgbClr val="103A51"/>
                </a:solidFill>
              </a:rPr>
              <a:t>7</a:t>
            </a:r>
            <a:br>
              <a:rPr lang="en-US" sz="6000" dirty="0" smtClean="0">
                <a:solidFill>
                  <a:srgbClr val="103A51"/>
                </a:solidFill>
              </a:rPr>
            </a:br>
            <a:r>
              <a:rPr lang="en-US" sz="6000" dirty="0" smtClean="0">
                <a:solidFill>
                  <a:srgbClr val="103A51"/>
                </a:solidFill>
              </a:rPr>
              <a:t>Plain SQL support</a:t>
            </a:r>
            <a:endParaRPr lang="en-US" sz="6000" dirty="0">
              <a:solidFill>
                <a:srgbClr val="103A51"/>
              </a:solidFill>
            </a:endParaRPr>
          </a:p>
        </p:txBody>
      </p:sp>
      <p:pic>
        <p:nvPicPr>
          <p:cNvPr id="5" name="Picture 4" descr="slick-logo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000" y="4174273"/>
            <a:ext cx="4320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5659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lain SQL support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97766"/>
            <a:ext cx="8944781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7F0055"/>
                </a:solidFill>
                <a:latin typeface="Consolas"/>
                <a:cs typeface="Consolas"/>
              </a:rPr>
              <a:t>import</a:t>
            </a:r>
            <a:r>
              <a:rPr lang="en-US" sz="240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/>
                <a:cs typeface="Consolas"/>
              </a:rPr>
              <a:t>scala.slick.jdbc</a:t>
            </a:r>
            <a:r>
              <a:rPr lang="en-US" sz="2400" dirty="0" smtClean="0">
                <a:solidFill>
                  <a:srgbClr val="000000"/>
                </a:solidFill>
                <a:latin typeface="Consolas"/>
                <a:cs typeface="Consolas"/>
              </a:rPr>
              <a:t>.{</a:t>
            </a:r>
            <a:r>
              <a:rPr lang="en-US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GetResult</a:t>
            </a:r>
            <a:r>
              <a:rPr lang="en-US" sz="2400" dirty="0" smtClean="0">
                <a:solidFill>
                  <a:srgbClr val="000000"/>
                </a:solidFill>
                <a:latin typeface="Consolas"/>
                <a:cs typeface="Consolas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StaticQuery</a:t>
            </a:r>
            <a:r>
              <a:rPr lang="en-US" sz="2400" dirty="0" smtClean="0">
                <a:solidFill>
                  <a:srgbClr val="000000"/>
                </a:solidFill>
                <a:latin typeface="Consolas"/>
                <a:cs typeface="Consolas"/>
              </a:rPr>
              <a:t>}</a:t>
            </a:r>
            <a:endParaRPr lang="en-US" sz="2400" dirty="0">
              <a:solidFill>
                <a:srgbClr val="000000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7F0055"/>
                </a:solidFill>
                <a:latin typeface="Consolas"/>
                <a:cs typeface="Consolas"/>
              </a:rPr>
              <a:t>import</a:t>
            </a:r>
            <a:r>
              <a:rPr lang="en-US" sz="2400" dirty="0" smtClean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StaticQuery.interpolation</a:t>
            </a:r>
            <a:r>
              <a:rPr lang="en-US" sz="2400" dirty="0" smtClean="0">
                <a:solidFill>
                  <a:srgbClr val="000000"/>
                </a:solidFill>
                <a:latin typeface="Consolas"/>
                <a:cs typeface="Consolas"/>
              </a:rPr>
              <a:t/>
            </a:r>
            <a:br>
              <a:rPr lang="en-US" sz="2400" dirty="0" smtClean="0">
                <a:solidFill>
                  <a:srgbClr val="000000"/>
                </a:solidFill>
                <a:latin typeface="Consolas"/>
                <a:cs typeface="Consolas"/>
              </a:rPr>
            </a:br>
            <a:r>
              <a:rPr lang="en-US" sz="2000" dirty="0" smtClean="0">
                <a:solidFill>
                  <a:srgbClr val="000000"/>
                </a:solidFill>
                <a:latin typeface="Consolas"/>
                <a:cs typeface="Consolas"/>
              </a:rPr>
              <a:t/>
            </a:r>
            <a:br>
              <a:rPr lang="en-US" sz="2000" dirty="0" smtClean="0">
                <a:solidFill>
                  <a:srgbClr val="000000"/>
                </a:solidFill>
                <a:latin typeface="Consolas"/>
                <a:cs typeface="Consolas"/>
              </a:rPr>
            </a:br>
            <a:r>
              <a:rPr lang="en-US" sz="2400" dirty="0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implicit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2400" dirty="0" err="1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val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getDeviceResult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=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</a:t>
            </a:r>
            <a:r>
              <a:rPr lang="en-US" sz="2400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GetResult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(r =&gt; Device(r.&lt;&lt;, r.&lt;&lt;, r.&lt;&lt;)</a:t>
            </a:r>
            <a:r>
              <a:rPr lang="en-US" sz="2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)</a:t>
            </a:r>
            <a:endParaRPr lang="en-US" sz="24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400" dirty="0" err="1" smtClean="0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val</a:t>
            </a:r>
            <a:r>
              <a:rPr lang="en-US" sz="2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price = </a:t>
            </a:r>
            <a:r>
              <a:rPr lang="en-US" sz="2400" dirty="0" smtClean="0">
                <a:solidFill>
                  <a:srgbClr val="D0A3FF"/>
                </a:solidFill>
                <a:latin typeface="Consolas"/>
                <a:ea typeface="Consolas"/>
                <a:cs typeface="Consolas"/>
              </a:rPr>
              <a:t>1000.0</a:t>
            </a:r>
          </a:p>
          <a:p>
            <a:pPr marL="0" indent="0">
              <a:buNone/>
            </a:pPr>
            <a:endParaRPr lang="en-US" sz="2400" dirty="0" smtClean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val</a:t>
            </a:r>
            <a:r>
              <a:rPr lang="en-US" sz="2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expensiveDevices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Consolas"/>
                <a:ea typeface="Consolas"/>
                <a:cs typeface="Consolas"/>
              </a:rPr>
              <a:t>: List[Device]</a:t>
            </a:r>
            <a:r>
              <a:rPr lang="en-US" sz="2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=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2400" dirty="0" err="1" smtClean="0">
                <a:solidFill>
                  <a:srgbClr val="E55057"/>
                </a:solidFill>
                <a:latin typeface="Consolas"/>
                <a:ea typeface="Consolas"/>
                <a:cs typeface="Consolas"/>
              </a:rPr>
              <a:t>sql</a:t>
            </a:r>
            <a:r>
              <a:rPr lang="en-US" sz="2400" dirty="0" err="1" smtClean="0">
                <a:solidFill>
                  <a:srgbClr val="3933FF"/>
                </a:solidFill>
                <a:latin typeface="Consolas"/>
                <a:ea typeface="Consolas"/>
                <a:cs typeface="Consolas"/>
              </a:rPr>
              <a:t>"select</a:t>
            </a:r>
            <a:r>
              <a:rPr lang="en-US" sz="2400" dirty="0" smtClean="0">
                <a:solidFill>
                  <a:srgbClr val="3933FF"/>
                </a:solidFill>
                <a:latin typeface="Consolas"/>
                <a:ea typeface="Consolas"/>
                <a:cs typeface="Consolas"/>
              </a:rPr>
              <a:t> * from DEVICES where PRICE &gt; </a:t>
            </a: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</a:rPr>
              <a:t>$</a:t>
            </a:r>
            <a:r>
              <a:rPr lang="en-US" sz="2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price</a:t>
            </a:r>
            <a:r>
              <a:rPr lang="en-US" sz="2400" dirty="0" smtClean="0">
                <a:solidFill>
                  <a:srgbClr val="3933FF"/>
                </a:solidFill>
                <a:latin typeface="Consolas"/>
                <a:ea typeface="Consolas"/>
                <a:cs typeface="Consolas"/>
              </a:rPr>
              <a:t>"</a:t>
            </a:r>
            <a:br>
              <a:rPr lang="en-US" sz="2400" dirty="0" smtClean="0">
                <a:solidFill>
                  <a:srgbClr val="3933FF"/>
                </a:solidFill>
                <a:latin typeface="Consolas"/>
                <a:ea typeface="Consolas"/>
                <a:cs typeface="Consolas"/>
              </a:rPr>
            </a:br>
            <a:r>
              <a:rPr lang="en-US" sz="2400" dirty="0" smtClean="0">
                <a:solidFill>
                  <a:srgbClr val="3933FF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lang="en-US" sz="2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.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as[Device</a:t>
            </a:r>
            <a:r>
              <a:rPr lang="en-US" sz="2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].list</a:t>
            </a:r>
            <a:endParaRPr lang="en-US" sz="24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7841946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BDC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2312"/>
            <a:ext cx="7772400" cy="147002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 smtClean="0">
                <a:solidFill>
                  <a:srgbClr val="103A51"/>
                </a:solidFill>
              </a:rPr>
              <a:t>8</a:t>
            </a:r>
            <a:br>
              <a:rPr lang="en-US" sz="6000" dirty="0" smtClean="0">
                <a:solidFill>
                  <a:srgbClr val="103A51"/>
                </a:solidFill>
              </a:rPr>
            </a:br>
            <a:r>
              <a:rPr lang="en-US" sz="6000" dirty="0" err="1" smtClean="0">
                <a:solidFill>
                  <a:srgbClr val="103A51"/>
                </a:solidFill>
              </a:rPr>
              <a:t>composable</a:t>
            </a:r>
            <a:r>
              <a:rPr lang="en-US" sz="6000" dirty="0" smtClean="0">
                <a:solidFill>
                  <a:srgbClr val="103A51"/>
                </a:solidFill>
              </a:rPr>
              <a:t> /</a:t>
            </a:r>
            <a:br>
              <a:rPr lang="en-US" sz="6000" dirty="0" smtClean="0">
                <a:solidFill>
                  <a:srgbClr val="103A51"/>
                </a:solidFill>
              </a:rPr>
            </a:br>
            <a:r>
              <a:rPr lang="en-US" sz="6000" dirty="0" smtClean="0">
                <a:solidFill>
                  <a:srgbClr val="103A51"/>
                </a:solidFill>
              </a:rPr>
              <a:t>re-usable queries</a:t>
            </a:r>
            <a:endParaRPr lang="en-US" sz="6000" dirty="0">
              <a:solidFill>
                <a:srgbClr val="103A51"/>
              </a:solidFill>
              <a:latin typeface="Source Sans Pro"/>
            </a:endParaRPr>
          </a:p>
        </p:txBody>
      </p:sp>
      <p:pic>
        <p:nvPicPr>
          <p:cNvPr id="5" name="Picture 4" descr="slick-logo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000" y="4174273"/>
            <a:ext cx="4320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1533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Composable</a:t>
            </a:r>
            <a:r>
              <a:rPr lang="en-US" dirty="0" smtClean="0"/>
              <a:t>, re-usable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err="1" smtClean="0">
                <a:latin typeface="Consolas"/>
                <a:cs typeface="Consolas"/>
              </a:rPr>
              <a:t>def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solidFill>
                  <a:srgbClr val="E46C0A"/>
                </a:solidFill>
                <a:latin typeface="Consolas"/>
                <a:cs typeface="Consolas"/>
              </a:rPr>
              <a:t>deviceLocations</a:t>
            </a:r>
            <a:r>
              <a:rPr lang="en-US" sz="2000" dirty="0" smtClean="0">
                <a:solidFill>
                  <a:srgbClr val="E46C0A"/>
                </a:solidFill>
                <a:latin typeface="Consolas"/>
                <a:cs typeface="Consolas"/>
              </a:rPr>
              <a:t/>
            </a:r>
            <a:br>
              <a:rPr lang="en-US" sz="2000" dirty="0" smtClean="0">
                <a:solidFill>
                  <a:srgbClr val="E46C0A"/>
                </a:solidFill>
                <a:latin typeface="Consolas"/>
                <a:cs typeface="Consolas"/>
              </a:rPr>
            </a:br>
            <a:r>
              <a:rPr lang="en-US" sz="2000" dirty="0" smtClean="0">
                <a:solidFill>
                  <a:srgbClr val="E46C0A"/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(companies: Query[</a:t>
            </a:r>
            <a:r>
              <a:rPr lang="en-US" sz="2000" dirty="0" err="1" smtClean="0">
                <a:latin typeface="Consolas"/>
                <a:cs typeface="Consolas"/>
              </a:rPr>
              <a:t>Companies,Company</a:t>
            </a:r>
            <a:r>
              <a:rPr lang="en-US" sz="2000" dirty="0" smtClean="0">
                <a:latin typeface="Consolas"/>
                <a:cs typeface="Consolas"/>
              </a:rPr>
              <a:t>])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: Query[Column[String],String] = {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</a:t>
            </a:r>
            <a:r>
              <a:rPr lang="en-US" sz="2000" dirty="0" err="1" smtClean="0">
                <a:latin typeface="Consolas"/>
                <a:cs typeface="Consolas"/>
              </a:rPr>
              <a:t>companies</a:t>
            </a:r>
            <a:r>
              <a:rPr lang="en-US" sz="2000" dirty="0" err="1" smtClean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.computers.devices.sites</a:t>
            </a:r>
            <a:r>
              <a:rPr lang="en-US" sz="2000" dirty="0" err="1" smtClean="0">
                <a:latin typeface="Consolas"/>
                <a:cs typeface="Consolas"/>
              </a:rPr>
              <a:t>.map</a:t>
            </a:r>
            <a:r>
              <a:rPr lang="en-US" sz="2000" dirty="0" smtClean="0">
                <a:latin typeface="Consolas"/>
                <a:cs typeface="Consolas"/>
              </a:rPr>
              <a:t>(_.location)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sz="20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Consolas"/>
                <a:cs typeface="Consolas"/>
              </a:rPr>
              <a:t>val</a:t>
            </a:r>
            <a:r>
              <a:rPr lang="en-US" sz="2000" dirty="0" smtClean="0">
                <a:latin typeface="Consolas"/>
                <a:cs typeface="Consolas"/>
              </a:rPr>
              <a:t> apples = </a:t>
            </a:r>
            <a:r>
              <a:rPr lang="en-US" sz="2000" dirty="0" err="1">
                <a:latin typeface="Consolas"/>
                <a:cs typeface="Consolas"/>
              </a:rPr>
              <a:t>Companies.filter</a:t>
            </a:r>
            <a:r>
              <a:rPr lang="en-US" sz="2000" dirty="0">
                <a:latin typeface="Consolas"/>
                <a:cs typeface="Consolas"/>
              </a:rPr>
              <a:t>(_.name </a:t>
            </a:r>
            <a:r>
              <a:rPr lang="en-US" sz="2000" dirty="0" err="1">
                <a:solidFill>
                  <a:srgbClr val="E46C0A"/>
                </a:solidFill>
                <a:latin typeface="Consolas"/>
                <a:cs typeface="Consolas"/>
              </a:rPr>
              <a:t>iLike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>
                <a:solidFill>
                  <a:srgbClr val="3933FF"/>
                </a:solidFill>
                <a:latin typeface="Consolas"/>
                <a:ea typeface="Consolas"/>
                <a:cs typeface="Consolas"/>
              </a:rPr>
              <a:t>"%apple</a:t>
            </a:r>
            <a:r>
              <a:rPr lang="en-US" sz="2000" dirty="0" smtClean="0">
                <a:solidFill>
                  <a:srgbClr val="3933FF"/>
                </a:solidFill>
                <a:latin typeface="Consolas"/>
                <a:ea typeface="Consolas"/>
                <a:cs typeface="Consolas"/>
              </a:rPr>
              <a:t>%</a:t>
            </a:r>
            <a:r>
              <a:rPr lang="en-US" sz="2000" dirty="0">
                <a:solidFill>
                  <a:srgbClr val="3933FF"/>
                </a:solidFill>
                <a:latin typeface="Consolas"/>
                <a:ea typeface="Consolas"/>
                <a:cs typeface="Consolas"/>
              </a:rPr>
              <a:t>"</a:t>
            </a:r>
            <a:r>
              <a:rPr lang="en-US" sz="2000" dirty="0" smtClean="0">
                <a:latin typeface="Consolas"/>
                <a:cs typeface="Consolas"/>
              </a:rPr>
              <a:t>)</a:t>
            </a: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Consolas"/>
                <a:cs typeface="Consolas"/>
              </a:rPr>
              <a:t>val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locations : </a:t>
            </a:r>
            <a:r>
              <a:rPr lang="en-US" sz="2000" dirty="0" err="1">
                <a:latin typeface="Consolas"/>
                <a:cs typeface="Consolas"/>
              </a:rPr>
              <a:t>Seq</a:t>
            </a:r>
            <a:r>
              <a:rPr lang="en-US" sz="2000" dirty="0">
                <a:latin typeface="Consolas"/>
                <a:cs typeface="Consolas"/>
              </a:rPr>
              <a:t>[String] </a:t>
            </a:r>
            <a:r>
              <a:rPr lang="en-US" sz="2000" dirty="0" smtClean="0">
                <a:latin typeface="Consolas"/>
                <a:cs typeface="Consolas"/>
              </a:rPr>
              <a:t>= {</a:t>
            </a:r>
            <a:br>
              <a:rPr lang="en-US" sz="2000" dirty="0" smtClean="0">
                <a:latin typeface="Consolas"/>
                <a:cs typeface="Consolas"/>
              </a:rPr>
            </a:br>
            <a:r>
              <a:rPr lang="en-US" sz="2000" dirty="0" smtClean="0">
                <a:latin typeface="Consolas"/>
                <a:cs typeface="Consolas"/>
              </a:rPr>
              <a:t>  </a:t>
            </a:r>
            <a:r>
              <a:rPr lang="en-US" sz="2000" dirty="0" err="1" smtClean="0">
                <a:solidFill>
                  <a:srgbClr val="E46C0A"/>
                </a:solidFill>
                <a:latin typeface="Consolas"/>
                <a:cs typeface="Consolas"/>
              </a:rPr>
              <a:t>deviceLocations</a:t>
            </a:r>
            <a:r>
              <a:rPr lang="en-US" sz="2000" dirty="0" smtClean="0">
                <a:latin typeface="Consolas"/>
                <a:cs typeface="Consolas"/>
              </a:rPr>
              <a:t>(apples)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  .filter(_</a:t>
            </a:r>
            <a:r>
              <a:rPr lang="en-US" sz="2000" dirty="0" smtClean="0">
                <a:solidFill>
                  <a:srgbClr val="E46C0A"/>
                </a:solidFill>
                <a:latin typeface="Consolas"/>
                <a:cs typeface="Consolas"/>
              </a:rPr>
              <a:t>.</a:t>
            </a:r>
            <a:r>
              <a:rPr lang="en-US" sz="2000" dirty="0" err="1" smtClean="0">
                <a:solidFill>
                  <a:srgbClr val="E46C0A"/>
                </a:solidFill>
                <a:latin typeface="Consolas"/>
                <a:cs typeface="Consolas"/>
              </a:rPr>
              <a:t>inAmerica</a:t>
            </a:r>
            <a:r>
              <a:rPr lang="en-US" sz="2000" dirty="0" smtClean="0">
                <a:solidFill>
                  <a:schemeClr val="tx1"/>
                </a:solidFill>
                <a:latin typeface="Consolas"/>
                <a:cs typeface="Consolas"/>
              </a:rPr>
              <a:t>: Column[String]=&gt;Column[Boolean]</a:t>
            </a:r>
            <a:r>
              <a:rPr lang="en-US" sz="2000" dirty="0" smtClean="0">
                <a:latin typeface="Consolas"/>
                <a:cs typeface="Consolas"/>
              </a:rPr>
              <a:t>)</a:t>
            </a: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  .run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}</a:t>
            </a:r>
            <a:endParaRPr lang="en-US" sz="2000" dirty="0" smtClean="0">
              <a:latin typeface="Consolas"/>
              <a:cs typeface="Consolas"/>
            </a:endParaRPr>
          </a:p>
        </p:txBody>
      </p:sp>
      <p:cxnSp>
        <p:nvCxnSpPr>
          <p:cNvPr id="6" name="Straight Connector 5"/>
          <p:cNvCxnSpPr>
            <a:stCxn id="4" idx="1"/>
          </p:cNvCxnSpPr>
          <p:nvPr/>
        </p:nvCxnSpPr>
        <p:spPr>
          <a:xfrm flipH="1" flipV="1">
            <a:off x="3197778" y="1814436"/>
            <a:ext cx="3963770" cy="166711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4" idx="1"/>
          </p:cNvCxnSpPr>
          <p:nvPr/>
        </p:nvCxnSpPr>
        <p:spPr>
          <a:xfrm flipH="1">
            <a:off x="2970985" y="3481546"/>
            <a:ext cx="4190563" cy="1073949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161548" y="3296880"/>
            <a:ext cx="1525252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re-use queries</a:t>
            </a:r>
            <a:endParaRPr lang="en-US" dirty="0"/>
          </a:p>
        </p:txBody>
      </p:sp>
      <p:cxnSp>
        <p:nvCxnSpPr>
          <p:cNvPr id="15" name="Straight Connector 14"/>
          <p:cNvCxnSpPr>
            <a:stCxn id="14" idx="0"/>
          </p:cNvCxnSpPr>
          <p:nvPr/>
        </p:nvCxnSpPr>
        <p:spPr>
          <a:xfrm flipH="1" flipV="1">
            <a:off x="3111130" y="5138039"/>
            <a:ext cx="3264754" cy="618792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879170" y="5756831"/>
            <a:ext cx="2993428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re-use user-defined operators</a:t>
            </a:r>
            <a:endParaRPr lang="en-US" dirty="0"/>
          </a:p>
        </p:txBody>
      </p:sp>
      <p:cxnSp>
        <p:nvCxnSpPr>
          <p:cNvPr id="21" name="Straight Connector 20"/>
          <p:cNvCxnSpPr>
            <a:stCxn id="14" idx="0"/>
          </p:cNvCxnSpPr>
          <p:nvPr/>
        </p:nvCxnSpPr>
        <p:spPr>
          <a:xfrm flipV="1">
            <a:off x="6375884" y="4124413"/>
            <a:ext cx="9478" cy="163241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197778" y="3203999"/>
            <a:ext cx="1274708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re-use joins</a:t>
            </a:r>
            <a:endParaRPr lang="en-US" dirty="0"/>
          </a:p>
        </p:txBody>
      </p:sp>
      <p:sp>
        <p:nvSpPr>
          <p:cNvPr id="27" name="Right Brace 26"/>
          <p:cNvSpPr/>
          <p:nvPr/>
        </p:nvSpPr>
        <p:spPr>
          <a:xfrm rot="5400000">
            <a:off x="3622399" y="1390301"/>
            <a:ext cx="387033" cy="3240361"/>
          </a:xfrm>
          <a:prstGeom prst="rightBrac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790199" y="6171505"/>
            <a:ext cx="3422068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execute exactly one, precise query</a:t>
            </a:r>
            <a:endParaRPr lang="en-US" dirty="0"/>
          </a:p>
        </p:txBody>
      </p:sp>
      <p:cxnSp>
        <p:nvCxnSpPr>
          <p:cNvPr id="41" name="Straight Connector 40"/>
          <p:cNvCxnSpPr>
            <a:endCxn id="39" idx="0"/>
          </p:cNvCxnSpPr>
          <p:nvPr/>
        </p:nvCxnSpPr>
        <p:spPr>
          <a:xfrm>
            <a:off x="1654601" y="5429311"/>
            <a:ext cx="846632" cy="74219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02206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14" grpId="0" animBg="1"/>
      <p:bldP spid="14" grpId="1" animBg="1"/>
      <p:bldP spid="24" grpId="0" animBg="1"/>
      <p:bldP spid="24" grpId="1" animBg="1"/>
      <p:bldP spid="27" grpId="0" animBg="1"/>
      <p:bldP spid="27" grpId="1" animBg="1"/>
      <p:bldP spid="3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BDC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2312"/>
            <a:ext cx="7772400" cy="1470025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>
                <a:solidFill>
                  <a:srgbClr val="103A51"/>
                </a:solidFill>
              </a:rPr>
              <a:t>Live Demo</a:t>
            </a:r>
            <a:endParaRPr lang="en-US" sz="6000" dirty="0">
              <a:solidFill>
                <a:srgbClr val="103A51"/>
              </a:solidFill>
              <a:latin typeface="Source Sans Pro"/>
            </a:endParaRPr>
          </a:p>
        </p:txBody>
      </p:sp>
      <p:pic>
        <p:nvPicPr>
          <p:cNvPr id="5" name="Picture 4" descr="slick-logo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000" y="4174273"/>
            <a:ext cx="4320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9391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BDC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2312"/>
            <a:ext cx="7772400" cy="1470025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>
                <a:solidFill>
                  <a:srgbClr val="103A51"/>
                </a:solidFill>
              </a:rPr>
              <a:t>Slick app design</a:t>
            </a:r>
            <a:endParaRPr lang="en-US" sz="6000" dirty="0">
              <a:solidFill>
                <a:srgbClr val="103A51"/>
              </a:solidFill>
              <a:latin typeface="Source Sans Pro"/>
            </a:endParaRPr>
          </a:p>
        </p:txBody>
      </p:sp>
      <p:pic>
        <p:nvPicPr>
          <p:cNvPr id="5" name="Picture 4" descr="slick-logo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000" y="4174273"/>
            <a:ext cx="4320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1070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Mental paradigm shift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smtClean="0"/>
              <a:t>Non-</a:t>
            </a:r>
            <a:r>
              <a:rPr lang="en-US" b="1" dirty="0" err="1" smtClean="0"/>
              <a:t>composable</a:t>
            </a:r>
            <a:r>
              <a:rPr lang="en-US" b="1" dirty="0" smtClean="0"/>
              <a:t> executor APIs </a:t>
            </a:r>
            <a:r>
              <a:rPr lang="en-US" b="1" dirty="0"/>
              <a:t>(DAOs</a:t>
            </a:r>
            <a:r>
              <a:rPr lang="en-US" b="1" dirty="0" smtClean="0"/>
              <a:t>)</a:t>
            </a:r>
            <a:endParaRPr lang="en-US" b="1" dirty="0"/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</a:t>
            </a:r>
            <a:r>
              <a:rPr lang="en-US" dirty="0" err="1" smtClean="0">
                <a:latin typeface="Consolas"/>
                <a:cs typeface="Consolas"/>
              </a:rPr>
              <a:t>DevicesDAO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.</a:t>
            </a:r>
            <a:r>
              <a:rPr lang="en-US" dirty="0" err="1" smtClean="0">
                <a:latin typeface="Consolas"/>
                <a:cs typeface="Consolas"/>
              </a:rPr>
              <a:t>inPriceRange</a:t>
            </a:r>
            <a:r>
              <a:rPr lang="en-US" dirty="0" smtClean="0">
                <a:latin typeface="Consolas"/>
                <a:cs typeface="Consolas"/>
              </a:rPr>
              <a:t>( 500.0, 2000.0 )</a:t>
            </a:r>
            <a:br>
              <a:rPr lang="en-US" dirty="0" smtClean="0">
                <a:latin typeface="Consolas"/>
                <a:cs typeface="Consolas"/>
              </a:rPr>
            </a:br>
            <a:r>
              <a:rPr lang="en-US" dirty="0" smtClean="0">
                <a:latin typeface="Consolas"/>
                <a:cs typeface="Consolas"/>
              </a:rPr>
              <a:t>       : List[Device]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err="1" smtClean="0"/>
              <a:t>Composable</a:t>
            </a:r>
            <a:r>
              <a:rPr lang="en-US" b="1" dirty="0" smtClean="0"/>
              <a:t> </a:t>
            </a:r>
            <a:r>
              <a:rPr lang="en-US" b="1" dirty="0"/>
              <a:t>q</a:t>
            </a:r>
            <a:r>
              <a:rPr lang="en-US" b="1" dirty="0" smtClean="0"/>
              <a:t>uery libraries</a:t>
            </a:r>
          </a:p>
          <a:p>
            <a:pPr marL="0" indent="0">
              <a:buNone/>
            </a:pPr>
            <a:r>
              <a:rPr lang="en-US" b="1" dirty="0" smtClean="0"/>
              <a:t> 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devices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.</a:t>
            </a:r>
            <a:r>
              <a:rPr lang="en-US" dirty="0" err="1" smtClean="0">
                <a:latin typeface="Consolas"/>
                <a:cs typeface="Consolas"/>
              </a:rPr>
              <a:t>inPriceRange</a:t>
            </a:r>
            <a:r>
              <a:rPr lang="en-US" dirty="0" smtClean="0">
                <a:latin typeface="Consolas"/>
                <a:cs typeface="Consolas"/>
              </a:rPr>
              <a:t>( 500.0, 2000.0 )</a:t>
            </a:r>
            <a:br>
              <a:rPr lang="en-US" dirty="0" smtClean="0">
                <a:latin typeface="Consolas"/>
                <a:cs typeface="Consolas"/>
              </a:rPr>
            </a:br>
            <a:r>
              <a:rPr lang="en-US" dirty="0" smtClean="0">
                <a:latin typeface="Consolas"/>
                <a:cs typeface="Consolas"/>
              </a:rPr>
              <a:t>       : Query[_,Device]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52319" y="3291909"/>
            <a:ext cx="1502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executes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29015" y="5727882"/>
            <a:ext cx="1673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8000"/>
                </a:solidFill>
              </a:rPr>
              <a:t>composes</a:t>
            </a:r>
            <a:endParaRPr lang="en-US" sz="2800" b="1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23786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61330" y="2842311"/>
            <a:ext cx="3082670" cy="317009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b="1" dirty="0" smtClean="0"/>
              <a:t>Non-</a:t>
            </a:r>
            <a:r>
              <a:rPr lang="en-US" sz="2800" b="1" dirty="0" err="1" smtClean="0"/>
              <a:t>composable</a:t>
            </a:r>
            <a:endParaRPr lang="en-US" sz="2800" b="1" dirty="0" smtClean="0"/>
          </a:p>
          <a:p>
            <a:r>
              <a:rPr lang="en-US" sz="2800" b="1" dirty="0" smtClean="0"/>
              <a:t>Executor API / DAO</a:t>
            </a:r>
          </a:p>
          <a:p>
            <a:endParaRPr lang="en-US" dirty="0" smtClean="0"/>
          </a:p>
          <a:p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byId</a:t>
            </a:r>
            <a:r>
              <a:rPr lang="en-US" dirty="0" smtClean="0"/>
              <a:t>( </a:t>
            </a:r>
            <a:r>
              <a:rPr lang="en-US" dirty="0" err="1" smtClean="0"/>
              <a:t>id:Long</a:t>
            </a:r>
            <a:r>
              <a:rPr lang="en-US" dirty="0"/>
              <a:t> </a:t>
            </a:r>
            <a:r>
              <a:rPr lang="en-US" dirty="0" smtClean="0"/>
              <a:t>) : Device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withComputers</a:t>
            </a:r>
            <a:endParaRPr lang="en-US" dirty="0"/>
          </a:p>
          <a:p>
            <a:r>
              <a:rPr lang="en-US" dirty="0" smtClean="0"/>
              <a:t>  : Map[…,</a:t>
            </a:r>
            <a:r>
              <a:rPr lang="en-US" dirty="0" err="1" smtClean="0"/>
              <a:t>Seq</a:t>
            </a:r>
            <a:r>
              <a:rPr lang="en-US" dirty="0" smtClean="0"/>
              <a:t>[Computer]]</a:t>
            </a:r>
          </a:p>
          <a:p>
            <a:endParaRPr lang="en-US" dirty="0"/>
          </a:p>
          <a:p>
            <a:r>
              <a:rPr lang="en-US" dirty="0" smtClean="0"/>
              <a:t>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42766" y="2842311"/>
            <a:ext cx="2677385" cy="400109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b="1" dirty="0" err="1" smtClean="0"/>
              <a:t>Composable</a:t>
            </a:r>
            <a:endParaRPr lang="en-US" sz="2800" b="1" dirty="0" smtClean="0"/>
          </a:p>
          <a:p>
            <a:r>
              <a:rPr lang="en-US" sz="2800" b="1" dirty="0" smtClean="0"/>
              <a:t>Query Library</a:t>
            </a:r>
          </a:p>
          <a:p>
            <a:endParaRPr lang="en-US" dirty="0" smtClean="0"/>
          </a:p>
          <a:p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byId</a:t>
            </a:r>
            <a:r>
              <a:rPr lang="en-US" dirty="0" smtClean="0"/>
              <a:t>( Column[Long] )</a:t>
            </a:r>
          </a:p>
          <a:p>
            <a:r>
              <a:rPr lang="en-US" dirty="0"/>
              <a:t> </a:t>
            </a:r>
            <a:r>
              <a:rPr lang="en-US" dirty="0" smtClean="0"/>
              <a:t>: Query[…,Computers]</a:t>
            </a:r>
          </a:p>
          <a:p>
            <a:endParaRPr lang="en-US" dirty="0"/>
          </a:p>
          <a:p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withComputers</a:t>
            </a:r>
            <a:endParaRPr lang="en-US" dirty="0" smtClean="0"/>
          </a:p>
          <a:p>
            <a:r>
              <a:rPr lang="en-US" dirty="0"/>
              <a:t> : Query[…</a:t>
            </a:r>
            <a:r>
              <a:rPr lang="en-US" dirty="0" smtClean="0"/>
              <a:t>,(…,Computers)]</a:t>
            </a:r>
            <a:endParaRPr lang="en-US" dirty="0"/>
          </a:p>
          <a:p>
            <a:endParaRPr lang="en-US" dirty="0"/>
          </a:p>
          <a:p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iLike</a:t>
            </a:r>
            <a:r>
              <a:rPr lang="en-US" dirty="0" smtClean="0"/>
              <a:t>( Column[String] )</a:t>
            </a:r>
          </a:p>
          <a:p>
            <a:r>
              <a:rPr lang="en-US" dirty="0"/>
              <a:t> </a:t>
            </a:r>
            <a:r>
              <a:rPr lang="en-US" dirty="0" smtClean="0"/>
              <a:t>: Column[Boolean]</a:t>
            </a:r>
          </a:p>
          <a:p>
            <a:endParaRPr lang="en-US" dirty="0"/>
          </a:p>
          <a:p>
            <a:r>
              <a:rPr lang="en-US" dirty="0" smtClean="0"/>
              <a:t>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2842311"/>
            <a:ext cx="2108720" cy="218521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b="1" dirty="0" smtClean="0"/>
              <a:t>Table classes</a:t>
            </a:r>
          </a:p>
          <a:p>
            <a:endParaRPr lang="en-US" dirty="0" smtClean="0"/>
          </a:p>
          <a:p>
            <a:r>
              <a:rPr lang="en-US" dirty="0" smtClean="0"/>
              <a:t>Companies</a:t>
            </a:r>
          </a:p>
          <a:p>
            <a:r>
              <a:rPr lang="en-US" dirty="0" smtClean="0"/>
              <a:t>Computers</a:t>
            </a:r>
          </a:p>
          <a:p>
            <a:r>
              <a:rPr lang="en-US" dirty="0" smtClean="0"/>
              <a:t>Devices</a:t>
            </a:r>
          </a:p>
          <a:p>
            <a:r>
              <a:rPr lang="en-US" dirty="0" smtClean="0"/>
              <a:t>Sites</a:t>
            </a:r>
          </a:p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3236265" y="1284868"/>
            <a:ext cx="1690387" cy="52322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b="1" dirty="0" smtClean="0"/>
              <a:t>Controller</a:t>
            </a:r>
            <a:endParaRPr lang="en-US" sz="2800" b="1" dirty="0"/>
          </a:p>
        </p:txBody>
      </p:sp>
      <p:cxnSp>
        <p:nvCxnSpPr>
          <p:cNvPr id="53" name="Straight Arrow Connector 52"/>
          <p:cNvCxnSpPr>
            <a:stCxn id="49" idx="2"/>
          </p:cNvCxnSpPr>
          <p:nvPr/>
        </p:nvCxnSpPr>
        <p:spPr>
          <a:xfrm>
            <a:off x="4081459" y="1808088"/>
            <a:ext cx="2746682" cy="1034223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9" idx="2"/>
            <a:endCxn id="5" idx="0"/>
          </p:cNvCxnSpPr>
          <p:nvPr/>
        </p:nvCxnSpPr>
        <p:spPr>
          <a:xfrm>
            <a:off x="4081459" y="1808088"/>
            <a:ext cx="0" cy="1034223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6696783" y="1361812"/>
            <a:ext cx="1850537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Database Session</a:t>
            </a:r>
            <a:endParaRPr lang="en-US" b="1" dirty="0"/>
          </a:p>
        </p:txBody>
      </p:sp>
      <p:cxnSp>
        <p:nvCxnSpPr>
          <p:cNvPr id="77" name="Straight Arrow Connector 76"/>
          <p:cNvCxnSpPr>
            <a:stCxn id="49" idx="3"/>
            <a:endCxn id="75" idx="1"/>
          </p:cNvCxnSpPr>
          <p:nvPr/>
        </p:nvCxnSpPr>
        <p:spPr>
          <a:xfrm>
            <a:off x="4926652" y="1546478"/>
            <a:ext cx="1770131" cy="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4" idx="0"/>
            <a:endCxn id="75" idx="2"/>
          </p:cNvCxnSpPr>
          <p:nvPr/>
        </p:nvCxnSpPr>
        <p:spPr>
          <a:xfrm flipV="1">
            <a:off x="7602665" y="1731144"/>
            <a:ext cx="19387" cy="1111167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2108720" y="3657919"/>
            <a:ext cx="634046" cy="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>
            <a:off x="5447033" y="3657919"/>
            <a:ext cx="614297" cy="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49" idx="2"/>
            <a:endCxn id="7" idx="0"/>
          </p:cNvCxnSpPr>
          <p:nvPr/>
        </p:nvCxnSpPr>
        <p:spPr>
          <a:xfrm flipH="1">
            <a:off x="1054360" y="1808088"/>
            <a:ext cx="3027099" cy="1034223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849473" y="1284868"/>
            <a:ext cx="941283" cy="52322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b="1" dirty="0" smtClean="0"/>
              <a:t>View</a:t>
            </a:r>
            <a:endParaRPr lang="en-US" sz="2800" b="1" dirty="0"/>
          </a:p>
        </p:txBody>
      </p:sp>
      <p:cxnSp>
        <p:nvCxnSpPr>
          <p:cNvPr id="74" name="Straight Arrow Connector 73"/>
          <p:cNvCxnSpPr>
            <a:stCxn id="49" idx="1"/>
            <a:endCxn id="73" idx="3"/>
          </p:cNvCxnSpPr>
          <p:nvPr/>
        </p:nvCxnSpPr>
        <p:spPr>
          <a:xfrm flipH="1">
            <a:off x="1790756" y="1546478"/>
            <a:ext cx="1445509" cy="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6" name="Title 7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Suggested Slick app 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913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7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BDC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2312"/>
            <a:ext cx="7772400" cy="147002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 smtClean="0">
                <a:solidFill>
                  <a:srgbClr val="103A51"/>
                </a:solidFill>
              </a:rPr>
              <a:t>8 Reasons for using Slick</a:t>
            </a:r>
            <a:endParaRPr lang="en-US" sz="6000" dirty="0">
              <a:solidFill>
                <a:srgbClr val="103A51"/>
              </a:solidFill>
            </a:endParaRPr>
          </a:p>
        </p:txBody>
      </p:sp>
      <p:pic>
        <p:nvPicPr>
          <p:cNvPr id="5" name="Picture 4" descr="slick-logo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000" y="4174273"/>
            <a:ext cx="4320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6687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Relationships / Associations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</a:t>
            </a:r>
            <a:r>
              <a:rPr lang="en-US" dirty="0" smtClean="0"/>
              <a:t>ia </a:t>
            </a:r>
            <a:r>
              <a:rPr lang="en-US" dirty="0" err="1" smtClean="0"/>
              <a:t>composable</a:t>
            </a:r>
            <a:r>
              <a:rPr lang="en-US" dirty="0" smtClean="0"/>
              <a:t> </a:t>
            </a:r>
            <a:r>
              <a:rPr lang="en-US" dirty="0"/>
              <a:t>q</a:t>
            </a:r>
            <a:r>
              <a:rPr lang="en-US" dirty="0" smtClean="0"/>
              <a:t>ueries using foreign keys!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600" dirty="0" smtClean="0">
                <a:solidFill>
                  <a:srgbClr val="000000"/>
                </a:solidFill>
                <a:latin typeface="Consolas"/>
                <a:cs typeface="Consolas"/>
              </a:rPr>
              <a:t>  </a:t>
            </a:r>
            <a:r>
              <a:rPr lang="en-US" sz="2600" dirty="0" err="1" smtClean="0">
                <a:solidFill>
                  <a:srgbClr val="000000"/>
                </a:solidFill>
                <a:latin typeface="Consolas"/>
                <a:cs typeface="Consolas"/>
              </a:rPr>
              <a:t>companies</a:t>
            </a:r>
            <a:r>
              <a:rPr lang="en-US" sz="2600" dirty="0" err="1" smtClean="0">
                <a:solidFill>
                  <a:srgbClr val="FF6600"/>
                </a:solidFill>
                <a:latin typeface="Consolas"/>
                <a:cs typeface="Consolas"/>
              </a:rPr>
              <a:t>.withComputers</a:t>
            </a:r>
            <a:r>
              <a:rPr lang="x-none" sz="2600" dirty="0" smtClean="0">
                <a:solidFill>
                  <a:srgbClr val="FF6600"/>
                </a:solidFill>
                <a:latin typeface="Consolas"/>
                <a:cs typeface="Consolas"/>
              </a:rPr>
              <a:t/>
            </a:r>
            <a:br>
              <a:rPr lang="x-none" sz="2600" dirty="0" smtClean="0">
                <a:solidFill>
                  <a:srgbClr val="FF6600"/>
                </a:solidFill>
                <a:latin typeface="Consolas"/>
                <a:cs typeface="Consolas"/>
              </a:rPr>
            </a:br>
            <a:r>
              <a:rPr lang="x-none" sz="2600" dirty="0" smtClean="0">
                <a:solidFill>
                  <a:srgbClr val="000000"/>
                </a:solidFill>
                <a:latin typeface="Consolas"/>
                <a:cs typeface="Consolas"/>
              </a:rPr>
              <a:t>    : Query[…,(Company,Computer)]</a:t>
            </a:r>
            <a:endParaRPr lang="tr-TR" sz="26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endParaRPr lang="en-US" dirty="0" smtClean="0">
              <a:latin typeface="Consolas"/>
              <a:cs typeface="Consolas"/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Not</a:t>
            </a:r>
            <a:r>
              <a:rPr lang="en-US" dirty="0" smtClean="0"/>
              <a:t> object references within query results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Not</a:t>
            </a:r>
            <a:r>
              <a:rPr lang="en-US" dirty="0" smtClean="0"/>
              <a:t> executor APIs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339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Auto joins</a:t>
            </a:r>
            <a:br>
              <a:rPr lang="en-US" dirty="0" smtClean="0"/>
            </a:br>
            <a:r>
              <a:rPr lang="en-US" dirty="0" smtClean="0"/>
              <a:t>(not in Slick, but easy to implement)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implicit</a:t>
            </a:r>
            <a:r>
              <a:rPr lang="en-US" sz="20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2000" b="1" dirty="0" err="1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def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autojoin1 = </a:t>
            </a:r>
            <a:r>
              <a:rPr lang="en-US" sz="2000" b="1" dirty="0" err="1" smtClean="0">
                <a:solidFill>
                  <a:srgbClr val="FF0000"/>
                </a:solidFill>
                <a:latin typeface="Consolas"/>
                <a:ea typeface="Consolas"/>
                <a:cs typeface="Consolas"/>
              </a:rPr>
              <a:t>joinCondition</a:t>
            </a:r>
            <a:r>
              <a:rPr lang="en-US" sz="20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[</a:t>
            </a:r>
            <a:r>
              <a:rPr lang="en-US" sz="2000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Sites,Devices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]</a:t>
            </a:r>
            <a:br>
              <a:rPr lang="en-US" sz="20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</a:br>
            <a:r>
              <a:rPr lang="en-US" sz="20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                          </a:t>
            </a:r>
            <a:r>
              <a:rPr lang="en-US" sz="20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(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_.id === _.</a:t>
            </a:r>
            <a:r>
              <a:rPr lang="en-US" sz="2000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siteId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implicit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2000" b="1" dirty="0" err="1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def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autojoin2 = </a:t>
            </a:r>
            <a:r>
              <a:rPr lang="en-US" sz="2000" b="1" dirty="0" err="1" smtClean="0">
                <a:solidFill>
                  <a:srgbClr val="FF0000"/>
                </a:solidFill>
                <a:latin typeface="Consolas"/>
                <a:ea typeface="Consolas"/>
                <a:cs typeface="Consolas"/>
              </a:rPr>
              <a:t>joinCondition</a:t>
            </a:r>
            <a:r>
              <a:rPr lang="en-US" sz="20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[</a:t>
            </a:r>
            <a:r>
              <a:rPr lang="en-US" sz="2000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Devices,</a:t>
            </a:r>
            <a:r>
              <a:rPr lang="en-US" sz="2000" dirty="0" err="1" smtClean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Computers</a:t>
            </a:r>
            <a:r>
              <a:rPr lang="en-US" sz="20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]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/>
            </a:r>
            <a:br>
              <a:rPr lang="en-US" sz="20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</a:br>
            <a:r>
              <a:rPr lang="en-US" sz="20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                          (_.</a:t>
            </a:r>
            <a:r>
              <a:rPr lang="en-US" sz="2000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computerId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=== _.id)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s</a:t>
            </a:r>
            <a:r>
              <a:rPr lang="en-US" sz="2000" dirty="0" err="1" smtClean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ites.</a:t>
            </a:r>
            <a:r>
              <a:rPr lang="en-US" sz="2000" b="1" dirty="0" err="1" smtClean="0">
                <a:solidFill>
                  <a:srgbClr val="FF0000"/>
                </a:solidFill>
                <a:latin typeface="Consolas"/>
                <a:ea typeface="Consolas"/>
                <a:cs typeface="Consolas"/>
              </a:rPr>
              <a:t>autoJoin</a:t>
            </a:r>
            <a:r>
              <a:rPr lang="en-US" sz="20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(devices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).</a:t>
            </a:r>
            <a:r>
              <a:rPr lang="en-US" sz="2000" b="1" dirty="0">
                <a:solidFill>
                  <a:srgbClr val="FF0000"/>
                </a:solidFill>
                <a:latin typeface="Consolas"/>
                <a:ea typeface="Consolas"/>
                <a:cs typeface="Consolas"/>
              </a:rPr>
              <a:t>further</a:t>
            </a:r>
            <a:r>
              <a:rPr lang="en-US" sz="20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(computers)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/>
            </a:r>
            <a:br>
              <a:rPr lang="en-US" sz="20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</a:br>
            <a:r>
              <a:rPr lang="en-US" sz="20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: Query</a:t>
            </a:r>
            <a:r>
              <a:rPr lang="en-US" sz="20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[_,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Site,Computer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)]</a:t>
            </a:r>
          </a:p>
          <a:p>
            <a:pPr marL="0" indent="0">
              <a:buNone/>
            </a:pPr>
            <a:r>
              <a:rPr lang="en-US" sz="2000" dirty="0" err="1" smtClean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sites.</a:t>
            </a:r>
            <a:r>
              <a:rPr lang="en-US" sz="2000" b="1" dirty="0" err="1" smtClean="0">
                <a:solidFill>
                  <a:srgbClr val="FF0000"/>
                </a:solidFill>
                <a:latin typeface="Consolas"/>
                <a:ea typeface="Consolas"/>
                <a:cs typeface="Consolas"/>
              </a:rPr>
              <a:t>autoJoin</a:t>
            </a:r>
            <a:r>
              <a:rPr lang="en-US" sz="20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(devices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).</a:t>
            </a:r>
            <a:r>
              <a:rPr lang="en-US" sz="2000" b="1" dirty="0" err="1">
                <a:solidFill>
                  <a:srgbClr val="FF0000"/>
                </a:solidFill>
                <a:latin typeface="Consolas"/>
                <a:ea typeface="Consolas"/>
                <a:cs typeface="Consolas"/>
              </a:rPr>
              <a:t>autoJoinVia</a:t>
            </a:r>
            <a:r>
              <a:rPr lang="en-US" sz="20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(computers)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(_._2)</a:t>
            </a:r>
            <a:br>
              <a:rPr lang="en-US" sz="20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</a:br>
            <a:r>
              <a:rPr lang="en-US" sz="20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: Query</a:t>
            </a:r>
            <a:r>
              <a:rPr lang="en-US" sz="20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[_,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((</a:t>
            </a:r>
            <a:r>
              <a:rPr lang="en-US" sz="2000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Site,Device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),</a:t>
            </a:r>
            <a:r>
              <a:rPr lang="en-US" sz="20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Computer)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]</a:t>
            </a:r>
            <a:endParaRPr lang="en-US" sz="2000" dirty="0" smtClean="0">
              <a:latin typeface="Consolas"/>
              <a:cs typeface="Consolas"/>
            </a:endParaRPr>
          </a:p>
        </p:txBody>
      </p:sp>
      <p:graphicFrame>
        <p:nvGraphicFramePr>
          <p:cNvPr id="9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12421537"/>
              </p:ext>
            </p:extLst>
          </p:nvPr>
        </p:nvGraphicFramePr>
        <p:xfrm>
          <a:off x="6322829" y="5063890"/>
          <a:ext cx="1738436" cy="101092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73843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Site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id: Long</a:t>
                      </a:r>
                    </a:p>
                    <a:p>
                      <a:r>
                        <a:rPr lang="en-US" sz="1800" dirty="0" smtClean="0"/>
                        <a:t>name: String</a:t>
                      </a:r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" name="Straight Connector 9"/>
          <p:cNvCxnSpPr>
            <a:stCxn id="11" idx="3"/>
            <a:endCxn id="9" idx="1"/>
          </p:cNvCxnSpPr>
          <p:nvPr/>
        </p:nvCxnSpPr>
        <p:spPr>
          <a:xfrm>
            <a:off x="5643853" y="5569100"/>
            <a:ext cx="678976" cy="25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1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71109164"/>
              </p:ext>
            </p:extLst>
          </p:nvPr>
        </p:nvGraphicFramePr>
        <p:xfrm>
          <a:off x="3583705" y="4789320"/>
          <a:ext cx="2060148" cy="155956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06014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Device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id: Long</a:t>
                      </a:r>
                    </a:p>
                    <a:p>
                      <a:r>
                        <a:rPr lang="en-US" sz="1800" dirty="0" smtClean="0"/>
                        <a:t>price: Double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acquisition: Date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/>
                        <a:t>siteId</a:t>
                      </a:r>
                      <a:r>
                        <a:rPr lang="en-US" sz="1800" dirty="0" smtClean="0"/>
                        <a:t>: Long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029564" y="556910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643853" y="5551616"/>
            <a:ext cx="30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</a:t>
            </a:r>
            <a:endParaRPr lang="en-US" b="1" dirty="0"/>
          </a:p>
        </p:txBody>
      </p:sp>
      <p:graphicFrame>
        <p:nvGraphicFramePr>
          <p:cNvPr id="1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27985661"/>
              </p:ext>
            </p:extLst>
          </p:nvPr>
        </p:nvGraphicFramePr>
        <p:xfrm>
          <a:off x="813121" y="4926730"/>
          <a:ext cx="1714830" cy="1285239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171483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Computer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Id: Long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Name: String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companyId</a:t>
                      </a:r>
                      <a:r>
                        <a:rPr lang="en-US" dirty="0" smtClean="0"/>
                        <a:t>: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Int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2552375" y="5520506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3275170" y="5527193"/>
            <a:ext cx="30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</a:t>
            </a:r>
            <a:endParaRPr lang="en-US" b="1" dirty="0"/>
          </a:p>
        </p:txBody>
      </p:sp>
      <p:cxnSp>
        <p:nvCxnSpPr>
          <p:cNvPr id="17" name="Straight Connector 16"/>
          <p:cNvCxnSpPr>
            <a:stCxn id="14" idx="3"/>
            <a:endCxn id="11" idx="1"/>
          </p:cNvCxnSpPr>
          <p:nvPr/>
        </p:nvCxnSpPr>
        <p:spPr>
          <a:xfrm flipV="1">
            <a:off x="2527951" y="5569100"/>
            <a:ext cx="1055754" cy="24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90501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BDC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2312"/>
            <a:ext cx="7772400" cy="1470025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>
                <a:solidFill>
                  <a:srgbClr val="103A51"/>
                </a:solidFill>
              </a:rPr>
              <a:t>Other features</a:t>
            </a:r>
            <a:endParaRPr lang="en-US" sz="6000" dirty="0">
              <a:solidFill>
                <a:srgbClr val="103A51"/>
              </a:solidFill>
              <a:latin typeface="Source Sans Pro"/>
            </a:endParaRPr>
          </a:p>
        </p:txBody>
      </p:sp>
      <p:pic>
        <p:nvPicPr>
          <p:cNvPr id="5" name="Picture 4" descr="slick-logo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000" y="4174273"/>
            <a:ext cx="4320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6956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inserts </a:t>
            </a:r>
            <a:r>
              <a:rPr lang="en-US" sz="2800" dirty="0" smtClean="0">
                <a:latin typeface="Consolas"/>
                <a:cs typeface="Consolas"/>
              </a:rPr>
              <a:t>+= ++=</a:t>
            </a:r>
            <a:r>
              <a:rPr lang="en-US" dirty="0" smtClean="0"/>
              <a:t>, updates </a:t>
            </a:r>
            <a:r>
              <a:rPr lang="en-US" sz="2800" dirty="0" err="1" smtClean="0">
                <a:latin typeface="Consolas"/>
                <a:cs typeface="Consolas"/>
              </a:rPr>
              <a:t>query.update</a:t>
            </a:r>
            <a:r>
              <a:rPr lang="en-US" sz="2800" dirty="0" smtClean="0">
                <a:latin typeface="Consolas"/>
                <a:cs typeface="Consolas"/>
              </a:rPr>
              <a:t>(…)</a:t>
            </a:r>
            <a:endParaRPr lang="en-US" dirty="0" smtClean="0"/>
          </a:p>
          <a:p>
            <a:r>
              <a:rPr lang="en-US" dirty="0" smtClean="0"/>
              <a:t>user defined column types, e.g. type-safe ids</a:t>
            </a:r>
          </a:p>
          <a:p>
            <a:r>
              <a:rPr lang="en-US" dirty="0" smtClean="0"/>
              <a:t>user defined database functions</a:t>
            </a:r>
          </a:p>
          <a:p>
            <a:r>
              <a:rPr lang="en-US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1873214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BDC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2312"/>
            <a:ext cx="7772400" cy="1470025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>
                <a:solidFill>
                  <a:srgbClr val="103A51"/>
                </a:solidFill>
              </a:rPr>
              <a:t>Outlook</a:t>
            </a:r>
            <a:endParaRPr lang="en-US" sz="6000" dirty="0">
              <a:solidFill>
                <a:srgbClr val="103A51"/>
              </a:solidFill>
              <a:latin typeface="Source Sans Pro"/>
            </a:endParaRPr>
          </a:p>
        </p:txBody>
      </p:sp>
      <p:pic>
        <p:nvPicPr>
          <p:cNvPr id="5" name="Picture 4" descr="slick-logo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000" y="4174273"/>
            <a:ext cx="4320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165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2.0 until end of 2013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code-generation based type providers</a:t>
            </a:r>
          </a:p>
          <a:p>
            <a:r>
              <a:rPr lang="en-US" dirty="0" err="1"/>
              <a:t>hlists</a:t>
            </a:r>
            <a:r>
              <a:rPr lang="en-US" dirty="0"/>
              <a:t> and custom shapes (no 22-col limit, easy integration </a:t>
            </a:r>
            <a:r>
              <a:rPr lang="en-US" dirty="0" smtClean="0"/>
              <a:t>with shapeless</a:t>
            </a:r>
            <a:r>
              <a:rPr lang="en-US" dirty="0"/>
              <a:t>, etc.)</a:t>
            </a:r>
          </a:p>
          <a:p>
            <a:r>
              <a:rPr lang="en-US" dirty="0" smtClean="0"/>
              <a:t>distributed </a:t>
            </a:r>
            <a:r>
              <a:rPr lang="en-US" dirty="0"/>
              <a:t>queries (over multiple </a:t>
            </a:r>
            <a:r>
              <a:rPr lang="en-US" dirty="0" err="1" smtClean="0"/>
              <a:t>dbs</a:t>
            </a:r>
            <a:r>
              <a:rPr lang="en-US" dirty="0"/>
              <a:t>)</a:t>
            </a:r>
          </a:p>
          <a:p>
            <a:r>
              <a:rPr lang="en-US" dirty="0" smtClean="0"/>
              <a:t>improved pre-compiled queries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3799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experiments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improved macro-based </a:t>
            </a:r>
            <a:r>
              <a:rPr lang="en-US" dirty="0" err="1" smtClean="0"/>
              <a:t>api</a:t>
            </a:r>
            <a:r>
              <a:rPr lang="en-US" dirty="0" smtClean="0"/>
              <a:t> (simpler types)</a:t>
            </a:r>
          </a:p>
          <a:p>
            <a:r>
              <a:rPr lang="en-US" dirty="0" smtClean="0"/>
              <a:t>macro-based type providers</a:t>
            </a:r>
          </a:p>
          <a:p>
            <a:r>
              <a:rPr lang="en-US" dirty="0" smtClean="0"/>
              <a:t>schema manipulation </a:t>
            </a:r>
            <a:r>
              <a:rPr lang="en-US" dirty="0" err="1" smtClean="0"/>
              <a:t>api</a:t>
            </a:r>
            <a:endParaRPr lang="en-US" dirty="0" smtClean="0"/>
          </a:p>
          <a:p>
            <a:r>
              <a:rPr lang="en-US" dirty="0" smtClean="0"/>
              <a:t>migration/version management tool</a:t>
            </a:r>
          </a:p>
          <a:p>
            <a:r>
              <a:rPr lang="en-US" dirty="0" smtClean="0"/>
              <a:t>extended for-comprehensions (order, group)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Thanks to </a:t>
            </a:r>
            <a:r>
              <a:rPr lang="en-US" dirty="0" smtClean="0"/>
              <a:t>@</a:t>
            </a:r>
            <a:r>
              <a:rPr lang="en-US" dirty="0" err="1" smtClean="0"/>
              <a:t>amirsh</a:t>
            </a:r>
            <a:r>
              <a:rPr lang="en-US" dirty="0" smtClean="0"/>
              <a:t> @</a:t>
            </a:r>
            <a:r>
              <a:rPr lang="en-US" dirty="0" err="1" smtClean="0"/>
              <a:t>clhodapp</a:t>
            </a:r>
            <a:r>
              <a:rPr lang="en-US" dirty="0" smtClean="0"/>
              <a:t> @</a:t>
            </a:r>
            <a:r>
              <a:rPr lang="en-US" dirty="0" err="1"/>
              <a:t>nafg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1795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FD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982163"/>
            <a:ext cx="9144000" cy="18525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 descr="slick-logo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447" y="3706076"/>
            <a:ext cx="2204734" cy="110236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661264" y="3706076"/>
            <a:ext cx="51077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 smtClean="0">
                <a:solidFill>
                  <a:srgbClr val="103A51"/>
                </a:solidFill>
              </a:rPr>
              <a:t>slick.typesafe.com</a:t>
            </a:r>
            <a:endParaRPr lang="en-US" sz="4800" dirty="0">
              <a:solidFill>
                <a:srgbClr val="103A5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79912" y="4941168"/>
            <a:ext cx="25398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103A51"/>
                </a:solidFill>
              </a:rPr>
              <a:t>@</a:t>
            </a:r>
            <a:r>
              <a:rPr lang="en-US" sz="2800" dirty="0" err="1" smtClean="0">
                <a:solidFill>
                  <a:srgbClr val="103A51"/>
                </a:solidFill>
              </a:rPr>
              <a:t>cvogt</a:t>
            </a:r>
            <a:endParaRPr lang="en-US" sz="2800" dirty="0" smtClean="0">
              <a:solidFill>
                <a:srgbClr val="103A51"/>
              </a:solidFill>
            </a:endParaRPr>
          </a:p>
          <a:p>
            <a:r>
              <a:rPr lang="en-US" sz="2800" dirty="0" smtClean="0">
                <a:solidFill>
                  <a:srgbClr val="103A51"/>
                </a:solidFill>
              </a:rPr>
              <a:t>@</a:t>
            </a:r>
            <a:r>
              <a:rPr lang="en-US" sz="2800" dirty="0" err="1" smtClean="0">
                <a:solidFill>
                  <a:srgbClr val="103A51"/>
                </a:solidFill>
              </a:rPr>
              <a:t>StefanZeiger</a:t>
            </a:r>
            <a:endParaRPr lang="en-US" sz="2800" dirty="0">
              <a:solidFill>
                <a:srgbClr val="103A51"/>
              </a:solidFill>
            </a:endParaRPr>
          </a:p>
        </p:txBody>
      </p:sp>
      <p:pic>
        <p:nvPicPr>
          <p:cNvPr id="6" name="Picture 5" descr="twitter-logo@2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8427" y="5080178"/>
            <a:ext cx="1388156" cy="69407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05284" y="5853546"/>
            <a:ext cx="845345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103A51"/>
                </a:solidFill>
                <a:hlinkClick r:id="rId4"/>
              </a:rPr>
              <a:t>http://slick.typesafe.com/talks</a:t>
            </a:r>
            <a:r>
              <a:rPr lang="en-US" sz="2400" dirty="0" smtClean="0">
                <a:solidFill>
                  <a:srgbClr val="103A51"/>
                </a:solidFill>
                <a:hlinkClick r:id="rId4"/>
              </a:rPr>
              <a:t>/</a:t>
            </a:r>
            <a:endParaRPr lang="en-US" sz="2400" dirty="0" smtClean="0">
              <a:solidFill>
                <a:srgbClr val="103A51"/>
              </a:solidFill>
            </a:endParaRPr>
          </a:p>
          <a:p>
            <a:pPr algn="ctr"/>
            <a:r>
              <a:rPr lang="en-US" sz="2400" dirty="0">
                <a:solidFill>
                  <a:srgbClr val="103A51"/>
                </a:solidFill>
                <a:hlinkClick r:id="rId5"/>
              </a:rPr>
              <a:t>https://github.com/cvogt/slick-presentation/tree/2013/sug-</a:t>
            </a:r>
            <a:r>
              <a:rPr lang="en-US" sz="2400" dirty="0" smtClean="0">
                <a:solidFill>
                  <a:srgbClr val="103A51"/>
                </a:solidFill>
                <a:hlinkClick r:id="rId5"/>
              </a:rPr>
              <a:t>berlin</a:t>
            </a:r>
            <a:endParaRPr lang="en-US" sz="2400" dirty="0" smtClean="0">
              <a:solidFill>
                <a:srgbClr val="103A51"/>
              </a:solidFill>
            </a:endParaRPr>
          </a:p>
          <a:p>
            <a:pPr algn="ctr"/>
            <a:endParaRPr lang="en-US" sz="2400" dirty="0" smtClean="0">
              <a:solidFill>
                <a:srgbClr val="103A51"/>
              </a:solidFill>
            </a:endParaRPr>
          </a:p>
          <a:p>
            <a:endParaRPr lang="en-US" sz="2400" dirty="0">
              <a:solidFill>
                <a:srgbClr val="103A5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20982" y="577563"/>
            <a:ext cx="350551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>
                <a:solidFill>
                  <a:srgbClr val="103A51"/>
                </a:solidFill>
              </a:rPr>
              <a:t>Thank you</a:t>
            </a:r>
            <a:endParaRPr lang="en-US" sz="6000" b="1" dirty="0">
              <a:solidFill>
                <a:srgbClr val="103A5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11966" y="1964042"/>
            <a:ext cx="4754652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b="1" dirty="0">
                <a:solidFill>
                  <a:srgbClr val="103A51"/>
                </a:solidFill>
              </a:rPr>
              <a:t>Scala User </a:t>
            </a:r>
            <a:r>
              <a:rPr lang="en-US" sz="4400" b="1" dirty="0" smtClean="0">
                <a:solidFill>
                  <a:srgbClr val="103A51"/>
                </a:solidFill>
              </a:rPr>
              <a:t>Group</a:t>
            </a:r>
          </a:p>
          <a:p>
            <a:pPr algn="ctr"/>
            <a:r>
              <a:rPr lang="en-US" sz="4400" b="1" dirty="0" smtClean="0">
                <a:solidFill>
                  <a:srgbClr val="103A51"/>
                </a:solidFill>
              </a:rPr>
              <a:t>Berlin </a:t>
            </a:r>
            <a:r>
              <a:rPr lang="en-US" sz="4400" b="1" dirty="0">
                <a:solidFill>
                  <a:srgbClr val="103A51"/>
                </a:solidFill>
              </a:rPr>
              <a:t>Brandenburg</a:t>
            </a:r>
          </a:p>
        </p:txBody>
      </p:sp>
    </p:spTree>
    <p:extLst>
      <p:ext uri="{BB962C8B-B14F-4D97-AF65-F5344CB8AC3E}">
        <p14:creationId xmlns:p14="http://schemas.microsoft.com/office/powerpoint/2010/main" val="33207265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BDC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2312"/>
            <a:ext cx="7772400" cy="147002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 smtClean="0">
                <a:solidFill>
                  <a:srgbClr val="103A51"/>
                </a:solidFill>
              </a:rPr>
              <a:t>1</a:t>
            </a:r>
            <a:br>
              <a:rPr lang="en-US" sz="6000" dirty="0" smtClean="0">
                <a:solidFill>
                  <a:srgbClr val="103A51"/>
                </a:solidFill>
              </a:rPr>
            </a:br>
            <a:r>
              <a:rPr lang="en-US" sz="6000" dirty="0" err="1">
                <a:solidFill>
                  <a:srgbClr val="103A51"/>
                </a:solidFill>
              </a:rPr>
              <a:t>Scala</a:t>
            </a:r>
            <a:r>
              <a:rPr lang="en-US" sz="6000" dirty="0">
                <a:solidFill>
                  <a:srgbClr val="103A51"/>
                </a:solidFill>
              </a:rPr>
              <a:t> c</a:t>
            </a:r>
            <a:r>
              <a:rPr lang="en-US" sz="6000" dirty="0" smtClean="0">
                <a:solidFill>
                  <a:srgbClr val="103A51"/>
                </a:solidFill>
              </a:rPr>
              <a:t>ollection-like</a:t>
            </a:r>
            <a:br>
              <a:rPr lang="en-US" sz="6000" dirty="0" smtClean="0">
                <a:solidFill>
                  <a:srgbClr val="103A51"/>
                </a:solidFill>
              </a:rPr>
            </a:br>
            <a:r>
              <a:rPr lang="en-US" sz="6000" dirty="0" smtClean="0">
                <a:solidFill>
                  <a:srgbClr val="103A51"/>
                </a:solidFill>
              </a:rPr>
              <a:t>API</a:t>
            </a:r>
            <a:endParaRPr lang="en-US" sz="6000" dirty="0">
              <a:solidFill>
                <a:srgbClr val="103A51"/>
              </a:solidFill>
            </a:endParaRPr>
          </a:p>
        </p:txBody>
      </p:sp>
      <p:pic>
        <p:nvPicPr>
          <p:cNvPr id="5" name="Picture 4" descr="slick-logo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000" y="4174273"/>
            <a:ext cx="4320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6633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Scala</a:t>
            </a:r>
            <a:r>
              <a:rPr lang="en-US" dirty="0"/>
              <a:t> c</a:t>
            </a:r>
            <a:r>
              <a:rPr lang="en-US" dirty="0" smtClean="0"/>
              <a:t>ollection</a:t>
            </a:r>
            <a:r>
              <a:rPr lang="en-US" dirty="0"/>
              <a:t>-</a:t>
            </a:r>
            <a:r>
              <a:rPr lang="en-US" dirty="0" smtClean="0"/>
              <a:t>like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51784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931968"/>
                </a:solidFill>
                <a:latin typeface="Consolas"/>
                <a:ea typeface="Monaco"/>
                <a:cs typeface="Consolas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( d &lt;- Devices;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   </a:t>
            </a:r>
            <a:r>
              <a:rPr lang="en-US" dirty="0">
                <a:solidFill>
                  <a:srgbClr val="931968"/>
                </a:solidFill>
                <a:latin typeface="Consolas"/>
                <a:ea typeface="Monaco"/>
                <a:cs typeface="Consolas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d.price</a:t>
            </a:r>
            <a:r>
              <a:rPr lang="en-US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&gt; </a:t>
            </a:r>
            <a:r>
              <a:rPr lang="en-US" dirty="0" smtClean="0">
                <a:solidFill>
                  <a:srgbClr val="D0A3FF"/>
                </a:solidFill>
                <a:latin typeface="Consolas"/>
                <a:ea typeface="Monaco"/>
                <a:cs typeface="Consolas"/>
              </a:rPr>
              <a:t>1000.0</a:t>
            </a:r>
            <a:endParaRPr lang="en-US" dirty="0">
              <a:solidFill>
                <a:srgbClr val="000000"/>
              </a:solidFill>
              <a:latin typeface="Consolas"/>
              <a:ea typeface="Monaco"/>
              <a:cs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) </a:t>
            </a:r>
            <a:r>
              <a:rPr lang="en-US" dirty="0">
                <a:solidFill>
                  <a:srgbClr val="931968"/>
                </a:solidFill>
                <a:latin typeface="Consolas"/>
                <a:ea typeface="Monaco"/>
                <a:cs typeface="Consolas"/>
              </a:rPr>
              <a:t>yield</a:t>
            </a:r>
            <a:r>
              <a:rPr lang="en-US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d.acquisition</a:t>
            </a:r>
            <a:endParaRPr lang="en-US" dirty="0">
              <a:solidFill>
                <a:srgbClr val="000000"/>
              </a:solidFill>
              <a:latin typeface="Consolas"/>
              <a:ea typeface="Monaco"/>
              <a:cs typeface="Consolas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/>
              <a:ea typeface="Monaco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Devices</a:t>
            </a:r>
            <a:endParaRPr lang="en-US" dirty="0">
              <a:solidFill>
                <a:srgbClr val="000000"/>
              </a:solidFill>
              <a:latin typeface="Consolas"/>
              <a:ea typeface="Monaco"/>
              <a:cs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.filter(_.price &gt; </a:t>
            </a:r>
            <a:r>
              <a:rPr lang="en-US" dirty="0" smtClean="0">
                <a:solidFill>
                  <a:srgbClr val="D0A3FF"/>
                </a:solidFill>
                <a:latin typeface="Consolas"/>
                <a:ea typeface="Monaco"/>
                <a:cs typeface="Consolas"/>
              </a:rPr>
              <a:t>1000.0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)</a:t>
            </a:r>
            <a:endParaRPr lang="en-US" dirty="0">
              <a:solidFill>
                <a:srgbClr val="000000"/>
              </a:solidFill>
              <a:latin typeface="Consolas"/>
              <a:ea typeface="Monaco"/>
              <a:cs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.map(_.acquisition)</a:t>
            </a:r>
            <a:endParaRPr lang="en-US" dirty="0">
              <a:latin typeface="Consolas"/>
              <a:cs typeface="Consolas"/>
            </a:endParaRP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72291531"/>
              </p:ext>
            </p:extLst>
          </p:nvPr>
        </p:nvGraphicFramePr>
        <p:xfrm>
          <a:off x="6491176" y="1600200"/>
          <a:ext cx="2517808" cy="16459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51780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Device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id: Long</a:t>
                      </a:r>
                    </a:p>
                    <a:p>
                      <a:r>
                        <a:rPr lang="en-US" sz="2400" dirty="0" smtClean="0"/>
                        <a:t>price: Double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acquisition: Date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27956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BDC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2312"/>
            <a:ext cx="7772400" cy="147002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>
                <a:solidFill>
                  <a:srgbClr val="103A51"/>
                </a:solidFill>
              </a:rPr>
              <a:t>2</a:t>
            </a:r>
            <a:br>
              <a:rPr lang="en-US" sz="6000" dirty="0">
                <a:solidFill>
                  <a:srgbClr val="103A51"/>
                </a:solidFill>
              </a:rPr>
            </a:br>
            <a:r>
              <a:rPr lang="en-US" sz="6000" dirty="0" smtClean="0">
                <a:solidFill>
                  <a:srgbClr val="103A51"/>
                </a:solidFill>
              </a:rPr>
              <a:t>Predictable SQL structure</a:t>
            </a:r>
            <a:endParaRPr lang="en-US" sz="6000" dirty="0">
              <a:solidFill>
                <a:srgbClr val="103A51"/>
              </a:solidFill>
            </a:endParaRPr>
          </a:p>
        </p:txBody>
      </p:sp>
      <p:pic>
        <p:nvPicPr>
          <p:cNvPr id="5" name="Picture 4" descr="slick-logo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000" y="4174273"/>
            <a:ext cx="4320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2922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Predictable SQL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Devices</a:t>
            </a:r>
            <a:endParaRPr lang="en-US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.filter(_.price &gt; </a:t>
            </a:r>
            <a:r>
              <a:rPr lang="en-US" dirty="0">
                <a:solidFill>
                  <a:srgbClr val="D0A3FF"/>
                </a:solidFill>
                <a:latin typeface="Consolas"/>
                <a:ea typeface="Consolas"/>
                <a:cs typeface="Consolas"/>
              </a:rPr>
              <a:t>1000.0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.map(_.acquisition)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.</a:t>
            </a:r>
            <a:r>
              <a:rPr lang="en-US" b="1" dirty="0" err="1">
                <a:solidFill>
                  <a:srgbClr val="FF0000"/>
                </a:solidFill>
                <a:latin typeface="Consolas"/>
                <a:ea typeface="Consolas"/>
                <a:cs typeface="Consolas"/>
              </a:rPr>
              <a:t>selectStatement</a:t>
            </a:r>
            <a:endParaRPr lang="en-US" b="1" dirty="0">
              <a:solidFill>
                <a:srgbClr val="FF0000"/>
              </a:solidFill>
              <a:latin typeface="Consolas"/>
              <a:ea typeface="Consolas"/>
              <a:cs typeface="Consolas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 marL="0" indent="0">
              <a:buNone/>
            </a:pPr>
            <a:endParaRPr lang="en-US" dirty="0">
              <a:solidFill>
                <a:srgbClr val="0000FF"/>
              </a:solidFill>
              <a:latin typeface="Consolas"/>
              <a:ea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</a:rPr>
              <a:t>select x2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</a:rPr>
              <a:t>."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</a:rPr>
              <a:t>ACQUISITION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</a:rPr>
              <a:t>" 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</a:rPr>
              <a:t>from "DEVICE" x2 where x2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</a:rPr>
              <a:t>."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</a:rPr>
              <a:t>PRICE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</a:rPr>
              <a:t>" 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</a:rPr>
              <a:t>&gt; 1000.0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570594" y="3867416"/>
            <a:ext cx="0" cy="916265"/>
          </a:xfrm>
          <a:prstGeom prst="straightConnector1">
            <a:avLst/>
          </a:prstGeom>
          <a:ln w="254000" cap="flat">
            <a:solidFill>
              <a:schemeClr val="bg1">
                <a:lumMod val="75000"/>
              </a:schemeClr>
            </a:solidFill>
            <a:tailEnd type="triangle" w="med" len="sm"/>
          </a:ln>
          <a:effectLst>
            <a:outerShdw blurRad="50800" dist="38100" dir="2700000" algn="tl" rotWithShape="0">
              <a:srgbClr val="103A51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54201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BDC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2312"/>
            <a:ext cx="7772400" cy="147002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 smtClean="0">
                <a:solidFill>
                  <a:srgbClr val="103A51"/>
                </a:solidFill>
              </a:rPr>
              <a:t>3</a:t>
            </a:r>
            <a:br>
              <a:rPr lang="en-US" sz="6000" dirty="0" smtClean="0">
                <a:solidFill>
                  <a:srgbClr val="103A51"/>
                </a:solidFill>
              </a:rPr>
            </a:br>
            <a:r>
              <a:rPr lang="en-US" sz="6000" dirty="0" smtClean="0">
                <a:solidFill>
                  <a:srgbClr val="103A51"/>
                </a:solidFill>
              </a:rPr>
              <a:t>Type-safety</a:t>
            </a:r>
            <a:endParaRPr lang="en-US" sz="6000" dirty="0">
              <a:solidFill>
                <a:srgbClr val="103A51"/>
              </a:solidFill>
              <a:latin typeface="Source Sans Pro"/>
            </a:endParaRPr>
          </a:p>
        </p:txBody>
      </p:sp>
      <p:pic>
        <p:nvPicPr>
          <p:cNvPr id="5" name="Picture 4" descr="slick-logo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000" y="4174273"/>
            <a:ext cx="4320000" cy="2160000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3226703" y="2073664"/>
            <a:ext cx="1672492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b="1" i="0" kern="1200">
                <a:solidFill>
                  <a:srgbClr val="E55057"/>
                </a:solidFill>
                <a:latin typeface="Source Sans Pro"/>
                <a:ea typeface="+mj-ea"/>
                <a:cs typeface="+mj-cs"/>
              </a:defRPr>
            </a:lvl1pPr>
          </a:lstStyle>
          <a:p>
            <a:pPr algn="ctr"/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6754496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Compile-Time </a:t>
            </a:r>
            <a:r>
              <a:rPr lang="en-US" dirty="0"/>
              <a:t>S</a:t>
            </a:r>
            <a:r>
              <a:rPr lang="en-US" dirty="0" smtClean="0"/>
              <a:t>afety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Spelling mistake in column name?</a:t>
            </a:r>
          </a:p>
          <a:p>
            <a:r>
              <a:rPr lang="en-US" dirty="0" smtClean="0"/>
              <a:t>Wrong column type?</a:t>
            </a:r>
          </a:p>
          <a:p>
            <a:r>
              <a:rPr lang="en-US" dirty="0" smtClean="0"/>
              <a:t>Query doesn’t match expected result type?</a:t>
            </a:r>
          </a:p>
          <a:p>
            <a:endParaRPr lang="en-US" dirty="0"/>
          </a:p>
        </p:txBody>
      </p:sp>
      <p:pic>
        <p:nvPicPr>
          <p:cNvPr id="4" name="Picture 3" descr="allseeingey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495" y="3615573"/>
            <a:ext cx="2650121" cy="283562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097479" y="4459209"/>
            <a:ext cx="40974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err="1" smtClean="0">
                <a:solidFill>
                  <a:srgbClr val="E55057"/>
                </a:solidFill>
              </a:rPr>
              <a:t>scalac</a:t>
            </a:r>
            <a:r>
              <a:rPr lang="en-US" sz="4400" b="1" dirty="0" smtClean="0">
                <a:solidFill>
                  <a:srgbClr val="E55057"/>
                </a:solidFill>
              </a:rPr>
              <a:t> sees it all!</a:t>
            </a:r>
            <a:endParaRPr lang="en-US" sz="4400" b="1" dirty="0">
              <a:solidFill>
                <a:srgbClr val="E550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27082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12619</TotalTime>
  <Words>1139</Words>
  <Application>Microsoft Macintosh PowerPoint</Application>
  <PresentationFormat>On-screen Show (4:3)</PresentationFormat>
  <Paragraphs>261</Paragraphs>
  <Slides>37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Office Theme</vt:lpstr>
      <vt:lpstr>So Slick! An introduction</vt:lpstr>
      <vt:lpstr>                            (vs. ORM)</vt:lpstr>
      <vt:lpstr>8 Reasons for using Slick</vt:lpstr>
      <vt:lpstr>1 Scala collection-like API</vt:lpstr>
      <vt:lpstr>Scala collection-like API</vt:lpstr>
      <vt:lpstr>2 Predictable SQL structure</vt:lpstr>
      <vt:lpstr>Predictable SQL structure</vt:lpstr>
      <vt:lpstr>3 Type-safety</vt:lpstr>
      <vt:lpstr>Compile-Time Safety</vt:lpstr>
      <vt:lpstr>Caution: Error messages can be bad</vt:lpstr>
      <vt:lpstr>Enforce schema consistency</vt:lpstr>
      <vt:lpstr>4 Small configuration using Scala code</vt:lpstr>
      <vt:lpstr>Table description</vt:lpstr>
      <vt:lpstr>Connect</vt:lpstr>
      <vt:lpstr>5 Explicit control over execution and transfer</vt:lpstr>
      <vt:lpstr>Execution control</vt:lpstr>
      <vt:lpstr>6 Loosely-coupled, flexible mapping</vt:lpstr>
      <vt:lpstr>Table description</vt:lpstr>
      <vt:lpstr>Table description</vt:lpstr>
      <vt:lpstr>case class mapping</vt:lpstr>
      <vt:lpstr>Custom mapping</vt:lpstr>
      <vt:lpstr>7 Plain SQL support</vt:lpstr>
      <vt:lpstr>Plain SQL support</vt:lpstr>
      <vt:lpstr>8 composable / re-usable queries</vt:lpstr>
      <vt:lpstr>Composable, re-usable queries</vt:lpstr>
      <vt:lpstr>Live Demo</vt:lpstr>
      <vt:lpstr>Slick app design</vt:lpstr>
      <vt:lpstr>Mental paradigm shift</vt:lpstr>
      <vt:lpstr>Suggested Slick app architecture</vt:lpstr>
      <vt:lpstr>Relationships / Associations</vt:lpstr>
      <vt:lpstr>Auto joins (not in Slick, but easy to implement)</vt:lpstr>
      <vt:lpstr>Other features</vt:lpstr>
      <vt:lpstr>Other features</vt:lpstr>
      <vt:lpstr>Outlook</vt:lpstr>
      <vt:lpstr>2.0 until end of 2013</vt:lpstr>
      <vt:lpstr>Current experiments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name</dc:title>
  <dc:creator>lkjkhgf</dc:creator>
  <cp:lastModifiedBy>Jan Christopher Vogt</cp:lastModifiedBy>
  <cp:revision>263</cp:revision>
  <dcterms:created xsi:type="dcterms:W3CDTF">2013-06-06T16:16:08Z</dcterms:created>
  <dcterms:modified xsi:type="dcterms:W3CDTF">2013-12-04T21:51:35Z</dcterms:modified>
</cp:coreProperties>
</file>