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0" r:id="rId3"/>
    <p:sldId id="272" r:id="rId4"/>
    <p:sldId id="265" r:id="rId5"/>
    <p:sldId id="268" r:id="rId6"/>
    <p:sldId id="267" r:id="rId7"/>
    <p:sldId id="273" r:id="rId8"/>
    <p:sldId id="276" r:id="rId9"/>
    <p:sldId id="275" r:id="rId10"/>
    <p:sldId id="279" r:id="rId11"/>
    <p:sldId id="282" r:id="rId12"/>
    <p:sldId id="281" r:id="rId13"/>
    <p:sldId id="283" r:id="rId14"/>
    <p:sldId id="297" r:id="rId15"/>
    <p:sldId id="277" r:id="rId16"/>
    <p:sldId id="284" r:id="rId17"/>
    <p:sldId id="285" r:id="rId18"/>
    <p:sldId id="286" r:id="rId19"/>
    <p:sldId id="291" r:id="rId20"/>
    <p:sldId id="289" r:id="rId21"/>
    <p:sldId id="288" r:id="rId22"/>
    <p:sldId id="290" r:id="rId23"/>
    <p:sldId id="292" r:id="rId24"/>
    <p:sldId id="293" r:id="rId25"/>
    <p:sldId id="294" r:id="rId26"/>
    <p:sldId id="295" r:id="rId27"/>
    <p:sldId id="296" r:id="rId28"/>
    <p:sldId id="301" r:id="rId29"/>
    <p:sldId id="303" r:id="rId30"/>
    <p:sldId id="304" r:id="rId31"/>
    <p:sldId id="298" r:id="rId32"/>
    <p:sldId id="299" r:id="rId33"/>
    <p:sldId id="305" r:id="rId34"/>
    <p:sldId id="314" r:id="rId35"/>
    <p:sldId id="320" r:id="rId36"/>
    <p:sldId id="321" r:id="rId37"/>
    <p:sldId id="317" r:id="rId38"/>
    <p:sldId id="306" r:id="rId39"/>
    <p:sldId id="310" r:id="rId40"/>
    <p:sldId id="311" r:id="rId41"/>
    <p:sldId id="312" r:id="rId42"/>
    <p:sldId id="307" r:id="rId43"/>
    <p:sldId id="323" r:id="rId44"/>
    <p:sldId id="327" r:id="rId45"/>
    <p:sldId id="322" r:id="rId46"/>
    <p:sldId id="308" r:id="rId47"/>
    <p:sldId id="319" r:id="rId48"/>
    <p:sldId id="328" r:id="rId49"/>
    <p:sldId id="329" r:id="rId50"/>
    <p:sldId id="330" r:id="rId51"/>
    <p:sldId id="331" r:id="rId52"/>
    <p:sldId id="313" r:id="rId53"/>
    <p:sldId id="334" r:id="rId54"/>
    <p:sldId id="315" r:id="rId55"/>
    <p:sldId id="325" r:id="rId56"/>
    <p:sldId id="302" r:id="rId57"/>
    <p:sldId id="333" r:id="rId58"/>
    <p:sldId id="258" r:id="rId59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F49"/>
    <a:srgbClr val="CCFFCC"/>
    <a:srgbClr val="FFFF99"/>
    <a:srgbClr val="FFCCFF"/>
    <a:srgbClr val="CCECFF"/>
    <a:srgbClr val="CCFFFF"/>
    <a:srgbClr val="810426"/>
    <a:srgbClr val="B20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5583" autoAdjust="0"/>
  </p:normalViewPr>
  <p:slideViewPr>
    <p:cSldViewPr snapToObjects="1">
      <p:cViewPr varScale="1">
        <p:scale>
          <a:sx n="83" d="100"/>
          <a:sy n="83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D66E3CC-7F9E-49B5-88FA-C5132B6D5CC7}" type="datetime1">
              <a:rPr lang="de-DE"/>
              <a:pPr>
                <a:defRPr/>
              </a:pPr>
              <a:t>06.09.2011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B6CDBAF-64C1-46C8-9271-513159B1E9A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67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3C8A3E8-C9D1-405D-8DB8-DBEBC13E2D60}" type="datetime1">
              <a:rPr lang="de-DE"/>
              <a:pPr>
                <a:defRPr/>
              </a:pPr>
              <a:t>06.09.2011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9626FC8-9E4E-471E-8255-96E0884F8A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73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9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Überleitung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Wichtige ScalaQuery-Features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43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 threadLocalSession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ohne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Transaktion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auch direkt auf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755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Scala-Collections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r>
              <a:rPr lang="en-US" dirty="0" smtClean="0"/>
              <a:t>&gt;&gt;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32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 ScalaQuery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Table-Objekt</a:t>
            </a:r>
            <a:r>
              <a:rPr lang="de-DE" baseline="0" dirty="0" smtClean="0"/>
              <a:t> beschreibt Tabelle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Daten einfügen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Tupel-Typ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Query statt neuer Liste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=== statt ==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Projection-Operator ~ statt</a:t>
            </a:r>
            <a:r>
              <a:rPr lang="de-DE" baseline="0" dirty="0" smtClean="0"/>
              <a:t> Tupel-Konstruktur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foreach führt Query aus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35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Suppliers-Tabelle für die Kaffee-Lieferanten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Table-Konstruktor mit Tabellentyp</a:t>
            </a:r>
            <a:r>
              <a:rPr lang="de-DE" baseline="0" dirty="0" smtClean="0"/>
              <a:t> + Name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Spalten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als def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Spalten-Parameter (für DDL)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*-Projektion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Index mit Unique-Constraint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r>
              <a:rPr lang="en-US" dirty="0" smtClean="0"/>
              <a:t>&gt;&gt;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174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Coffees-Tabelle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Foreign Key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expliziter Primary Key:</a:t>
            </a:r>
            <a:r>
              <a:rPr lang="de-DE" baseline="0" dirty="0" smtClean="0"/>
              <a:t> Name, mehrere Spalten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321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708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Query Language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TypeMapper: schon benutzt bei column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Treiber + passende Table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Unterstützte Datenbanken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66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Treiber übergeben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alle Features im Profil definiert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Session-Handling</a:t>
            </a:r>
            <a:r>
              <a:rPr lang="de-DE" baseline="0" dirty="0" smtClean="0"/>
              <a:t> hier im DAO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alternativ: auslagern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045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Verschachtelte Schleifen mit Collections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Impliziter Inner Join in ScalaQuery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Bekannt</a:t>
            </a:r>
            <a:r>
              <a:rPr lang="de-DE" baseline="0" dirty="0" smtClean="0"/>
              <a:t> aus Foreign Key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Foreign Key direkt navigierbar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geht auch ohne FK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weitere Abstraktionsmöglichkeit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65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Parameter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Rückgabewert</a:t>
            </a:r>
            <a:r>
              <a:rPr lang="en-US" dirty="0" smtClean="0"/>
              <a:t>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Exception-Handling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Mutable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652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Basistypen, Option, Default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Default-Werte für</a:t>
            </a:r>
            <a:r>
              <a:rPr lang="de-DE" baseline="0" dirty="0" smtClean="0"/>
              <a:t> alle Typen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65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Enumeration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MappedTypeMapper.base reicht meist</a:t>
            </a:r>
            <a:r>
              <a:rPr lang="de-DE" baseline="0" dirty="0" smtClean="0"/>
              <a:t> für Anwendungsentwicklung</a:t>
            </a:r>
            <a:endParaRPr lang="de-DE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TypeMapper auch flexibler direkt zu implementieren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Einfügen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Auslesen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asColumnOf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941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groupBy, orderBy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Nur Spalten aus groupBy dürfen direkt in</a:t>
            </a:r>
            <a:r>
              <a:rPr lang="de-DE" baseline="0" dirty="0" smtClean="0"/>
              <a:t> orderBy oder yield verwendet werden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Andere Spalten aggregiert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Aggregierungsmethoden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652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Einfaches</a:t>
            </a:r>
            <a:r>
              <a:rPr lang="de-DE" baseline="0" dirty="0" smtClean="0"/>
              <a:t> Beispiel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Syntaxbaum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SQL-Statement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188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braucht</a:t>
            </a:r>
            <a:r>
              <a:rPr lang="de-DE" baseline="0" dirty="0" smtClean="0"/>
              <a:t> man eigentlich nicht -&gt; implizit ist einfacher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r>
              <a:rPr lang="en-US" dirty="0" smtClean="0"/>
              <a:t>&gt;&gt;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447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Left Outer</a:t>
            </a:r>
            <a:r>
              <a:rPr lang="de-DE" baseline="0" dirty="0" smtClean="0"/>
              <a:t> Join: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Erzeugt eine Dummy-Zeile, wenn die rechte Seite leer ist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DB liefert NULL-Werte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Hier auf Default gemappt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 .? Zu Option gemacht -&gt; NULL</a:t>
            </a:r>
            <a:r>
              <a:rPr lang="de-DE" baseline="0" dirty="0" smtClean="0"/>
              <a:t> wird als None sichtbar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r>
              <a:rPr lang="en-US" dirty="0" smtClean="0"/>
              <a:t>&gt;&gt;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858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r>
              <a:rPr lang="en-US" dirty="0" smtClean="0"/>
              <a:t>&gt;&gt;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0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Case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Rückgabetype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914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Wie ohne groupBy?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Vereinfachung: Niedrigster</a:t>
            </a:r>
            <a:r>
              <a:rPr lang="de-DE" baseline="0" dirty="0" smtClean="0"/>
              <a:t> Preis pro Anbieter ist eindeutig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wir brauchen lowestPriceForSupplier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als Query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Mit .asColumn als Sub-Query eingebettet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Correlated Sub-Query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auch</a:t>
            </a:r>
            <a:r>
              <a:rPr lang="de-DE" baseline="0" dirty="0" smtClean="0"/>
              <a:t> in yield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direkt in .in und .notIn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.exists und .count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585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Collections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unionAll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91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ORM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80%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082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Collections: take</a:t>
            </a:r>
            <a:r>
              <a:rPr lang="de-DE" baseline="0" dirty="0" smtClean="0"/>
              <a:t> und drop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ScalaQuery: genauso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DB-Ergebnisse sind normalerweise unsortiert!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675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Einfacher</a:t>
            </a:r>
            <a:r>
              <a:rPr lang="de-DE" baseline="0" dirty="0" smtClean="0"/>
              <a:t> Query: Aber was passiert wann?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Syntaxbaum erzeugen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SQL</a:t>
            </a:r>
            <a:r>
              <a:rPr lang="de-DE" baseline="0" dirty="0" smtClean="0"/>
              <a:t> erzeugen und ausführen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Konstante steht direkt im Code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Sicherheitsproblem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Statement-Cache</a:t>
            </a:r>
            <a:r>
              <a:rPr lang="de-DE" baseline="0" dirty="0" smtClean="0"/>
              <a:t> und Query Plan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Bind-Variable vermeidet die Probleme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Weiterhin Performance-Problem im Scala-Code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r>
              <a:rPr lang="en-US" dirty="0" smtClean="0"/>
              <a:t>&gt;&gt;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430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Query-Templates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Parameter-Objekt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Auch mehr Parameter:</a:t>
            </a:r>
            <a:r>
              <a:rPr lang="de-DE" baseline="0" dirty="0" smtClean="0"/>
              <a:t> Generiert dann Tupel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als val deklariert: Nur einmal ausführen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erzeugt kompletten Syntaxbaum</a:t>
            </a:r>
            <a:r>
              <a:rPr lang="de-DE" baseline="0" dirty="0" smtClean="0"/>
              <a:t> und SQL-Code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Parametrisierung</a:t>
            </a:r>
            <a:r>
              <a:rPr lang="de-DE" baseline="0" dirty="0" smtClean="0"/>
              <a:t> ist jetzt billig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96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einfaches</a:t>
            </a:r>
            <a:r>
              <a:rPr lang="de-DE" baseline="0" dirty="0" smtClean="0"/>
              <a:t> Beispiel mit Tupel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passende Case Class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wollen wir verwenden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bidirektionales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606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im Prinzip</a:t>
            </a:r>
            <a:r>
              <a:rPr lang="de-DE" baseline="0" dirty="0" smtClean="0"/>
              <a:t> schon bekannt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zwei Tabellen aus einer Klasse -&gt; nicht in SQL, aber kein Problem in Scala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einfügen in Coffees1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Statement ausgeben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r>
              <a:rPr lang="en-US" dirty="0" smtClean="0"/>
              <a:t>&gt;&gt;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746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Query auch für Insert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Statement ansehen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aus Original-Tabelle löschen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Statement ansehen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r>
              <a:rPr lang="en-US" dirty="0" smtClean="0"/>
              <a:t>&gt;&gt;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908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Alternativ:</a:t>
            </a:r>
            <a:r>
              <a:rPr lang="de-DE" baseline="0" dirty="0" smtClean="0"/>
              <a:t> Original updaten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Statement ausgeben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710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Direkt SQL schreiben, wenn man es braucht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NA = No Args; Rückgabetyp String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Query mit Parameter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Parametrisierter Invoker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Mehrere Parameter und Rückgabewerte</a:t>
            </a:r>
            <a:r>
              <a:rPr lang="de-DE" baseline="0" dirty="0" smtClean="0"/>
              <a:t> als Tupel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998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SetParameter</a:t>
            </a:r>
            <a:r>
              <a:rPr lang="de-DE" baseline="0" dirty="0" smtClean="0"/>
              <a:t> und GetResult: Implicits zur Konvertierung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Für Tupel und Basisdatentypen vorhanden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eigene Case Class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eigener Konverter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4770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4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Relation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Attribut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Tupel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Relationswert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Relationsvariable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901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Typesafe, Slick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SIQ + SQ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096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aktuell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SQ 0.10: Nested</a:t>
            </a:r>
            <a:r>
              <a:rPr lang="de-DE" baseline="0" dirty="0" smtClean="0"/>
              <a:t> Tuples</a:t>
            </a:r>
            <a:endParaRPr lang="de-DE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SIQ: Nested Collections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Language Virtualization: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auch Operatoren wie == nutzbar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weitere Features wie Pattern-Matching und echtes if-else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85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Identität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	Nein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Zustand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	Transaktional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Verhalten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	Nein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Kapselung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	Nein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4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Web-Site: Übersichtsliste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Einzelansicht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972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Datenmodell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Objektmodell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03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Code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Was ist Seq? Vermutlich strict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Was ist Coffee? Vermutlich lazy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n+1</a:t>
            </a:r>
            <a:r>
              <a:rPr lang="de-DE" baseline="0" dirty="0" smtClean="0"/>
              <a:t> -&gt; name strict machen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 anderer</a:t>
            </a:r>
            <a:r>
              <a:rPr lang="de-DE" baseline="0" dirty="0" smtClean="0"/>
              <a:t> Stelle müsste price auch strict sein -&gt; nicht allgemein festlegbar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  <a:endParaRPr lang="en-US" dirty="0" smtClean="0"/>
          </a:p>
          <a:p>
            <a:r>
              <a:rPr lang="de-DE" dirty="0" smtClean="0"/>
              <a:t>Erst Coffee wegen price geladen -&gt; Extra-Query</a:t>
            </a:r>
            <a:r>
              <a:rPr lang="de-DE" baseline="0" dirty="0" smtClean="0"/>
              <a:t> für Supplier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2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Funktionale Programmierung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case class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Konstruktor-Parameter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Tupel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Variable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----------------------------------------</a:t>
            </a:r>
          </a:p>
          <a:p>
            <a:r>
              <a:rPr lang="de-DE" dirty="0" smtClean="0"/>
              <a:t>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93345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B20025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772400" cy="106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rgbClr val="715F4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781800" cy="91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6781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781800" cy="8842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143000" y="1600200"/>
            <a:ext cx="324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1"/>
          </p:nvPr>
        </p:nvSpPr>
        <p:spPr>
          <a:xfrm>
            <a:off x="4648200" y="1600200"/>
            <a:ext cx="324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781800" cy="8842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781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6781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143000" y="53340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143000" y="1600200"/>
            <a:ext cx="6781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Ebene 1</a:t>
            </a:r>
          </a:p>
          <a:p>
            <a:pPr lvl="1"/>
            <a:r>
              <a:rPr lang="de-DE" smtClean="0"/>
              <a:t>Ebene 2</a:t>
            </a:r>
          </a:p>
          <a:p>
            <a:pPr lvl="2"/>
            <a:r>
              <a:rPr lang="de-DE" smtClean="0"/>
              <a:t>Ebene 3</a:t>
            </a:r>
          </a:p>
          <a:p>
            <a:pPr lvl="3"/>
            <a:r>
              <a:rPr lang="de-DE" smtClean="0"/>
              <a:t>Ebene 4</a:t>
            </a:r>
          </a:p>
          <a:p>
            <a:pPr lvl="4"/>
            <a:r>
              <a:rPr lang="de-DE" smtClean="0"/>
              <a:t>Ebene 5</a:t>
            </a:r>
          </a:p>
          <a:p>
            <a:pPr lvl="4"/>
            <a:r>
              <a:rPr lang="de-DE" smtClean="0"/>
              <a:t>Ebene 6</a:t>
            </a:r>
          </a:p>
          <a:p>
            <a:pPr lvl="4"/>
            <a:r>
              <a:rPr lang="de-DE" smtClean="0"/>
              <a:t>Ebene 7</a:t>
            </a:r>
          </a:p>
          <a:p>
            <a:pPr lvl="4"/>
            <a:r>
              <a:rPr lang="de-DE" smtClean="0"/>
              <a:t>Ebene 8</a:t>
            </a:r>
          </a:p>
          <a:p>
            <a:pPr lvl="4"/>
            <a:r>
              <a:rPr lang="de-DE" smtClean="0"/>
              <a:t>Ebene 9</a:t>
            </a:r>
          </a:p>
          <a:p>
            <a:pPr lvl="4"/>
            <a:endParaRPr lang="de-DE" smtClean="0"/>
          </a:p>
        </p:txBody>
      </p:sp>
      <p:sp>
        <p:nvSpPr>
          <p:cNvPr id="5" name="Textfeld 4"/>
          <p:cNvSpPr txBox="1"/>
          <p:nvPr/>
        </p:nvSpPr>
        <p:spPr>
          <a:xfrm>
            <a:off x="1143000" y="6356350"/>
            <a:ext cx="6934200" cy="2619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tabLst>
                <a:tab pos="6719888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6719888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6719888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6719888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6719888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719888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719888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19888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719888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100" b="1" dirty="0">
                <a:solidFill>
                  <a:srgbClr val="B20025"/>
                </a:solidFill>
                <a:latin typeface="Times New Roman" charset="0"/>
              </a:rPr>
              <a:t>Herbst</a:t>
            </a:r>
            <a:r>
              <a:rPr lang="de-DE" sz="1100" b="1" dirty="0">
                <a:solidFill>
                  <a:srgbClr val="715F49"/>
                </a:solidFill>
                <a:latin typeface="Times New Roman" charset="0"/>
              </a:rPr>
              <a:t>campus </a:t>
            </a:r>
            <a:r>
              <a:rPr lang="de-DE" sz="900" b="1" dirty="0" smtClean="0">
                <a:solidFill>
                  <a:srgbClr val="715F49"/>
                </a:solidFill>
                <a:latin typeface="Times New Roman" charset="0"/>
              </a:rPr>
              <a:t>20</a:t>
            </a:r>
            <a:r>
              <a:rPr lang="de-DE" sz="900" b="1" dirty="0" smtClean="0">
                <a:solidFill>
                  <a:srgbClr val="B20025"/>
                </a:solidFill>
                <a:latin typeface="Times New Roman" charset="0"/>
              </a:rPr>
              <a:t>11</a:t>
            </a:r>
            <a:r>
              <a:rPr lang="de-DE" sz="1100" dirty="0" smtClean="0">
                <a:solidFill>
                  <a:srgbClr val="715F49"/>
                </a:solidFill>
                <a:latin typeface="Times New Roman" charset="0"/>
              </a:rPr>
              <a:t> </a:t>
            </a:r>
            <a:r>
              <a:rPr lang="de-DE" sz="1100" dirty="0">
                <a:solidFill>
                  <a:srgbClr val="715F49"/>
                </a:solidFill>
                <a:latin typeface="Times New Roman" charset="0"/>
              </a:rPr>
              <a:t>– </a:t>
            </a:r>
            <a:r>
              <a:rPr lang="de-DE" sz="1100" dirty="0" err="1" smtClean="0">
                <a:solidFill>
                  <a:srgbClr val="715F49"/>
                </a:solidFill>
                <a:latin typeface="Times New Roman" charset="0"/>
              </a:rPr>
              <a:t>Relationell</a:t>
            </a:r>
            <a:r>
              <a:rPr lang="de-DE" sz="1100" dirty="0" smtClean="0">
                <a:solidFill>
                  <a:srgbClr val="715F49"/>
                </a:solidFill>
                <a:latin typeface="Times New Roman" charset="0"/>
              </a:rPr>
              <a:t> auch ohne SQL</a:t>
            </a:r>
            <a:r>
              <a:rPr lang="de-DE" sz="1100" dirty="0">
                <a:solidFill>
                  <a:srgbClr val="715F49"/>
                </a:solidFill>
                <a:latin typeface="Times New Roman" charset="0"/>
              </a:rPr>
              <a:t>	</a:t>
            </a:r>
            <a:fld id="{8C6EA9B5-3A53-473E-8737-82FD82659527}" type="slidenum">
              <a:rPr lang="de-DE" sz="1100">
                <a:solidFill>
                  <a:srgbClr val="715F49"/>
                </a:solidFill>
                <a:latin typeface="Times New Roman" charset="0"/>
              </a:rPr>
              <a:pPr eaLnBrk="1" hangingPunct="1">
                <a:defRPr/>
              </a:pPr>
              <a:t>‹#›</a:t>
            </a:fld>
            <a:endParaRPr lang="de-DE" sz="1100" dirty="0">
              <a:solidFill>
                <a:srgbClr val="715F49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3" r:id="rId3"/>
    <p:sldLayoutId id="2147483652" r:id="rId4"/>
    <p:sldLayoutId id="2147483651" r:id="rId5"/>
    <p:sldLayoutId id="2147483650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lnSpc>
          <a:spcPts val="3200"/>
        </a:lnSpc>
        <a:spcBef>
          <a:spcPts val="3688"/>
        </a:spcBef>
        <a:spcAft>
          <a:spcPct val="0"/>
        </a:spcAft>
        <a:defRPr lang="de-DE" sz="3000" kern="1200">
          <a:solidFill>
            <a:srgbClr val="810426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lnSpc>
          <a:spcPts val="3200"/>
        </a:lnSpc>
        <a:spcBef>
          <a:spcPts val="3688"/>
        </a:spcBef>
        <a:spcAft>
          <a:spcPct val="0"/>
        </a:spcAft>
        <a:defRPr sz="3000">
          <a:solidFill>
            <a:srgbClr val="810426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lnSpc>
          <a:spcPts val="3200"/>
        </a:lnSpc>
        <a:spcBef>
          <a:spcPts val="3688"/>
        </a:spcBef>
        <a:spcAft>
          <a:spcPct val="0"/>
        </a:spcAft>
        <a:defRPr sz="3000">
          <a:solidFill>
            <a:srgbClr val="810426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lnSpc>
          <a:spcPts val="3200"/>
        </a:lnSpc>
        <a:spcBef>
          <a:spcPts val="3688"/>
        </a:spcBef>
        <a:spcAft>
          <a:spcPct val="0"/>
        </a:spcAft>
        <a:defRPr sz="3000">
          <a:solidFill>
            <a:srgbClr val="810426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lnSpc>
          <a:spcPts val="3200"/>
        </a:lnSpc>
        <a:spcBef>
          <a:spcPts val="3688"/>
        </a:spcBef>
        <a:spcAft>
          <a:spcPct val="0"/>
        </a:spcAft>
        <a:defRPr sz="3000">
          <a:solidFill>
            <a:srgbClr val="810426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lnSpc>
          <a:spcPts val="3200"/>
        </a:lnSpc>
        <a:spcBef>
          <a:spcPts val="3688"/>
        </a:spcBef>
        <a:spcAft>
          <a:spcPct val="0"/>
        </a:spcAft>
        <a:defRPr sz="3000">
          <a:solidFill>
            <a:srgbClr val="810426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lnSpc>
          <a:spcPts val="3200"/>
        </a:lnSpc>
        <a:spcBef>
          <a:spcPts val="3688"/>
        </a:spcBef>
        <a:spcAft>
          <a:spcPct val="0"/>
        </a:spcAft>
        <a:defRPr sz="3000">
          <a:solidFill>
            <a:srgbClr val="810426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lnSpc>
          <a:spcPts val="3200"/>
        </a:lnSpc>
        <a:spcBef>
          <a:spcPts val="3688"/>
        </a:spcBef>
        <a:spcAft>
          <a:spcPct val="0"/>
        </a:spcAft>
        <a:defRPr sz="3000">
          <a:solidFill>
            <a:srgbClr val="810426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lnSpc>
          <a:spcPts val="3200"/>
        </a:lnSpc>
        <a:spcBef>
          <a:spcPts val="3688"/>
        </a:spcBef>
        <a:spcAft>
          <a:spcPct val="0"/>
        </a:spcAft>
        <a:defRPr sz="3000">
          <a:solidFill>
            <a:srgbClr val="810426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179388" indent="-179388"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buClr>
          <a:srgbClr val="B20025"/>
        </a:buClr>
        <a:buFont typeface="Arial" charset="0"/>
        <a:buChar char="•"/>
        <a:defRPr sz="2400" kern="1200">
          <a:solidFill>
            <a:srgbClr val="715F49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58775" indent="-179388"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buClr>
          <a:srgbClr val="B20025"/>
        </a:buClr>
        <a:buFont typeface="Arial" charset="0"/>
        <a:buChar char="•"/>
        <a:defRPr sz="2000" kern="1200">
          <a:solidFill>
            <a:srgbClr val="715F49"/>
          </a:solidFill>
          <a:latin typeface="Arial" charset="0"/>
          <a:ea typeface="ＭＳ Ｐゴシック" pitchFamily="-65" charset="-128"/>
          <a:cs typeface="ＭＳ Ｐゴシック"/>
        </a:defRPr>
      </a:lvl2pPr>
      <a:lvl3pPr marL="539750" indent="-179388"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buClr>
          <a:srgbClr val="B20025"/>
        </a:buClr>
        <a:buFont typeface="Arial" charset="0"/>
        <a:buChar char="•"/>
        <a:defRPr sz="2000" kern="1200">
          <a:solidFill>
            <a:srgbClr val="715F49"/>
          </a:solidFill>
          <a:latin typeface="Arial" charset="0"/>
          <a:ea typeface="ＭＳ Ｐゴシック" pitchFamily="-65" charset="-128"/>
          <a:cs typeface="ＭＳ Ｐゴシック"/>
        </a:defRPr>
      </a:lvl3pPr>
      <a:lvl4pPr marL="719138" indent="-179388"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buClr>
          <a:srgbClr val="B20025"/>
        </a:buClr>
        <a:buFont typeface="Arial" charset="0"/>
        <a:buChar char="•"/>
        <a:defRPr sz="2000" kern="1200">
          <a:solidFill>
            <a:srgbClr val="715F49"/>
          </a:solidFill>
          <a:latin typeface="Arial" charset="0"/>
          <a:ea typeface="ＭＳ Ｐゴシック" pitchFamily="-65" charset="-128"/>
          <a:cs typeface="ＭＳ Ｐゴシック"/>
        </a:defRPr>
      </a:lvl4pPr>
      <a:lvl5pPr marL="898525" indent="-179388"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buClr>
          <a:srgbClr val="B20025"/>
        </a:buClr>
        <a:buFont typeface="Arial" charset="0"/>
        <a:buChar char="•"/>
        <a:defRPr sz="2000" kern="1200">
          <a:solidFill>
            <a:srgbClr val="715F49"/>
          </a:solidFill>
          <a:latin typeface="Arial" charset="0"/>
          <a:ea typeface="ＭＳ Ｐゴシック" pitchFamily="-65" charset="-128"/>
          <a:cs typeface="ＭＳ Ｐゴシック"/>
        </a:defRPr>
      </a:lvl5pPr>
      <a:lvl6pPr marL="1080000" indent="-180000" algn="l" defTabSz="457200" rtl="0" eaLnBrk="1" latinLnBrk="0" hangingPunct="1">
        <a:lnSpc>
          <a:spcPts val="2800"/>
        </a:lnSpc>
        <a:spcBef>
          <a:spcPts val="0"/>
        </a:spcBef>
        <a:buClr>
          <a:srgbClr val="B20025"/>
        </a:buClr>
        <a:buFont typeface="Arial"/>
        <a:buChar char="•"/>
        <a:defRPr sz="2000" kern="1200">
          <a:solidFill>
            <a:srgbClr val="715F49"/>
          </a:solidFill>
          <a:latin typeface="+mn-lt"/>
          <a:ea typeface="+mn-ea"/>
          <a:cs typeface="+mn-cs"/>
        </a:defRPr>
      </a:lvl6pPr>
      <a:lvl7pPr marL="1260000" indent="-180000" algn="l" defTabSz="457200" rtl="0" eaLnBrk="1" latinLnBrk="0" hangingPunct="1">
        <a:lnSpc>
          <a:spcPts val="2800"/>
        </a:lnSpc>
        <a:spcBef>
          <a:spcPts val="0"/>
        </a:spcBef>
        <a:buClr>
          <a:srgbClr val="B20025"/>
        </a:buClr>
        <a:buFont typeface="Arial"/>
        <a:buChar char="•"/>
        <a:defRPr sz="2000" kern="1200">
          <a:solidFill>
            <a:srgbClr val="715F49"/>
          </a:solidFill>
          <a:latin typeface="+mn-lt"/>
          <a:ea typeface="+mn-ea"/>
          <a:cs typeface="+mn-cs"/>
        </a:defRPr>
      </a:lvl7pPr>
      <a:lvl8pPr marL="1440000" indent="-180000" algn="l" defTabSz="457200" rtl="0" eaLnBrk="1" latinLnBrk="0" hangingPunct="1">
        <a:lnSpc>
          <a:spcPts val="2800"/>
        </a:lnSpc>
        <a:spcBef>
          <a:spcPts val="0"/>
        </a:spcBef>
        <a:buClr>
          <a:srgbClr val="B20025"/>
        </a:buClr>
        <a:buFont typeface="Arial"/>
        <a:buChar char="•"/>
        <a:defRPr sz="2000" kern="1200">
          <a:solidFill>
            <a:srgbClr val="715F49"/>
          </a:solidFill>
          <a:latin typeface="+mn-lt"/>
          <a:ea typeface="+mn-ea"/>
          <a:cs typeface="+mn-cs"/>
        </a:defRPr>
      </a:lvl8pPr>
      <a:lvl9pPr marL="1620000" indent="-180000" algn="l" defTabSz="457200" rtl="0" eaLnBrk="1" latinLnBrk="0" hangingPunct="1">
        <a:lnSpc>
          <a:spcPts val="2800"/>
        </a:lnSpc>
        <a:spcBef>
          <a:spcPts val="0"/>
        </a:spcBef>
        <a:buClr>
          <a:srgbClr val="B20025"/>
        </a:buClr>
        <a:buFont typeface="Arial"/>
        <a:buChar char="•"/>
        <a:defRPr sz="2000" kern="1200">
          <a:solidFill>
            <a:srgbClr val="715F49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dneward.com/2006/06/26/The+Vietnam+Of+Computer+Science.aspx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eiger/scalaquery-examples" TargetMode="External"/><Relationship Id="rId2" Type="http://schemas.openxmlformats.org/officeDocument/2006/relationships/hyperlink" Target="http://scalaquer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szeiger/scala-query/tree/master/src/test/scala/org/scalaquery/test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scala-integrated-query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szeiger.de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jdbc/basic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/>
                <a:cs typeface="ＭＳ Ｐゴシック"/>
              </a:rPr>
              <a:t>Relationell auch ohne SQL</a:t>
            </a:r>
            <a:br>
              <a:rPr smtClean="0">
                <a:ea typeface="ＭＳ Ｐゴシック"/>
                <a:cs typeface="ＭＳ Ｐゴシック"/>
              </a:rPr>
            </a:br>
            <a:r>
              <a:rPr sz="1800" smtClean="0">
                <a:ea typeface="ＭＳ Ｐゴシック"/>
                <a:cs typeface="ＭＳ Ｐゴシック"/>
              </a:rPr>
              <a:t>Relationale Datenbanken mit ScalaQuery nutzen</a:t>
            </a:r>
            <a:endParaRPr smtClean="0">
              <a:ea typeface="ＭＳ Ｐゴシック"/>
              <a:cs typeface="ＭＳ Ｐゴシック"/>
            </a:endParaRPr>
          </a:p>
        </p:txBody>
      </p:sp>
      <p:sp>
        <p:nvSpPr>
          <p:cNvPr id="10242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smtClean="0">
                <a:latin typeface="Times New Roman" pitchFamily="18" charset="0"/>
                <a:ea typeface="ＭＳ Ｐゴシック"/>
                <a:cs typeface="ＭＳ Ｐゴシック"/>
              </a:rPr>
              <a:t>Stefan Zeiger</a:t>
            </a:r>
          </a:p>
          <a:p>
            <a:pPr eaLnBrk="1" hangingPunct="1"/>
            <a:r>
              <a:rPr lang="de-DE" sz="1800" smtClean="0">
                <a:latin typeface="Times New Roman" pitchFamily="18" charset="0"/>
                <a:ea typeface="ＭＳ Ｐゴシック"/>
                <a:cs typeface="ＭＳ Ｐゴシック"/>
              </a:rPr>
              <a:t>Commerzbank 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Impedance Mismatch: Retrieval Strategies</a:t>
            </a:r>
          </a:p>
        </p:txBody>
      </p:sp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143000" y="1600200"/>
            <a:ext cx="2951163" cy="1503363"/>
          </a:xfrm>
          <a:prstGeom prst="rect">
            <a:avLst/>
          </a:prstGeom>
          <a:noFill/>
          <a:ln w="38100">
            <a:solidFill>
              <a:srgbClr val="715F4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de-DE" u="sng">
                <a:solidFill>
                  <a:schemeClr val="hlink"/>
                </a:solidFill>
              </a:rPr>
              <a:t>Colombian</a:t>
            </a:r>
          </a:p>
          <a:p>
            <a:pPr defTabSz="914400"/>
            <a:r>
              <a:rPr lang="de-DE" u="sng">
                <a:solidFill>
                  <a:schemeClr val="hlink"/>
                </a:solidFill>
              </a:rPr>
              <a:t>French_Roast</a:t>
            </a:r>
          </a:p>
          <a:p>
            <a:pPr defTabSz="914400"/>
            <a:r>
              <a:rPr lang="de-DE" u="sng">
                <a:solidFill>
                  <a:schemeClr val="hlink"/>
                </a:solidFill>
              </a:rPr>
              <a:t>Espresso</a:t>
            </a:r>
          </a:p>
          <a:p>
            <a:pPr defTabSz="914400"/>
            <a:r>
              <a:rPr lang="de-DE" u="sng">
                <a:solidFill>
                  <a:schemeClr val="hlink"/>
                </a:solidFill>
              </a:rPr>
              <a:t>Colombian_Decaf</a:t>
            </a:r>
          </a:p>
          <a:p>
            <a:pPr defTabSz="914400"/>
            <a:r>
              <a:rPr lang="de-DE" u="sng">
                <a:solidFill>
                  <a:schemeClr val="hlink"/>
                </a:solidFill>
              </a:rPr>
              <a:t>French_Roast_Decaf</a:t>
            </a:r>
          </a:p>
        </p:txBody>
      </p:sp>
      <p:pic>
        <p:nvPicPr>
          <p:cNvPr id="46086" name="Picture 6" descr="web_hand_mouse_www_cli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2320925"/>
            <a:ext cx="279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468813" y="1773238"/>
            <a:ext cx="3455987" cy="923330"/>
          </a:xfrm>
          <a:prstGeom prst="rect">
            <a:avLst/>
          </a:prstGeom>
          <a:noFill/>
          <a:ln w="38100">
            <a:solidFill>
              <a:srgbClr val="715F4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810426"/>
                </a:solidFill>
              </a:rPr>
              <a:t>Espresso</a:t>
            </a:r>
          </a:p>
          <a:p>
            <a:r>
              <a:rPr lang="de-DE" dirty="0" smtClean="0">
                <a:solidFill>
                  <a:srgbClr val="715F49"/>
                </a:solidFill>
              </a:rPr>
              <a:t>Price</a:t>
            </a:r>
            <a:r>
              <a:rPr lang="de-DE" dirty="0">
                <a:solidFill>
                  <a:srgbClr val="715F49"/>
                </a:solidFill>
              </a:rPr>
              <a:t>:		</a:t>
            </a:r>
            <a:r>
              <a:rPr lang="de-DE" dirty="0" smtClean="0"/>
              <a:t>9.99</a:t>
            </a:r>
          </a:p>
          <a:p>
            <a:r>
              <a:rPr lang="de-DE" dirty="0">
                <a:solidFill>
                  <a:srgbClr val="715F49"/>
                </a:solidFill>
              </a:rPr>
              <a:t>Supplier:		</a:t>
            </a:r>
            <a:r>
              <a:rPr lang="de-DE" dirty="0"/>
              <a:t>The High </a:t>
            </a:r>
            <a:r>
              <a:rPr lang="de-DE" dirty="0" smtClean="0"/>
              <a:t>Ground</a:t>
            </a:r>
            <a:endParaRPr lang="de-DE" dirty="0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V="1">
            <a:off x="2259013" y="1989138"/>
            <a:ext cx="2097087" cy="331787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1116013" y="3573463"/>
            <a:ext cx="2852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select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COF_NAME</a:t>
            </a:r>
            <a:br>
              <a:rPr 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from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COFFEES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427538" y="3571875"/>
            <a:ext cx="40640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select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c.*, s.SUP_NAME</a:t>
            </a:r>
            <a:br>
              <a:rPr 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from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COFFEES c, SUPPLIERS s</a:t>
            </a:r>
            <a:br>
              <a:rPr 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where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c.COF_NAME = ?</a:t>
            </a:r>
            <a:br>
              <a:rPr 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and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c.SUP_ID = s.SUP_ID</a:t>
            </a:r>
          </a:p>
          <a:p>
            <a:pPr>
              <a:spcBef>
                <a:spcPct val="50000"/>
              </a:spcBef>
            </a:pPr>
            <a:endParaRPr lang="de-DE">
              <a:solidFill>
                <a:srgbClr val="0000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  <p:bldP spid="46088" grpId="0" animBg="1"/>
      <p:bldP spid="460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Impedance Mismatch: Retrieval Strategies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531" name="Picture 5" descr="OR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4195763"/>
            <a:ext cx="5903913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7" descr="Schema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1700213"/>
            <a:ext cx="652938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OR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4195763"/>
            <a:ext cx="5903913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6011863" y="4138613"/>
            <a:ext cx="1081087" cy="2984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3995738" y="3368675"/>
            <a:ext cx="1512887" cy="2873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4189413" y="4149725"/>
            <a:ext cx="863600" cy="2873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4500563" y="5712108"/>
            <a:ext cx="2087562" cy="2143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Impedance Mismatch: Retrieval Strategies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1116013" y="3357563"/>
            <a:ext cx="6808787" cy="291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def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getAllCoffees(): Seq[Coffee] =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…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  <a:p>
            <a:pPr>
              <a:lnSpc>
                <a:spcPts val="2000"/>
              </a:lnSpc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def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printLinks(s: Seq[Coffee]) {</a:t>
            </a:r>
          </a:p>
          <a:p>
            <a:pPr>
              <a:lnSpc>
                <a:spcPts val="2000"/>
              </a:lnSpc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(c &lt;- s) println(c.name                )</a:t>
            </a:r>
          </a:p>
          <a:p>
            <a:pPr>
              <a:lnSpc>
                <a:spcPts val="2000"/>
              </a:lnSpc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def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printDetails(c: Coffee) {</a:t>
            </a:r>
          </a:p>
          <a:p>
            <a:pPr>
              <a:lnSpc>
                <a:spcPts val="2000"/>
              </a:lnSpc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println(c.name)</a:t>
            </a:r>
          </a:p>
          <a:p>
            <a:pPr>
              <a:lnSpc>
                <a:spcPts val="2000"/>
              </a:lnSpc>
            </a:pP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println(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"Price: 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c.price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println(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"Supplier: 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c.supplier.name)</a:t>
            </a:r>
          </a:p>
          <a:p>
            <a:pPr>
              <a:lnSpc>
                <a:spcPts val="2000"/>
              </a:lnSpc>
            </a:pP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116013" y="3357563"/>
            <a:ext cx="68087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  <a:p>
            <a:pPr>
              <a:lnSpc>
                <a:spcPts val="2000"/>
              </a:lnSpc>
            </a:pP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                      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+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c.price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5.18279E-7 L 3.61111E-6 -0.391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 animBg="1"/>
      <p:bldP spid="48140" grpId="1" animBg="1"/>
      <p:bldP spid="48141" grpId="0" animBg="1"/>
      <p:bldP spid="48141" grpId="1" animBg="1"/>
      <p:bldP spid="48143" grpId="0" animBg="1"/>
      <p:bldP spid="48143" grpId="1" animBg="1"/>
      <p:bldP spid="48144" grpId="0" animBg="1"/>
      <p:bldP spid="23559" grpId="0"/>
      <p:bldP spid="48145" grpId="0"/>
      <p:bldP spid="4814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O/R-Mapper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Falsche Abstraktionsebene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Nicht transparent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/>
          </p:cNvSpPr>
          <p:nvPr/>
        </p:nvSpPr>
        <p:spPr bwMode="auto">
          <a:xfrm>
            <a:off x="1149350" y="1052513"/>
            <a:ext cx="67818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ts val="3200"/>
              </a:lnSpc>
              <a:spcBef>
                <a:spcPts val="3688"/>
              </a:spcBef>
            </a:pPr>
            <a:r>
              <a:rPr lang="en-US" sz="3000">
                <a:solidFill>
                  <a:srgbClr val="810426"/>
                </a:solidFill>
                <a:latin typeface="Times New Roman" pitchFamily="18" charset="0"/>
              </a:rPr>
              <a:t>“Object/Relational Mapping is</a:t>
            </a:r>
            <a:br>
              <a:rPr lang="en-US" sz="3000">
                <a:solidFill>
                  <a:srgbClr val="810426"/>
                </a:solidFill>
                <a:latin typeface="Times New Roman" pitchFamily="18" charset="0"/>
              </a:rPr>
            </a:br>
            <a:r>
              <a:rPr lang="en-US" sz="3000">
                <a:solidFill>
                  <a:srgbClr val="810426"/>
                </a:solidFill>
                <a:latin typeface="Times New Roman" pitchFamily="18" charset="0"/>
              </a:rPr>
              <a:t>The Vietnam of Computer Science”</a:t>
            </a:r>
            <a:r>
              <a:rPr lang="en-US" sz="2400">
                <a:solidFill>
                  <a:srgbClr val="810426"/>
                </a:solidFill>
                <a:latin typeface="Times New Roman" pitchFamily="18" charset="0"/>
              </a:rPr>
              <a:t/>
            </a:r>
            <a:br>
              <a:rPr lang="en-US" sz="2400">
                <a:solidFill>
                  <a:srgbClr val="810426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715F49"/>
                </a:solidFill>
                <a:latin typeface="Times New Roman" pitchFamily="18" charset="0"/>
              </a:rPr>
              <a:t>(Ted Neward)</a:t>
            </a:r>
            <a:br>
              <a:rPr lang="en-US" sz="2400">
                <a:solidFill>
                  <a:srgbClr val="715F49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715F49"/>
                </a:solidFill>
                <a:latin typeface="Times New Roman" pitchFamily="18" charset="0"/>
              </a:rPr>
              <a:t/>
            </a:r>
            <a:br>
              <a:rPr lang="en-US" sz="2400">
                <a:solidFill>
                  <a:srgbClr val="715F49"/>
                </a:solidFill>
                <a:latin typeface="Times New Roman" pitchFamily="18" charset="0"/>
              </a:rPr>
            </a:br>
            <a:r>
              <a:rPr lang="de-DE" sz="1400">
                <a:solidFill>
                  <a:srgbClr val="810426"/>
                </a:solidFill>
                <a:hlinkClick r:id="rId2"/>
              </a:rPr>
              <a:t>http://blogs.tedneward.com/2006/06/26/The+Vietnam+Of+Computer+Science.aspx</a:t>
            </a:r>
            <a:endParaRPr lang="de-DE" sz="1400">
              <a:solidFill>
                <a:srgbClr val="810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3997325" y="3267075"/>
            <a:ext cx="574675" cy="3714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3979863" y="2249488"/>
            <a:ext cx="2105025" cy="2159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/>
                <a:cs typeface="ＭＳ Ｐゴシック"/>
              </a:rPr>
              <a:t>A Better Match: Functional Programming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5" name="Rectangle 4"/>
          <p:cNvSpPr>
            <a:spLocks/>
          </p:cNvSpPr>
          <p:nvPr/>
        </p:nvSpPr>
        <p:spPr bwMode="auto">
          <a:xfrm>
            <a:off x="1143000" y="1700213"/>
            <a:ext cx="29241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>
                <a:solidFill>
                  <a:srgbClr val="715F49"/>
                </a:solidFill>
              </a:rPr>
              <a:t>Relation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>
                <a:solidFill>
                  <a:srgbClr val="715F49"/>
                </a:solidFill>
              </a:rPr>
              <a:t>Attribute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>
                <a:solidFill>
                  <a:srgbClr val="715F49"/>
                </a:solidFill>
              </a:rPr>
              <a:t>Tuple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>
                <a:solidFill>
                  <a:srgbClr val="715F49"/>
                </a:solidFill>
              </a:rPr>
              <a:t>Relation Value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>
                <a:solidFill>
                  <a:srgbClr val="715F49"/>
                </a:solidFill>
              </a:rPr>
              <a:t>Relation Variable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708400" y="1844675"/>
            <a:ext cx="482441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Coffee(name: String,</a:t>
            </a:r>
          </a:p>
          <a:p>
            <a:pPr defTabSz="914400">
              <a:lnSpc>
                <a:spcPts val="1200"/>
              </a:lnSpc>
              <a:spcBef>
                <a:spcPct val="50000"/>
              </a:spcBef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supplierId: Int, price: Double)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2700338" y="2205038"/>
            <a:ext cx="1008062" cy="431800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2700338" y="2501900"/>
            <a:ext cx="2519362" cy="855663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979863" y="3357563"/>
            <a:ext cx="47513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ts val="1400"/>
              </a:lnSpc>
              <a:spcBef>
                <a:spcPct val="50000"/>
              </a:spcBef>
            </a:pP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val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coffees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997325" y="3357563"/>
            <a:ext cx="4751388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          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= Set(</a:t>
            </a:r>
            <a:endParaRPr lang="de-DE">
              <a:latin typeface="Consolas" pitchFamily="49" charset="0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Coffee(</a:t>
            </a:r>
            <a:r>
              <a:rPr lang="de-DE">
                <a:solidFill>
                  <a:srgbClr val="2A00FF"/>
                </a:solidFill>
                <a:latin typeface="Consolas" pitchFamily="49" charset="0"/>
              </a:rPr>
              <a:t>"Colombian"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,   101, 7.99),</a:t>
            </a:r>
            <a:endParaRPr lang="de-DE">
              <a:latin typeface="Consolas" pitchFamily="49" charset="0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                              ,  </a:t>
            </a:r>
            <a:endParaRPr lang="de-DE">
              <a:latin typeface="Consolas" pitchFamily="49" charset="0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Coffee(</a:t>
            </a:r>
            <a:r>
              <a:rPr lang="de-DE">
                <a:solidFill>
                  <a:srgbClr val="2A00FF"/>
                </a:solidFill>
                <a:latin typeface="Consolas" pitchFamily="49" charset="0"/>
              </a:rPr>
              <a:t>"Espresso"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,    150, 9.99)</a:t>
            </a:r>
            <a:endParaRPr lang="de-DE">
              <a:latin typeface="Consolas" pitchFamily="49" charset="0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995738" y="3357563"/>
            <a:ext cx="475138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      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dirty="0">
              <a:latin typeface="Consolas" pitchFamily="49" charset="0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endParaRPr lang="de-DE" dirty="0">
              <a:latin typeface="Consolas" pitchFamily="49" charset="0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Coffee(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"French_Roast"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, 49, 8.99)</a:t>
            </a:r>
            <a:endParaRPr lang="de-DE" dirty="0">
              <a:latin typeface="Consolas" pitchFamily="49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339975" y="4076700"/>
            <a:ext cx="1871663" cy="0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3492500" y="3627438"/>
            <a:ext cx="2592388" cy="1169987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V="1">
            <a:off x="3851275" y="3627438"/>
            <a:ext cx="1081088" cy="1889125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40978" name="Rectangle 18"/>
          <p:cNvSpPr>
            <a:spLocks/>
          </p:cNvSpPr>
          <p:nvPr/>
        </p:nvSpPr>
        <p:spPr bwMode="auto">
          <a:xfrm>
            <a:off x="4067175" y="5251450"/>
            <a:ext cx="42497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None/>
            </a:pPr>
            <a:r>
              <a:rPr lang="de-DE" sz="2400">
                <a:solidFill>
                  <a:srgbClr val="715F49"/>
                </a:solidFill>
              </a:rPr>
              <a:t>- mutable state in the DB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9" grpId="0" animBg="1"/>
      <p:bldP spid="40969" grpId="0" animBg="1"/>
      <p:bldP spid="40966" grpId="0"/>
      <p:bldP spid="40967" grpId="0" animBg="1"/>
      <p:bldP spid="40968" grpId="0" animBg="1"/>
      <p:bldP spid="40970" grpId="0"/>
      <p:bldP spid="40971" grpId="0"/>
      <p:bldP spid="40972" grpId="0"/>
      <p:bldP spid="40973" grpId="0" animBg="1"/>
      <p:bldP spid="40976" grpId="0" animBg="1"/>
      <p:bldP spid="40977" grpId="0" animBg="1"/>
      <p:bldP spid="409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1149350" y="2874963"/>
            <a:ext cx="6781800" cy="914400"/>
          </a:xfrm>
        </p:spPr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ScalaQuery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04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Session-Management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Typsichere Queries in Scala</a:t>
            </a:r>
          </a:p>
          <a:p>
            <a:pPr lvl="1">
              <a:buFont typeface="Arial" charset="0"/>
              <a:buNone/>
            </a:pPr>
            <a:r>
              <a:rPr lang="de-DE" smtClean="0">
                <a:ea typeface="ＭＳ Ｐゴシック"/>
              </a:rPr>
              <a:t>	+  Insert, Update, Delete, DDL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Direkte SQL-Statements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Gemeinsames API zur Ausführung beider Arten von Statements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endParaRPr lang="de-DE" smtClean="0">
              <a:ea typeface="ＭＳ Ｐゴシック"/>
              <a:cs typeface="ＭＳ Ｐゴシック"/>
            </a:endParaRPr>
          </a:p>
          <a:p>
            <a:endParaRPr lang="de-DE" smtClean="0">
              <a:ea typeface="ＭＳ Ｐゴシック"/>
              <a:cs typeface="ＭＳ Ｐゴシック"/>
            </a:endParaRPr>
          </a:p>
          <a:p>
            <a:endParaRPr lang="de-DE" smtClean="0">
              <a:ea typeface="ＭＳ Ｐゴシック"/>
              <a:cs typeface="ＭＳ Ｐゴシック"/>
            </a:endParaRP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956175" y="1989138"/>
            <a:ext cx="3071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org.scalaquery.session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956175" y="2708275"/>
            <a:ext cx="3071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org.scalaquery.ql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956175" y="3771900"/>
            <a:ext cx="3071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org.scalaquery.simple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4956175" y="4862513"/>
            <a:ext cx="3071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org.scalaquery</a:t>
            </a:r>
          </a:p>
        </p:txBody>
      </p:sp>
      <p:pic>
        <p:nvPicPr>
          <p:cNvPr id="9" name="Picture 4" descr="C:\Users\szeiger\Desktop\Herbstcampus\scala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49" y="2780928"/>
            <a:ext cx="6720219" cy="136815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0148E-6 L 2.22222E-6 -0.3409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9" grpId="0"/>
      <p:bldP spid="51210" grpId="0"/>
      <p:bldP spid="51211" grpId="0"/>
      <p:bldP spid="512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Session Management: Database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>
                <a:ea typeface="ＭＳ Ｐゴシック"/>
                <a:cs typeface="ＭＳ Ｐゴシック"/>
              </a:rPr>
              <a:t>JDBC kennt zwei Connection-Management-Modelle: DriverManager und DataSource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Wie mit DriverManager Connections zu einer URL öffnen: </a:t>
            </a:r>
            <a:r>
              <a:rPr lang="de-DE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ＭＳ Ｐゴシック"/>
              </a:rPr>
              <a:t>Database.forURL(…)</a:t>
            </a:r>
          </a:p>
          <a:p>
            <a:endParaRPr lang="de-DE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Ein DataSource-Objekt verwenden: </a:t>
            </a:r>
            <a:r>
              <a:rPr lang="de-DE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ＭＳ Ｐゴシック"/>
              </a:rPr>
              <a:t>Database.forDataSource(…)</a:t>
            </a:r>
          </a:p>
          <a:p>
            <a:endParaRPr lang="de-DE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Ein DataSource-Objekt über einen JNDI-Namen holen: </a:t>
            </a:r>
            <a:r>
              <a:rPr lang="de-DE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ＭＳ Ｐゴシック"/>
              </a:rPr>
              <a:t>Database.forName(…)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Session Management: Session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>
                <a:ea typeface="ＭＳ Ｐゴシック"/>
                <a:cs typeface="ＭＳ Ｐゴシック"/>
              </a:rPr>
              <a:t>Alle Zugriffe auf die Datenbank erfolgen über ein </a:t>
            </a:r>
            <a:r>
              <a:rPr lang="de-DE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ＭＳ Ｐゴシック"/>
              </a:rPr>
              <a:t>Session</a:t>
            </a:r>
            <a:r>
              <a:rPr lang="de-DE" smtClean="0">
                <a:ea typeface="ＭＳ Ｐゴシック"/>
                <a:cs typeface="ＭＳ Ｐゴシック"/>
              </a:rPr>
              <a:t>-Objekt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Wrapper für </a:t>
            </a:r>
            <a:r>
              <a:rPr lang="de-DE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ＭＳ Ｐゴシック"/>
              </a:rPr>
              <a:t>java.sql.Connection</a:t>
            </a:r>
          </a:p>
          <a:p>
            <a:endParaRPr lang="de-DE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Oft als implizites Objekt verwendet: </a:t>
            </a:r>
            <a:r>
              <a:rPr lang="de-DE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ＭＳ Ｐゴシック"/>
              </a:rPr>
              <a:t>Database.threadLocalSession</a:t>
            </a:r>
          </a:p>
          <a:p>
            <a:endParaRPr lang="de-DE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Kein Caching von Connections und PreparedStatements</a:t>
            </a:r>
          </a:p>
          <a:p>
            <a:endParaRPr lang="de-DE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352800" y="3406775"/>
            <a:ext cx="1724025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4458460" y="3860800"/>
            <a:ext cx="4318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Session Management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1143000" y="1989138"/>
            <a:ext cx="7461250" cy="4137025"/>
          </a:xfrm>
        </p:spPr>
        <p:txBody>
          <a:bodyPr/>
          <a:lstStyle/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rgbClr val="000000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rgbClr val="000000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rgbClr val="000000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           s: Session =&gt;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i="1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                    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(s)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78" name="Rectangle 5"/>
          <p:cNvSpPr>
            <a:spLocks/>
          </p:cNvSpPr>
          <p:nvPr/>
        </p:nvSpPr>
        <p:spPr bwMode="auto">
          <a:xfrm>
            <a:off x="1149350" y="1989138"/>
            <a:ext cx="746125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org.scalaquery.session._</a:t>
            </a: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db = Database.forURL(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"jdbc:h2:mem:test1"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driver =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"org.h2.Driver"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db withSession {</a:t>
            </a: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i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i="1" dirty="0">
                <a:solidFill>
                  <a:srgbClr val="000000"/>
                </a:solidFill>
                <a:latin typeface="Consolas" pitchFamily="49" charset="0"/>
              </a:rPr>
              <a:t>doSomethingWithSession</a:t>
            </a:r>
            <a:endParaRPr lang="de-DE" i="1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1149350" y="1989138"/>
            <a:ext cx="746125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org.scalaquery.session.Database.threadLocalSession</a:t>
            </a:r>
            <a:endParaRPr lang="de-DE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>
              <a:latin typeface="Consolas" pitchFamily="49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1143198" y="1988840"/>
            <a:ext cx="746125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s withTransaction {  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i="1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 smtClean="0">
                <a:latin typeface="Consolas" pitchFamily="49" charset="0"/>
              </a:rPr>
              <a:t>  }</a:t>
            </a:r>
            <a:endParaRPr lang="de-DE" dirty="0">
              <a:latin typeface="Consolas" pitchFamily="49" charset="0"/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1150755" y="1988840"/>
            <a:ext cx="7461250" cy="413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org.scalaquery.session._</a:t>
            </a: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org.scalaquery.session.Database.threadLocalSession</a:t>
            </a: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db = Database.forURL(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"jdbc:h2:mem:test1"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driver =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"org.h2.Driver"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db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withTransaction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i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i="1" dirty="0">
                <a:solidFill>
                  <a:srgbClr val="000000"/>
                </a:solidFill>
                <a:latin typeface="Consolas" pitchFamily="49" charset="0"/>
              </a:rPr>
              <a:t>doSomethingWithSession</a:t>
            </a:r>
            <a:endParaRPr lang="de-DE" i="1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  <p:bldP spid="58376" grpId="0" animBg="1"/>
      <p:bldP spid="58371" grpId="0" build="p"/>
      <p:bldP spid="58374" grpId="0"/>
      <p:bldP spid="9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>
                <a:ea typeface="ＭＳ Ｐゴシック"/>
                <a:cs typeface="ＭＳ Ｐゴシック"/>
              </a:rPr>
              <a:t>Relationale Datenbanken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de-DE" dirty="0" smtClean="0">
                <a:ea typeface="ＭＳ Ｐゴシック"/>
                <a:cs typeface="ＭＳ Ｐゴシック"/>
              </a:rPr>
              <a:t>Größere Anwendungen brauchen oft Datenbanken</a:t>
            </a:r>
          </a:p>
          <a:p>
            <a:pPr eaLnBrk="1" hangingPunct="1"/>
            <a:endParaRPr lang="de-DE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de-DE" dirty="0" smtClean="0">
                <a:ea typeface="ＭＳ Ｐゴシック"/>
                <a:cs typeface="ＭＳ Ｐゴシック"/>
              </a:rPr>
              <a:t>Relationales Modell verhindert Silobildung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Typsichere Queries: Scala-Collections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>
          <a:xfrm>
            <a:off x="827088" y="1600200"/>
            <a:ext cx="8137525" cy="4525963"/>
          </a:xfrm>
        </p:spPr>
        <p:txBody>
          <a:bodyPr/>
          <a:lstStyle/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case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class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Coffee(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name: String,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supID: Int,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price: Double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)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coffees = List(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Coffee(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"Colombian"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        101, 7.99),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Coffee(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"Colombian_Decaf"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  101, 8.99),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Coffee(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"French_Roast_Decaf"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49, 9.99)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)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l =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for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{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c &lt;- coffees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if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c.supID == 101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}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yield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(c.name, c.price)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l.foreach {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case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(n, p) =&gt; println(n + 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": 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+ p)</a:t>
            </a:r>
            <a:r>
              <a:rPr lang="de-DE" sz="1800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ＭＳ Ｐゴシック"/>
              </a:rPr>
              <a:t> 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}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940152" y="4492923"/>
            <a:ext cx="201612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de-DE" dirty="0">
                <a:latin typeface="Calibri" pitchFamily="34" charset="0"/>
                <a:cs typeface="Calibri" pitchFamily="34" charset="0"/>
              </a:rPr>
              <a:t>Scala 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115617" y="5527006"/>
            <a:ext cx="1224136" cy="2555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1841500" y="2543175"/>
            <a:ext cx="3311525" cy="2555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4178300" y="1611313"/>
            <a:ext cx="2625725" cy="2555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403350" y="3694113"/>
            <a:ext cx="4105275" cy="2555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1104900" y="3213100"/>
            <a:ext cx="2376488" cy="2555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1603375" y="1600200"/>
            <a:ext cx="2463800" cy="2555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348038" y="4797425"/>
            <a:ext cx="2016125" cy="2555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195513" y="5084763"/>
            <a:ext cx="2016125" cy="2555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149350" y="4602163"/>
            <a:ext cx="908050" cy="2555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07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Typsichere Queries: Query Language</a:t>
            </a:r>
          </a:p>
        </p:txBody>
      </p:sp>
      <p:sp>
        <p:nvSpPr>
          <p:cNvPr id="30730" name="Rectangle 3"/>
          <p:cNvSpPr>
            <a:spLocks noGrp="1"/>
          </p:cNvSpPr>
          <p:nvPr>
            <p:ph type="body" idx="1"/>
          </p:nvPr>
        </p:nvSpPr>
        <p:spPr>
          <a:xfrm>
            <a:off x="827088" y="1600200"/>
            <a:ext cx="8137525" cy="4525963"/>
          </a:xfrm>
        </p:spPr>
        <p:txBody>
          <a:bodyPr/>
          <a:lstStyle/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Coffees =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new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Table[(String, Int, Double)](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"COFFEES"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 {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name = column[String](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"COF_NAME"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O.PrimaryKey)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supID = column[Int](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"SUP_ID"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price = column[Double](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"PRICE"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* = name ~ supID ~ price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}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Coffees.insertAll(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"Colombian"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        101, 7.99),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"Colombian_Decaf"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  101, 8.99),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"French_Roast_Decaf"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49, 9.99)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q =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for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{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c &lt;- Coffees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if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c.supID === 101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}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yield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c.name ~ c.price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q.foreach {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case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(n, p) =&gt; println(n + 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": 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+ p) }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08" name="Line 12"/>
          <p:cNvSpPr>
            <a:spLocks noChangeShapeType="1"/>
          </p:cNvSpPr>
          <p:nvPr/>
        </p:nvSpPr>
        <p:spPr bwMode="auto">
          <a:xfrm flipV="1">
            <a:off x="3924300" y="1855788"/>
            <a:ext cx="1295400" cy="1933575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H="1" flipV="1">
            <a:off x="2057400" y="2820988"/>
            <a:ext cx="1860550" cy="1000125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940152" y="4492923"/>
            <a:ext cx="201612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dirty="0">
                <a:latin typeface="Calibri" pitchFamily="34" charset="0"/>
                <a:cs typeface="Calibri" pitchFamily="34" charset="0"/>
              </a:rPr>
              <a:t>ScalaQuery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5312" grpId="0" animBg="1"/>
      <p:bldP spid="55310" grpId="0" animBg="1"/>
      <p:bldP spid="55311" grpId="0" animBg="1"/>
      <p:bldP spid="55307" grpId="0" animBg="1"/>
      <p:bldP spid="55306" grpId="0" animBg="1"/>
      <p:bldP spid="55301" grpId="0" animBg="1"/>
      <p:bldP spid="55304" grpId="0" animBg="1"/>
      <p:bldP spid="55305" grpId="0" animBg="1"/>
      <p:bldP spid="55308" grpId="0" animBg="1"/>
      <p:bldP spid="553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292225" y="4365625"/>
            <a:ext cx="6951663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1292225" y="3900488"/>
            <a:ext cx="6088063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940425" y="2276475"/>
            <a:ext cx="1984375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132138" y="1600200"/>
            <a:ext cx="3960812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19250" y="1846263"/>
            <a:ext cx="4752975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987675" y="2276475"/>
            <a:ext cx="3240088" cy="1512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292225" y="2276475"/>
            <a:ext cx="576263" cy="1512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17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Tabellendefinitionen</a:t>
            </a:r>
          </a:p>
        </p:txBody>
      </p:sp>
      <p:sp>
        <p:nvSpPr>
          <p:cNvPr id="31753" name="Rectangle 3"/>
          <p:cNvSpPr>
            <a:spLocks noGrp="1"/>
          </p:cNvSpPr>
          <p:nvPr>
            <p:ph type="body" idx="1"/>
          </p:nvPr>
        </p:nvSpPr>
        <p:spPr>
          <a:xfrm>
            <a:off x="827088" y="1600200"/>
            <a:ext cx="8137525" cy="4525963"/>
          </a:xfrm>
        </p:spPr>
        <p:txBody>
          <a:bodyPr/>
          <a:lstStyle/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  val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Suppliers =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new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Table[(Int, String, String,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String, String, String)](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"SUPPLIERS"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 {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rgbClr val="000000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id     = column[Int   ](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"SUP_ID"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O.PrimaryKey)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name   = column[String](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"SUP_NAME"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street = column[String](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"STREET"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city   = column[String](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"CITY"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state  = column[String](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"STATE"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zip    = column[String](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"ZIP"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b="1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    def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* = id ~ name ~ street ~ city ~ state ~ zip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rgbClr val="000000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nameConstraint = index(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"SUP_NAME_IDX"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name,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true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}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56" name="Line 12"/>
          <p:cNvSpPr>
            <a:spLocks noChangeShapeType="1"/>
          </p:cNvSpPr>
          <p:nvPr/>
        </p:nvSpPr>
        <p:spPr bwMode="auto">
          <a:xfrm flipH="1" flipV="1">
            <a:off x="2555875" y="2708275"/>
            <a:ext cx="4537075" cy="1657350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5" grpId="0" animBg="1"/>
      <p:bldP spid="57355" grpId="1" animBg="1"/>
      <p:bldP spid="57354" grpId="0" animBg="1"/>
      <p:bldP spid="57354" grpId="1" animBg="1"/>
      <p:bldP spid="57352" grpId="0" animBg="1"/>
      <p:bldP spid="57352" grpId="1" animBg="1"/>
      <p:bldP spid="57353" grpId="0" animBg="1"/>
      <p:bldP spid="57353" grpId="1" animBg="1"/>
      <p:bldP spid="57350" grpId="0" animBg="1"/>
      <p:bldP spid="57350" grpId="1" animBg="1"/>
      <p:bldP spid="57351" grpId="0" animBg="1"/>
      <p:bldP spid="57351" grpId="1" animBg="1"/>
      <p:bldP spid="573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331913" y="4127500"/>
            <a:ext cx="7488237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331913" y="4581525"/>
            <a:ext cx="5184775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Tabellendefinitionen</a:t>
            </a:r>
          </a:p>
        </p:txBody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827088" y="1600200"/>
            <a:ext cx="8137525" cy="4525963"/>
          </a:xfrm>
        </p:spPr>
        <p:txBody>
          <a:bodyPr/>
          <a:lstStyle/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  val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Coffees =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new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Table[(String, Int, Double,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Int, Int)](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"COFFEES"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 {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name  = column[String](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"COF_NAME"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supID = column[Int   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"SUP_ID"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price = column[Double](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"PRICE"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sales = column[Int   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"SALES"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total = column[Int   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"TOTAL"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rgbClr val="000000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* = name ~ supID ~ price ~ sales ~ total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b="1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    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supplier = foreignKey(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"SUP_FK"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supID, Suppliers)(_.id)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				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pk = primaryKey(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"COF_NAME_PK"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name)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}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399" name="Line 7"/>
          <p:cNvSpPr>
            <a:spLocks noChangeShapeType="1"/>
          </p:cNvSpPr>
          <p:nvPr/>
        </p:nvSpPr>
        <p:spPr bwMode="auto">
          <a:xfrm flipH="1" flipV="1">
            <a:off x="2605088" y="2670175"/>
            <a:ext cx="3600450" cy="1512888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59401" name="Arc 9"/>
          <p:cNvSpPr>
            <a:spLocks/>
          </p:cNvSpPr>
          <p:nvPr/>
        </p:nvSpPr>
        <p:spPr bwMode="auto">
          <a:xfrm rot="-2812067" flipH="1" flipV="1">
            <a:off x="7486650" y="4114800"/>
            <a:ext cx="615950" cy="685800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7" grpId="1" animBg="1"/>
      <p:bldP spid="59398" grpId="0" animBg="1"/>
      <p:bldP spid="59399" grpId="0" animBg="1"/>
      <p:bldP spid="59399" grpId="1" animBg="1"/>
      <p:bldP spid="59401" grpId="0" animBg="1"/>
      <p:bldP spid="5940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130300" y="4271963"/>
            <a:ext cx="4870450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Tabellen Erzeugen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1600200"/>
            <a:ext cx="8137525" cy="4525963"/>
          </a:xfrm>
        </p:spPr>
        <p:txBody>
          <a:bodyPr/>
          <a:lstStyle/>
          <a:p>
            <a:pPr>
              <a:lnSpc>
                <a:spcPts val="1800"/>
              </a:lnSpc>
              <a:buFont typeface="Arial" charset="0"/>
              <a:buNone/>
            </a:pPr>
            <a:endParaRPr lang="de-DE" sz="1800" b="1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db = Database.forURL(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"jdbc:h2:mem:test1"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driver = </a:t>
            </a:r>
            <a:r>
              <a:rPr lang="de-DE" sz="18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"org.h2.Driver"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rgbClr val="000000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Suppliers = …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Coffees = …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sz="1800" smtClean="0">
              <a:solidFill>
                <a:srgbClr val="000000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db withSession {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i="1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(Suppliers.ddl ++ Coffees.ddl).create</a:t>
            </a:r>
            <a:endParaRPr lang="de-DE" sz="1800" i="1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}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827088" y="2308225"/>
            <a:ext cx="3600450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827088" y="3213100"/>
            <a:ext cx="7489825" cy="5032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011488" y="4740275"/>
            <a:ext cx="2057400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27088" y="2765425"/>
            <a:ext cx="4824412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892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1600200"/>
            <a:ext cx="8137525" cy="4525963"/>
          </a:xfrm>
        </p:spPr>
        <p:txBody>
          <a:bodyPr/>
          <a:lstStyle/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			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import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org.scalaquery.ql._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rgbClr val="000000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import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org.scalaquery.ql.TypeMapper._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smtClean="0">
              <a:solidFill>
                <a:srgbClr val="000000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import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org.scalaquery.ql.extended.H2Driver.Implicit._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import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org.scalaquery.ql.extended.{ExtendedTable =&gt; Table}</a:t>
            </a:r>
          </a:p>
        </p:txBody>
      </p:sp>
      <p:sp>
        <p:nvSpPr>
          <p:cNvPr id="37894" name="Rectangle 3"/>
          <p:cNvSpPr>
            <a:spLocks/>
          </p:cNvSpPr>
          <p:nvPr/>
        </p:nvSpPr>
        <p:spPr bwMode="auto">
          <a:xfrm>
            <a:off x="1692275" y="4724400"/>
            <a:ext cx="6624638" cy="566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def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column[C : TypeMapper](n: String,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options: ColumnOption[C, ProfileType]*) = …</a:t>
            </a: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smtClean="0">
                <a:latin typeface="Consolas" pitchFamily="49" charset="0"/>
                <a:ea typeface="ＭＳ Ｐゴシック"/>
                <a:cs typeface="ＭＳ Ｐゴシック"/>
              </a:rPr>
              <a:t>Query Language Imports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4284663" y="3052763"/>
            <a:ext cx="287337" cy="1671637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1440210" y="3507973"/>
            <a:ext cx="2987774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715F49"/>
                </a:solidFill>
                <a:latin typeface="Calibri" pitchFamily="34" charset="0"/>
                <a:cs typeface="Calibri" pitchFamily="34" charset="0"/>
              </a:rPr>
              <a:t>basic.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BasicDriver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>
                <a:solidFill>
                  <a:srgbClr val="715F49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de-DE" dirty="0" smtClean="0">
                <a:solidFill>
                  <a:srgbClr val="715F49"/>
                </a:solidFill>
                <a:latin typeface="Calibri" pitchFamily="34" charset="0"/>
                <a:cs typeface="Calibri" pitchFamily="34" charset="0"/>
              </a:rPr>
              <a:t>xtended.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AccessDriver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715F49"/>
                </a:solidFill>
                <a:latin typeface="Calibri" pitchFamily="34" charset="0"/>
                <a:cs typeface="Calibri" pitchFamily="34" charset="0"/>
              </a:rPr>
              <a:t>extended.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Derby</a:t>
            </a:r>
            <a:r>
              <a:rPr lang="de-DE" dirty="0">
                <a:latin typeface="Calibri" pitchFamily="34" charset="0"/>
                <a:cs typeface="Calibri" pitchFamily="34" charset="0"/>
              </a:rPr>
              <a:t>Driver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715F49"/>
                </a:solidFill>
                <a:latin typeface="Calibri" pitchFamily="34" charset="0"/>
                <a:cs typeface="Calibri" pitchFamily="34" charset="0"/>
              </a:rPr>
              <a:t>extended.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H2</a:t>
            </a:r>
            <a:r>
              <a:rPr lang="de-DE" dirty="0">
                <a:latin typeface="Calibri" pitchFamily="34" charset="0"/>
                <a:cs typeface="Calibri" pitchFamily="34" charset="0"/>
              </a:rPr>
              <a:t>Driver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715F49"/>
                </a:solidFill>
                <a:latin typeface="Calibri" pitchFamily="34" charset="0"/>
                <a:cs typeface="Calibri" pitchFamily="34" charset="0"/>
              </a:rPr>
              <a:t>extended.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Hsqldb</a:t>
            </a:r>
            <a:r>
              <a:rPr lang="de-DE" dirty="0">
                <a:latin typeface="Calibri" pitchFamily="34" charset="0"/>
                <a:cs typeface="Calibri" pitchFamily="34" charset="0"/>
              </a:rPr>
              <a:t>Driver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715F49"/>
                </a:solidFill>
                <a:latin typeface="Calibri" pitchFamily="34" charset="0"/>
                <a:cs typeface="Calibri" pitchFamily="34" charset="0"/>
              </a:rPr>
              <a:t>extended.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de-DE" dirty="0">
                <a:latin typeface="Calibri" pitchFamily="34" charset="0"/>
                <a:cs typeface="Calibri" pitchFamily="34" charset="0"/>
              </a:rPr>
              <a:t>Driver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715F49"/>
                </a:solidFill>
                <a:latin typeface="Calibri" pitchFamily="34" charset="0"/>
                <a:cs typeface="Calibri" pitchFamily="34" charset="0"/>
              </a:rPr>
              <a:t>extended.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PostgresDriver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715F49"/>
                </a:solidFill>
                <a:latin typeface="Calibri" pitchFamily="34" charset="0"/>
                <a:cs typeface="Calibri" pitchFamily="34" charset="0"/>
              </a:rPr>
              <a:t>extended.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SQLite</a:t>
            </a:r>
            <a:r>
              <a:rPr lang="de-DE" dirty="0">
                <a:latin typeface="Calibri" pitchFamily="34" charset="0"/>
                <a:cs typeface="Calibri" pitchFamily="34" charset="0"/>
              </a:rPr>
              <a:t>Driver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715F49"/>
                </a:solidFill>
                <a:latin typeface="Calibri" pitchFamily="34" charset="0"/>
                <a:cs typeface="Calibri" pitchFamily="34" charset="0"/>
              </a:rPr>
              <a:t>extended.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SQLServerDriver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Arc 9"/>
          <p:cNvSpPr>
            <a:spLocks/>
          </p:cNvSpPr>
          <p:nvPr/>
        </p:nvSpPr>
        <p:spPr bwMode="auto">
          <a:xfrm rot="4211901">
            <a:off x="4862211" y="3233988"/>
            <a:ext cx="567840" cy="1505866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 animBg="1"/>
      <p:bldP spid="37897" grpId="0" animBg="1"/>
      <p:bldP spid="37890" grpId="0" animBg="1"/>
      <p:bldP spid="37890" grpId="1" animBg="1"/>
      <p:bldP spid="37895" grpId="0" animBg="1"/>
      <p:bldP spid="37895" grpId="1" animBg="1"/>
      <p:bldP spid="37894" grpId="0" animBg="1"/>
      <p:bldP spid="37894" grpId="1" animBg="1"/>
      <p:bldP spid="37896" grpId="0" animBg="1"/>
      <p:bldP spid="37896" grpId="1" animBg="1"/>
      <p:bldP spid="2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148263" y="1844675"/>
            <a:ext cx="1800225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508625" y="3902075"/>
            <a:ext cx="1943100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116013" y="2060575"/>
            <a:ext cx="3168650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051050" y="1844675"/>
            <a:ext cx="3025775" cy="287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Ein DAO-Pattern</a:t>
            </a:r>
          </a:p>
        </p:txBody>
      </p:sp>
      <p:sp>
        <p:nvSpPr>
          <p:cNvPr id="40964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1600200"/>
            <a:ext cx="8137525" cy="4525963"/>
          </a:xfrm>
        </p:spPr>
        <p:txBody>
          <a:bodyPr/>
          <a:lstStyle/>
          <a:p>
            <a:pPr>
              <a:lnSpc>
                <a:spcPts val="1800"/>
              </a:lnSpc>
              <a:buFont typeface="Arial" charset="0"/>
              <a:buNone/>
            </a:pPr>
            <a:endParaRPr lang="de-DE" sz="1800" b="1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class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DAO(driver: ExtendedProfile, db: Database) {</a:t>
            </a: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import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driver.Implicit._</a:t>
            </a: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Props =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new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Table[(String, String)](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"properties"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 {</a:t>
            </a: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key = column[String](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"key"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O.PrimaryKey)</a:t>
            </a: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value = column[String](</a:t>
            </a:r>
            <a:r>
              <a:rPr lang="de-DE" sz="1800" dirty="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"value"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* = key ~ value</a:t>
            </a: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}</a:t>
            </a: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insert(k: String, v: String) = db withSession</a:t>
            </a: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Props.insert(k, v)</a:t>
            </a: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get(k: String) = db withSession</a:t>
            </a: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(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for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(p &lt;- Props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if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p.key === k)</a:t>
            </a: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 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yield</a:t>
            </a: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p.value ).firstOption</a:t>
            </a:r>
            <a:endParaRPr lang="de-DE" sz="1800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}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  <p:bldP spid="40968" grpId="0" animBg="1"/>
      <p:bldP spid="40966" grpId="0" animBg="1"/>
      <p:bldP spid="409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572000" y="4902200"/>
            <a:ext cx="3095625" cy="28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1979613" y="3124200"/>
            <a:ext cx="3240087" cy="28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1979613" y="3357563"/>
            <a:ext cx="1368425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979613" y="2062163"/>
            <a:ext cx="3816350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9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dirty="0" smtClean="0">
                <a:ea typeface="ＭＳ Ｐゴシック"/>
                <a:cs typeface="ＭＳ Ｐゴシック"/>
              </a:rPr>
              <a:t>Inner Joins &amp; Abstraktionen</a:t>
            </a:r>
          </a:p>
        </p:txBody>
      </p:sp>
      <p:sp>
        <p:nvSpPr>
          <p:cNvPr id="41988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1600200"/>
            <a:ext cx="8137525" cy="1323975"/>
          </a:xfrm>
        </p:spPr>
        <p:txBody>
          <a:bodyPr/>
          <a:lstStyle/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  for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{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c &lt;- Coffees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if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c.price &lt; 9.0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s &lt;- Suppliers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if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s.id === c.supID</a:t>
            </a:r>
            <a:endParaRPr lang="de-DE" sz="180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800"/>
              </a:lnSpc>
              <a:buFont typeface="Arial" charset="0"/>
              <a:buNone/>
            </a:pP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} </a:t>
            </a:r>
            <a:r>
              <a:rPr lang="de-DE" sz="18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yield</a:t>
            </a:r>
            <a:r>
              <a:rPr lang="de-DE" sz="18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c.name ~ s.name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0" name="Rectangle 3"/>
          <p:cNvSpPr>
            <a:spLocks/>
          </p:cNvSpPr>
          <p:nvPr/>
        </p:nvSpPr>
        <p:spPr bwMode="auto">
          <a:xfrm>
            <a:off x="827088" y="1601788"/>
            <a:ext cx="8137525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c &lt;- coffees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c.price &lt; 9.0</a:t>
            </a: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s &lt;- suppliers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s.id == c.supID</a:t>
            </a:r>
            <a:endParaRPr lang="de-DE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yield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(c.name, s.name)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372225" y="1773238"/>
            <a:ext cx="201612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de-DE" dirty="0">
                <a:latin typeface="Calibri" pitchFamily="34" charset="0"/>
                <a:cs typeface="Calibri" pitchFamily="34" charset="0"/>
              </a:rPr>
              <a:t>Scala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Collections</a:t>
            </a:r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372225" y="1773238"/>
            <a:ext cx="201612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dirty="0" err="1">
                <a:latin typeface="Calibri" pitchFamily="34" charset="0"/>
                <a:cs typeface="Calibri" pitchFamily="34" charset="0"/>
              </a:rPr>
              <a:t>ScalaQuery</a:t>
            </a:r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995" name="Rectangle 3"/>
          <p:cNvSpPr>
            <a:spLocks/>
          </p:cNvSpPr>
          <p:nvPr/>
        </p:nvSpPr>
        <p:spPr bwMode="auto">
          <a:xfrm>
            <a:off x="827088" y="2898775"/>
            <a:ext cx="813752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de-DE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c &lt;- Coffees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c.price &lt; 9.0</a:t>
            </a:r>
            <a:endParaRPr lang="de-DE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s &lt;- c.supplier</a:t>
            </a:r>
            <a:endParaRPr lang="de-DE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yield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c.name ~ s.name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H="1" flipV="1">
            <a:off x="2987675" y="3644900"/>
            <a:ext cx="215900" cy="792163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84213" y="4437063"/>
            <a:ext cx="7920037" cy="78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914400">
              <a:lnSpc>
                <a:spcPts val="1800"/>
              </a:lnSpc>
            </a:pP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val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Coffees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Table … {</a:t>
            </a:r>
            <a:endParaRPr lang="de-DE">
              <a:latin typeface="Consolas" pitchFamily="49" charset="0"/>
            </a:endParaRPr>
          </a:p>
          <a:p>
            <a:pPr defTabSz="914400">
              <a:lnSpc>
                <a:spcPts val="1800"/>
              </a:lnSpc>
            </a:pP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  def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supplier = foreignKey(</a:t>
            </a:r>
            <a:r>
              <a:rPr lang="de-DE">
                <a:solidFill>
                  <a:srgbClr val="2A00FF"/>
                </a:solidFill>
                <a:latin typeface="Consolas" pitchFamily="49" charset="0"/>
              </a:rPr>
              <a:t>"SUP_FK"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, supID, Suppliers)(_.id)</a:t>
            </a:r>
            <a:endParaRPr lang="de-DE">
              <a:latin typeface="Consolas" pitchFamily="49" charset="0"/>
            </a:endParaRPr>
          </a:p>
          <a:p>
            <a:pPr defTabSz="914400">
              <a:lnSpc>
                <a:spcPts val="1800"/>
              </a:lnSpc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onsolas" pitchFamily="49" charset="0"/>
            </a:endParaRP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84213" y="4437063"/>
            <a:ext cx="7920037" cy="78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914400">
              <a:lnSpc>
                <a:spcPts val="1800"/>
              </a:lnSpc>
            </a:pP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val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Coffees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Table … {</a:t>
            </a:r>
            <a:endParaRPr lang="de-DE">
              <a:latin typeface="Consolas" pitchFamily="49" charset="0"/>
            </a:endParaRPr>
          </a:p>
          <a:p>
            <a:pPr defTabSz="914400">
              <a:lnSpc>
                <a:spcPts val="1800"/>
              </a:lnSpc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def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supplier = Suppliers.where(_.id === supID)</a:t>
            </a:r>
            <a:endParaRPr lang="de-DE">
              <a:latin typeface="Consolas" pitchFamily="49" charset="0"/>
            </a:endParaRPr>
          </a:p>
          <a:p>
            <a:pPr defTabSz="914400">
              <a:lnSpc>
                <a:spcPts val="1800"/>
              </a:lnSpc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684213" y="4437063"/>
            <a:ext cx="7920037" cy="10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Coffees =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Table … {</a:t>
            </a:r>
            <a:endParaRPr lang="de-DE" dirty="0">
              <a:latin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def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supplier = Suppliers.where(_.id === supID)</a:t>
            </a:r>
            <a:endParaRPr lang="de-DE" dirty="0">
              <a:latin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def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cheaperThan(d: Double) =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.where(_.price &lt; d)</a:t>
            </a:r>
            <a:endParaRPr lang="de-DE" dirty="0">
              <a:latin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2820353" y="4665028"/>
            <a:ext cx="4033837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Suppliers.where(_.id === supID)</a:t>
            </a:r>
            <a:endParaRPr lang="de-DE" dirty="0"/>
          </a:p>
        </p:txBody>
      </p:sp>
      <p:sp>
        <p:nvSpPr>
          <p:cNvPr id="42002" name="Rectangle 3"/>
          <p:cNvSpPr>
            <a:spLocks/>
          </p:cNvSpPr>
          <p:nvPr/>
        </p:nvSpPr>
        <p:spPr bwMode="auto">
          <a:xfrm>
            <a:off x="827088" y="2898775"/>
            <a:ext cx="813752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de-DE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c &lt;- Coffees.cheaperThan(9.0)</a:t>
            </a:r>
            <a:endParaRPr lang="de-DE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s &lt;- c.supplier</a:t>
            </a:r>
            <a:endParaRPr lang="de-DE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yield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c.name ~ s.name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3" grpId="0" animBg="1"/>
      <p:bldP spid="42004" grpId="0" animBg="1"/>
      <p:bldP spid="41997" grpId="0" animBg="1"/>
      <p:bldP spid="41997" grpId="1" animBg="1"/>
      <p:bldP spid="41986" grpId="0" animBg="1"/>
      <p:bldP spid="41986" grpId="1" animBg="1"/>
      <p:bldP spid="41988" grpId="0" uiExpand="1" build="p"/>
      <p:bldP spid="41990" grpId="0"/>
      <p:bldP spid="41992" grpId="0" animBg="1"/>
      <p:bldP spid="41993" grpId="0" animBg="1"/>
      <p:bldP spid="41995" grpId="0"/>
      <p:bldP spid="41995" grpId="1"/>
      <p:bldP spid="41996" grpId="0" animBg="1"/>
      <p:bldP spid="41996" grpId="1" animBg="1"/>
      <p:bldP spid="41998" grpId="0" animBg="1"/>
      <p:bldP spid="41998" grpId="1" animBg="1"/>
      <p:bldP spid="41999" grpId="0" animBg="1"/>
      <p:bldP spid="41999" grpId="1" animBg="1"/>
      <p:bldP spid="42001" grpId="0" animBg="1"/>
      <p:bldP spid="42000" grpId="0" animBg="1"/>
      <p:bldP spid="42000" grpId="1" animBg="1"/>
      <p:bldP spid="420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r>
              <a:rPr lang="de-DE" dirty="0" smtClean="0"/>
              <a:t>Basistypen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Byte, Int, Long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Boolean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Date, Time, Timestamp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Float, Double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Blob, Clob, Array[Byte]</a:t>
            </a:r>
            <a:b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Option[</a:t>
            </a:r>
            <a:r>
              <a:rPr lang="de-DE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de-DE" dirty="0" smtClean="0"/>
              <a:t> für alle Basistypen 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Datenbank-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dirty="0" smtClean="0"/>
              <a:t> wird auf Default-Wert gemappt</a:t>
            </a:r>
            <a:endParaRPr lang="en-US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22168" y="1602134"/>
            <a:ext cx="2870312" cy="333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4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5877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marL="539750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marL="71913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marL="89852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108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 smtClean="0">
              <a:solidFill>
                <a:srgbClr val="810426"/>
              </a:solidFill>
              <a:latin typeface="Consolas" pitchFamily="49" charset="0"/>
              <a:cs typeface="Consolas" pitchFamily="49" charset="0"/>
            </a:endParaRPr>
          </a:p>
          <a:p>
            <a:pPr marL="179387" lvl="1" indent="0">
              <a:buNone/>
            </a:pPr>
            <a:r>
              <a:rPr lang="de-DE" dirty="0" smtClean="0">
                <a:solidFill>
                  <a:srgbClr val="810426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marL="179387" lvl="1" indent="0">
              <a:buNone/>
            </a:pPr>
            <a:r>
              <a:rPr lang="de-DE" dirty="0" smtClean="0">
                <a:solidFill>
                  <a:srgbClr val="810426"/>
                </a:solidFill>
                <a:latin typeface="Consolas" pitchFamily="49" charset="0"/>
                <a:cs typeface="Consolas" pitchFamily="49" charset="0"/>
              </a:rPr>
              <a:t>""</a:t>
            </a:r>
          </a:p>
          <a:p>
            <a:pPr marL="179387" lvl="1" indent="0">
              <a:buNone/>
            </a:pPr>
            <a:r>
              <a:rPr lang="de-DE" dirty="0" smtClean="0">
                <a:solidFill>
                  <a:srgbClr val="810426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marL="179387" lvl="1" indent="0">
              <a:buNone/>
            </a:pPr>
            <a:r>
              <a:rPr lang="de-DE" dirty="0" smtClean="0">
                <a:solidFill>
                  <a:srgbClr val="810426"/>
                </a:solidFill>
                <a:latin typeface="Consolas" pitchFamily="49" charset="0"/>
                <a:cs typeface="Consolas" pitchFamily="49" charset="0"/>
              </a:rPr>
              <a:t>1970-1-1 00:00:00</a:t>
            </a:r>
          </a:p>
          <a:p>
            <a:pPr marL="179387" lvl="1" indent="0">
              <a:buNone/>
            </a:pPr>
            <a:r>
              <a:rPr lang="de-DE" dirty="0" smtClean="0">
                <a:solidFill>
                  <a:srgbClr val="810426"/>
                </a:solidFill>
                <a:latin typeface="Consolas" pitchFamily="49" charset="0"/>
                <a:cs typeface="Consolas" pitchFamily="49" charset="0"/>
              </a:rPr>
              <a:t>0.0</a:t>
            </a:r>
          </a:p>
          <a:p>
            <a:pPr marL="179387" lvl="1" indent="0">
              <a:buNone/>
            </a:pPr>
            <a:r>
              <a:rPr lang="de-DE" dirty="0" smtClean="0">
                <a:solidFill>
                  <a:srgbClr val="810426"/>
                </a:solidFill>
                <a:latin typeface="Consolas" pitchFamily="49" charset="0"/>
                <a:cs typeface="Consolas" pitchFamily="49" charset="0"/>
              </a:rPr>
              <a:t>null, null, []</a:t>
            </a:r>
          </a:p>
          <a:p>
            <a:pPr marL="179387" lvl="1" indent="0">
              <a:buNone/>
            </a:pPr>
            <a:endParaRPr lang="de-DE" dirty="0">
              <a:solidFill>
                <a:srgbClr val="810426"/>
              </a:solidFill>
              <a:latin typeface="Consolas" pitchFamily="49" charset="0"/>
              <a:cs typeface="Consolas" pitchFamily="49" charset="0"/>
            </a:endParaRPr>
          </a:p>
          <a:p>
            <a:pPr marL="179387" lvl="1" indent="0">
              <a:buNone/>
            </a:pPr>
            <a:r>
              <a:rPr lang="de-DE" dirty="0" smtClean="0">
                <a:solidFill>
                  <a:srgbClr val="810426"/>
                </a:solidFill>
                <a:latin typeface="Consolas" pitchFamily="49" charset="0"/>
                <a:cs typeface="Consolas" pitchFamily="49" charset="0"/>
              </a:rPr>
              <a:t>None</a:t>
            </a:r>
            <a:endParaRPr lang="en-US" dirty="0">
              <a:solidFill>
                <a:srgbClr val="810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389440" cy="4525963"/>
          </a:xfrm>
        </p:spPr>
        <p:txBody>
          <a:bodyPr/>
          <a:lstStyle/>
          <a:p>
            <a:r>
              <a:rPr lang="de-DE" dirty="0" smtClean="0"/>
              <a:t>Three-Valued Logic </a:t>
            </a:r>
            <a:r>
              <a:rPr lang="de-DE" dirty="0"/>
              <a:t>(3VL) </a:t>
            </a:r>
            <a:r>
              <a:rPr lang="de-DE" dirty="0" smtClean="0"/>
              <a:t>in SQL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/>
              </a:rPr>
              <a:t> b</a:t>
            </a:r>
            <a:r>
              <a:rPr lang="de-D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→ 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/>
              </a:rPr>
              <a:t>NULL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/>
              </a:rPr>
              <a:t>	</a:t>
            </a:r>
            <a:r>
              <a:rPr lang="de-DE" sz="2000" dirty="0" smtClean="0">
                <a:sym typeface="Symbol"/>
              </a:rPr>
              <a:t>wenn 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/>
              </a:rPr>
              <a:t>a = NULL</a:t>
            </a:r>
            <a:r>
              <a:rPr lang="de-DE" sz="2000" dirty="0" smtClean="0">
                <a:sym typeface="Symbol"/>
              </a:rPr>
              <a:t> oder 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/>
              </a:rPr>
              <a:t>b = NULL</a:t>
            </a:r>
            <a:endParaRPr lang="de-DE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Gilt auch für „=“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= NULL</a:t>
            </a:r>
            <a:r>
              <a:rPr lang="de-D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→  NULL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NULL = a</a:t>
            </a:r>
            <a:r>
              <a:rPr lang="de-D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→  NULL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IS NULL  →  TRUE </a:t>
            </a:r>
            <a:r>
              <a:rPr lang="de-DE" sz="2000" dirty="0" smtClean="0">
                <a:latin typeface="+mj-lt"/>
                <a:cs typeface="Consolas" pitchFamily="49" charset="0"/>
              </a:rPr>
              <a:t>oder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FALSE</a:t>
            </a:r>
            <a:endParaRPr lang="de-DE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7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>
              <a:ea typeface="ＭＳ Ｐゴシック"/>
              <a:cs typeface="ＭＳ Ｐゴシック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title"/>
          </p:nvPr>
        </p:nvSpPr>
        <p:spPr>
          <a:xfrm>
            <a:off x="1149350" y="2874963"/>
            <a:ext cx="6781800" cy="914400"/>
          </a:xfrm>
        </p:spPr>
        <p:txBody>
          <a:bodyPr/>
          <a:lstStyle/>
          <a:p>
            <a:r>
              <a:rPr dirty="0" smtClean="0">
                <a:ea typeface="ＭＳ Ｐゴシック"/>
                <a:cs typeface="ＭＳ Ｐゴシック"/>
              </a:rPr>
              <a:t>Wozu? Wir haben doch JDBC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0148E-6 L 2.22222E-6 -0.3409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83568" y="1600200"/>
            <a:ext cx="8064896" cy="4525963"/>
          </a:xfrm>
        </p:spPr>
        <p:txBody>
          <a:bodyPr/>
          <a:lstStyle/>
          <a:p>
            <a:r>
              <a:rPr lang="de-DE" dirty="0" smtClean="0"/>
              <a:t>In ScalaQuery über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OptionMapper</a:t>
            </a:r>
            <a:r>
              <a:rPr lang="de-DE" dirty="0" smtClean="0"/>
              <a:t> abgebildet</a:t>
            </a:r>
          </a:p>
          <a:p>
            <a:endParaRPr lang="de-DE" dirty="0"/>
          </a:p>
          <a:p>
            <a:r>
              <a:rPr lang="de-DE" dirty="0" smtClean="0"/>
              <a:t>Für Basistypen A, B, C:</a:t>
            </a:r>
            <a:br>
              <a:rPr lang="de-DE" dirty="0" smtClean="0"/>
            </a:br>
            <a:endParaRPr lang="de-DE" dirty="0"/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Column[       A ] 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/>
              </a:rPr>
              <a:t></a:t>
            </a:r>
            <a:r>
              <a:rPr lang="de-DE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Column[       B ] 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→</a:t>
            </a:r>
            <a:r>
              <a:rPr lang="de-DE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Column[       C ] 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Column[</a:t>
            </a:r>
            <a:r>
              <a:rPr lang="de-DE" sz="1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[A]] </a:t>
            </a:r>
            <a:r>
              <a:rPr lang="de-DE" sz="1800" dirty="0">
                <a:solidFill>
                  <a:schemeClr val="tx1"/>
                </a:solidFill>
                <a:sym typeface="Symbol"/>
              </a:rPr>
              <a:t></a:t>
            </a:r>
            <a:r>
              <a:rPr lang="de-DE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Column[       B ] 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→</a:t>
            </a:r>
            <a:r>
              <a:rPr lang="de-DE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Column[</a:t>
            </a:r>
            <a:r>
              <a:rPr lang="de-DE" sz="1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[C]]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Column[       A ] </a:t>
            </a:r>
            <a:r>
              <a:rPr lang="de-DE" sz="1800" dirty="0">
                <a:solidFill>
                  <a:schemeClr val="tx1"/>
                </a:solidFill>
                <a:sym typeface="Symbol"/>
              </a:rPr>
              <a:t></a:t>
            </a:r>
            <a:r>
              <a:rPr lang="de-DE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Column[</a:t>
            </a:r>
            <a:r>
              <a:rPr lang="de-DE" sz="1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[B]] →</a:t>
            </a:r>
            <a:r>
              <a:rPr lang="de-DE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Column[</a:t>
            </a:r>
            <a:r>
              <a:rPr lang="de-DE" sz="1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[C]]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Column[</a:t>
            </a:r>
            <a:r>
              <a:rPr lang="de-DE" sz="1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[A]] </a:t>
            </a:r>
            <a:r>
              <a:rPr lang="de-DE" sz="1800" dirty="0">
                <a:solidFill>
                  <a:schemeClr val="tx1"/>
                </a:solidFill>
                <a:sym typeface="Symbol"/>
              </a:rPr>
              <a:t></a:t>
            </a:r>
            <a:r>
              <a:rPr lang="de-DE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Column[</a:t>
            </a:r>
            <a:r>
              <a:rPr lang="de-DE" sz="1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[B]] → Column[</a:t>
            </a:r>
            <a:r>
              <a:rPr lang="de-DE" sz="1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</a:t>
            </a:r>
            <a:r>
              <a:rPr lang="de-DE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[C]]</a:t>
            </a:r>
          </a:p>
          <a:p>
            <a:pPr marL="0" indent="0">
              <a:buNone/>
            </a:pPr>
            <a:endParaRPr lang="de-DE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de-DE" dirty="0"/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dirty="0" smtClean="0">
                <a:ea typeface="ＭＳ Ｐゴシック"/>
                <a:cs typeface="ＭＳ Ｐゴシック"/>
              </a:rPr>
              <a:t>Eigene Datentypen Verwenden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1628800"/>
            <a:ext cx="8209408" cy="4525963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object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Enumeration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a, b, c = Value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implicit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valuesTypeMapper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MappedTypeMapper.base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Values.Value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](_.id,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Values(_))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MyTable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Table[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Values.Value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](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"MYTABLE"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a = column[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Values.Value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](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* = a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MyTable.ddl.create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MyTable.insertAll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Values.a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Values.c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q 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MyTable.map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t.a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t.a.asColumnOf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q.foreach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4048" y="5518973"/>
            <a:ext cx="2664296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(a,0)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(c,2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71"/>
          <p:cNvSpPr>
            <a:spLocks noChangeShapeType="1"/>
          </p:cNvSpPr>
          <p:nvPr/>
        </p:nvSpPr>
        <p:spPr bwMode="auto">
          <a:xfrm>
            <a:off x="3203848" y="5444976"/>
            <a:ext cx="1728192" cy="360288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85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4564026" y="2498825"/>
            <a:ext cx="800061" cy="28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5943081" y="2743130"/>
            <a:ext cx="789159" cy="28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814135" y="2757364"/>
            <a:ext cx="504056" cy="28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139275" y="2758952"/>
            <a:ext cx="560517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771800" y="2284429"/>
            <a:ext cx="1656184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dirty="0" smtClean="0">
                <a:ea typeface="ＭＳ Ｐゴシック"/>
                <a:cs typeface="ＭＳ Ｐゴシック"/>
              </a:rPr>
              <a:t>Aggregieren und Sortieren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1600200"/>
            <a:ext cx="8137525" cy="4525963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c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Coffees		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s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c.supplier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_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Query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groupBy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s.id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_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Query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c.name.count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yield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s.id ~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s.name.min.get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c.name.count</a:t>
            </a:r>
            <a:endParaRPr lang="de-DE" sz="1800" dirty="0" smtClean="0">
              <a:solidFill>
                <a:schemeClr val="tx1"/>
              </a:solidFill>
              <a:latin typeface="Consolas" pitchFamily="49" charset="0"/>
              <a:ea typeface="ＭＳ Ｐゴシック"/>
              <a:cs typeface="ＭＳ Ｐゴシック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6"/>
          <p:cNvSpPr txBox="1">
            <a:spLocks/>
          </p:cNvSpPr>
          <p:nvPr/>
        </p:nvSpPr>
        <p:spPr>
          <a:xfrm>
            <a:off x="1143000" y="3429000"/>
            <a:ext cx="6781800" cy="2697163"/>
          </a:xfrm>
          <a:prstGeom prst="rect">
            <a:avLst/>
          </a:prstGeom>
        </p:spPr>
        <p:txBody>
          <a:bodyPr/>
          <a:lstStyle>
            <a:lvl1pPr marL="17938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4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5877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marL="539750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marL="71913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marL="89852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108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e-DE" dirty="0" smtClean="0">
                <a:ea typeface="ＭＳ Ｐゴシック"/>
                <a:cs typeface="ＭＳ Ｐゴシック"/>
              </a:rPr>
              <a:t>Aggregierungsmethoden: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.min</a:t>
            </a:r>
            <a:r>
              <a:rPr lang="de-DE" dirty="0" smtClean="0">
                <a:ea typeface="ＭＳ Ｐゴシック"/>
                <a:cs typeface="ＭＳ Ｐゴシック"/>
              </a:rPr>
              <a:t>,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.max</a:t>
            </a:r>
            <a:r>
              <a:rPr lang="de-DE" dirty="0" smtClean="0">
                <a:ea typeface="ＭＳ Ｐゴシック"/>
                <a:cs typeface="ＭＳ Ｐゴシック"/>
              </a:rPr>
              <a:t>,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.avg</a:t>
            </a:r>
            <a:r>
              <a:rPr lang="de-DE" dirty="0" smtClean="0">
                <a:ea typeface="ＭＳ Ｐゴシック"/>
                <a:cs typeface="ＭＳ Ｐゴシック"/>
              </a:rPr>
              <a:t>,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.sum</a:t>
            </a:r>
            <a:r>
              <a:rPr lang="de-DE" dirty="0" smtClean="0">
                <a:ea typeface="ＭＳ Ｐゴシック"/>
                <a:cs typeface="ＭＳ Ｐゴシック"/>
              </a:rPr>
              <a:t>,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.count</a:t>
            </a:r>
          </a:p>
          <a:p>
            <a:pPr eaLnBrk="1" hangingPunct="1"/>
            <a:endParaRPr lang="de-DE" dirty="0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154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6" grpId="0" animBg="1"/>
      <p:bldP spid="5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Operatoren Für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de-DE" sz="2000" b="1" dirty="0" smtClean="0"/>
              <a:t>Allgemein: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.in(Query)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.notIn(Query)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.count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.countDistinct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.isNull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.isNotNull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.asColumnOf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.asColumnOfType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dirty="0" smtClean="0"/>
          </a:p>
          <a:p>
            <a:pPr>
              <a:lnSpc>
                <a:spcPts val="2400"/>
              </a:lnSpc>
            </a:pPr>
            <a:r>
              <a:rPr lang="de-DE" sz="2000" b="1" dirty="0" smtClean="0"/>
              <a:t>Vergleiche: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===</a:t>
            </a:r>
            <a:r>
              <a:rPr lang="de-DE" sz="2000" dirty="0" smtClean="0"/>
              <a:t> (</a:t>
            </a:r>
            <a:r>
              <a:rPr lang="de-DE" sz="2000" dirty="0" smtClean="0">
                <a:solidFill>
                  <a:schemeClr val="tx1"/>
                </a:solidFill>
              </a:rPr>
              <a:t>.is</a:t>
            </a:r>
            <a:r>
              <a:rPr lang="de-DE" sz="2000" dirty="0" smtClean="0"/>
              <a:t>), </a:t>
            </a:r>
            <a:r>
              <a:rPr lang="de-DE" sz="2000" dirty="0" smtClean="0">
                <a:solidFill>
                  <a:schemeClr val="tx1"/>
                </a:solidFill>
              </a:rPr>
              <a:t>=!=</a:t>
            </a:r>
            <a:r>
              <a:rPr lang="de-DE" sz="2000" dirty="0" smtClean="0"/>
              <a:t> (</a:t>
            </a:r>
            <a:r>
              <a:rPr lang="de-DE" sz="2000" dirty="0" smtClean="0">
                <a:solidFill>
                  <a:schemeClr val="tx1"/>
                </a:solidFill>
              </a:rPr>
              <a:t>.isNot</a:t>
            </a:r>
            <a:r>
              <a:rPr lang="de-DE" sz="2000" dirty="0" smtClean="0"/>
              <a:t>), </a:t>
            </a:r>
            <a:r>
              <a:rPr lang="de-DE" sz="2000" dirty="0" smtClean="0">
                <a:solidFill>
                  <a:schemeClr val="tx1"/>
                </a:solidFill>
              </a:rPr>
              <a:t>&lt;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&lt;=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&gt;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&gt;=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.inSet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.inSetBind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.between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.ifNull</a:t>
            </a:r>
            <a:br>
              <a:rPr lang="de-DE" sz="2000" dirty="0" smtClean="0">
                <a:solidFill>
                  <a:schemeClr val="tx1"/>
                </a:solidFill>
              </a:rPr>
            </a:br>
            <a:endParaRPr lang="de-DE" sz="2000" dirty="0" smtClean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de-DE" sz="2000" b="1" dirty="0" smtClean="0"/>
              <a:t>Numerisch: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+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-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*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/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%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.abs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.ceil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.floor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.sign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.toDegrees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.toRadians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dirty="0" smtClean="0"/>
          </a:p>
          <a:p>
            <a:pPr>
              <a:lnSpc>
                <a:spcPts val="2400"/>
              </a:lnSpc>
            </a:pPr>
            <a:r>
              <a:rPr lang="de-DE" sz="2000" b="1" dirty="0" smtClean="0"/>
              <a:t>Boolean: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&amp;&amp;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||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.unary_!</a:t>
            </a:r>
            <a:br>
              <a:rPr lang="de-DE" sz="2000" dirty="0" smtClean="0">
                <a:solidFill>
                  <a:schemeClr val="tx1"/>
                </a:solidFill>
              </a:rPr>
            </a:br>
            <a:endParaRPr lang="de-DE" sz="2000" dirty="0" smtClean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de-DE" sz="2000" b="1" dirty="0" smtClean="0"/>
              <a:t>String: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.length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.like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++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.startsWith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.endsWith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.toUpperCase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.toLowerCase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.ltrim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.rtrim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.trim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Invokers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r>
              <a:rPr lang="de-DE" dirty="0" smtClean="0"/>
              <a:t>Alle Datenbankzugriffe erfolgen über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Invoker</a:t>
            </a:r>
            <a:b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/>
              <a:t>Eine implizite Konvertierung von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/>
              <a:t>nach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Invoker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/>
              <a:t>erlaubt das direkte Ausführen von Queries</a:t>
            </a:r>
            <a:endParaRPr lang="en-US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5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Invoker-Methoden: 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.to[</a:t>
            </a:r>
            <a:r>
              <a:rPr lang="de-DE" b="1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]()</a:t>
            </a:r>
            <a:r>
              <a:rPr lang="de-DE" dirty="0" smtClean="0"/>
              <a:t> – erzeugt eine Collection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de-DE" dirty="0" smtClean="0"/>
              <a:t> aller Ergebnisse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.list</a:t>
            </a:r>
            <a:r>
              <a:rPr lang="de-DE" dirty="0" smtClean="0"/>
              <a:t> – Shortcut für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.to[List]()</a:t>
            </a:r>
          </a:p>
          <a:p>
            <a:endParaRPr lang="de-DE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.toMap</a:t>
            </a:r>
            <a:r>
              <a:rPr lang="de-DE" dirty="0" smtClean="0">
                <a:latin typeface="+mj-lt"/>
                <a:cs typeface="Consolas" pitchFamily="49" charset="0"/>
              </a:rPr>
              <a:t> – erzeugt eine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Map[K,V]</a:t>
            </a:r>
            <a:r>
              <a:rPr lang="de-DE" dirty="0" smtClean="0">
                <a:latin typeface="+mj-lt"/>
                <a:cs typeface="Consolas" pitchFamily="49" charset="0"/>
              </a:rPr>
              <a:t> für einen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Query[(K,V)]</a:t>
            </a:r>
            <a:b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.first</a:t>
            </a:r>
            <a:r>
              <a:rPr lang="de-DE" dirty="0" smtClean="0"/>
              <a:t>, </a:t>
            </a:r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.firstOption</a:t>
            </a:r>
            <a:r>
              <a:rPr lang="de-DE" dirty="0" smtClean="0"/>
              <a:t>, </a:t>
            </a:r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.firstFlatten</a:t>
            </a:r>
            <a:r>
              <a:rPr lang="de-DE" dirty="0" smtClean="0"/>
              <a:t> – geben das erste Ergebnis zurück</a:t>
            </a: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47864" y="2134597"/>
            <a:ext cx="3096344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15F49"/>
                </a:solidFill>
                <a:latin typeface="+mj-lt"/>
                <a:cs typeface="Calibri" pitchFamily="34" charset="0"/>
              </a:rPr>
              <a:t>z.B</a:t>
            </a:r>
            <a:r>
              <a:rPr lang="en-US" dirty="0" smtClean="0">
                <a:solidFill>
                  <a:srgbClr val="715F49"/>
                </a:solidFill>
                <a:latin typeface="+mj-lt"/>
                <a:cs typeface="Calibri" pitchFamily="34" charset="0"/>
              </a:rPr>
              <a:t>.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myQuery.to[List]()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	myQuery.to[Array]()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Invoker-Methoden: Lazy / Incremental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.elements</a:t>
            </a:r>
            <a:r>
              <a:rPr lang="de-DE" dirty="0" smtClean="0"/>
              <a:t> – erzeugt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CloseableIterator</a:t>
            </a:r>
            <a:r>
              <a:rPr lang="de-DE" dirty="0" smtClean="0"/>
              <a:t>, der alle Ergebnisse bei Bedarf liest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.elementsTo</a:t>
            </a:r>
            <a:r>
              <a:rPr lang="de-DE" dirty="0" smtClean="0"/>
              <a:t> – nur bis zur angegebenen Maximalanzahl</a:t>
            </a:r>
          </a:p>
          <a:p>
            <a:pPr marL="179387" lvl="1" indent="0">
              <a:buNone/>
            </a:pPr>
            <a:endParaRPr lang="de-DE" dirty="0" smtClean="0"/>
          </a:p>
          <a:p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.foreach</a:t>
            </a:r>
            <a:r>
              <a:rPr lang="de-DE" dirty="0" smtClean="0"/>
              <a:t> – führt die angegebene Funktion für jedes Ergebnis aus</a:t>
            </a:r>
          </a:p>
          <a:p>
            <a:pPr lvl="1"/>
            <a:r>
              <a:rPr lang="de-DE" dirty="0" smtClean="0"/>
              <a:t>Optional mit Maximalanzahl</a:t>
            </a:r>
          </a:p>
          <a:p>
            <a:pPr marL="179387" lvl="1" indent="0">
              <a:buNone/>
            </a:pPr>
            <a:endParaRPr lang="de-DE" dirty="0" smtClean="0"/>
          </a:p>
          <a:p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.foldLeft</a:t>
            </a:r>
            <a:r>
              <a:rPr lang="de-DE" dirty="0" smtClean="0"/>
              <a:t> – berechnet einen Wert aus allen Ergebnissen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execute</a:t>
            </a:r>
            <a:r>
              <a:rPr lang="de-DE" dirty="0"/>
              <a:t> – führt das Statement aus</a:t>
            </a:r>
          </a:p>
          <a:p>
            <a:endParaRPr lang="de-DE" dirty="0" smtClean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6056" y="3573016"/>
            <a:ext cx="2876809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for(r &lt;-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myQuery) ...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q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c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Coffees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=== 101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c.name ~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c.price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q.dump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"q: 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q.selectStatement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2428433"/>
            <a:ext cx="4968552" cy="28007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q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Query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select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Projection2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NamedColumn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COF_NAME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table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&lt;t1&gt;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AbstractTable.Alias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&lt;t2&gt; Table COFFEES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NamedColumn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PRICE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table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&lt;t1&gt; ...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Is(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NamedColumn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SUP_ID,ConstColumn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101)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NamedColumn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SUP_ID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table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&lt;t1&gt; ...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ConstColumn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3966155"/>
            <a:ext cx="345638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SELECT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"t1"."COF_NAME","t1"."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PRICE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"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FROM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"COFFEES" "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t1“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("t1"."SUP_ID"=101)</a:t>
            </a:r>
          </a:p>
        </p:txBody>
      </p:sp>
      <p:sp>
        <p:nvSpPr>
          <p:cNvPr id="7" name="Arc 9"/>
          <p:cNvSpPr>
            <a:spLocks/>
          </p:cNvSpPr>
          <p:nvPr/>
        </p:nvSpPr>
        <p:spPr bwMode="auto">
          <a:xfrm rot="2916228" flipV="1">
            <a:off x="2172761" y="2360420"/>
            <a:ext cx="1342092" cy="1504690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Arc 9"/>
          <p:cNvSpPr>
            <a:spLocks/>
          </p:cNvSpPr>
          <p:nvPr/>
        </p:nvSpPr>
        <p:spPr bwMode="auto">
          <a:xfrm rot="486258" flipH="1" flipV="1">
            <a:off x="384857" y="4920096"/>
            <a:ext cx="788202" cy="925911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87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Explizite 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15616" y="3356992"/>
            <a:ext cx="6984776" cy="2952328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(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Join(c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s) &lt;- Coffees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innerJoin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Suppliers</a:t>
            </a:r>
            <a:br>
              <a:rPr lang="en-US" sz="1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                on (_.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=== _.id)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c.name ~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s.name</a:t>
            </a: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 smtClean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Colombian,Acme</a:t>
            </a:r>
            <a:r>
              <a:rPr lang="en-US" sz="1800" dirty="0">
                <a:latin typeface="Consolas"/>
              </a:rPr>
              <a:t>, Inc.)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Espresso,The</a:t>
            </a:r>
            <a:r>
              <a:rPr lang="en-US" sz="1800" dirty="0">
                <a:latin typeface="Consolas"/>
              </a:rPr>
              <a:t> High Ground)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97783"/>
              </p:ext>
            </p:extLst>
          </p:nvPr>
        </p:nvGraphicFramePr>
        <p:xfrm>
          <a:off x="1158007" y="1615192"/>
          <a:ext cx="2952328" cy="1381760"/>
        </p:xfrm>
        <a:graphic>
          <a:graphicData uri="http://schemas.openxmlformats.org/drawingml/2006/table">
            <a:tbl>
              <a:tblPr/>
              <a:tblGrid>
                <a:gridCol w="2016224"/>
                <a:gridCol w="936104"/>
              </a:tblGrid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supID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Colombian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Espresso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Colombian_Decaf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51487"/>
              </p:ext>
            </p:extLst>
          </p:nvPr>
        </p:nvGraphicFramePr>
        <p:xfrm>
          <a:off x="4910807" y="1615192"/>
          <a:ext cx="2655912" cy="1381760"/>
        </p:xfrm>
        <a:graphic>
          <a:graphicData uri="http://schemas.openxmlformats.org/drawingml/2006/table">
            <a:tbl>
              <a:tblPr/>
              <a:tblGrid>
                <a:gridCol w="639688"/>
                <a:gridCol w="2016224"/>
              </a:tblGrid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Acme,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Superior 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824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The High 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66719" y="1615192"/>
            <a:ext cx="461665" cy="138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715F49"/>
                </a:solidFill>
              </a:rPr>
              <a:t>Suppliers</a:t>
            </a:r>
            <a:endParaRPr lang="en-US" dirty="0">
              <a:solidFill>
                <a:srgbClr val="715F4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335" y="1615192"/>
            <a:ext cx="461665" cy="138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715F49"/>
                </a:solidFill>
              </a:rPr>
              <a:t>Coffees</a:t>
            </a:r>
            <a:endParaRPr lang="en-US" dirty="0">
              <a:solidFill>
                <a:srgbClr val="715F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87624" y="5661943"/>
            <a:ext cx="3600400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39952" y="3573016"/>
            <a:ext cx="1152128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987824" y="4053508"/>
            <a:ext cx="288032" cy="28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4355976" y="4050406"/>
            <a:ext cx="288032" cy="28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Left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15616" y="3356992"/>
            <a:ext cx="6984776" cy="2952328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endParaRPr lang="en-US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Join(c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s) &lt;- 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Coffees </a:t>
            </a:r>
            <a:r>
              <a:rPr lang="en-US" sz="18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leftJoin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Suppliers</a:t>
            </a:r>
            <a:b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on (_.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=== _.id)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c.name ~ 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s.name</a:t>
            </a: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Colombian,Acme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Inc.)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Espresso,The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High Ground)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Colombian_Decaf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,)</a:t>
            </a: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15616" y="3356992"/>
            <a:ext cx="698477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4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5877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marL="539750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marL="71913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marL="89852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108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Font typeface="Arial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pPr marL="0" indent="0">
              <a:lnSpc>
                <a:spcPts val="1800"/>
              </a:lnSpc>
              <a:buFont typeface="Arial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Join(c, s) &lt;- Coffees </a:t>
            </a:r>
            <a:r>
              <a:rPr lang="en-US" sz="18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leftJoin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Suppliers</a:t>
            </a:r>
            <a:b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on (_.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supID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=== _.id)</a:t>
            </a:r>
          </a:p>
          <a:p>
            <a:pPr marL="0" indent="0">
              <a:lnSpc>
                <a:spcPts val="1800"/>
              </a:lnSpc>
              <a:buFont typeface="Arial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c.name.? ~ s.name.?</a:t>
            </a:r>
          </a:p>
          <a:p>
            <a:pPr marL="0" indent="0"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(Some(Colombian),Some(Acme, Inc.))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(Some(Espresso),Some(The High Ground))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(Some(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Colombian_Decaf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),None)</a:t>
            </a:r>
          </a:p>
        </p:txBody>
      </p:sp>
      <p:graphicFrame>
        <p:nvGraphicFramePr>
          <p:cNvPr id="1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88543"/>
              </p:ext>
            </p:extLst>
          </p:nvPr>
        </p:nvGraphicFramePr>
        <p:xfrm>
          <a:off x="1158007" y="1615192"/>
          <a:ext cx="2952328" cy="1381760"/>
        </p:xfrm>
        <a:graphic>
          <a:graphicData uri="http://schemas.openxmlformats.org/drawingml/2006/table">
            <a:tbl>
              <a:tblPr/>
              <a:tblGrid>
                <a:gridCol w="2016224"/>
                <a:gridCol w="936104"/>
              </a:tblGrid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supID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Colombian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Espresso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Colombian_Decaf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37667"/>
              </p:ext>
            </p:extLst>
          </p:nvPr>
        </p:nvGraphicFramePr>
        <p:xfrm>
          <a:off x="4910807" y="1615192"/>
          <a:ext cx="2655912" cy="1381760"/>
        </p:xfrm>
        <a:graphic>
          <a:graphicData uri="http://schemas.openxmlformats.org/drawingml/2006/table">
            <a:tbl>
              <a:tblPr/>
              <a:tblGrid>
                <a:gridCol w="639688"/>
                <a:gridCol w="2016224"/>
              </a:tblGrid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Acme,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Superior 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824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The High 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66719" y="1615192"/>
            <a:ext cx="461665" cy="138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715F49"/>
                </a:solidFill>
              </a:rPr>
              <a:t>Suppliers</a:t>
            </a:r>
            <a:endParaRPr lang="en-US" dirty="0">
              <a:solidFill>
                <a:srgbClr val="715F4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0335" y="1615192"/>
            <a:ext cx="461665" cy="138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715F49"/>
                </a:solidFill>
              </a:rPr>
              <a:t>Coffees</a:t>
            </a:r>
            <a:endParaRPr lang="en-US" dirty="0">
              <a:solidFill>
                <a:srgbClr val="715F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23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143000" y="3089275"/>
            <a:ext cx="2205038" cy="61595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2268538" y="2049463"/>
            <a:ext cx="3240087" cy="1655762"/>
            <a:chOff x="1429" y="1291"/>
            <a:chExt cx="2041" cy="1043"/>
          </a:xfrm>
        </p:grpSpPr>
        <p:sp>
          <p:nvSpPr>
            <p:cNvPr id="13329" name="Rectangle 2"/>
            <p:cNvSpPr>
              <a:spLocks noChangeArrowheads="1"/>
            </p:cNvSpPr>
            <p:nvPr/>
          </p:nvSpPr>
          <p:spPr bwMode="auto">
            <a:xfrm>
              <a:off x="2902" y="1291"/>
              <a:ext cx="568" cy="129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0" name="Rectangle 3"/>
            <p:cNvSpPr>
              <a:spLocks noChangeArrowheads="1"/>
            </p:cNvSpPr>
            <p:nvPr/>
          </p:nvSpPr>
          <p:spPr bwMode="auto">
            <a:xfrm>
              <a:off x="1429" y="2205"/>
              <a:ext cx="1950" cy="129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1" name="Rectangle 4"/>
            <p:cNvSpPr>
              <a:spLocks noChangeArrowheads="1"/>
            </p:cNvSpPr>
            <p:nvPr/>
          </p:nvSpPr>
          <p:spPr bwMode="auto">
            <a:xfrm>
              <a:off x="2109" y="1933"/>
              <a:ext cx="953" cy="129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971550" y="1844675"/>
            <a:ext cx="7389813" cy="781050"/>
            <a:chOff x="612" y="1162"/>
            <a:chExt cx="4655" cy="492"/>
          </a:xfrm>
        </p:grpSpPr>
        <p:sp>
          <p:nvSpPr>
            <p:cNvPr id="13326" name="Rectangle 5"/>
            <p:cNvSpPr>
              <a:spLocks noChangeArrowheads="1"/>
            </p:cNvSpPr>
            <p:nvPr/>
          </p:nvSpPr>
          <p:spPr bwMode="auto">
            <a:xfrm>
              <a:off x="612" y="1525"/>
              <a:ext cx="1497" cy="12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7" name="Rectangle 6"/>
            <p:cNvSpPr>
              <a:spLocks noChangeArrowheads="1"/>
            </p:cNvSpPr>
            <p:nvPr/>
          </p:nvSpPr>
          <p:spPr bwMode="auto">
            <a:xfrm>
              <a:off x="4992" y="1291"/>
              <a:ext cx="275" cy="12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8" name="Rectangle 7"/>
            <p:cNvSpPr>
              <a:spLocks noChangeArrowheads="1"/>
            </p:cNvSpPr>
            <p:nvPr/>
          </p:nvSpPr>
          <p:spPr bwMode="auto">
            <a:xfrm>
              <a:off x="1429" y="1162"/>
              <a:ext cx="1043" cy="12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331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/>
                <a:cs typeface="ＭＳ Ｐゴシック"/>
              </a:rPr>
              <a:t>Wozu? Wir haben doch JDBC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669" name="Group 21"/>
          <p:cNvGrpSpPr>
            <a:grpSpLocks/>
          </p:cNvGrpSpPr>
          <p:nvPr/>
        </p:nvGrpSpPr>
        <p:grpSpPr bwMode="auto">
          <a:xfrm>
            <a:off x="566738" y="2254250"/>
            <a:ext cx="2420937" cy="3467100"/>
            <a:chOff x="357" y="1420"/>
            <a:chExt cx="1525" cy="2184"/>
          </a:xfrm>
        </p:grpSpPr>
        <p:sp>
          <p:nvSpPr>
            <p:cNvPr id="13320" name="Rectangle 11"/>
            <p:cNvSpPr>
              <a:spLocks noChangeArrowheads="1"/>
            </p:cNvSpPr>
            <p:nvPr/>
          </p:nvSpPr>
          <p:spPr bwMode="auto">
            <a:xfrm>
              <a:off x="476" y="1420"/>
              <a:ext cx="363" cy="12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1" name="Rectangle 12"/>
            <p:cNvSpPr>
              <a:spLocks noChangeArrowheads="1"/>
            </p:cNvSpPr>
            <p:nvPr/>
          </p:nvSpPr>
          <p:spPr bwMode="auto">
            <a:xfrm>
              <a:off x="612" y="2432"/>
              <a:ext cx="1270" cy="12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2" name="Rectangle 13"/>
            <p:cNvSpPr>
              <a:spLocks noChangeArrowheads="1"/>
            </p:cNvSpPr>
            <p:nvPr/>
          </p:nvSpPr>
          <p:spPr bwMode="auto">
            <a:xfrm>
              <a:off x="612" y="1804"/>
              <a:ext cx="363" cy="12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3" name="Rectangle 14"/>
            <p:cNvSpPr>
              <a:spLocks noChangeArrowheads="1"/>
            </p:cNvSpPr>
            <p:nvPr/>
          </p:nvSpPr>
          <p:spPr bwMode="auto">
            <a:xfrm>
              <a:off x="357" y="3203"/>
              <a:ext cx="363" cy="12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4" name="Rectangle 15"/>
            <p:cNvSpPr>
              <a:spLocks noChangeArrowheads="1"/>
            </p:cNvSpPr>
            <p:nvPr/>
          </p:nvSpPr>
          <p:spPr bwMode="auto">
            <a:xfrm>
              <a:off x="476" y="2568"/>
              <a:ext cx="1270" cy="12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5" name="Rectangle 16"/>
            <p:cNvSpPr>
              <a:spLocks noChangeArrowheads="1"/>
            </p:cNvSpPr>
            <p:nvPr/>
          </p:nvSpPr>
          <p:spPr bwMode="auto">
            <a:xfrm>
              <a:off x="357" y="3475"/>
              <a:ext cx="1389" cy="12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3319" name="Rectangle 17"/>
          <p:cNvSpPr>
            <a:spLocks noGrp="1"/>
          </p:cNvSpPr>
          <p:nvPr>
            <p:ph type="body" idx="1"/>
          </p:nvPr>
        </p:nvSpPr>
        <p:spPr>
          <a:xfrm>
            <a:off x="323850" y="1600200"/>
            <a:ext cx="8569325" cy="4525963"/>
          </a:xfrm>
        </p:spPr>
        <p:txBody>
          <a:bodyPr/>
          <a:lstStyle/>
          <a:p>
            <a:pPr>
              <a:lnSpc>
                <a:spcPts val="1600"/>
              </a:lnSpc>
              <a:buFont typeface="Arial" charset="0"/>
              <a:buNone/>
            </a:pP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def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usersMatching(pattern: String)(conn: Connection) = {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st = conn.prepareStatement(</a:t>
            </a:r>
            <a:r>
              <a:rPr lang="de-DE" sz="14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"select id, name from users where name like ?"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try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{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st.setString(1, pattern)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rs = st.executeQuery()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try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{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 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b =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ListBuffer[(Int, String)]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 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while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(rs.next)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    b.append((rs.getInt(1), rs.getString(2)))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  b.toList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  }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finally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rs.close()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}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finally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st.close()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}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Class.forName(</a:t>
            </a:r>
            <a:r>
              <a:rPr lang="de-DE" sz="14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"org.h2.Driver"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conn = DriverManager.getConnection(</a:t>
            </a:r>
            <a:r>
              <a:rPr lang="de-DE" sz="14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"jdbc:h2:test1"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try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{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println(usersMatching(</a:t>
            </a:r>
            <a:r>
              <a:rPr lang="de-DE" sz="14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"%zeiger%"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)(conn))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}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finally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conn.close()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87624" y="5316322"/>
            <a:ext cx="3600400" cy="2873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39952" y="3573016"/>
            <a:ext cx="1296144" cy="2873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Right Outer Joins</a:t>
            </a:r>
            <a:endParaRPr lang="en-US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15616" y="3356992"/>
            <a:ext cx="698477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4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5877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marL="539750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marL="71913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marL="89852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108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Font typeface="Arial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pPr marL="0" indent="0">
              <a:lnSpc>
                <a:spcPts val="1800"/>
              </a:lnSpc>
              <a:buFont typeface="Arial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Join(c, s) &lt;- Coffees </a:t>
            </a:r>
            <a:r>
              <a:rPr lang="en-US" sz="18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rightJoin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Suppliers</a:t>
            </a:r>
            <a:b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on (_.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supID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=== _.id)</a:t>
            </a:r>
          </a:p>
          <a:p>
            <a:pPr marL="0" indent="0">
              <a:lnSpc>
                <a:spcPts val="1800"/>
              </a:lnSpc>
              <a:buFont typeface="Arial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c.name.? ~ s.name.?</a:t>
            </a:r>
          </a:p>
          <a:p>
            <a:pPr marL="0" indent="0"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(Some(Colombian),Some(Acme, Inc.))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None,Some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(Superior Coffee))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(Some(Espresso),Some(The High Ground))</a:t>
            </a:r>
          </a:p>
        </p:txBody>
      </p:sp>
      <p:graphicFrame>
        <p:nvGraphicFramePr>
          <p:cNvPr id="1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88543"/>
              </p:ext>
            </p:extLst>
          </p:nvPr>
        </p:nvGraphicFramePr>
        <p:xfrm>
          <a:off x="1158007" y="1615192"/>
          <a:ext cx="2952328" cy="1381760"/>
        </p:xfrm>
        <a:graphic>
          <a:graphicData uri="http://schemas.openxmlformats.org/drawingml/2006/table">
            <a:tbl>
              <a:tblPr/>
              <a:tblGrid>
                <a:gridCol w="2016224"/>
                <a:gridCol w="936104"/>
              </a:tblGrid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supID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Colombian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Espresso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Colombian_Decaf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37667"/>
              </p:ext>
            </p:extLst>
          </p:nvPr>
        </p:nvGraphicFramePr>
        <p:xfrm>
          <a:off x="4910807" y="1615192"/>
          <a:ext cx="2655912" cy="1381760"/>
        </p:xfrm>
        <a:graphic>
          <a:graphicData uri="http://schemas.openxmlformats.org/drawingml/2006/table">
            <a:tbl>
              <a:tblPr/>
              <a:tblGrid>
                <a:gridCol w="639688"/>
                <a:gridCol w="2016224"/>
              </a:tblGrid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Acme,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Superior 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824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The High 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66719" y="1615192"/>
            <a:ext cx="461665" cy="138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715F49"/>
                </a:solidFill>
              </a:rPr>
              <a:t>Suppliers</a:t>
            </a:r>
            <a:endParaRPr lang="en-US" dirty="0">
              <a:solidFill>
                <a:srgbClr val="715F4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0335" y="1615192"/>
            <a:ext cx="461665" cy="138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715F49"/>
                </a:solidFill>
              </a:rPr>
              <a:t>Coffees</a:t>
            </a:r>
            <a:endParaRPr lang="en-US" dirty="0">
              <a:solidFill>
                <a:srgbClr val="715F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814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87624" y="6021983"/>
            <a:ext cx="3600400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87624" y="5316322"/>
            <a:ext cx="3600400" cy="2873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39952" y="3573016"/>
            <a:ext cx="1296144" cy="28733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Full Outer Joins</a:t>
            </a:r>
            <a:endParaRPr lang="en-US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15616" y="3356992"/>
            <a:ext cx="698477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4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5877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marL="539750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marL="71913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marL="89852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108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Font typeface="Arial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pPr marL="0" indent="0">
              <a:lnSpc>
                <a:spcPts val="1800"/>
              </a:lnSpc>
              <a:buFont typeface="Arial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Join(c, s) &lt;- Coffees </a:t>
            </a:r>
            <a:r>
              <a:rPr lang="en-US" sz="18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outerJoin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Suppliers</a:t>
            </a:r>
            <a:b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on (_.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supID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=== _.id)</a:t>
            </a:r>
          </a:p>
          <a:p>
            <a:pPr marL="0" indent="0">
              <a:lnSpc>
                <a:spcPts val="1800"/>
              </a:lnSpc>
              <a:buFont typeface="Arial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c.name.? ~ s.name.?</a:t>
            </a:r>
          </a:p>
          <a:p>
            <a:pPr marL="0" indent="0">
              <a:lnSpc>
                <a:spcPts val="1800"/>
              </a:lnSpc>
              <a:buFont typeface="Arial" charset="0"/>
              <a:buNone/>
            </a:pPr>
            <a:endParaRPr lang="de-DE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(Some(Colombian),Some(Acme, Inc.))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None,Some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(Superior Coffee))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(Some(Espresso),Some(The High Ground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(Some(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Colombian_Decaf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),None)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364727"/>
              </p:ext>
            </p:extLst>
          </p:nvPr>
        </p:nvGraphicFramePr>
        <p:xfrm>
          <a:off x="1158007" y="1615192"/>
          <a:ext cx="2952328" cy="1381760"/>
        </p:xfrm>
        <a:graphic>
          <a:graphicData uri="http://schemas.openxmlformats.org/drawingml/2006/table">
            <a:tbl>
              <a:tblPr/>
              <a:tblGrid>
                <a:gridCol w="2016224"/>
                <a:gridCol w="936104"/>
              </a:tblGrid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supID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Colombian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Espresso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Colombian_Decaf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92879"/>
              </p:ext>
            </p:extLst>
          </p:nvPr>
        </p:nvGraphicFramePr>
        <p:xfrm>
          <a:off x="4910807" y="1615192"/>
          <a:ext cx="2655912" cy="1381760"/>
        </p:xfrm>
        <a:graphic>
          <a:graphicData uri="http://schemas.openxmlformats.org/drawingml/2006/table">
            <a:tbl>
              <a:tblPr/>
              <a:tblGrid>
                <a:gridCol w="639688"/>
                <a:gridCol w="2016224"/>
              </a:tblGrid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Acme,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Superior 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824"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The High 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66719" y="1615192"/>
            <a:ext cx="461665" cy="138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715F49"/>
                </a:solidFill>
              </a:rPr>
              <a:t>Suppliers</a:t>
            </a:r>
            <a:endParaRPr lang="en-US" dirty="0">
              <a:solidFill>
                <a:srgbClr val="715F4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0335" y="1615192"/>
            <a:ext cx="461665" cy="138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715F49"/>
                </a:solidFill>
              </a:rPr>
              <a:t>Coffees</a:t>
            </a:r>
            <a:endParaRPr lang="en-US" dirty="0">
              <a:solidFill>
                <a:srgbClr val="715F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634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1"/>
            <a:ext cx="7029400" cy="1684784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c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Coffees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(Case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when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c.price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&lt; 8.0 then 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"cheap"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when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c.price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&lt; 9.0 then 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"medium"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otherwise 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"expensive"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 ~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c.name</a:t>
            </a: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3000" y="3400400"/>
            <a:ext cx="7029400" cy="24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4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5877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marL="539750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marL="71913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marL="89852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108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If-then-else für Queries</a:t>
            </a:r>
          </a:p>
          <a:p>
            <a:endParaRPr lang="de-DE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/>
              <a:t>Rückgabetyp wird automatisch zu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</a:t>
            </a:r>
            <a:r>
              <a:rPr lang="de-DE" dirty="0" smtClean="0"/>
              <a:t>, wenn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de-DE" dirty="0" smtClean="0"/>
              <a:t> fehlt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37870" y="2311094"/>
            <a:ext cx="4934329" cy="94366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Sub-Queries</a:t>
            </a:r>
            <a:endParaRPr lang="en-US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65310" y="3219189"/>
            <a:ext cx="2931026" cy="2742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03649" y="2060849"/>
            <a:ext cx="288032" cy="28803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43000" y="1600200"/>
            <a:ext cx="7029400" cy="16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4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5877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marL="539750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marL="71913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marL="89852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108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c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Coffees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s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c.supplier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_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Query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groupBy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s.id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s.id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s.name.min.get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c.price.min.get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43000" y="1600200"/>
            <a:ext cx="7029400" cy="26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4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5877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marL="539750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marL="71913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marL="89852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108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c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Coffees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s &lt;-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c.supplier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_ &lt;- Query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c.price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lowestPriceForSupplier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_ &lt;- Query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s.id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s.name ~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c.price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8039" y="2758257"/>
            <a:ext cx="749482" cy="28803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1600200"/>
            <a:ext cx="7029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4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5877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marL="539750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marL="71913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marL="89852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108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lowestPriceForSupplier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c2 &lt;- Coffees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s2 &lt;- c2.supplier </a:t>
            </a:r>
            <a:r>
              <a:rPr lang="en-US" sz="18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s2.id === s.id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c2.price.min).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asColumn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Arc 9"/>
          <p:cNvSpPr>
            <a:spLocks/>
          </p:cNvSpPr>
          <p:nvPr/>
        </p:nvSpPr>
        <p:spPr bwMode="auto">
          <a:xfrm rot="16421698" flipV="1">
            <a:off x="4401910" y="1394212"/>
            <a:ext cx="502870" cy="2269374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4293096"/>
            <a:ext cx="7029400" cy="1833067"/>
          </a:xfrm>
        </p:spPr>
        <p:txBody>
          <a:bodyPr/>
          <a:lstStyle/>
          <a:p>
            <a:r>
              <a:rPr lang="de-DE" dirty="0" smtClean="0"/>
              <a:t>Auch in </a:t>
            </a:r>
            <a:r>
              <a:rPr lang="de-DE" b="1" dirty="0" smtClean="0">
                <a:solidFill>
                  <a:srgbClr val="7F0055"/>
                </a:solidFill>
                <a:latin typeface="Consolas"/>
              </a:rPr>
              <a:t>yield</a:t>
            </a:r>
            <a:r>
              <a:rPr lang="de-DE" dirty="0" smtClean="0"/>
              <a:t> verwendbar </a:t>
            </a:r>
            <a:r>
              <a:rPr lang="de-DE" b="1" dirty="0" smtClean="0">
                <a:solidFill>
                  <a:srgbClr val="7F0055"/>
                </a:solidFill>
                <a:latin typeface="Consolas"/>
              </a:rPr>
              <a:t/>
            </a:r>
            <a:br>
              <a:rPr lang="de-DE" b="1" dirty="0" smtClean="0">
                <a:solidFill>
                  <a:srgbClr val="7F0055"/>
                </a:solidFill>
                <a:latin typeface="Consolas"/>
              </a:rPr>
            </a:br>
            <a:endParaRPr lang="de-DE" dirty="0" smtClean="0"/>
          </a:p>
          <a:p>
            <a:r>
              <a:rPr lang="de-DE" dirty="0" smtClean="0"/>
              <a:t>Direkt (ohne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.asColumn</a:t>
            </a:r>
            <a:r>
              <a:rPr lang="de-DE" dirty="0" smtClean="0"/>
              <a:t>) mit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.in</a:t>
            </a:r>
            <a:r>
              <a:rPr lang="de-DE" dirty="0" smtClean="0"/>
              <a:t> und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.notIn</a:t>
            </a:r>
            <a:b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.exists</a:t>
            </a:r>
            <a:r>
              <a:rPr lang="de-DE" dirty="0" smtClean="0"/>
              <a:t>,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.count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5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5" grpId="0" animBg="1"/>
      <p:bldP spid="6" grpId="0"/>
      <p:bldP spid="7" grpId="0"/>
      <p:bldP spid="11" grpId="0" animBg="1"/>
      <p:bldP spid="8" grpId="0"/>
      <p:bldP spid="12" grpId="0" animBg="1"/>
      <p:bldP spid="1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80683" y="4899388"/>
            <a:ext cx="1106786" cy="28803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l1 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coffees.filter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(_.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 101)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l2 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coffees.filter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(_.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 150)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l3 = l1 ++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l2</a:t>
            </a:r>
          </a:p>
          <a:p>
            <a:pPr marL="0" indent="0">
              <a:buNone/>
            </a:pPr>
            <a:endParaRPr lang="en-US" sz="1800" dirty="0" smtClean="0">
              <a:latin typeface="Consolas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1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Coffees.filter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(_.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=== 101)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q2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Coffees.filter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(_.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=== 150)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q3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q1 union    q2</a:t>
            </a:r>
            <a:endParaRPr lang="en-US" sz="1800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940152" y="1828627"/>
            <a:ext cx="201612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de-DE" dirty="0">
                <a:latin typeface="Calibri" pitchFamily="34" charset="0"/>
                <a:cs typeface="Calibri" pitchFamily="34" charset="0"/>
              </a:rPr>
              <a:t>Scala Collections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940152" y="3556819"/>
            <a:ext cx="201612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dirty="0" err="1">
                <a:latin typeface="Calibri" pitchFamily="34" charset="0"/>
                <a:cs typeface="Calibri" pitchFamily="34" charset="0"/>
              </a:rPr>
              <a:t>ScalaQuery</a:t>
            </a:r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3413" y="485231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  <p:bldP spid="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71800" y="3406330"/>
            <a:ext cx="1944216" cy="28803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Paginierung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pPr marL="0" indent="0">
              <a:lnSpc>
                <a:spcPts val="2000"/>
              </a:lnSpc>
              <a:buNone/>
            </a:pPr>
            <a:r>
              <a:rPr lang="nn-NO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nn-NO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l = </a:t>
            </a:r>
            <a:r>
              <a:rPr lang="nn-NO" sz="18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8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ts val="2000"/>
              </a:lnSpc>
              <a:buNone/>
            </a:pPr>
            <a:r>
              <a:rPr lang="nn-NO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800" dirty="0" smtClean="0">
                <a:solidFill>
                  <a:srgbClr val="000000"/>
                </a:solidFill>
                <a:latin typeface="Consolas"/>
              </a:rPr>
              <a:t> c 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nn-NO" sz="1800" dirty="0" smtClean="0">
                <a:solidFill>
                  <a:srgbClr val="000000"/>
                </a:solidFill>
                <a:latin typeface="Consolas"/>
              </a:rPr>
              <a:t>coffees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8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nn-NO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…</a:t>
            </a:r>
            <a:endParaRPr lang="nn-NO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nn-NO" sz="18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nn-NO" sz="1800" b="1" dirty="0" smtClean="0">
                <a:solidFill>
                  <a:srgbClr val="7F0055"/>
                </a:solidFill>
                <a:latin typeface="Consolas"/>
              </a:rPr>
              <a:t>yield</a:t>
            </a:r>
            <a:r>
              <a:rPr lang="nn-NO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…</a:t>
            </a:r>
            <a:endParaRPr lang="nn-NO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nn-NO" sz="1800" b="1" dirty="0">
                <a:solidFill>
                  <a:srgbClr val="7F0055"/>
                </a:solidFill>
                <a:latin typeface="Consolas"/>
              </a:rPr>
              <a:t>val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800" dirty="0" smtClean="0">
                <a:solidFill>
                  <a:srgbClr val="000000"/>
                </a:solidFill>
                <a:latin typeface="Consolas"/>
              </a:rPr>
              <a:t>l2 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l.drop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(20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).take(10)</a:t>
            </a:r>
          </a:p>
          <a:p>
            <a:pPr marL="0" indent="0">
              <a:lnSpc>
                <a:spcPts val="20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nn-NO" sz="1800" b="1" dirty="0">
                <a:solidFill>
                  <a:srgbClr val="7F0055"/>
                </a:solidFill>
                <a:latin typeface="Consolas"/>
              </a:rPr>
              <a:t>val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800" dirty="0" smtClean="0">
                <a:solidFill>
                  <a:srgbClr val="000000"/>
                </a:solidFill>
                <a:latin typeface="Consolas"/>
              </a:rPr>
              <a:t>q 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nn-NO" sz="18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lnSpc>
                <a:spcPts val="2000"/>
              </a:lnSpc>
              <a:buNone/>
            </a:pPr>
            <a:r>
              <a:rPr lang="nn-NO" sz="1800" dirty="0">
                <a:solidFill>
                  <a:srgbClr val="000000"/>
                </a:solidFill>
                <a:latin typeface="Consolas"/>
              </a:rPr>
              <a:t>  c &lt;- </a:t>
            </a:r>
            <a:r>
              <a:rPr lang="nn-NO" sz="1800" dirty="0" smtClean="0">
                <a:solidFill>
                  <a:srgbClr val="000000"/>
                </a:solidFill>
                <a:latin typeface="Consolas"/>
              </a:rPr>
              <a:t>Coffees </a:t>
            </a:r>
            <a:r>
              <a:rPr lang="nn-NO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de-DE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800" dirty="0" smtClean="0">
                <a:solidFill>
                  <a:srgbClr val="000000"/>
                </a:solidFill>
                <a:latin typeface="Consolas"/>
              </a:rPr>
              <a:t> _ &lt;- Query orderBy c.name</a:t>
            </a:r>
            <a:endParaRPr lang="nn-NO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nn-NO" sz="1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nn-NO" sz="1800" b="1" dirty="0">
                <a:solidFill>
                  <a:srgbClr val="7F0055"/>
                </a:solidFill>
                <a:latin typeface="Consolas"/>
              </a:rPr>
              <a:t>yield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…</a:t>
            </a:r>
            <a:endParaRPr lang="nn-NO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nn-NO" sz="1800" b="1" dirty="0">
                <a:solidFill>
                  <a:srgbClr val="7F0055"/>
                </a:solidFill>
                <a:latin typeface="Consolas"/>
              </a:rPr>
              <a:t>val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800" dirty="0" smtClean="0">
                <a:solidFill>
                  <a:srgbClr val="000000"/>
                </a:solidFill>
                <a:latin typeface="Consolas"/>
              </a:rPr>
              <a:t>q2 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q.drop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(20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).take(10)</a:t>
            </a:r>
            <a:endParaRPr lang="en-US" sz="1800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940152" y="1684611"/>
            <a:ext cx="201612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de-DE" dirty="0">
                <a:latin typeface="Calibri" pitchFamily="34" charset="0"/>
                <a:cs typeface="Calibri" pitchFamily="34" charset="0"/>
              </a:rPr>
              <a:t>Scala Collections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940152" y="2980755"/>
            <a:ext cx="201612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dirty="0" err="1">
                <a:latin typeface="Calibri" pitchFamily="34" charset="0"/>
                <a:cs typeface="Calibri" pitchFamily="34" charset="0"/>
              </a:rPr>
              <a:t>ScalaQuery</a:t>
            </a:r>
            <a:endParaRPr lang="de-D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576117" y="1825715"/>
            <a:ext cx="725520" cy="276999"/>
          </a:xfrm>
          <a:prstGeom prst="rect">
            <a:avLst/>
          </a:prstGeom>
          <a:solidFill>
            <a:srgbClr val="FFFF99"/>
          </a:solidFill>
        </p:spPr>
        <p:txBody>
          <a:bodyPr wrap="none" lIns="45720" tIns="0" rIns="4572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.bind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16848" y="2974281"/>
            <a:ext cx="527160" cy="2873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87624" y="2974281"/>
            <a:ext cx="2808312" cy="28733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Bind-Variablen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coffeesForSupplier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c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Coffees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c.name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coffeesForSupplier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(42).list</a:t>
            </a: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 smtClean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3933056"/>
            <a:ext cx="4824536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Query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select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NamedColumn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COF_NAME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table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&lt;t1&gt;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AbstractTable.Alias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&lt;t2&gt; Table COFFEES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Is(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NamedColumn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SUP_ID,ConstColumn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42)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NamedColumn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SUP_ID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table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&lt;t1&gt; ...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ConstColumn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] 42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992" y="4284385"/>
            <a:ext cx="424847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SELECT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"t1"."COF_NAME"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FROM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"COFFEES" "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t1"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("t1"."SUP_ID"=42)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627784" y="3364982"/>
            <a:ext cx="144015" cy="496065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1" name="Arc 9"/>
          <p:cNvSpPr>
            <a:spLocks/>
          </p:cNvSpPr>
          <p:nvPr/>
        </p:nvSpPr>
        <p:spPr bwMode="auto">
          <a:xfrm rot="1507191" flipV="1">
            <a:off x="5592986" y="4812290"/>
            <a:ext cx="849882" cy="928496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427985" y="3356992"/>
            <a:ext cx="2088231" cy="792088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6485073" y="4573571"/>
            <a:ext cx="391616" cy="246221"/>
          </a:xfrm>
          <a:prstGeom prst="rect">
            <a:avLst/>
          </a:prstGeom>
          <a:solidFill>
            <a:srgbClr val="FFFF99"/>
          </a:solidFill>
        </p:spPr>
        <p:txBody>
          <a:bodyPr wrap="square" lIns="45720" tIns="0" rIns="45720" bIns="0" rtlCol="0">
            <a:spAutoFit/>
          </a:bodyPr>
          <a:lstStyle/>
          <a:p>
            <a:r>
              <a:rPr lang="de-DE" sz="1600" dirty="0" smtClean="0">
                <a:latin typeface="Calibri" pitchFamily="34" charset="0"/>
                <a:cs typeface="Calibri" pitchFamily="34" charset="0"/>
              </a:rPr>
              <a:t>=?)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25888" y="4958915"/>
            <a:ext cx="465833" cy="246221"/>
          </a:xfrm>
          <a:prstGeom prst="rect">
            <a:avLst/>
          </a:prstGeom>
          <a:solidFill>
            <a:srgbClr val="FFFF99"/>
          </a:solidFill>
        </p:spPr>
        <p:txBody>
          <a:bodyPr wrap="none" lIns="45720" tIns="0" rIns="45720" bIns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Bind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53368" y="5685011"/>
            <a:ext cx="465833" cy="246221"/>
          </a:xfrm>
          <a:prstGeom prst="rect">
            <a:avLst/>
          </a:prstGeom>
          <a:solidFill>
            <a:srgbClr val="FFFF99"/>
          </a:solidFill>
        </p:spPr>
        <p:txBody>
          <a:bodyPr wrap="none" lIns="45720" tIns="0" rIns="45720" bIns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Bind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8" grpId="0" animBg="1"/>
      <p:bldP spid="5" grpId="0" animBg="1"/>
      <p:bldP spid="7" grpId="0" animBg="1"/>
      <p:bldP spid="10" grpId="0" animBg="1"/>
      <p:bldP spid="11" grpId="0" animBg="1"/>
      <p:bldP spid="12" grpId="0" animBg="1"/>
      <p:bldP spid="15" grpId="0" animBg="1"/>
      <p:bldP spid="18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33876" y="1844824"/>
            <a:ext cx="3066116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81327" y="1614381"/>
            <a:ext cx="487682" cy="28733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87624" y="2974281"/>
            <a:ext cx="2808312" cy="28733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Query-Templates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pPr marL="0" lvl="0" indent="0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coffeesForSupplier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lv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&lt;- Parameters[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lv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c &lt;- Coffees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lv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c.name</a:t>
            </a:r>
            <a:endParaRPr lang="en-US" sz="1800" dirty="0"/>
          </a:p>
          <a:p>
            <a:pPr marL="0" indent="0">
              <a:lnSpc>
                <a:spcPts val="1800"/>
              </a:lnSpc>
              <a:buNone/>
            </a:pPr>
            <a:endParaRPr lang="de-DE" sz="18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coffeesForSupplier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(42).list</a:t>
            </a: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 smtClean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3933056"/>
            <a:ext cx="5112568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Query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select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NamedColumn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COF_NAME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table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&lt;t1&gt;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AbstractTable.Alias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&lt;t2&gt; Table COFFEES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Is(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NamedColumn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SUP_ID,ParameterColumn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])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NamedColumn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SUP_ID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table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&lt;t1&gt; ...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ParameterColumn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]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992" y="4284385"/>
            <a:ext cx="424847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SELECT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"t1"."COF_NAME"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FROM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"COFFEES" "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t1"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("t1"."SUP_ID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"=?)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Arc 9"/>
          <p:cNvSpPr>
            <a:spLocks/>
          </p:cNvSpPr>
          <p:nvPr/>
        </p:nvSpPr>
        <p:spPr bwMode="auto">
          <a:xfrm rot="1507191" flipV="1">
            <a:off x="5882838" y="4876866"/>
            <a:ext cx="558207" cy="872097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Arc 9"/>
          <p:cNvSpPr>
            <a:spLocks/>
          </p:cNvSpPr>
          <p:nvPr/>
        </p:nvSpPr>
        <p:spPr bwMode="auto">
          <a:xfrm rot="8103456" flipV="1">
            <a:off x="501033" y="2027022"/>
            <a:ext cx="1373180" cy="1579818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5075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8" grpId="0" animBg="1"/>
      <p:bldP spid="5" grpId="0" animBg="1"/>
      <p:bldP spid="7" grpId="0" animBg="1"/>
      <p:bldP spid="11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36680" y="2015128"/>
            <a:ext cx="2671916" cy="323165"/>
          </a:xfrm>
          <a:prstGeom prst="rect">
            <a:avLst/>
          </a:prstGeom>
          <a:solidFill>
            <a:srgbClr val="FFFF99"/>
          </a:solidFill>
        </p:spPr>
        <p:txBody>
          <a:bodyPr wrap="square" lIns="0" rIns="0" bIns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/>
              </a:rPr>
              <a:t>Coffee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53198" y="2932564"/>
            <a:ext cx="3857146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&lt;&gt; (Coffee,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Coffee.unapply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9700" y="3883304"/>
            <a:ext cx="894948" cy="508088"/>
          </a:xfrm>
          <a:prstGeom prst="rect">
            <a:avLst/>
          </a:prstGeom>
          <a:solidFill>
            <a:srgbClr val="FFFF99"/>
          </a:solidFill>
        </p:spPr>
        <p:txBody>
          <a:bodyPr wrap="square" lIns="0" rIns="0" b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Coffee</a:t>
            </a:r>
          </a:p>
          <a:p>
            <a:pPr algn="ctr">
              <a:lnSpc>
                <a:spcPts val="1800"/>
              </a:lnSpc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Coffee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Mapped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5576" y="2060848"/>
            <a:ext cx="7821488" cy="4065315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Coffees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Table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[                     ](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COFFEES"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name = column[String](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"COF_NAME"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O.PrimaryKey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column[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](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"SUP_ID"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price = column[Double](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"PRICE"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* = name ~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price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Coffees.insertAll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(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Colombian"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   101, 7.99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),	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(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/>
              </a:rPr>
              <a:t>French_Roast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 49, 8.99)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q =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(c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Coffees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c.supID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===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101)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q.foreach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55576" y="1600201"/>
            <a:ext cx="7821488" cy="38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4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5877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marL="539750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marL="71913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marL="89852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108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Font typeface="Arial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Coffee(name: String,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price: Double)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0480" y="2019320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(String,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Double)</a:t>
            </a:r>
            <a:endParaRPr lang="en-US" dirty="0"/>
          </a:p>
        </p:txBody>
      </p:sp>
      <p:sp>
        <p:nvSpPr>
          <p:cNvPr id="9" name="Arc 9"/>
          <p:cNvSpPr>
            <a:spLocks/>
          </p:cNvSpPr>
          <p:nvPr/>
        </p:nvSpPr>
        <p:spPr bwMode="auto">
          <a:xfrm rot="3387104" flipV="1">
            <a:off x="2675708" y="4985937"/>
            <a:ext cx="1192464" cy="1119490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4211960" y="5517232"/>
            <a:ext cx="36004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(Colombian,101,7.99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5300" y="5524852"/>
            <a:ext cx="798944" cy="323165"/>
          </a:xfrm>
          <a:prstGeom prst="rect">
            <a:avLst/>
          </a:prstGeom>
          <a:solidFill>
            <a:srgbClr val="FFFF99"/>
          </a:solidFill>
        </p:spPr>
        <p:txBody>
          <a:bodyPr wrap="square" lIns="0" rIns="0" bIns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/>
              </a:rPr>
              <a:t>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2" grpId="0" animBg="1"/>
      <p:bldP spid="5" grpId="0"/>
      <p:bldP spid="7" grpId="0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87624" y="5733256"/>
            <a:ext cx="4176464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Insert, Delete,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Coffees(n: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String)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Table[(String,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Double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)](n)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name =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column[String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](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"COF_NAME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column[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](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"SUP_ID"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price = column[Double](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"PRICE"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* = name ~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~ price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Coffees1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Coffees(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COFFEES_1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Coffees2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Coffees(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COFFEES_2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Coffees1.ddl ++ Coffees2.ddl).create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Coffees1.insertAll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"Colombian"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        101, 7.99),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/>
              </a:rPr>
              <a:t>French_Roast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      49, 8.99),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"Espresso"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         150, 9.99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(Coffees1.insertStatement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0192" y="4221088"/>
            <a:ext cx="64087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INSERT INTO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"COFFEES1" ("COF_NAME","SUP_ID","PRICE")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VALUES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(?,?,?)</a:t>
            </a:r>
          </a:p>
        </p:txBody>
      </p:sp>
      <p:sp>
        <p:nvSpPr>
          <p:cNvPr id="6" name="Arc 9"/>
          <p:cNvSpPr>
            <a:spLocks/>
          </p:cNvSpPr>
          <p:nvPr/>
        </p:nvSpPr>
        <p:spPr bwMode="auto">
          <a:xfrm rot="1507191" flipV="1">
            <a:off x="5725778" y="4588963"/>
            <a:ext cx="644772" cy="1508424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8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JDBC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Gute Grundlage für Frameworks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Zu niedrige Abstraktionsebene für Anwendungen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Insert, Delete,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q = Coffees1.where(_.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=== 101)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Coffees2.insert(q)</a:t>
            </a: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/>
              </a:rPr>
              <a:t>println(Coffees2.insertStatementFor(q))</a:t>
            </a: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q.delete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q.deleteStatement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23728" y="2996952"/>
            <a:ext cx="66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INSERT INTO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"COFFEES2" ("COF_NAME","SUP_ID","PRICE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")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SELECT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"t1"."COF_NAME","t1"."SUP_ID","t1"."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PRICE"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FROM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"COFFEES1" "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t1"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("t1"."SUP_ID"=101)</a:t>
            </a:r>
          </a:p>
        </p:txBody>
      </p:sp>
      <p:sp>
        <p:nvSpPr>
          <p:cNvPr id="6" name="Arc 9"/>
          <p:cNvSpPr>
            <a:spLocks/>
          </p:cNvSpPr>
          <p:nvPr/>
        </p:nvSpPr>
        <p:spPr bwMode="auto">
          <a:xfrm rot="5563408" flipV="1">
            <a:off x="1465181" y="2961419"/>
            <a:ext cx="597014" cy="460936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915816" y="5225028"/>
            <a:ext cx="546422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DELETE FROM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"COFFEES1"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("COFFEES1"."SUP_ID"=101)</a:t>
            </a:r>
          </a:p>
        </p:txBody>
      </p:sp>
      <p:sp>
        <p:nvSpPr>
          <p:cNvPr id="8" name="Arc 9"/>
          <p:cNvSpPr>
            <a:spLocks/>
          </p:cNvSpPr>
          <p:nvPr/>
        </p:nvSpPr>
        <p:spPr bwMode="auto">
          <a:xfrm rot="5563408" flipV="1">
            <a:off x="2009600" y="4594987"/>
            <a:ext cx="425651" cy="1120237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5281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Insert, Delete,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q2 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q.map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(_.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q2.update(49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(q2.updateStatement)</a:t>
            </a: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23728" y="3306470"/>
            <a:ext cx="633670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UPDATE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"COFFEES1"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SET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"SUP_ID"=?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("COFFEES1"."SUP_ID"=101)</a:t>
            </a:r>
          </a:p>
        </p:txBody>
      </p:sp>
      <p:sp>
        <p:nvSpPr>
          <p:cNvPr id="6" name="Arc 9"/>
          <p:cNvSpPr>
            <a:spLocks/>
          </p:cNvSpPr>
          <p:nvPr/>
        </p:nvSpPr>
        <p:spPr bwMode="auto">
          <a:xfrm rot="5563408" flipV="1">
            <a:off x="1465181" y="2961419"/>
            <a:ext cx="597014" cy="460936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8996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24688" y="4581128"/>
            <a:ext cx="4916740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2856" y="3892223"/>
            <a:ext cx="2271112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416" y="3212976"/>
            <a:ext cx="2649056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13956" y="2284492"/>
            <a:ext cx="1940024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Static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  <a:noFill/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org.scalaquery.simple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._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org.scalaquery.simple.StaticQuery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._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allCoffees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queryNA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[String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](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select </a:t>
            </a:r>
            <a:r>
              <a:rPr lang="en-US" sz="1800" dirty="0" err="1">
                <a:solidFill>
                  <a:srgbClr val="2A00FF"/>
                </a:solidFill>
                <a:latin typeface="Consolas"/>
              </a:rPr>
              <a:t>cof_name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 from coffees"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).list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supplierNameForCoffee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(name: String) =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query[String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String](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"""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select </a:t>
            </a:r>
            <a:r>
              <a:rPr lang="en-US" sz="1800" dirty="0" err="1">
                <a:solidFill>
                  <a:srgbClr val="2A00FF"/>
                </a:solidFill>
                <a:latin typeface="Consolas"/>
              </a:rPr>
              <a:t>s.sup_name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 from suppliers s, coffees c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where </a:t>
            </a:r>
            <a:r>
              <a:rPr lang="en-US" sz="1800" dirty="0" err="1">
                <a:solidFill>
                  <a:srgbClr val="2A00FF"/>
                </a:solidFill>
                <a:latin typeface="Consolas"/>
              </a:rPr>
              <a:t>c.cof_name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 = ? and </a:t>
            </a:r>
            <a:r>
              <a:rPr lang="en-US" sz="1800" dirty="0" err="1">
                <a:solidFill>
                  <a:srgbClr val="2A00FF"/>
                </a:solidFill>
                <a:latin typeface="Consolas"/>
              </a:rPr>
              <a:t>c.sup_id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2A00FF"/>
                </a:solidFill>
                <a:latin typeface="Consolas"/>
              </a:rPr>
              <a:t>s.sup_id</a:t>
            </a:r>
            <a:endParaRPr lang="en-US" sz="1800" dirty="0">
              <a:solidFill>
                <a:srgbClr val="2A00FF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  """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firstOption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(name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coffeesInPriceRange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(min: Double, max: Double) =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query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[(Double, Double), (String,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Double)](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"""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2A00FF"/>
                </a:solidFill>
                <a:latin typeface="Consolas"/>
              </a:rPr>
              <a:t>  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  select </a:t>
            </a:r>
            <a:r>
              <a:rPr lang="en-US" sz="1800" dirty="0" err="1">
                <a:solidFill>
                  <a:srgbClr val="2A00FF"/>
                </a:solidFill>
                <a:latin typeface="Consolas"/>
              </a:rPr>
              <a:t>cof_name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2A00FF"/>
                </a:solidFill>
                <a:latin typeface="Consolas"/>
              </a:rPr>
              <a:t>sup_id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, price from 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coffees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   where 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price &gt;= ? and price &lt;= ?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2A00FF"/>
                </a:solidFill>
                <a:latin typeface="Consolas"/>
              </a:rPr>
              <a:t>  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"""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list(min, max)</a:t>
            </a:r>
            <a:endParaRPr lang="de-DE" sz="1800" dirty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7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25296" y="2276872"/>
            <a:ext cx="864096" cy="28733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24688" y="4581128"/>
            <a:ext cx="4916740" cy="287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Static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  <a:noFill/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org.scalaquery.simple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._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org.scalaquery.simple.StaticQuery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._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Coffee(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name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: String,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price: Double)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pt-BR" sz="1800" b="1" dirty="0" smtClean="0">
                <a:solidFill>
                  <a:srgbClr val="7F0055"/>
                </a:solidFill>
                <a:latin typeface="Consolas"/>
              </a:rPr>
              <a:t>implicit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/>
              </a:rPr>
              <a:t>val</a:t>
            </a:r>
            <a:r>
              <a:rPr lang="pt-BR" sz="1800" dirty="0">
                <a:solidFill>
                  <a:srgbClr val="000000"/>
                </a:solidFill>
                <a:latin typeface="Consolas"/>
              </a:rPr>
              <a:t> getCoffeeResult 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=</a:t>
            </a:r>
            <a:br>
              <a:rPr lang="pt-BR" sz="18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  GetResult(r </a:t>
            </a:r>
            <a:r>
              <a:rPr lang="pt-BR" sz="1800" dirty="0">
                <a:solidFill>
                  <a:srgbClr val="000000"/>
                </a:solidFill>
                <a:latin typeface="Consolas"/>
              </a:rPr>
              <a:t>=&gt; Coffee(r&lt;&lt;, r&lt;&lt;, r&lt;&lt;))</a:t>
            </a:r>
            <a:endParaRPr lang="en-US" sz="1800" dirty="0" smtClean="0">
              <a:solidFill>
                <a:srgbClr val="2A00FF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solidFill>
                <a:srgbClr val="2A00FF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solidFill>
                <a:srgbClr val="2A00FF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endParaRPr lang="de-DE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coffeesInPriceRange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(min: Double, max: Double) =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query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[(Double, Double), (String,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Double)](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"""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2A00FF"/>
                </a:solidFill>
                <a:latin typeface="Consolas"/>
              </a:rPr>
              <a:t>  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  select </a:t>
            </a:r>
            <a:r>
              <a:rPr lang="en-US" sz="1800" dirty="0" err="1">
                <a:solidFill>
                  <a:srgbClr val="2A00FF"/>
                </a:solidFill>
                <a:latin typeface="Consolas"/>
              </a:rPr>
              <a:t>cof_name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2A00FF"/>
                </a:solidFill>
                <a:latin typeface="Consolas"/>
              </a:rPr>
              <a:t>sup_id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, price from 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coffees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   where 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price &gt;= ? and price &lt;= ?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2A00FF"/>
                </a:solidFill>
                <a:latin typeface="Consolas"/>
              </a:rPr>
              <a:t>  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"""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list(min, max)</a:t>
            </a:r>
            <a:endParaRPr lang="de-DE" sz="1800" dirty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43768" y="3549164"/>
            <a:ext cx="24641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[P : </a:t>
            </a:r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SetParameter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475835" y="3981651"/>
            <a:ext cx="763965" cy="671485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854773" y="3568885"/>
            <a:ext cx="195758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: </a:t>
            </a:r>
            <a:r>
              <a:rPr lang="de-DE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GetResult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4614318"/>
            <a:ext cx="2736304" cy="230832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Coffee</a:t>
            </a:r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5508104" y="3981651"/>
            <a:ext cx="1368152" cy="671485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8130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1" animBg="1"/>
      <p:bldP spid="10" grpId="1" animBg="1"/>
      <p:bldP spid="11" grpId="1" animBg="1"/>
      <p:bldP spid="13" grpId="0" animBg="1"/>
      <p:bldP spid="12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r>
              <a:rPr lang="de-DE" dirty="0" smtClean="0"/>
              <a:t>Mutating Queries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JDBC-Metadaten</a:t>
            </a:r>
          </a:p>
          <a:p>
            <a:endParaRPr lang="de-DE" dirty="0"/>
          </a:p>
          <a:p>
            <a:r>
              <a:rPr lang="de-DE" dirty="0" smtClean="0"/>
              <a:t>Iteratees</a:t>
            </a:r>
          </a:p>
          <a:p>
            <a:endParaRPr lang="de-DE" dirty="0"/>
          </a:p>
          <a:p>
            <a:r>
              <a:rPr lang="de-DE" dirty="0" smtClean="0"/>
              <a:t>Sequences</a:t>
            </a:r>
          </a:p>
          <a:p>
            <a:endParaRPr lang="de-DE" dirty="0"/>
          </a:p>
          <a:p>
            <a:r>
              <a:rPr lang="de-DE" dirty="0" smtClean="0"/>
              <a:t>Dynamic Queries</a:t>
            </a:r>
            <a:endParaRPr lang="en-US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956175" y="1647468"/>
            <a:ext cx="3071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MutatingInvoker.mutate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956175" y="2348880"/>
            <a:ext cx="307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org.scalaquery.meta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956175" y="3062288"/>
            <a:ext cx="3071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org.scalaquery.iter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947280" y="4471968"/>
            <a:ext cx="3071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org.scalaquery.simple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600200"/>
            <a:ext cx="7029400" cy="4525963"/>
          </a:xfrm>
        </p:spPr>
        <p:txBody>
          <a:bodyPr/>
          <a:lstStyle/>
          <a:p>
            <a:r>
              <a:rPr lang="de-DE" dirty="0" smtClean="0">
                <a:hlinkClick r:id="rId2"/>
              </a:rPr>
              <a:t>http://scalaquery.org</a:t>
            </a:r>
            <a:endParaRPr lang="de-DE" dirty="0" smtClean="0"/>
          </a:p>
          <a:p>
            <a:endParaRPr lang="de-DE" dirty="0"/>
          </a:p>
          <a:p>
            <a:endParaRPr lang="en-US" dirty="0" smtClean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github.com/szeiger/scalaquery-examples</a:t>
            </a:r>
            <a:endParaRPr lang="en-US" dirty="0" smtClean="0"/>
          </a:p>
          <a:p>
            <a:endParaRPr lang="de-DE" dirty="0"/>
          </a:p>
          <a:p>
            <a:r>
              <a:rPr lang="en-US" dirty="0">
                <a:hlinkClick r:id="rId4"/>
              </a:rPr>
              <a:t>https://github.com/szeiger/scala-query</a:t>
            </a:r>
            <a:r>
              <a:rPr lang="en-US" dirty="0" smtClean="0">
                <a:hlinkClick r:id="rId4"/>
              </a:rPr>
              <a:t>/</a:t>
            </a:r>
            <a:br>
              <a:rPr lang="en-US" dirty="0" smtClean="0">
                <a:hlinkClick r:id="rId4"/>
              </a:rPr>
            </a:br>
            <a:r>
              <a:rPr lang="en-US" dirty="0" smtClean="0">
                <a:hlinkClick r:id="rId4"/>
              </a:rPr>
              <a:t>tree/master/</a:t>
            </a:r>
            <a:r>
              <a:rPr lang="en-US" dirty="0" err="1" smtClean="0">
                <a:hlinkClick r:id="rId4"/>
              </a:rPr>
              <a:t>src</a:t>
            </a:r>
            <a:r>
              <a:rPr lang="en-US" dirty="0" smtClean="0">
                <a:hlinkClick r:id="rId4"/>
              </a:rPr>
              <a:t>/test/</a:t>
            </a:r>
            <a:r>
              <a:rPr lang="en-US" dirty="0" err="1" smtClean="0">
                <a:hlinkClick r:id="rId4"/>
              </a:rPr>
              <a:t>scala</a:t>
            </a:r>
            <a:r>
              <a:rPr lang="en-US" dirty="0" smtClean="0">
                <a:hlinkClick r:id="rId4"/>
              </a:rPr>
              <a:t>/org/</a:t>
            </a:r>
            <a:r>
              <a:rPr lang="en-US" dirty="0" err="1" smtClean="0">
                <a:hlinkClick r:id="rId4"/>
              </a:rPr>
              <a:t>scalaquery</a:t>
            </a:r>
            <a:r>
              <a:rPr lang="en-US" dirty="0" smtClean="0">
                <a:hlinkClick r:id="rId4"/>
              </a:rPr>
              <a:t>/test</a:t>
            </a:r>
            <a:endParaRPr lang="en-US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99" y="764704"/>
            <a:ext cx="2835913" cy="266429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2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3000" y="1772816"/>
            <a:ext cx="7029400" cy="4353347"/>
          </a:xfrm>
        </p:spPr>
        <p:txBody>
          <a:bodyPr/>
          <a:lstStyle/>
          <a:p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b="1" dirty="0" smtClean="0"/>
              <a:t>Slick</a:t>
            </a:r>
            <a:r>
              <a:rPr lang="de-DE" dirty="0" smtClean="0"/>
              <a:t> – A common framework for connecting with databases and distributed collections</a:t>
            </a:r>
            <a:endParaRPr lang="en-US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zeiger\Desktop\Herbstcampu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1876426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zeiger\Desktop\Herbstcampus\si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3240360" cy="157202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zeiger\Desktop\Herbstcampus\scalaque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49" y="4293096"/>
            <a:ext cx="4244349" cy="86409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5579948"/>
            <a:ext cx="32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715F49"/>
                </a:solidFill>
              </a:rPr>
              <a:t>by Christopher Vogt</a:t>
            </a:r>
            <a:endParaRPr lang="en-US" dirty="0">
              <a:solidFill>
                <a:srgbClr val="715F49"/>
              </a:solidFill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3707904" y="3501007"/>
            <a:ext cx="756083" cy="1080119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4860032" y="3501005"/>
            <a:ext cx="1728192" cy="648074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251520" y="590608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http://code.google.com/p/scala-integrated-query/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4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en-US" dirty="0"/>
          </a:p>
        </p:txBody>
      </p:sp>
      <p:cxnSp>
        <p:nvCxnSpPr>
          <p:cNvPr id="4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57582" y="1743199"/>
            <a:ext cx="204626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ScalaQuery 0.9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128" y="1743199"/>
            <a:ext cx="220175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ScalaQuery </a:t>
            </a:r>
            <a:r>
              <a:rPr lang="de-DE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0.10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4288" y="5487615"/>
            <a:ext cx="759901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SIQ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0658" y="5487615"/>
            <a:ext cx="223224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Virtualized Scala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5880" y="3068960"/>
            <a:ext cx="7038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c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Coffees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c.price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=== 8.99 ||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c.price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=== 9.99</a:t>
            </a:r>
          </a:p>
          <a:p>
            <a:pPr>
              <a:lnSpc>
                <a:spcPts val="1800"/>
              </a:lnSpc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s &lt;- c.supplier orderBy s.id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ts val="18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yield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s.id ~ s.name ~ c.name ~ c.price ~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5880" y="3068960"/>
            <a:ext cx="7038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c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Coffees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c.price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=== 8.99 ||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c.price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=== 9.99</a:t>
            </a:r>
          </a:p>
          <a:p>
            <a:pPr>
              <a:lnSpc>
                <a:spcPts val="1800"/>
              </a:lnSpc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s &lt;- c.supplier orderBy s.id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ts val="18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yield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((s.id, s.name), c)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05880" y="3076511"/>
            <a:ext cx="70385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s &lt;- Suppliers</a:t>
            </a:r>
          </a:p>
          <a:p>
            <a:pPr>
              <a:lnSpc>
                <a:spcPts val="1800"/>
              </a:lnSpc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cs = Coffees.filter(c =&gt; c.supID === s.id &amp;&amp;</a:t>
            </a:r>
          </a:p>
          <a:p>
            <a:pPr>
              <a:lnSpc>
                <a:spcPts val="1800"/>
              </a:lnSpc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            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c.price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=== 8.99 ||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c.price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===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9.99)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yield 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((s.id, s.name),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cs)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05880" y="3076511"/>
            <a:ext cx="70385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s &lt;- Suppliers</a:t>
            </a:r>
          </a:p>
          <a:p>
            <a:pPr>
              <a:lnSpc>
                <a:spcPts val="1800"/>
              </a:lnSpc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cs = Coffees.filter(c =&gt; c.supID == s.id &amp;&amp;</a:t>
            </a:r>
          </a:p>
          <a:p>
            <a:pPr>
              <a:lnSpc>
                <a:spcPts val="1800"/>
              </a:lnSpc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            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c.price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8.99 ||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c.price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== 9.99)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yield 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((s.id, s.name),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cs)</a:t>
            </a:r>
            <a:endParaRPr lang="en-US" dirty="0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180714" y="2333365"/>
            <a:ext cx="2247269" cy="743145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7" name="Arc 9"/>
          <p:cNvSpPr>
            <a:spLocks/>
          </p:cNvSpPr>
          <p:nvPr/>
        </p:nvSpPr>
        <p:spPr bwMode="auto">
          <a:xfrm rot="5563408">
            <a:off x="4926244" y="2122469"/>
            <a:ext cx="1697662" cy="2021479"/>
          </a:xfrm>
          <a:custGeom>
            <a:avLst/>
            <a:gdLst>
              <a:gd name="T0" fmla="*/ 0 w 21600"/>
              <a:gd name="T1" fmla="*/ 0 h 21600"/>
              <a:gd name="T2" fmla="*/ 61595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H="1" flipV="1">
            <a:off x="4725142" y="4323006"/>
            <a:ext cx="2727177" cy="1050210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 flipV="1">
            <a:off x="2180714" y="4029106"/>
            <a:ext cx="4335502" cy="1344109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63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/>
      <p:bldP spid="12" grpId="0"/>
      <p:bldP spid="12" grpId="1"/>
      <p:bldP spid="13" grpId="0"/>
      <p:bldP spid="13" grpId="1"/>
      <p:bldP spid="14" grpId="0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933450"/>
          </a:xfrm>
        </p:spPr>
        <p:txBody>
          <a:bodyPr/>
          <a:lstStyle/>
          <a:p>
            <a:pPr eaLnBrk="1" hangingPunct="1"/>
            <a:r>
              <a:rPr dirty="0" smtClean="0">
                <a:ea typeface="ＭＳ Ｐゴシック"/>
                <a:cs typeface="ＭＳ Ｐゴシック"/>
              </a:rPr>
              <a:t>Vielen Dank!</a:t>
            </a:r>
          </a:p>
        </p:txBody>
      </p:sp>
      <p:sp>
        <p:nvSpPr>
          <p:cNvPr id="33794" name="Untertitel 2"/>
          <p:cNvSpPr>
            <a:spLocks noGrp="1"/>
          </p:cNvSpPr>
          <p:nvPr>
            <p:ph type="subTitle" idx="1"/>
          </p:nvPr>
        </p:nvSpPr>
        <p:spPr>
          <a:xfrm>
            <a:off x="685800" y="3501008"/>
            <a:ext cx="7772400" cy="2448272"/>
          </a:xfrm>
        </p:spPr>
        <p:txBody>
          <a:bodyPr>
            <a:normAutofit/>
          </a:bodyPr>
          <a:lstStyle/>
          <a:p>
            <a:pPr eaLnBrk="1" hangingPunct="1"/>
            <a:r>
              <a:rPr lang="de-DE" dirty="0" smtClean="0">
                <a:latin typeface="Times New Roman" pitchFamily="18" charset="0"/>
                <a:ea typeface="ＭＳ Ｐゴシック"/>
                <a:cs typeface="ＭＳ Ｐゴシック"/>
              </a:rPr>
              <a:t>Stefan Zeiger</a:t>
            </a:r>
          </a:p>
          <a:p>
            <a:pPr eaLnBrk="1" hangingPunct="1"/>
            <a:r>
              <a:rPr lang="de-DE" sz="1800" dirty="0" smtClean="0">
                <a:latin typeface="Times New Roman" pitchFamily="18" charset="0"/>
                <a:ea typeface="ＭＳ Ｐゴシック"/>
                <a:cs typeface="ＭＳ Ｐゴシック"/>
              </a:rPr>
              <a:t>Commerzbank </a:t>
            </a:r>
            <a:r>
              <a:rPr lang="de-DE" sz="1800" dirty="0" smtClean="0">
                <a:latin typeface="Times New Roman" pitchFamily="18" charset="0"/>
                <a:ea typeface="ＭＳ Ｐゴシック"/>
                <a:cs typeface="ＭＳ Ｐゴシック"/>
              </a:rPr>
              <a:t>AG</a:t>
            </a:r>
          </a:p>
          <a:p>
            <a:pPr eaLnBrk="1" hangingPunct="1"/>
            <a:endParaRPr lang="de-DE" sz="1800" dirty="0" smtClean="0">
              <a:latin typeface="Times New Roman" pitchFamily="18" charset="0"/>
              <a:ea typeface="ＭＳ Ｐゴシック"/>
              <a:cs typeface="ＭＳ Ｐゴシック"/>
            </a:endParaRPr>
          </a:p>
          <a:p>
            <a:pPr eaLnBrk="1" hangingPunct="1"/>
            <a:r>
              <a:rPr lang="de-DE" sz="2400" dirty="0" smtClean="0">
                <a:latin typeface="Times New Roman" pitchFamily="18" charset="0"/>
                <a:ea typeface="ＭＳ Ｐゴシック"/>
                <a:cs typeface="ＭＳ Ｐゴシック"/>
                <a:hlinkClick r:id="rId2"/>
              </a:rPr>
              <a:t>http://szeiger.de</a:t>
            </a:r>
            <a:endParaRPr lang="de-DE" sz="2400" dirty="0" smtClean="0">
              <a:latin typeface="Times New Roman" pitchFamily="18" charset="0"/>
              <a:ea typeface="ＭＳ Ｐゴシック"/>
              <a:cs typeface="ＭＳ Ｐゴシック"/>
            </a:endParaRPr>
          </a:p>
          <a:p>
            <a:pPr eaLnBrk="1" hangingPunct="1"/>
            <a:r>
              <a:rPr lang="de-DE" sz="2400" dirty="0" err="1" smtClean="0">
                <a:latin typeface="Times New Roman" pitchFamily="18" charset="0"/>
                <a:ea typeface="ＭＳ Ｐゴシック"/>
                <a:cs typeface="ＭＳ Ｐゴシック"/>
              </a:rPr>
              <a:t>Twitter</a:t>
            </a:r>
            <a:r>
              <a:rPr lang="de-DE" sz="2400" dirty="0" smtClean="0">
                <a:latin typeface="Times New Roman" pitchFamily="18" charset="0"/>
                <a:ea typeface="ＭＳ Ｐゴシック"/>
                <a:cs typeface="ＭＳ Ｐゴシック"/>
              </a:rPr>
              <a:t>: @</a:t>
            </a:r>
            <a:r>
              <a:rPr lang="de-DE" sz="2400" dirty="0" err="1" smtClean="0">
                <a:latin typeface="Times New Roman" pitchFamily="18" charset="0"/>
                <a:ea typeface="ＭＳ Ｐゴシック"/>
                <a:cs typeface="ＭＳ Ｐゴシック"/>
              </a:rPr>
              <a:t>StefanZeiger</a:t>
            </a:r>
            <a:endParaRPr lang="de-DE" sz="2400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/>
                <a:cs typeface="ＭＳ Ｐゴシック"/>
              </a:rPr>
              <a:t>ScalaQuery: Simple Queries</a:t>
            </a:r>
          </a:p>
        </p:txBody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>
          <a:xfrm>
            <a:off x="611188" y="1600200"/>
            <a:ext cx="8281987" cy="4525963"/>
          </a:xfrm>
        </p:spPr>
        <p:txBody>
          <a:bodyPr/>
          <a:lstStyle/>
          <a:p>
            <a:pPr>
              <a:lnSpc>
                <a:spcPts val="1600"/>
              </a:lnSpc>
              <a:buFont typeface="Arial" charset="0"/>
              <a:buNone/>
            </a:pP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latin typeface="Consolas" pitchFamily="49" charset="0"/>
                <a:ea typeface="ＭＳ Ｐゴシック"/>
                <a:cs typeface="ＭＳ Ｐゴシック"/>
              </a:rPr>
              <a:t>  </a:t>
            </a:r>
            <a:r>
              <a:rPr lang="de-DE" sz="1400" b="1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ＭＳ Ｐゴシック"/>
              </a:rPr>
              <a:t>val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usersMatching = query[String, (Int, String)]</a:t>
            </a: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(</a:t>
            </a:r>
            <a:r>
              <a:rPr lang="de-DE" sz="14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"select id, name from users where name like ?"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Database.forURL(</a:t>
            </a:r>
            <a:r>
              <a:rPr lang="de-DE" sz="14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"jdbc:h2:test1"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, driver = </a:t>
            </a:r>
            <a:r>
              <a:rPr lang="de-DE" sz="14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"org.h2.Driver"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 withSession {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  println(usersMatching(</a:t>
            </a:r>
            <a:r>
              <a:rPr lang="de-DE" sz="1400" smtClean="0">
                <a:solidFill>
                  <a:srgbClr val="2A00FF"/>
                </a:solidFill>
                <a:latin typeface="Consolas" pitchFamily="49" charset="0"/>
                <a:ea typeface="ＭＳ Ｐゴシック"/>
                <a:cs typeface="ＭＳ Ｐゴシック"/>
              </a:rPr>
              <a:t>"%zeiger%"</a:t>
            </a: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).list)</a:t>
            </a:r>
            <a:endParaRPr lang="de-DE" sz="1400" smtClean="0">
              <a:latin typeface="Consolas" pitchFamily="49" charset="0"/>
              <a:ea typeface="ＭＳ Ｐゴシック"/>
              <a:cs typeface="ＭＳ Ｐゴシック"/>
            </a:endParaRPr>
          </a:p>
          <a:p>
            <a:pPr>
              <a:lnSpc>
                <a:spcPts val="1600"/>
              </a:lnSpc>
              <a:buFont typeface="Arial" charset="0"/>
              <a:buNone/>
            </a:pPr>
            <a:r>
              <a:rPr lang="de-DE" sz="1400" smtClean="0">
                <a:solidFill>
                  <a:srgbClr val="000000"/>
                </a:solidFill>
                <a:latin typeface="Consolas" pitchFamily="49" charset="0"/>
                <a:ea typeface="ＭＳ Ｐゴシック"/>
                <a:cs typeface="ＭＳ Ｐゴシック"/>
              </a:rPr>
              <a:t>  }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title"/>
          </p:nvPr>
        </p:nvSpPr>
        <p:spPr>
          <a:xfrm>
            <a:off x="1149350" y="2874963"/>
            <a:ext cx="6781800" cy="914400"/>
          </a:xfrm>
        </p:spPr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Wozu? Wir haben doch ORMs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45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Object/Relational Mapping Tools</a:t>
            </a:r>
          </a:p>
          <a:p>
            <a:pPr lvl="1"/>
            <a:r>
              <a:rPr lang="de-DE" smtClean="0">
                <a:ea typeface="ＭＳ Ｐゴシック"/>
              </a:rPr>
              <a:t>Hibernate, Toplink, JPA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Lösen                 des Problems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endParaRPr lang="de-DE" smtClean="0">
              <a:ea typeface="ＭＳ Ｐゴシック"/>
              <a:cs typeface="ＭＳ Ｐゴシック"/>
            </a:endParaRPr>
          </a:p>
          <a:p>
            <a:endParaRPr lang="de-DE" smtClean="0">
              <a:ea typeface="ＭＳ Ｐゴシック"/>
              <a:cs typeface="ＭＳ Ｐゴシック"/>
            </a:endParaRPr>
          </a:p>
        </p:txBody>
      </p:sp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2411413" y="2952750"/>
            <a:ext cx="1439862" cy="1412875"/>
            <a:chOff x="1474" y="1025"/>
            <a:chExt cx="907" cy="890"/>
          </a:xfrm>
        </p:grpSpPr>
        <p:sp>
          <p:nvSpPr>
            <p:cNvPr id="16389" name="Rectangle 6"/>
            <p:cNvSpPr>
              <a:spLocks/>
            </p:cNvSpPr>
            <p:nvPr/>
          </p:nvSpPr>
          <p:spPr bwMode="auto">
            <a:xfrm>
              <a:off x="1627" y="1280"/>
              <a:ext cx="75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9388" indent="-179388" eaLnBrk="0" hangingPunct="0">
                <a:lnSpc>
                  <a:spcPts val="2800"/>
                </a:lnSpc>
                <a:buClr>
                  <a:srgbClr val="B20025"/>
                </a:buClr>
                <a:buFont typeface="Arial" charset="0"/>
                <a:buNone/>
              </a:pPr>
              <a:r>
                <a:rPr lang="de-DE" sz="2400">
                  <a:solidFill>
                    <a:srgbClr val="715F49"/>
                  </a:solidFill>
                </a:rPr>
                <a:t>80%</a:t>
              </a:r>
            </a:p>
          </p:txBody>
        </p:sp>
        <p:sp>
          <p:nvSpPr>
            <p:cNvPr id="16390" name="Rectangle 7"/>
            <p:cNvSpPr>
              <a:spLocks/>
            </p:cNvSpPr>
            <p:nvPr/>
          </p:nvSpPr>
          <p:spPr bwMode="auto">
            <a:xfrm>
              <a:off x="1474" y="1534"/>
              <a:ext cx="75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9388" indent="-179388" eaLnBrk="0" hangingPunct="0">
                <a:lnSpc>
                  <a:spcPts val="2800"/>
                </a:lnSpc>
                <a:buClr>
                  <a:srgbClr val="B20025"/>
                </a:buClr>
                <a:buFont typeface="Arial" charset="0"/>
                <a:buNone/>
              </a:pPr>
              <a:r>
                <a:rPr lang="de-DE" sz="2400">
                  <a:solidFill>
                    <a:srgbClr val="715F49"/>
                  </a:solidFill>
                </a:rPr>
                <a:t>50%</a:t>
              </a:r>
            </a:p>
          </p:txBody>
        </p:sp>
        <p:sp>
          <p:nvSpPr>
            <p:cNvPr id="16391" name="Rectangle 8"/>
            <p:cNvSpPr>
              <a:spLocks/>
            </p:cNvSpPr>
            <p:nvPr/>
          </p:nvSpPr>
          <p:spPr bwMode="auto">
            <a:xfrm>
              <a:off x="1519" y="1025"/>
              <a:ext cx="75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9388" indent="-179388" eaLnBrk="0" hangingPunct="0">
                <a:lnSpc>
                  <a:spcPts val="2800"/>
                </a:lnSpc>
                <a:buClr>
                  <a:srgbClr val="B20025"/>
                </a:buClr>
                <a:buFont typeface="Arial" charset="0"/>
                <a:buNone/>
              </a:pPr>
              <a:r>
                <a:rPr lang="de-DE" sz="2400">
                  <a:solidFill>
                    <a:srgbClr val="715F49"/>
                  </a:solidFill>
                </a:rPr>
                <a:t>95%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0148E-6 L 2.22222E-6 -0.3409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2" name="Rectangle 76"/>
          <p:cNvSpPr>
            <a:spLocks noChangeArrowheads="1"/>
          </p:cNvSpPr>
          <p:nvPr/>
        </p:nvSpPr>
        <p:spPr bwMode="auto">
          <a:xfrm>
            <a:off x="4191000" y="1852613"/>
            <a:ext cx="4702175" cy="24971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0017" name="Line 81"/>
          <p:cNvSpPr>
            <a:spLocks noChangeShapeType="1"/>
          </p:cNvSpPr>
          <p:nvPr/>
        </p:nvSpPr>
        <p:spPr bwMode="auto">
          <a:xfrm flipV="1">
            <a:off x="3492500" y="4219575"/>
            <a:ext cx="698500" cy="577850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40014" name="Rectangle 78"/>
          <p:cNvSpPr>
            <a:spLocks noChangeArrowheads="1"/>
          </p:cNvSpPr>
          <p:nvPr/>
        </p:nvSpPr>
        <p:spPr bwMode="auto">
          <a:xfrm>
            <a:off x="4305300" y="3476625"/>
            <a:ext cx="4486275" cy="3714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0015" name="Line 79"/>
          <p:cNvSpPr>
            <a:spLocks noChangeShapeType="1"/>
          </p:cNvSpPr>
          <p:nvPr/>
        </p:nvSpPr>
        <p:spPr bwMode="auto">
          <a:xfrm flipV="1">
            <a:off x="2268538" y="3716338"/>
            <a:ext cx="2192337" cy="360362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40007" name="Line 71"/>
          <p:cNvSpPr>
            <a:spLocks noChangeShapeType="1"/>
          </p:cNvSpPr>
          <p:nvPr/>
        </p:nvSpPr>
        <p:spPr bwMode="auto">
          <a:xfrm flipV="1">
            <a:off x="2627313" y="2205038"/>
            <a:ext cx="1514475" cy="431800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40009" name="Rectangle 73"/>
          <p:cNvSpPr>
            <a:spLocks noChangeArrowheads="1"/>
          </p:cNvSpPr>
          <p:nvPr/>
        </p:nvSpPr>
        <p:spPr bwMode="auto">
          <a:xfrm>
            <a:off x="4283075" y="1989138"/>
            <a:ext cx="4508500" cy="3714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94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/>
                <a:cs typeface="ＭＳ Ｐゴシック"/>
              </a:rPr>
              <a:t>Relationales Modell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7800"/>
            <a:ext cx="6781800" cy="1588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1" name="Rectangle 5"/>
          <p:cNvSpPr>
            <a:spLocks/>
          </p:cNvSpPr>
          <p:nvPr/>
        </p:nvSpPr>
        <p:spPr bwMode="auto">
          <a:xfrm>
            <a:off x="1143000" y="1700213"/>
            <a:ext cx="29241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None/>
            </a:pPr>
            <a:r>
              <a:rPr lang="de-DE" sz="2400" dirty="0">
                <a:solidFill>
                  <a:srgbClr val="810426"/>
                </a:solidFill>
              </a:rPr>
              <a:t>Relational Model: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 dirty="0">
              <a:solidFill>
                <a:srgbClr val="810426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 dirty="0">
                <a:solidFill>
                  <a:srgbClr val="715F49"/>
                </a:solidFill>
              </a:rPr>
              <a:t>Relation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 dirty="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 dirty="0">
                <a:solidFill>
                  <a:srgbClr val="715F49"/>
                </a:solidFill>
              </a:rPr>
              <a:t>Attribute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 dirty="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 dirty="0">
                <a:solidFill>
                  <a:srgbClr val="715F49"/>
                </a:solidFill>
              </a:rPr>
              <a:t>Tuple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 dirty="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 dirty="0">
                <a:solidFill>
                  <a:srgbClr val="715F49"/>
                </a:solidFill>
              </a:rPr>
              <a:t>Relation Value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 dirty="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 dirty="0">
                <a:solidFill>
                  <a:srgbClr val="715F49"/>
                </a:solidFill>
              </a:rPr>
              <a:t>Relation Variable</a:t>
            </a:r>
          </a:p>
        </p:txBody>
      </p:sp>
      <p:sp>
        <p:nvSpPr>
          <p:cNvPr id="40013" name="Rectangle 77"/>
          <p:cNvSpPr>
            <a:spLocks noChangeArrowheads="1"/>
          </p:cNvSpPr>
          <p:nvPr/>
        </p:nvSpPr>
        <p:spPr bwMode="auto">
          <a:xfrm>
            <a:off x="4284663" y="1989138"/>
            <a:ext cx="2478087" cy="371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40035" name="Group 99"/>
          <p:cNvGraphicFramePr>
            <a:graphicFrameLocks noGrp="1"/>
          </p:cNvGraphicFramePr>
          <p:nvPr/>
        </p:nvGraphicFramePr>
        <p:xfrm>
          <a:off x="4284663" y="1979613"/>
          <a:ext cx="4506912" cy="2230438"/>
        </p:xfrm>
        <a:graphic>
          <a:graphicData uri="http://schemas.openxmlformats.org/drawingml/2006/table">
            <a:tbl>
              <a:tblPr/>
              <a:tblGrid>
                <a:gridCol w="2478087"/>
                <a:gridCol w="1128713"/>
                <a:gridCol w="9001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COF_NAME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SUP_ID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10426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Colombian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7.99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French_Roast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8.99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Espresso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9.99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Colombian_Decaf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8.99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French_Roast_Decaf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2002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9.99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11" name="Line 75"/>
          <p:cNvSpPr>
            <a:spLocks noChangeShapeType="1"/>
          </p:cNvSpPr>
          <p:nvPr/>
        </p:nvSpPr>
        <p:spPr bwMode="auto">
          <a:xfrm flipV="1">
            <a:off x="2627313" y="2205038"/>
            <a:ext cx="1944687" cy="1152525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40019" name="Rectangle 83"/>
          <p:cNvSpPr>
            <a:spLocks/>
          </p:cNvSpPr>
          <p:nvPr/>
        </p:nvSpPr>
        <p:spPr bwMode="auto">
          <a:xfrm>
            <a:off x="4427538" y="4437063"/>
            <a:ext cx="41767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algn="ctr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None/>
            </a:pPr>
            <a:r>
              <a:rPr lang="de-DE" sz="2400">
                <a:solidFill>
                  <a:srgbClr val="715F49"/>
                </a:solidFill>
              </a:rPr>
              <a:t>TABLE</a:t>
            </a:r>
            <a:r>
              <a:rPr lang="de-DE" sz="2400">
                <a:solidFill>
                  <a:srgbClr val="810426"/>
                </a:solidFill>
              </a:rPr>
              <a:t> </a:t>
            </a:r>
            <a:r>
              <a:rPr lang="de-DE" sz="2400" b="1">
                <a:solidFill>
                  <a:srgbClr val="810426"/>
                </a:solidFill>
              </a:rPr>
              <a:t>COFFEES</a:t>
            </a:r>
            <a:endParaRPr lang="de-DE" sz="2400" b="1">
              <a:solidFill>
                <a:srgbClr val="715F49"/>
              </a:solidFill>
            </a:endParaRPr>
          </a:p>
        </p:txBody>
      </p:sp>
      <p:sp>
        <p:nvSpPr>
          <p:cNvPr id="40020" name="Line 84"/>
          <p:cNvSpPr>
            <a:spLocks noChangeShapeType="1"/>
          </p:cNvSpPr>
          <p:nvPr/>
        </p:nvSpPr>
        <p:spPr bwMode="auto">
          <a:xfrm flipV="1">
            <a:off x="3851275" y="4797425"/>
            <a:ext cx="1368425" cy="719138"/>
          </a:xfrm>
          <a:prstGeom prst="line">
            <a:avLst/>
          </a:prstGeom>
          <a:noFill/>
          <a:ln w="9525">
            <a:solidFill>
              <a:srgbClr val="715F4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141413" y="5949950"/>
            <a:ext cx="6383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de-DE" sz="1400" dirty="0"/>
              <a:t>Beispiele aus: </a:t>
            </a:r>
            <a:r>
              <a:rPr lang="de-DE" sz="1400" dirty="0">
                <a:hlinkClick r:id="rId3"/>
              </a:rPr>
              <a:t>http://download.oracle.com/javase/tutorial/jdbc/basics/index.html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12" grpId="0" animBg="1"/>
      <p:bldP spid="40017" grpId="0" animBg="1"/>
      <p:bldP spid="40014" grpId="0" animBg="1"/>
      <p:bldP spid="40015" grpId="0" animBg="1"/>
      <p:bldP spid="40007" grpId="0" animBg="1"/>
      <p:bldP spid="40009" grpId="0" animBg="1"/>
      <p:bldP spid="40013" grpId="0" animBg="1"/>
      <p:bldP spid="40011" grpId="0" animBg="1"/>
      <p:bldP spid="40019" grpId="0"/>
      <p:bldP spid="400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/>
                <a:cs typeface="ＭＳ Ｐゴシック"/>
              </a:rPr>
              <a:t>Impedance Mismatch: Konzepte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1143000" y="1920875"/>
            <a:ext cx="2924175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de-DE" smtClean="0">
                <a:solidFill>
                  <a:srgbClr val="810426"/>
                </a:solidFill>
                <a:ea typeface="ＭＳ Ｐゴシック"/>
                <a:cs typeface="ＭＳ Ｐゴシック"/>
              </a:rPr>
              <a:t>Object-Oriented:</a:t>
            </a:r>
          </a:p>
          <a:p>
            <a:endParaRPr lang="de-DE" smtClean="0">
              <a:solidFill>
                <a:srgbClr val="810426"/>
              </a:solidFill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Identity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State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Behaviour</a:t>
            </a:r>
          </a:p>
          <a:p>
            <a:endParaRPr lang="de-DE" smtClean="0">
              <a:ea typeface="ＭＳ Ｐゴシック"/>
              <a:cs typeface="ＭＳ Ｐゴシック"/>
            </a:endParaRPr>
          </a:p>
          <a:p>
            <a:r>
              <a:rPr lang="de-DE" smtClean="0">
                <a:ea typeface="ＭＳ Ｐゴシック"/>
                <a:cs typeface="ＭＳ Ｐゴシック"/>
              </a:rPr>
              <a:t>Encapsulation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143000" y="1446213"/>
            <a:ext cx="6781800" cy="3175"/>
          </a:xfrm>
          <a:prstGeom prst="line">
            <a:avLst/>
          </a:prstGeom>
          <a:ln w="3175" cap="flat" cmpd="sng" algn="ctr">
            <a:solidFill>
              <a:srgbClr val="715F4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17" name="Rectangle 5"/>
          <p:cNvSpPr>
            <a:spLocks/>
          </p:cNvSpPr>
          <p:nvPr/>
        </p:nvSpPr>
        <p:spPr bwMode="auto">
          <a:xfrm>
            <a:off x="4960938" y="1927225"/>
            <a:ext cx="29241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None/>
            </a:pPr>
            <a:r>
              <a:rPr lang="de-DE" sz="2400">
                <a:solidFill>
                  <a:srgbClr val="810426"/>
                </a:solidFill>
              </a:rPr>
              <a:t>Relational: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>
              <a:solidFill>
                <a:srgbClr val="810426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>
                <a:solidFill>
                  <a:srgbClr val="715F49"/>
                </a:solidFill>
              </a:rPr>
              <a:t>Identity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>
                <a:solidFill>
                  <a:srgbClr val="715F49"/>
                </a:solidFill>
              </a:rPr>
              <a:t>State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>
                <a:solidFill>
                  <a:srgbClr val="715F49"/>
                </a:solidFill>
              </a:rPr>
              <a:t>Behaviour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>
              <a:solidFill>
                <a:srgbClr val="715F49"/>
              </a:solidFill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>
                <a:solidFill>
                  <a:srgbClr val="715F49"/>
                </a:solidFill>
              </a:rPr>
              <a:t>Encapsulation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5148263" y="2813050"/>
            <a:ext cx="1079500" cy="144463"/>
          </a:xfrm>
          <a:prstGeom prst="line">
            <a:avLst/>
          </a:prstGeom>
          <a:noFill/>
          <a:ln w="28575">
            <a:solidFill>
              <a:srgbClr val="81042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5148263" y="4254500"/>
            <a:ext cx="1511300" cy="144463"/>
          </a:xfrm>
          <a:prstGeom prst="line">
            <a:avLst/>
          </a:prstGeom>
          <a:noFill/>
          <a:ln w="28575">
            <a:solidFill>
              <a:srgbClr val="81042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5148263" y="4973638"/>
            <a:ext cx="1944687" cy="144462"/>
          </a:xfrm>
          <a:prstGeom prst="line">
            <a:avLst/>
          </a:prstGeom>
          <a:noFill/>
          <a:ln w="28575">
            <a:solidFill>
              <a:srgbClr val="81042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5148263" y="2813050"/>
            <a:ext cx="1079500" cy="144463"/>
          </a:xfrm>
          <a:prstGeom prst="line">
            <a:avLst/>
          </a:prstGeom>
          <a:noFill/>
          <a:ln w="28575">
            <a:solidFill>
              <a:srgbClr val="81042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5148263" y="4181475"/>
            <a:ext cx="1368425" cy="217488"/>
          </a:xfrm>
          <a:prstGeom prst="line">
            <a:avLst/>
          </a:prstGeom>
          <a:noFill/>
          <a:ln w="28575">
            <a:solidFill>
              <a:srgbClr val="81042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5148263" y="4829175"/>
            <a:ext cx="1800225" cy="288925"/>
          </a:xfrm>
          <a:prstGeom prst="line">
            <a:avLst/>
          </a:prstGeom>
          <a:noFill/>
          <a:ln w="28575">
            <a:solidFill>
              <a:srgbClr val="81042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8930" name="Rectangle 18"/>
          <p:cNvSpPr>
            <a:spLocks/>
          </p:cNvSpPr>
          <p:nvPr/>
        </p:nvSpPr>
        <p:spPr bwMode="auto">
          <a:xfrm>
            <a:off x="5870575" y="3351213"/>
            <a:ext cx="29241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None/>
            </a:pPr>
            <a:r>
              <a:rPr lang="de-DE" sz="2400">
                <a:solidFill>
                  <a:srgbClr val="715F49"/>
                </a:solidFill>
              </a:rPr>
              <a:t>: Transactional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animBg="1"/>
      <p:bldP spid="38924" grpId="0" animBg="1"/>
      <p:bldP spid="38925" grpId="0" animBg="1"/>
      <p:bldP spid="38926" grpId="0" animBg="1"/>
      <p:bldP spid="38927" grpId="0" animBg="1"/>
      <p:bldP spid="38928" grpId="0" animBg="1"/>
      <p:bldP spid="38930" grpId="0"/>
    </p:bldLst>
  </p:timing>
</p:sld>
</file>

<file path=ppt/theme/theme1.xml><?xml version="1.0" encoding="utf-8"?>
<a:theme xmlns:a="http://schemas.openxmlformats.org/drawingml/2006/main" name="Herbstcampus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Herbstcampus 2011</Template>
  <TotalTime>7924</TotalTime>
  <Words>3686</Words>
  <Application>Microsoft Office PowerPoint</Application>
  <PresentationFormat>On-screen Show (4:3)</PresentationFormat>
  <Paragraphs>1228</Paragraphs>
  <Slides>58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Herbstcampus 2011</vt:lpstr>
      <vt:lpstr>Relationell auch ohne SQL Relationale Datenbanken mit ScalaQuery nutzen</vt:lpstr>
      <vt:lpstr>Relationale Datenbanken</vt:lpstr>
      <vt:lpstr>Wozu? Wir haben doch JDBC</vt:lpstr>
      <vt:lpstr>Wozu? Wir haben doch JDBC</vt:lpstr>
      <vt:lpstr>JDBC</vt:lpstr>
      <vt:lpstr>ScalaQuery: Simple Queries</vt:lpstr>
      <vt:lpstr>Wozu? Wir haben doch ORMs</vt:lpstr>
      <vt:lpstr>Relationales Modell</vt:lpstr>
      <vt:lpstr>Impedance Mismatch: Konzepte</vt:lpstr>
      <vt:lpstr>Impedance Mismatch: Retrieval Strategies</vt:lpstr>
      <vt:lpstr>Impedance Mismatch: Retrieval Strategies</vt:lpstr>
      <vt:lpstr>Impedance Mismatch: Retrieval Strategies</vt:lpstr>
      <vt:lpstr>O/R-Mapper</vt:lpstr>
      <vt:lpstr>PowerPoint Presentation</vt:lpstr>
      <vt:lpstr>A Better Match: Functional Programming</vt:lpstr>
      <vt:lpstr>ScalaQuery</vt:lpstr>
      <vt:lpstr>Session Management: Database</vt:lpstr>
      <vt:lpstr>Session Management: Session</vt:lpstr>
      <vt:lpstr>Session Management</vt:lpstr>
      <vt:lpstr>Typsichere Queries: Scala-Collections</vt:lpstr>
      <vt:lpstr>Typsichere Queries: Query Language</vt:lpstr>
      <vt:lpstr>Tabellendefinitionen</vt:lpstr>
      <vt:lpstr>Tabellendefinitionen</vt:lpstr>
      <vt:lpstr>Tabellen Erzeugen</vt:lpstr>
      <vt:lpstr>Query Language Imports</vt:lpstr>
      <vt:lpstr>Ein DAO-Pattern</vt:lpstr>
      <vt:lpstr>Inner Joins &amp; Abstraktionen</vt:lpstr>
      <vt:lpstr>Datentypen</vt:lpstr>
      <vt:lpstr>NULL</vt:lpstr>
      <vt:lpstr>NULL</vt:lpstr>
      <vt:lpstr>Eigene Datentypen Verwenden</vt:lpstr>
      <vt:lpstr>Aggregieren und Sortieren</vt:lpstr>
      <vt:lpstr>Operatoren Für Columns</vt:lpstr>
      <vt:lpstr>Invokers</vt:lpstr>
      <vt:lpstr>Invoker-Methoden: Strict</vt:lpstr>
      <vt:lpstr>Invoker-Methoden: Lazy / Incremental</vt:lpstr>
      <vt:lpstr>Debugging</vt:lpstr>
      <vt:lpstr>Explizite Inner Joins</vt:lpstr>
      <vt:lpstr>Left Outer Joins</vt:lpstr>
      <vt:lpstr>Right Outer Joins</vt:lpstr>
      <vt:lpstr>Full Outer Joins</vt:lpstr>
      <vt:lpstr>Case</vt:lpstr>
      <vt:lpstr>Sub-Queries</vt:lpstr>
      <vt:lpstr>Unions</vt:lpstr>
      <vt:lpstr>Paginierung</vt:lpstr>
      <vt:lpstr>Bind-Variablen</vt:lpstr>
      <vt:lpstr>Query-Templates  </vt:lpstr>
      <vt:lpstr>Mapped Entities</vt:lpstr>
      <vt:lpstr>Insert, Delete, Update</vt:lpstr>
      <vt:lpstr>Insert, Delete, Update</vt:lpstr>
      <vt:lpstr>Insert, Delete, Update</vt:lpstr>
      <vt:lpstr>Static Queries</vt:lpstr>
      <vt:lpstr>Static Queries</vt:lpstr>
      <vt:lpstr>Weitere Features</vt:lpstr>
      <vt:lpstr>Getting Started</vt:lpstr>
      <vt:lpstr>Ausblick</vt:lpstr>
      <vt:lpstr>Ausblick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Relationell auch ohne SQL</dc:title>
  <dc:creator>Stefan Zeiger</dc:creator>
  <cp:lastModifiedBy>Stefan Zeiger</cp:lastModifiedBy>
  <cp:revision>175</cp:revision>
  <dcterms:created xsi:type="dcterms:W3CDTF">2011-08-17T08:39:30Z</dcterms:created>
  <dcterms:modified xsi:type="dcterms:W3CDTF">2011-09-07T16:52:50Z</dcterms:modified>
</cp:coreProperties>
</file>