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257" r:id="rId2"/>
    <p:sldId id="357" r:id="rId3"/>
    <p:sldId id="358" r:id="rId4"/>
    <p:sldId id="326" r:id="rId5"/>
    <p:sldId id="328" r:id="rId6"/>
    <p:sldId id="330" r:id="rId7"/>
    <p:sldId id="377" r:id="rId8"/>
    <p:sldId id="264" r:id="rId9"/>
    <p:sldId id="382" r:id="rId10"/>
    <p:sldId id="383" r:id="rId11"/>
    <p:sldId id="381" r:id="rId12"/>
    <p:sldId id="263" r:id="rId13"/>
    <p:sldId id="398" r:id="rId14"/>
    <p:sldId id="401" r:id="rId15"/>
    <p:sldId id="324" r:id="rId16"/>
    <p:sldId id="378" r:id="rId17"/>
    <p:sldId id="265" r:id="rId18"/>
    <p:sldId id="371" r:id="rId19"/>
    <p:sldId id="392" r:id="rId20"/>
    <p:sldId id="393" r:id="rId21"/>
    <p:sldId id="327" r:id="rId22"/>
    <p:sldId id="376" r:id="rId23"/>
    <p:sldId id="339" r:id="rId24"/>
    <p:sldId id="391" r:id="rId25"/>
    <p:sldId id="396" r:id="rId26"/>
    <p:sldId id="319" r:id="rId27"/>
    <p:sldId id="289" r:id="rId28"/>
    <p:sldId id="367" r:id="rId29"/>
    <p:sldId id="394" r:id="rId30"/>
    <p:sldId id="351" r:id="rId31"/>
    <p:sldId id="280" r:id="rId32"/>
    <p:sldId id="399" r:id="rId33"/>
    <p:sldId id="395" r:id="rId34"/>
    <p:sldId id="400" r:id="rId35"/>
    <p:sldId id="384" r:id="rId36"/>
    <p:sldId id="25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6FD"/>
    <a:srgbClr val="C5F1FF"/>
    <a:srgbClr val="A5E9FF"/>
    <a:srgbClr val="6FD8F8"/>
    <a:srgbClr val="E55057"/>
    <a:srgbClr val="103A51"/>
    <a:srgbClr val="7BD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2" autoAdjust="0"/>
    <p:restoredTop sz="94737" autoAdjust="0"/>
  </p:normalViewPr>
  <p:slideViewPr>
    <p:cSldViewPr snapToGrid="0" snapToObjects="1">
      <p:cViewPr varScale="1">
        <p:scale>
          <a:sx n="62" d="100"/>
          <a:sy n="62" d="100"/>
        </p:scale>
        <p:origin x="-7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FCD27-B166-BE44-8799-5F09CD59CB80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42338-30C9-104C-8765-0AAEA92F5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42338-30C9-104C-8765-0AAEA92F5F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7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EE3E-A57B-E444-897F-73BFC884DC51}" type="datetimeFigureOut">
              <a:rPr lang="en-US" smtClean="0"/>
              <a:t>19.09.13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3F8C-8583-9142-9AF7-65B4135FB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55057"/>
          </a:solidFill>
          <a:latin typeface="Source Sans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ource Sans Pro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5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643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Slick SQL Interaction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in </a:t>
            </a:r>
            <a:r>
              <a:rPr lang="en-US" sz="6000" dirty="0" err="1" smtClean="0">
                <a:solidFill>
                  <a:schemeClr val="bg1"/>
                </a:solidFill>
              </a:rPr>
              <a:t>Scala</a:t>
            </a:r>
            <a:endParaRPr lang="en-US" sz="6000" dirty="0">
              <a:solidFill>
                <a:schemeClr val="bg1"/>
              </a:solidFill>
              <a:latin typeface="Source Sans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30128"/>
            <a:ext cx="6400800" cy="10882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Jan Christopher </a:t>
            </a:r>
            <a:r>
              <a:rPr lang="en-US" dirty="0">
                <a:solidFill>
                  <a:schemeClr val="bg1"/>
                </a:solidFill>
              </a:rPr>
              <a:t>Vogt, </a:t>
            </a:r>
            <a:r>
              <a:rPr lang="en-US" dirty="0" smtClean="0">
                <a:solidFill>
                  <a:schemeClr val="bg1"/>
                </a:solidFill>
              </a:rPr>
              <a:t>EPFL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Slick Team</a:t>
            </a:r>
          </a:p>
        </p:txBody>
      </p:sp>
      <p:pic>
        <p:nvPicPr>
          <p:cNvPr id="5" name="Picture 4" descr="scala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694" y="3498491"/>
            <a:ext cx="6410718" cy="4460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98" y="5326549"/>
            <a:ext cx="9144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8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5076253"/>
            <a:ext cx="8229600" cy="1609053"/>
          </a:xfrm>
        </p:spPr>
        <p:txBody>
          <a:bodyPr/>
          <a:lstStyle/>
          <a:p>
            <a:r>
              <a:rPr lang="en-US" dirty="0" smtClean="0"/>
              <a:t>Error messages can destroy the illusion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Caution: Error messages can be bad</a:t>
            </a:r>
            <a:endParaRPr lang="en-US" dirty="0"/>
          </a:p>
        </p:txBody>
      </p:sp>
      <p:pic>
        <p:nvPicPr>
          <p:cNvPr id="8" name="Picture 7" descr="Screen Shot 2013-06-11 at 22.30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92" y="1531240"/>
            <a:ext cx="6236133" cy="1498704"/>
          </a:xfrm>
          <a:prstGeom prst="rect">
            <a:avLst/>
          </a:prstGeom>
        </p:spPr>
      </p:pic>
      <p:pic>
        <p:nvPicPr>
          <p:cNvPr id="10" name="Picture 9" descr="sk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1235"/>
            <a:ext cx="9144000" cy="1285875"/>
          </a:xfrm>
          <a:prstGeom prst="rect">
            <a:avLst/>
          </a:prstGeom>
        </p:spPr>
      </p:pic>
      <p:pic>
        <p:nvPicPr>
          <p:cNvPr id="11" name="Picture 10" descr="sk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4116" y="3202804"/>
            <a:ext cx="26287360" cy="36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1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 schema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DDL from </a:t>
            </a:r>
            <a:r>
              <a:rPr lang="en-US" dirty="0" smtClean="0"/>
              <a:t>table classes</a:t>
            </a:r>
            <a:endParaRPr lang="en-US" dirty="0"/>
          </a:p>
          <a:p>
            <a:r>
              <a:rPr lang="en-US" dirty="0" smtClean="0"/>
              <a:t>Slick 2.0: Generate table classes and mapped classes from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8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4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Small configuration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using </a:t>
            </a:r>
            <a:r>
              <a:rPr lang="en-US" sz="6000" dirty="0" err="1" smtClean="0">
                <a:solidFill>
                  <a:srgbClr val="103A51"/>
                </a:solidFill>
              </a:rPr>
              <a:t>Scala</a:t>
            </a:r>
            <a:r>
              <a:rPr lang="en-US" sz="6000" dirty="0" smtClean="0">
                <a:solidFill>
                  <a:srgbClr val="103A51"/>
                </a:solidFill>
              </a:rPr>
              <a:t> code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description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smtClean="0">
                <a:solidFill>
                  <a:schemeClr val="tx1"/>
                </a:solidFill>
                <a:latin typeface="Droid Sans Mono"/>
              </a:rPr>
              <a:t>(Long, </a:t>
            </a:r>
            <a:r>
              <a:rPr lang="en-US" sz="1800" b="1" dirty="0" smtClean="0">
                <a:solidFill>
                  <a:schemeClr val="tx1"/>
                </a:solidFill>
                <a:latin typeface="Droid Sans Mono"/>
              </a:rPr>
              <a:t>Double, </a:t>
            </a:r>
            <a:r>
              <a:rPr lang="en-US" sz="1800" b="1" dirty="0" smtClean="0">
                <a:solidFill>
                  <a:schemeClr val="tx1"/>
                </a:solidFill>
                <a:latin typeface="Droid Sans Mono"/>
              </a:rPr>
              <a:t>Date)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 smtClean="0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 smtClean="0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 smtClean="0">
              <a:solidFill>
                <a:srgbClr val="3F7F5F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Droid Sans Mono"/>
              </a:rPr>
              <a:t>* = </a:t>
            </a:r>
            <a:r>
              <a:rPr lang="en-US" sz="1800" b="1" dirty="0" smtClean="0">
                <a:solidFill>
                  <a:schemeClr val="tx1"/>
                </a:solidFill>
                <a:latin typeface="Droid Sans Mono"/>
              </a:rPr>
              <a:t>(id, price, acquisition)</a:t>
            </a:r>
            <a:endParaRPr lang="en-US" sz="2800" b="1" dirty="0" smtClean="0">
              <a:solidFill>
                <a:schemeClr val="tx1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243453" y="6211136"/>
            <a:ext cx="3780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can be auto-generated in Slick 2.0</a:t>
            </a:r>
            <a:endParaRPr lang="en-US" sz="2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49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scala.slick.driver.H2Driver.simple._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7F0055"/>
                </a:solidFill>
                <a:latin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Database.forURL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A00FF"/>
                </a:solidFill>
                <a:latin typeface="Consolas"/>
                <a:cs typeface="Consolas"/>
              </a:rPr>
              <a:t>  "jdbc:h2</a:t>
            </a:r>
            <a:r>
              <a:rPr lang="en-US" sz="2400" dirty="0">
                <a:solidFill>
                  <a:srgbClr val="2A00FF"/>
                </a:solidFill>
                <a:latin typeface="Consolas"/>
                <a:cs typeface="Consolas"/>
              </a:rPr>
              <a:t>:mem:testdb"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/>
                <a:cs typeface="Consolas"/>
              </a:rPr>
              <a:t>"org.h2.Driver"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db.withTransaction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{ </a:t>
            </a:r>
            <a:r>
              <a:rPr lang="en-US" sz="2400" dirty="0">
                <a:solidFill>
                  <a:srgbClr val="7F0055"/>
                </a:solidFill>
                <a:latin typeface="Consolas"/>
                <a:cs typeface="Consolas"/>
              </a:rPr>
              <a:t>implicit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session =&gt;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3F7F5F"/>
                </a:solidFill>
                <a:latin typeface="Consolas"/>
                <a:cs typeface="Consolas"/>
              </a:rPr>
              <a:t>/</a:t>
            </a:r>
            <a:r>
              <a:rPr lang="en-US" sz="2400" dirty="0">
                <a:solidFill>
                  <a:srgbClr val="3F7F5F"/>
                </a:solidFill>
                <a:latin typeface="Consolas"/>
                <a:cs typeface="Consolas"/>
              </a:rPr>
              <a:t>/ &lt;- run queries here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539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103A51"/>
                </a:solidFill>
              </a:rPr>
              <a:t>5</a:t>
            </a:r>
            <a:r>
              <a:rPr lang="en-US" sz="6000" dirty="0" smtClean="0">
                <a:solidFill>
                  <a:srgbClr val="103A51"/>
                </a:solidFill>
              </a:rPr>
              <a:t/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Explicit control over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execution and transfer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7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query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{</a:t>
            </a:r>
            <a:b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&lt;-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Devices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d.price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&gt; </a:t>
            </a:r>
            <a:r>
              <a:rPr lang="en-US" sz="2400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1000.0</a:t>
            </a: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 </a:t>
            </a:r>
            <a:r>
              <a:rPr lang="en-US" sz="24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b="1" dirty="0" err="1">
                <a:solidFill>
                  <a:srgbClr val="E55057"/>
                </a:solidFill>
                <a:latin typeface="Consolas"/>
                <a:ea typeface="Consolas"/>
                <a:cs typeface="Consolas"/>
              </a:rPr>
              <a:t>d.acquisition</a:t>
            </a:r>
            <a:endParaRPr lang="en-US" sz="2400" b="1" dirty="0">
              <a:solidFill>
                <a:srgbClr val="E55057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db.withTransaction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{ </a:t>
            </a:r>
            <a:r>
              <a:rPr lang="en-US" sz="2400" b="1" dirty="0" smtClean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implicit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session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=&gt;</a:t>
            </a:r>
            <a:br>
              <a:rPr lang="en-US" sz="24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</a:br>
            <a:endParaRPr lang="en-US" sz="24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b="1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acquisitonDates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query.</a:t>
            </a:r>
            <a:r>
              <a:rPr lang="en-US" sz="2400" b="1" dirty="0" err="1" smtClean="0">
                <a:solidFill>
                  <a:srgbClr val="E55057"/>
                </a:solidFill>
                <a:latin typeface="Consolas"/>
                <a:ea typeface="Consolas"/>
                <a:cs typeface="Consolas"/>
              </a:rPr>
              <a:t>run</a:t>
            </a:r>
            <a:endParaRPr lang="en-US" sz="2400" b="1" dirty="0" smtClean="0">
              <a:solidFill>
                <a:srgbClr val="E55057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2400" b="1" dirty="0">
              <a:solidFill>
                <a:schemeClr val="tx1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sz="2400" b="1" dirty="0">
              <a:solidFill>
                <a:srgbClr val="E55057"/>
              </a:solidFill>
              <a:latin typeface="Consolas"/>
              <a:cs typeface="Consolas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422359"/>
              </p:ext>
            </p:extLst>
          </p:nvPr>
        </p:nvGraphicFramePr>
        <p:xfrm>
          <a:off x="6168992" y="1600200"/>
          <a:ext cx="2517808" cy="1645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7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Device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id: Long</a:t>
                      </a:r>
                    </a:p>
                    <a:p>
                      <a:r>
                        <a:rPr lang="en-US" sz="2400" dirty="0" smtClean="0"/>
                        <a:t>price: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acquisition: Date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988591" y="4505970"/>
            <a:ext cx="2373200" cy="85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>
                <a:solidFill>
                  <a:srgbClr val="E55057"/>
                </a:solidFill>
                <a:latin typeface="Consolas"/>
                <a:ea typeface="Consolas"/>
                <a:cs typeface="Consolas"/>
              </a:rPr>
              <a:t>(session)</a:t>
            </a:r>
            <a:endParaRPr lang="en-US" sz="2400" b="1" dirty="0">
              <a:solidFill>
                <a:srgbClr val="E55057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0781" y="5348685"/>
            <a:ext cx="45055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no unexpected behavior</a:t>
            </a:r>
            <a:r>
              <a:rPr lang="en-US" sz="2400" b="1" dirty="0" smtClean="0">
                <a:solidFill>
                  <a:srgbClr val="008000"/>
                </a:solidFill>
              </a:rPr>
              <a:t>,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no </a:t>
            </a:r>
            <a:r>
              <a:rPr lang="en-US" sz="2400" b="1" dirty="0">
                <a:solidFill>
                  <a:srgbClr val="008000"/>
                </a:solidFill>
              </a:rPr>
              <a:t>loading strategy </a:t>
            </a:r>
            <a:r>
              <a:rPr lang="en-US" sz="2400" b="1" dirty="0" smtClean="0">
                <a:solidFill>
                  <a:srgbClr val="008000"/>
                </a:solidFill>
              </a:rPr>
              <a:t>configuration,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just write code</a:t>
            </a:r>
            <a:endParaRPr lang="en-US" sz="2400" b="1" dirty="0">
              <a:solidFill>
                <a:srgbClr val="008000"/>
              </a:solidFill>
            </a:endParaRPr>
          </a:p>
          <a:p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561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103A51"/>
                </a:solidFill>
              </a:rPr>
              <a:t>6</a:t>
            </a:r>
            <a:r>
              <a:rPr lang="en-US" sz="6000" dirty="0" smtClean="0">
                <a:solidFill>
                  <a:srgbClr val="103A51"/>
                </a:solidFill>
              </a:rPr>
              <a:t/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Loosely-coupled, flexible mapping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5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description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(Long, 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Double, 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Date</a:t>
            </a:r>
            <a:r>
              <a:rPr lang="en-US" sz="1800" b="1" dirty="0" smtClean="0">
                <a:solidFill>
                  <a:srgbClr val="E55057"/>
                </a:solidFill>
                <a:latin typeface="Droid Sans Mono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>
              <a:solidFill>
                <a:srgbClr val="3F7F5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* = </a:t>
            </a:r>
            <a:r>
              <a:rPr lang="en-US" sz="1800" b="1" dirty="0">
                <a:solidFill>
                  <a:srgbClr val="FF6600"/>
                </a:solidFill>
                <a:latin typeface="Droid Sans Mono"/>
              </a:rPr>
              <a:t>(id, price, acquisition)</a:t>
            </a:r>
            <a:endParaRPr lang="en-US" sz="2800" b="1" dirty="0" smtClean="0">
              <a:solidFill>
                <a:srgbClr val="FF66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971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class mapping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smtClean="0">
                <a:solidFill>
                  <a:srgbClr val="FF6600"/>
                </a:solidFill>
                <a:latin typeface="Droid Sans Mono"/>
              </a:rPr>
              <a:t>Device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>
              <a:solidFill>
                <a:srgbClr val="3F7F5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*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= (id, price, acquisition) 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&lt;&gt;         </a:t>
            </a:r>
            <a:br>
              <a:rPr lang="en-US" sz="2400" b="1" dirty="0" smtClean="0">
                <a:solidFill>
                  <a:srgbClr val="FF6600"/>
                </a:solidFill>
                <a:latin typeface="Droid Sans Mono"/>
              </a:rPr>
            </a:b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          (</a:t>
            </a:r>
            <a:r>
              <a:rPr lang="en-US" sz="2400" b="1" dirty="0" err="1" smtClean="0">
                <a:solidFill>
                  <a:srgbClr val="FF6600"/>
                </a:solidFill>
                <a:latin typeface="Droid Sans Mono"/>
              </a:rPr>
              <a:t>Device.tupled,Device.unapply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431318"/>
          </a:xfrm>
          <a:prstGeom prst="roundRect">
            <a:avLst>
              <a:gd name="adj" fmla="val 8507"/>
            </a:avLst>
          </a:prstGeom>
          <a:noFill/>
          <a:ln w="19050" cap="flat">
            <a:noFill/>
            <a:rou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Droid Sans Mono"/>
              </a:rPr>
              <a:t>case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Device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(</a:t>
            </a:r>
            <a:r>
              <a:rPr lang="en-US" sz="2400" b="1" dirty="0">
                <a:solidFill>
                  <a:srgbClr val="0000C0"/>
                </a:solidFill>
                <a:latin typeface="Droid Sans Mono"/>
              </a:rPr>
              <a:t>id</a:t>
            </a:r>
            <a:r>
              <a:rPr lang="en-US" sz="2400" b="1" dirty="0">
                <a:solidFill>
                  <a:srgbClr val="000000"/>
                </a:solidFill>
                <a:latin typeface="Droid Sans Mono"/>
              </a:rPr>
              <a:t>: 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Long,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400" b="1" dirty="0" smtClean="0">
                <a:solidFill>
                  <a:srgbClr val="0000C0"/>
                </a:solidFill>
                <a:latin typeface="Droid Sans Mono"/>
              </a:rPr>
              <a:t>price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: Double,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C0"/>
                </a:solidFill>
                <a:latin typeface="Droid Sans Mono"/>
              </a:rPr>
              <a:t>  acquisition</a:t>
            </a:r>
            <a:r>
              <a:rPr lang="en-US" sz="2400" b="1" dirty="0" smtClean="0">
                <a:solidFill>
                  <a:srgbClr val="000000"/>
                </a:solidFill>
                <a:latin typeface="Droid Sans Mono"/>
              </a:rPr>
              <a:t>: Date)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2017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 smtClean="0"/>
              <a:t>                           (vs. ORM)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</a:t>
            </a:r>
            <a:r>
              <a:rPr lang="en-US" b="1" dirty="0"/>
              <a:t>-Relational </a:t>
            </a:r>
            <a:r>
              <a:rPr lang="en-US" b="1" dirty="0" smtClean="0"/>
              <a:t>Mapper</a:t>
            </a:r>
          </a:p>
          <a:p>
            <a:r>
              <a:rPr lang="en-US" dirty="0"/>
              <a:t>natural fit (no impedance mismatch</a:t>
            </a:r>
            <a:r>
              <a:rPr lang="en-US" dirty="0" smtClean="0"/>
              <a:t>)</a:t>
            </a:r>
          </a:p>
          <a:p>
            <a:r>
              <a:rPr lang="en-US" dirty="0"/>
              <a:t>declarative</a:t>
            </a:r>
          </a:p>
          <a:p>
            <a:r>
              <a:rPr lang="en-US" dirty="0" smtClean="0"/>
              <a:t>embraces </a:t>
            </a:r>
            <a:r>
              <a:rPr lang="en-US" dirty="0"/>
              <a:t>relational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Slick </a:t>
            </a:r>
            <a:r>
              <a:rPr lang="en-US" dirty="0"/>
              <a:t>is to ORM what </a:t>
            </a:r>
            <a:r>
              <a:rPr lang="en-US" dirty="0" err="1"/>
              <a:t>Scala</a:t>
            </a:r>
            <a:r>
              <a:rPr lang="en-US" dirty="0"/>
              <a:t> is to Java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632"/>
            <a:ext cx="2959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ustom mapping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2472"/>
            <a:ext cx="8686800" cy="303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ource Sans Pro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class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Devices(tag: Tag)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   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extends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Table[</a:t>
            </a:r>
            <a:r>
              <a:rPr lang="en-US" sz="1800" b="1" dirty="0" err="1" smtClean="0">
                <a:solidFill>
                  <a:srgbClr val="FF6600"/>
                </a:solidFill>
                <a:latin typeface="Droid Sans Mono"/>
              </a:rPr>
              <a:t>CustomType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](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tag,</a:t>
            </a:r>
            <a:r>
              <a:rPr lang="en-US" sz="1800" b="1" dirty="0" err="1" smtClean="0">
                <a:solidFill>
                  <a:srgbClr val="2A00FF"/>
                </a:solidFill>
                <a:latin typeface="Droid Sans Mono"/>
              </a:rPr>
              <a:t>"DEVICE</a:t>
            </a:r>
            <a:r>
              <a:rPr lang="en-US" sz="1800" b="1" dirty="0" smtClean="0">
                <a:solidFill>
                  <a:srgbClr val="2A00FF"/>
                </a:solidFill>
                <a:latin typeface="Droid Sans Mono"/>
              </a:rPr>
              <a:t>"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id          = column[Long]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, 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O</a:t>
            </a:r>
            <a:r>
              <a:rPr lang="en-US" sz="1800" b="1" dirty="0" err="1">
                <a:solidFill>
                  <a:srgbClr val="000000"/>
                </a:solidFill>
                <a:latin typeface="Droid Sans Mono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Droid Sans Mono"/>
              </a:rPr>
              <a:t>PrimaryKey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  <a:endParaRPr lang="en-US" sz="1800" b="1" dirty="0">
              <a:solidFill>
                <a:srgbClr val="3F7F5F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price       = column[Double](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"PRICE"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Droid Sans Mono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 acquisition = column[Date]  (</a:t>
            </a:r>
            <a:r>
              <a:rPr lang="en-US" sz="1800" b="1" dirty="0">
                <a:solidFill>
                  <a:srgbClr val="2A00FF"/>
                </a:solidFill>
                <a:latin typeface="Droid Sans Mono"/>
              </a:rPr>
              <a:t>"ACQUISITION"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smtClean="0">
                <a:solidFill>
                  <a:srgbClr val="7F0055"/>
                </a:solidFill>
                <a:latin typeface="Droid Sans Mono"/>
              </a:rPr>
              <a:t> </a:t>
            </a: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* = (id, price, acquisition) 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&lt;&gt;         </a:t>
            </a:r>
            <a:br>
              <a:rPr lang="en-US" sz="2400" b="1" dirty="0" smtClean="0">
                <a:solidFill>
                  <a:srgbClr val="FF6600"/>
                </a:solidFill>
                <a:latin typeface="Droid Sans Mono"/>
              </a:rPr>
            </a:b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          (</a:t>
            </a:r>
            <a:r>
              <a:rPr lang="en-US" sz="2400" b="1" dirty="0" err="1" smtClean="0">
                <a:solidFill>
                  <a:srgbClr val="FF6600"/>
                </a:solidFill>
                <a:latin typeface="Droid Sans Mono"/>
              </a:rPr>
              <a:t>construct,extract</a:t>
            </a:r>
            <a:r>
              <a:rPr lang="en-US" sz="2400" b="1" dirty="0" smtClean="0">
                <a:solidFill>
                  <a:srgbClr val="FF6600"/>
                </a:solidFill>
                <a:latin typeface="Droid Sans Mono"/>
              </a:rPr>
              <a:t>)</a:t>
            </a:r>
            <a:endParaRPr lang="en-US" sz="1800" b="1" dirty="0" smtClean="0">
              <a:solidFill>
                <a:srgbClr val="000000"/>
              </a:solidFill>
              <a:latin typeface="Droid Sans Mono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solidFill>
                  <a:srgbClr val="000000"/>
                </a:solidFill>
                <a:latin typeface="Droid Sans Mono"/>
              </a:rPr>
              <a:t>}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7F0055"/>
                </a:solidFill>
                <a:latin typeface="Droid Sans Mono"/>
              </a:rPr>
              <a:t>val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Droid Sans Mono"/>
              </a:rPr>
              <a:t>Devices 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= </a:t>
            </a:r>
            <a:r>
              <a:rPr lang="en-US" sz="1800" b="1" dirty="0" err="1" smtClean="0">
                <a:solidFill>
                  <a:srgbClr val="000000"/>
                </a:solidFill>
                <a:latin typeface="Droid Sans Mono"/>
              </a:rPr>
              <a:t>TableQuery</a:t>
            </a:r>
            <a:r>
              <a:rPr lang="en-US" sz="1800" b="1" dirty="0" smtClean="0">
                <a:solidFill>
                  <a:srgbClr val="000000"/>
                </a:solidFill>
                <a:latin typeface="Droid Sans Mono"/>
              </a:rPr>
              <a:t>[Devices]</a:t>
            </a:r>
            <a:endParaRPr lang="en-US" sz="1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1431318"/>
          </a:xfrm>
          <a:prstGeom prst="roundRect">
            <a:avLst>
              <a:gd name="adj" fmla="val 8507"/>
            </a:avLst>
          </a:prstGeom>
          <a:noFill/>
          <a:ln w="19050" cap="flat">
            <a:noFill/>
            <a:rou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rgbClr val="7F0055"/>
                </a:solidFill>
                <a:latin typeface="Droid Sans Mono"/>
              </a:rPr>
              <a:t>def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latin typeface="Droid Sans Mono"/>
              </a:rPr>
              <a:t>construct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: 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((</a:t>
            </a:r>
            <a:r>
              <a:rPr lang="en-US" sz="2000" b="1" dirty="0" err="1" smtClean="0">
                <a:solidFill>
                  <a:srgbClr val="000000"/>
                </a:solidFill>
                <a:latin typeface="Droid Sans Mono"/>
              </a:rPr>
              <a:t>Long,Double,Date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)) 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=&gt; </a:t>
            </a:r>
            <a:r>
              <a:rPr lang="en-US" sz="2000" b="1" dirty="0" err="1" smtClean="0">
                <a:solidFill>
                  <a:srgbClr val="FF6600"/>
                </a:solidFill>
                <a:latin typeface="Droid Sans Mono"/>
              </a:rPr>
              <a:t>CustomType</a:t>
            </a:r>
            <a:endParaRPr lang="en-US" sz="2000" b="1" dirty="0" smtClean="0">
              <a:solidFill>
                <a:srgbClr val="FF6600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0000"/>
                </a:solidFill>
                <a:latin typeface="Droid Sans Mono"/>
              </a:rPr>
              <a:t>def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sz="2000" b="1" dirty="0" smtClean="0">
                <a:solidFill>
                  <a:srgbClr val="FF6600"/>
                </a:solidFill>
                <a:latin typeface="Droid Sans Mono"/>
              </a:rPr>
              <a:t>extract</a:t>
            </a:r>
            <a:r>
              <a:rPr lang="en-US" sz="2000" b="1" dirty="0" smtClean="0">
                <a:solidFill>
                  <a:schemeClr val="tx1"/>
                </a:solidFill>
                <a:latin typeface="Droid Sans Mono"/>
              </a:rPr>
              <a:t>: </a:t>
            </a:r>
            <a:r>
              <a:rPr lang="en-US" sz="2000" b="1" dirty="0" err="1" smtClean="0">
                <a:solidFill>
                  <a:srgbClr val="FF6600"/>
                </a:solidFill>
                <a:latin typeface="Droid Sans Mono"/>
              </a:rPr>
              <a:t>CustomType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 =&gt; Option[(</a:t>
            </a:r>
            <a:r>
              <a:rPr lang="en-US" sz="2000" b="1" dirty="0" err="1" smtClean="0">
                <a:solidFill>
                  <a:srgbClr val="000000"/>
                </a:solidFill>
                <a:latin typeface="Droid Sans Mono"/>
              </a:rPr>
              <a:t>Long,Double,Date</a:t>
            </a:r>
            <a:r>
              <a:rPr lang="en-US" sz="2000" b="1" dirty="0" smtClean="0">
                <a:solidFill>
                  <a:srgbClr val="000000"/>
                </a:solidFill>
                <a:latin typeface="Droid Sans Mono"/>
              </a:rPr>
              <a:t>)]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2474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7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Plain SQL support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6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lain SQL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76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cs typeface="Consolas"/>
              </a:rPr>
              <a:t>scala.slick.jdbc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.{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GetResult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StaticQuery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24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F0055"/>
                </a:solidFill>
                <a:latin typeface="Consolas"/>
                <a:cs typeface="Consolas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cs typeface="Consolas"/>
              </a:rPr>
              <a:t>StaticQuery.interpolation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getDeviceResult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GetResult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(r =&gt; Device(r.&lt;&lt;, r.&lt;&lt;, r.&lt;&lt;)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price = </a:t>
            </a:r>
            <a:r>
              <a:rPr lang="en-US" sz="2400" dirty="0" smtClean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1000.0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expensiveDevices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: List[Device]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E55057"/>
                </a:solidFill>
                <a:latin typeface="Consolas"/>
                <a:ea typeface="Consolas"/>
                <a:cs typeface="Consolas"/>
              </a:rPr>
              <a:t>sql</a:t>
            </a:r>
            <a:r>
              <a:rPr lang="en-US" sz="2400" dirty="0" err="1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"select</a:t>
            </a: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* from </a:t>
            </a: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DEVICE where PRICE &gt; </a:t>
            </a:r>
            <a:r>
              <a:rPr lang="en-US" sz="2400" dirty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$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b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</a:br>
            <a:r>
              <a:rPr lang="en-US" sz="24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as[Device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].</a:t>
            </a:r>
            <a:r>
              <a:rPr lang="en-US" sz="24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</a:t>
            </a:r>
            <a:endParaRPr 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8419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8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err="1" smtClean="0">
                <a:solidFill>
                  <a:srgbClr val="103A51"/>
                </a:solidFill>
              </a:rPr>
              <a:t>composable</a:t>
            </a:r>
            <a:r>
              <a:rPr lang="en-US" sz="6000" dirty="0" smtClean="0">
                <a:solidFill>
                  <a:srgbClr val="103A51"/>
                </a:solidFill>
              </a:rPr>
              <a:t> /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re-usable queries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5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, re-usable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def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deviceLocations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/>
            </a:r>
            <a:b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(companies: Query[</a:t>
            </a:r>
            <a:r>
              <a:rPr lang="en-US" sz="2000" dirty="0" err="1" smtClean="0">
                <a:latin typeface="Consolas"/>
                <a:cs typeface="Consolas"/>
              </a:rPr>
              <a:t>Companies,Company</a:t>
            </a:r>
            <a:r>
              <a:rPr lang="en-US" sz="2000" dirty="0" smtClean="0">
                <a:latin typeface="Consolas"/>
                <a:cs typeface="Consolas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: Query[Column[String],String] =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companies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.computers.devices.sites</a:t>
            </a:r>
            <a:r>
              <a:rPr lang="en-US" sz="2000" dirty="0" err="1" smtClean="0">
                <a:latin typeface="Consolas"/>
                <a:cs typeface="Consolas"/>
              </a:rPr>
              <a:t>.map</a:t>
            </a:r>
            <a:r>
              <a:rPr lang="en-US" sz="2000" dirty="0" smtClean="0">
                <a:latin typeface="Consolas"/>
                <a:cs typeface="Consolas"/>
              </a:rPr>
              <a:t>(_.location)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apples = </a:t>
            </a:r>
            <a:r>
              <a:rPr lang="en-US" sz="2000" dirty="0" err="1">
                <a:latin typeface="Consolas"/>
                <a:cs typeface="Consolas"/>
              </a:rPr>
              <a:t>Companies.filter</a:t>
            </a:r>
            <a:r>
              <a:rPr lang="en-US" sz="2000" dirty="0">
                <a:latin typeface="Consolas"/>
                <a:cs typeface="Consolas"/>
              </a:rPr>
              <a:t>(_.name </a:t>
            </a:r>
            <a:r>
              <a:rPr lang="en-US" sz="2000" dirty="0" err="1">
                <a:solidFill>
                  <a:srgbClr val="E46C0A"/>
                </a:solidFill>
                <a:latin typeface="Consolas"/>
                <a:cs typeface="Consolas"/>
              </a:rPr>
              <a:t>iLike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"%apple</a:t>
            </a:r>
            <a:r>
              <a:rPr lang="en-US" sz="2000" dirty="0" smtClean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%</a:t>
            </a:r>
            <a:r>
              <a:rPr lang="en-US" sz="200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val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locations : </a:t>
            </a:r>
            <a:r>
              <a:rPr lang="en-US" sz="2000" dirty="0" err="1">
                <a:latin typeface="Consolas"/>
                <a:cs typeface="Consolas"/>
              </a:rPr>
              <a:t>Seq</a:t>
            </a:r>
            <a:r>
              <a:rPr lang="en-US" sz="2000" dirty="0">
                <a:latin typeface="Consolas"/>
                <a:cs typeface="Consolas"/>
              </a:rPr>
              <a:t>[String] </a:t>
            </a:r>
            <a:r>
              <a:rPr lang="en-US" sz="2000" dirty="0" smtClean="0">
                <a:latin typeface="Consolas"/>
                <a:cs typeface="Consolas"/>
              </a:rPr>
              <a:t>=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deviceLocations</a:t>
            </a:r>
            <a:r>
              <a:rPr lang="en-US" sz="2000" dirty="0" smtClean="0">
                <a:latin typeface="Consolas"/>
                <a:cs typeface="Consolas"/>
              </a:rPr>
              <a:t>(apples)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.filter(_</a:t>
            </a:r>
            <a:r>
              <a:rPr lang="en-US" sz="2000" dirty="0" smtClean="0">
                <a:solidFill>
                  <a:srgbClr val="E46C0A"/>
                </a:solidFill>
                <a:latin typeface="Consolas"/>
                <a:cs typeface="Consolas"/>
              </a:rPr>
              <a:t>.</a:t>
            </a:r>
            <a:r>
              <a:rPr lang="en-US" sz="2000" dirty="0" err="1" smtClean="0">
                <a:solidFill>
                  <a:srgbClr val="E46C0A"/>
                </a:solidFill>
                <a:latin typeface="Consolas"/>
                <a:cs typeface="Consolas"/>
              </a:rPr>
              <a:t>inAmerica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: Column[String]=&gt;Column[Boolean]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.run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  <a:endParaRPr lang="en-US" sz="2000" dirty="0" smtClean="0">
              <a:latin typeface="Consolas"/>
              <a:cs typeface="Consolas"/>
            </a:endParaRPr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>
          <a:xfrm flipH="1" flipV="1">
            <a:off x="3197778" y="1814436"/>
            <a:ext cx="3963770" cy="16671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</p:cNvCxnSpPr>
          <p:nvPr/>
        </p:nvCxnSpPr>
        <p:spPr>
          <a:xfrm flipH="1">
            <a:off x="2970985" y="3481546"/>
            <a:ext cx="4190563" cy="107394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61548" y="3296880"/>
            <a:ext cx="15252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re-use queries</a:t>
            </a:r>
            <a:endParaRPr lang="en-US" dirty="0"/>
          </a:p>
        </p:txBody>
      </p:sp>
      <p:cxnSp>
        <p:nvCxnSpPr>
          <p:cNvPr id="15" name="Straight Connector 14"/>
          <p:cNvCxnSpPr>
            <a:stCxn id="14" idx="0"/>
          </p:cNvCxnSpPr>
          <p:nvPr/>
        </p:nvCxnSpPr>
        <p:spPr>
          <a:xfrm flipH="1" flipV="1">
            <a:off x="3111130" y="5138039"/>
            <a:ext cx="3264754" cy="6187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9170" y="5756831"/>
            <a:ext cx="29934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re-</a:t>
            </a:r>
            <a:r>
              <a:rPr lang="en-US" dirty="0" smtClean="0"/>
              <a:t>use </a:t>
            </a:r>
            <a:r>
              <a:rPr lang="en-US" dirty="0" smtClean="0"/>
              <a:t>user-defined </a:t>
            </a:r>
            <a:r>
              <a:rPr lang="en-US" dirty="0" smtClean="0"/>
              <a:t>operators</a:t>
            </a:r>
            <a:endParaRPr lang="en-US" dirty="0"/>
          </a:p>
        </p:txBody>
      </p:sp>
      <p:cxnSp>
        <p:nvCxnSpPr>
          <p:cNvPr id="21" name="Straight Connector 20"/>
          <p:cNvCxnSpPr>
            <a:stCxn id="14" idx="0"/>
          </p:cNvCxnSpPr>
          <p:nvPr/>
        </p:nvCxnSpPr>
        <p:spPr>
          <a:xfrm flipV="1">
            <a:off x="6375884" y="4124413"/>
            <a:ext cx="9478" cy="16324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7778" y="3203999"/>
            <a:ext cx="12747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re-use joins</a:t>
            </a:r>
            <a:endParaRPr lang="en-US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3622399" y="1390301"/>
            <a:ext cx="387033" cy="3240361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90199" y="6171505"/>
            <a:ext cx="34220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execute exactly one, precise query</a:t>
            </a:r>
            <a:endParaRPr lang="en-US" dirty="0"/>
          </a:p>
        </p:txBody>
      </p: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654601" y="5429311"/>
            <a:ext cx="846632" cy="74219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24" grpId="0" animBg="1"/>
      <p:bldP spid="24" grpId="1" animBg="1"/>
      <p:bldP spid="27" grpId="0" animBg="1"/>
      <p:bldP spid="27" grpId="1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Live Demo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3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Slick app design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0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Mental 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Non-</a:t>
            </a:r>
            <a:r>
              <a:rPr lang="en-US" b="1" dirty="0" err="1" smtClean="0"/>
              <a:t>composable</a:t>
            </a:r>
            <a:r>
              <a:rPr lang="en-US" b="1" dirty="0" smtClean="0"/>
              <a:t> executor APIs </a:t>
            </a:r>
            <a:r>
              <a:rPr lang="en-US" b="1" dirty="0"/>
              <a:t>(DAOs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DevicesDAO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.</a:t>
            </a:r>
            <a:r>
              <a:rPr lang="en-US" dirty="0" err="1" smtClean="0">
                <a:latin typeface="Consolas"/>
                <a:cs typeface="Consolas"/>
              </a:rPr>
              <a:t>inPriceRange</a:t>
            </a:r>
            <a:r>
              <a:rPr lang="en-US" dirty="0" smtClean="0">
                <a:latin typeface="Consolas"/>
                <a:cs typeface="Consolas"/>
              </a:rPr>
              <a:t>( 500.0, 2000.0 )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: List[Device]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Composable</a:t>
            </a:r>
            <a:r>
              <a:rPr lang="en-US" b="1" dirty="0" smtClean="0"/>
              <a:t> </a:t>
            </a:r>
            <a:r>
              <a:rPr lang="en-US" b="1" dirty="0"/>
              <a:t>q</a:t>
            </a:r>
            <a:r>
              <a:rPr lang="en-US" b="1" dirty="0" smtClean="0"/>
              <a:t>uery libraries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devices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.</a:t>
            </a:r>
            <a:r>
              <a:rPr lang="en-US" dirty="0" err="1" smtClean="0">
                <a:latin typeface="Consolas"/>
                <a:cs typeface="Consolas"/>
              </a:rPr>
              <a:t>inPriceRange</a:t>
            </a:r>
            <a:r>
              <a:rPr lang="en-US" dirty="0" smtClean="0">
                <a:latin typeface="Consolas"/>
                <a:cs typeface="Consolas"/>
              </a:rPr>
              <a:t>( 500.0, 2000.0 )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: Query[_,Device]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52319" y="3291909"/>
            <a:ext cx="150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executes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9015" y="5727882"/>
            <a:ext cx="1673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composes</a:t>
            </a:r>
            <a:endParaRPr lang="en-US" sz="28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1330" y="2842311"/>
            <a:ext cx="3082670" cy="31700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Non-</a:t>
            </a:r>
            <a:r>
              <a:rPr lang="en-US" sz="2800" b="1" dirty="0" err="1" smtClean="0"/>
              <a:t>composable</a:t>
            </a:r>
            <a:endParaRPr lang="en-US" sz="2800" b="1" dirty="0" smtClean="0"/>
          </a:p>
          <a:p>
            <a:r>
              <a:rPr lang="en-US" sz="2800" b="1" dirty="0" smtClean="0"/>
              <a:t>Executor API / DAO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byId</a:t>
            </a:r>
            <a:r>
              <a:rPr lang="en-US" dirty="0" smtClean="0"/>
              <a:t>( </a:t>
            </a:r>
            <a:r>
              <a:rPr lang="en-US" dirty="0" err="1" smtClean="0"/>
              <a:t>id:Long</a:t>
            </a:r>
            <a:r>
              <a:rPr lang="en-US" dirty="0"/>
              <a:t> </a:t>
            </a:r>
            <a:r>
              <a:rPr lang="en-US" dirty="0" smtClean="0"/>
              <a:t>) : Device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withComputers</a:t>
            </a:r>
            <a:endParaRPr lang="en-US" dirty="0"/>
          </a:p>
          <a:p>
            <a:r>
              <a:rPr lang="en-US" dirty="0" smtClean="0"/>
              <a:t>  : Map[…,</a:t>
            </a:r>
            <a:r>
              <a:rPr lang="en-US" dirty="0" err="1" smtClean="0"/>
              <a:t>Seq</a:t>
            </a:r>
            <a:r>
              <a:rPr lang="en-US" dirty="0" smtClean="0"/>
              <a:t>[Computer]]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2766" y="2842311"/>
            <a:ext cx="2677385" cy="4001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err="1" smtClean="0"/>
              <a:t>Composable</a:t>
            </a:r>
            <a:endParaRPr lang="en-US" sz="2800" b="1" dirty="0" smtClean="0"/>
          </a:p>
          <a:p>
            <a:r>
              <a:rPr lang="en-US" sz="2800" b="1" dirty="0" smtClean="0"/>
              <a:t>Query Library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byId</a:t>
            </a:r>
            <a:r>
              <a:rPr lang="en-US" dirty="0" smtClean="0"/>
              <a:t>( Column[Long] )</a:t>
            </a:r>
          </a:p>
          <a:p>
            <a:r>
              <a:rPr lang="en-US" dirty="0"/>
              <a:t> </a:t>
            </a:r>
            <a:r>
              <a:rPr lang="en-US" dirty="0" smtClean="0"/>
              <a:t>: Query[…,Computers]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withComputers</a:t>
            </a:r>
            <a:endParaRPr lang="en-US" dirty="0" smtClean="0"/>
          </a:p>
          <a:p>
            <a:r>
              <a:rPr lang="en-US" dirty="0"/>
              <a:t> : Query[…</a:t>
            </a:r>
            <a:r>
              <a:rPr lang="en-US" dirty="0" smtClean="0"/>
              <a:t>,(…,Computers)]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iLike</a:t>
            </a:r>
            <a:r>
              <a:rPr lang="en-US" dirty="0" smtClean="0"/>
              <a:t>( Column[String] )</a:t>
            </a:r>
          </a:p>
          <a:p>
            <a:r>
              <a:rPr lang="en-US" dirty="0"/>
              <a:t> </a:t>
            </a:r>
            <a:r>
              <a:rPr lang="en-US" dirty="0" smtClean="0"/>
              <a:t>: Column[Boolean]</a:t>
            </a:r>
          </a:p>
          <a:p>
            <a:endParaRPr lang="en-US" dirty="0"/>
          </a:p>
          <a:p>
            <a:r>
              <a:rPr lang="en-US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42311"/>
            <a:ext cx="2108720" cy="21852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Table classes</a:t>
            </a:r>
          </a:p>
          <a:p>
            <a:endParaRPr lang="en-US" dirty="0" smtClean="0"/>
          </a:p>
          <a:p>
            <a:r>
              <a:rPr lang="en-US" dirty="0" smtClean="0"/>
              <a:t>Companies</a:t>
            </a:r>
          </a:p>
          <a:p>
            <a:r>
              <a:rPr lang="en-US" dirty="0" smtClean="0"/>
              <a:t>Computers</a:t>
            </a:r>
          </a:p>
          <a:p>
            <a:r>
              <a:rPr lang="en-US" dirty="0" smtClean="0"/>
              <a:t>Devices</a:t>
            </a:r>
          </a:p>
          <a:p>
            <a:r>
              <a:rPr lang="en-US" dirty="0" smtClean="0"/>
              <a:t>Sites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36265" y="1284868"/>
            <a:ext cx="1690387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Controller</a:t>
            </a:r>
            <a:endParaRPr lang="en-US" sz="2800" b="1" dirty="0"/>
          </a:p>
        </p:txBody>
      </p:sp>
      <p:cxnSp>
        <p:nvCxnSpPr>
          <p:cNvPr id="53" name="Straight Arrow Connector 52"/>
          <p:cNvCxnSpPr>
            <a:stCxn id="49" idx="2"/>
          </p:cNvCxnSpPr>
          <p:nvPr/>
        </p:nvCxnSpPr>
        <p:spPr>
          <a:xfrm>
            <a:off x="4081459" y="1808088"/>
            <a:ext cx="2746682" cy="1034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" idx="0"/>
          </p:cNvCxnSpPr>
          <p:nvPr/>
        </p:nvCxnSpPr>
        <p:spPr>
          <a:xfrm>
            <a:off x="4081459" y="1808088"/>
            <a:ext cx="0" cy="1034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96783" y="1361812"/>
            <a:ext cx="185053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Database Session</a:t>
            </a:r>
            <a:endParaRPr lang="en-US" b="1" dirty="0"/>
          </a:p>
        </p:txBody>
      </p:sp>
      <p:cxnSp>
        <p:nvCxnSpPr>
          <p:cNvPr id="77" name="Straight Arrow Connector 76"/>
          <p:cNvCxnSpPr>
            <a:stCxn id="49" idx="3"/>
            <a:endCxn id="75" idx="1"/>
          </p:cNvCxnSpPr>
          <p:nvPr/>
        </p:nvCxnSpPr>
        <p:spPr>
          <a:xfrm>
            <a:off x="4926652" y="1546478"/>
            <a:ext cx="17701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0"/>
            <a:endCxn id="75" idx="2"/>
          </p:cNvCxnSpPr>
          <p:nvPr/>
        </p:nvCxnSpPr>
        <p:spPr>
          <a:xfrm flipV="1">
            <a:off x="7602665" y="1731144"/>
            <a:ext cx="19387" cy="111116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108720" y="3657919"/>
            <a:ext cx="63404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447033" y="3657919"/>
            <a:ext cx="6142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  <a:endCxn id="7" idx="0"/>
          </p:cNvCxnSpPr>
          <p:nvPr/>
        </p:nvCxnSpPr>
        <p:spPr>
          <a:xfrm flipH="1">
            <a:off x="1054360" y="1808088"/>
            <a:ext cx="3027099" cy="10342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49473" y="1284868"/>
            <a:ext cx="94128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View</a:t>
            </a:r>
            <a:endParaRPr lang="en-US" sz="2800" b="1" dirty="0"/>
          </a:p>
        </p:txBody>
      </p:sp>
      <p:cxnSp>
        <p:nvCxnSpPr>
          <p:cNvPr id="74" name="Straight Arrow Connector 73"/>
          <p:cNvCxnSpPr>
            <a:stCxn id="49" idx="1"/>
            <a:endCxn id="73" idx="3"/>
          </p:cNvCxnSpPr>
          <p:nvPr/>
        </p:nvCxnSpPr>
        <p:spPr>
          <a:xfrm flipH="1">
            <a:off x="1790756" y="1546478"/>
            <a:ext cx="144550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Suggested Slick app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/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dirty="0" smtClean="0"/>
              <a:t>ia </a:t>
            </a:r>
            <a:r>
              <a:rPr lang="en-US" dirty="0" err="1" smtClean="0"/>
              <a:t>composable</a:t>
            </a:r>
            <a:r>
              <a:rPr lang="en-US" dirty="0" smtClean="0"/>
              <a:t> </a:t>
            </a:r>
            <a:r>
              <a:rPr lang="en-US" dirty="0"/>
              <a:t>q</a:t>
            </a:r>
            <a:r>
              <a:rPr lang="en-US" dirty="0" smtClean="0"/>
              <a:t>ueries using foreign keys!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  <a:r>
              <a:rPr lang="en-US" sz="2600" dirty="0" err="1" smtClean="0">
                <a:solidFill>
                  <a:srgbClr val="000000"/>
                </a:solidFill>
                <a:latin typeface="Consolas"/>
                <a:cs typeface="Consolas"/>
              </a:rPr>
              <a:t>companies</a:t>
            </a:r>
            <a:r>
              <a:rPr lang="en-US" sz="2600" dirty="0" err="1" smtClean="0">
                <a:solidFill>
                  <a:srgbClr val="FF6600"/>
                </a:solidFill>
                <a:latin typeface="Consolas"/>
                <a:cs typeface="Consolas"/>
              </a:rPr>
              <a:t>.withComputers</a:t>
            </a:r>
            <a:r>
              <a:rPr lang="x-none" sz="2600" dirty="0" smtClean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x-none" sz="2600" dirty="0" smtClean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x-none" sz="2600" dirty="0" smtClean="0">
                <a:solidFill>
                  <a:srgbClr val="000000"/>
                </a:solidFill>
                <a:latin typeface="Consolas"/>
                <a:cs typeface="Consolas"/>
              </a:rPr>
              <a:t>    : Query[…,(Company,Computer)]</a:t>
            </a:r>
            <a:endParaRPr lang="tr-TR" sz="26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object references within query results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executor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3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8 Reasons for using Slick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6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 joins</a:t>
            </a:r>
            <a:br>
              <a:rPr lang="en-US" dirty="0" smtClean="0"/>
            </a:br>
            <a:r>
              <a:rPr lang="en-US" dirty="0" smtClean="0"/>
              <a:t>(only in play-slick sample app)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autojoin1 =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joinCondition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Sites,Devices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(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_.id === 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implicit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000" b="1" dirty="0" err="1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autojoin2 = 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joinCondition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Devices,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Computers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        (_.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computerId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=== _.id)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ites.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autoJoin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(devices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sz="2000" b="1" dirty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further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(computers)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: Query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[_,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Site,Computer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)]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sites.</a:t>
            </a:r>
            <a:r>
              <a:rPr lang="en-US" sz="2000" b="1" dirty="0" err="1" smtClean="0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autoJoin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(devices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).</a:t>
            </a:r>
            <a:r>
              <a:rPr lang="en-US" sz="2000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autoJoinVia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(computers)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(_._2)</a:t>
            </a:r>
            <a:b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: Query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[_,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Site,Device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),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Computer)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endParaRPr lang="en-US" sz="2000" dirty="0" smtClean="0">
              <a:latin typeface="Consolas"/>
              <a:cs typeface="Consolas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421537"/>
              </p:ext>
            </p:extLst>
          </p:nvPr>
        </p:nvGraphicFramePr>
        <p:xfrm>
          <a:off x="6322829" y="5063890"/>
          <a:ext cx="1738436" cy="1010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7384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id: Long</a:t>
                      </a:r>
                    </a:p>
                    <a:p>
                      <a:r>
                        <a:rPr lang="en-US" sz="1800" dirty="0" smtClean="0"/>
                        <a:t>name: String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stCxn id="11" idx="3"/>
            <a:endCxn id="9" idx="1"/>
          </p:cNvCxnSpPr>
          <p:nvPr/>
        </p:nvCxnSpPr>
        <p:spPr>
          <a:xfrm>
            <a:off x="5643853" y="5569100"/>
            <a:ext cx="678976" cy="2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109164"/>
              </p:ext>
            </p:extLst>
          </p:nvPr>
        </p:nvGraphicFramePr>
        <p:xfrm>
          <a:off x="3583705" y="4789320"/>
          <a:ext cx="2060148" cy="1559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601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Device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id: Long</a:t>
                      </a:r>
                    </a:p>
                    <a:p>
                      <a:r>
                        <a:rPr lang="en-US" sz="1800" dirty="0" smtClean="0"/>
                        <a:t>price: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acquisition: Date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siteId</a:t>
                      </a:r>
                      <a:r>
                        <a:rPr lang="en-US" sz="1800" dirty="0" smtClean="0"/>
                        <a:t>: Long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29564" y="55691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43853" y="5551616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985661"/>
              </p:ext>
            </p:extLst>
          </p:nvPr>
        </p:nvGraphicFramePr>
        <p:xfrm>
          <a:off x="813121" y="4926730"/>
          <a:ext cx="1714830" cy="128523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14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Id: Long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Name: String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companyId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Int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52375" y="55205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5170" y="5527193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cxnSp>
        <p:nvCxnSpPr>
          <p:cNvPr id="17" name="Straight Connector 16"/>
          <p:cNvCxnSpPr>
            <a:stCxn id="14" idx="3"/>
            <a:endCxn id="11" idx="1"/>
          </p:cNvCxnSpPr>
          <p:nvPr/>
        </p:nvCxnSpPr>
        <p:spPr>
          <a:xfrm flipV="1">
            <a:off x="2527951" y="5569100"/>
            <a:ext cx="1055754" cy="2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5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Other features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5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inserts </a:t>
            </a:r>
            <a:r>
              <a:rPr lang="en-US" sz="2800" dirty="0" smtClean="0">
                <a:latin typeface="Consolas"/>
                <a:cs typeface="Consolas"/>
              </a:rPr>
              <a:t>+= ++=</a:t>
            </a:r>
            <a:r>
              <a:rPr lang="en-US" dirty="0" smtClean="0"/>
              <a:t>, updates </a:t>
            </a:r>
            <a:r>
              <a:rPr lang="en-US" sz="2800" dirty="0" err="1" smtClean="0">
                <a:latin typeface="Consolas"/>
                <a:cs typeface="Consolas"/>
              </a:rPr>
              <a:t>query.update</a:t>
            </a:r>
            <a:r>
              <a:rPr lang="en-US" sz="2800" dirty="0" smtClean="0">
                <a:latin typeface="Consolas"/>
                <a:cs typeface="Consolas"/>
              </a:rPr>
              <a:t>(…)</a:t>
            </a:r>
            <a:endParaRPr lang="en-US" dirty="0" smtClean="0"/>
          </a:p>
          <a:p>
            <a:r>
              <a:rPr lang="en-US" dirty="0" smtClean="0"/>
              <a:t>user defined column types, e.g. type-safe ids</a:t>
            </a:r>
          </a:p>
          <a:p>
            <a:r>
              <a:rPr lang="en-US" dirty="0" smtClean="0"/>
              <a:t>user defined database functions</a:t>
            </a:r>
          </a:p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732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Outlook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2.0 is around the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code-generation based type providers</a:t>
            </a:r>
          </a:p>
          <a:p>
            <a:r>
              <a:rPr lang="en-US" dirty="0" err="1"/>
              <a:t>hlists</a:t>
            </a:r>
            <a:r>
              <a:rPr lang="en-US" dirty="0"/>
              <a:t> and custom shapes (no 22-col limit, easy integration </a:t>
            </a:r>
            <a:r>
              <a:rPr lang="en-US" dirty="0" smtClean="0"/>
              <a:t>with shapeless</a:t>
            </a:r>
            <a:r>
              <a:rPr lang="en-US" dirty="0"/>
              <a:t>, etc.)</a:t>
            </a:r>
          </a:p>
          <a:p>
            <a:r>
              <a:rPr lang="en-US" dirty="0" smtClean="0"/>
              <a:t>distributed </a:t>
            </a:r>
            <a:r>
              <a:rPr lang="en-US" dirty="0"/>
              <a:t>queries (over multiple </a:t>
            </a:r>
            <a:r>
              <a:rPr lang="en-US" dirty="0" err="1" smtClean="0"/>
              <a:t>dbs</a:t>
            </a:r>
            <a:r>
              <a:rPr lang="en-US" dirty="0"/>
              <a:t>)</a:t>
            </a:r>
          </a:p>
          <a:p>
            <a:r>
              <a:rPr lang="en-US" dirty="0" smtClean="0"/>
              <a:t>improved pre-compiled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macro-based </a:t>
            </a:r>
            <a:r>
              <a:rPr lang="en-US" dirty="0" err="1" smtClean="0"/>
              <a:t>api</a:t>
            </a:r>
            <a:r>
              <a:rPr lang="en-US" dirty="0" smtClean="0"/>
              <a:t> (simpler types)</a:t>
            </a:r>
          </a:p>
          <a:p>
            <a:r>
              <a:rPr lang="en-US" dirty="0" smtClean="0"/>
              <a:t>macro-based type providers</a:t>
            </a:r>
          </a:p>
          <a:p>
            <a:r>
              <a:rPr lang="en-US" dirty="0" smtClean="0"/>
              <a:t>schema manipulation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migration/version management tool</a:t>
            </a:r>
          </a:p>
          <a:p>
            <a:r>
              <a:rPr lang="en-US" dirty="0" smtClean="0"/>
              <a:t>extended for-comprehensions (order, group)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en-US" dirty="0" smtClean="0"/>
              <a:t>@</a:t>
            </a:r>
            <a:r>
              <a:rPr lang="en-US" dirty="0" err="1" smtClean="0"/>
              <a:t>amirsh</a:t>
            </a:r>
            <a:r>
              <a:rPr lang="en-US" dirty="0" smtClean="0"/>
              <a:t> @</a:t>
            </a:r>
            <a:r>
              <a:rPr lang="en-US" dirty="0" err="1" smtClean="0"/>
              <a:t>clhodapp</a:t>
            </a:r>
            <a:r>
              <a:rPr lang="en-US" dirty="0" smtClean="0"/>
              <a:t> @</a:t>
            </a:r>
            <a:r>
              <a:rPr lang="en-US" dirty="0" err="1"/>
              <a:t>nafg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7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D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82163"/>
            <a:ext cx="9144000" cy="1852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7" y="3706076"/>
            <a:ext cx="2204734" cy="1102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1264" y="3706076"/>
            <a:ext cx="510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103A51"/>
                </a:solidFill>
              </a:rPr>
              <a:t>slick.typesafe.com</a:t>
            </a:r>
            <a:endParaRPr lang="en-US" sz="4800" dirty="0">
              <a:solidFill>
                <a:srgbClr val="103A5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4941168"/>
            <a:ext cx="2539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03A51"/>
                </a:solidFill>
              </a:rPr>
              <a:t>@</a:t>
            </a:r>
            <a:r>
              <a:rPr lang="en-US" sz="2800" dirty="0" err="1" smtClean="0">
                <a:solidFill>
                  <a:srgbClr val="103A51"/>
                </a:solidFill>
              </a:rPr>
              <a:t>cvogt</a:t>
            </a:r>
            <a:endParaRPr lang="en-US" sz="2800" dirty="0" smtClean="0">
              <a:solidFill>
                <a:srgbClr val="103A51"/>
              </a:solidFill>
            </a:endParaRPr>
          </a:p>
          <a:p>
            <a:r>
              <a:rPr lang="en-US" sz="2800" dirty="0" smtClean="0">
                <a:solidFill>
                  <a:srgbClr val="103A51"/>
                </a:solidFill>
              </a:rPr>
              <a:t>@</a:t>
            </a:r>
            <a:r>
              <a:rPr lang="en-US" sz="2800" dirty="0" err="1" smtClean="0">
                <a:solidFill>
                  <a:srgbClr val="103A51"/>
                </a:solidFill>
              </a:rPr>
              <a:t>StefanZeiger</a:t>
            </a:r>
            <a:endParaRPr lang="en-US" sz="2800" dirty="0">
              <a:solidFill>
                <a:srgbClr val="103A51"/>
              </a:solidFill>
            </a:endParaRPr>
          </a:p>
        </p:txBody>
      </p:sp>
      <p:pic>
        <p:nvPicPr>
          <p:cNvPr id="6" name="Picture 5" descr="twitter-logo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27" y="5080178"/>
            <a:ext cx="1388156" cy="6940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9620" y="5815373"/>
            <a:ext cx="4750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03A51"/>
                </a:solidFill>
              </a:rPr>
              <a:t>http://</a:t>
            </a:r>
            <a:r>
              <a:rPr lang="en-US" sz="2400" dirty="0" err="1">
                <a:solidFill>
                  <a:srgbClr val="103A51"/>
                </a:solidFill>
              </a:rPr>
              <a:t>slick.typesafe.com</a:t>
            </a:r>
            <a:r>
              <a:rPr lang="en-US" sz="2400" dirty="0">
                <a:solidFill>
                  <a:srgbClr val="103A51"/>
                </a:solidFill>
              </a:rPr>
              <a:t>/talks</a:t>
            </a:r>
            <a:r>
              <a:rPr lang="en-US" sz="2400" dirty="0" smtClean="0">
                <a:solidFill>
                  <a:srgbClr val="103A51"/>
                </a:solidFill>
              </a:rPr>
              <a:t>/</a:t>
            </a:r>
          </a:p>
          <a:p>
            <a:r>
              <a:rPr lang="en-US" sz="2400" dirty="0" smtClean="0">
                <a:solidFill>
                  <a:srgbClr val="103A51"/>
                </a:solidFill>
              </a:rPr>
              <a:t>https</a:t>
            </a:r>
            <a:r>
              <a:rPr lang="en-US" sz="2400" dirty="0">
                <a:solidFill>
                  <a:srgbClr val="103A51"/>
                </a:solidFill>
              </a:rPr>
              <a:t>://</a:t>
            </a:r>
            <a:r>
              <a:rPr lang="en-US" sz="2400" dirty="0" err="1">
                <a:solidFill>
                  <a:srgbClr val="103A51"/>
                </a:solidFill>
              </a:rPr>
              <a:t>github.com</a:t>
            </a:r>
            <a:r>
              <a:rPr lang="en-US" sz="2400" dirty="0" smtClean="0">
                <a:solidFill>
                  <a:srgbClr val="103A51"/>
                </a:solidFill>
              </a:rPr>
              <a:t>/</a:t>
            </a:r>
            <a:r>
              <a:rPr lang="en-US" sz="2400" dirty="0" err="1" smtClean="0">
                <a:solidFill>
                  <a:srgbClr val="103A51"/>
                </a:solidFill>
              </a:rPr>
              <a:t>cvogt</a:t>
            </a:r>
            <a:r>
              <a:rPr lang="en-US" sz="2400" dirty="0" smtClean="0">
                <a:solidFill>
                  <a:srgbClr val="103A51"/>
                </a:solidFill>
              </a:rPr>
              <a:t>/play-slick</a:t>
            </a:r>
            <a:r>
              <a:rPr lang="en-US" sz="2400" dirty="0">
                <a:solidFill>
                  <a:srgbClr val="103A51"/>
                </a:solidFill>
              </a:rPr>
              <a:t>/</a:t>
            </a:r>
          </a:p>
          <a:p>
            <a:endParaRPr lang="en-US" sz="2400" dirty="0">
              <a:solidFill>
                <a:srgbClr val="103A5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6512"/>
            <a:ext cx="9144000" cy="1428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20982" y="577563"/>
            <a:ext cx="3505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103A51"/>
                </a:solidFill>
              </a:rPr>
              <a:t>Thank you</a:t>
            </a:r>
            <a:endParaRPr lang="en-US" sz="6000" b="1" dirty="0">
              <a:solidFill>
                <a:srgbClr val="103A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1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err="1">
                <a:solidFill>
                  <a:srgbClr val="103A51"/>
                </a:solidFill>
              </a:rPr>
              <a:t>Scala</a:t>
            </a:r>
            <a:r>
              <a:rPr lang="en-US" sz="6000" dirty="0">
                <a:solidFill>
                  <a:srgbClr val="103A51"/>
                </a:solidFill>
              </a:rPr>
              <a:t> c</a:t>
            </a:r>
            <a:r>
              <a:rPr lang="en-US" sz="6000" dirty="0" smtClean="0">
                <a:solidFill>
                  <a:srgbClr val="103A51"/>
                </a:solidFill>
              </a:rPr>
              <a:t>ollection-like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API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c</a:t>
            </a:r>
            <a:r>
              <a:rPr lang="en-US" dirty="0" smtClean="0"/>
              <a:t>ollection</a:t>
            </a:r>
            <a:r>
              <a:rPr lang="en-US" dirty="0"/>
              <a:t>-</a:t>
            </a:r>
            <a:r>
              <a:rPr lang="en-US" dirty="0" smtClean="0"/>
              <a:t>like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178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 d &lt;- Devices;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d.price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&gt; </a:t>
            </a:r>
            <a:r>
              <a:rPr lang="en-US" dirty="0" smtClean="0">
                <a:solidFill>
                  <a:srgbClr val="D0A3FF"/>
                </a:solidFill>
                <a:latin typeface="Consolas"/>
                <a:ea typeface="Monaco"/>
                <a:cs typeface="Consolas"/>
              </a:rPr>
              <a:t>1000.0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</a:t>
            </a:r>
            <a:r>
              <a:rPr lang="en-US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d.acquisition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Devices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.filter(_.price &gt; </a:t>
            </a:r>
            <a:r>
              <a:rPr lang="en-US" dirty="0" smtClean="0">
                <a:solidFill>
                  <a:srgbClr val="D0A3FF"/>
                </a:solidFill>
                <a:latin typeface="Consolas"/>
                <a:ea typeface="Monaco"/>
                <a:cs typeface="Consolas"/>
              </a:rPr>
              <a:t>1000.0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.map(_.acquisition)</a:t>
            </a:r>
            <a:endParaRPr lang="en-US" dirty="0">
              <a:latin typeface="Consolas"/>
              <a:cs typeface="Consolas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91531"/>
              </p:ext>
            </p:extLst>
          </p:nvPr>
        </p:nvGraphicFramePr>
        <p:xfrm>
          <a:off x="6491176" y="1600200"/>
          <a:ext cx="2517808" cy="1645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17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Device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id: Long</a:t>
                      </a:r>
                    </a:p>
                    <a:p>
                      <a:r>
                        <a:rPr lang="en-US" sz="2400" dirty="0" smtClean="0"/>
                        <a:t>price: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acquisition: 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79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103A51"/>
                </a:solidFill>
              </a:rPr>
              <a:t>2</a:t>
            </a:r>
            <a:br>
              <a:rPr lang="en-US" sz="6000" dirty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Predictable SQL structure</a:t>
            </a:r>
            <a:endParaRPr lang="en-US" sz="6000" dirty="0">
              <a:solidFill>
                <a:srgbClr val="103A51"/>
              </a:solidFill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SQL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Devices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.filter(_.price &gt; </a:t>
            </a:r>
            <a:r>
              <a:rPr lang="en-US" dirty="0">
                <a:solidFill>
                  <a:srgbClr val="D0A3FF"/>
                </a:solidFill>
                <a:latin typeface="Consolas"/>
                <a:ea typeface="Consolas"/>
                <a:cs typeface="Consolas"/>
              </a:rPr>
              <a:t>1000.0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.map(_.acquisition)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.</a:t>
            </a:r>
            <a:r>
              <a:rPr lang="en-US" b="1" dirty="0" err="1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selectStatement</a:t>
            </a:r>
            <a:endParaRPr lang="en-US" b="1" dirty="0">
              <a:solidFill>
                <a:srgbClr val="FF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select x2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."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ACQUISITION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from "DEVICE" x2 where x2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."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PRICE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&gt; 1000.0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0594" y="3867416"/>
            <a:ext cx="0" cy="916265"/>
          </a:xfrm>
          <a:prstGeom prst="straightConnector1">
            <a:avLst/>
          </a:prstGeom>
          <a:ln w="254000" cap="flat">
            <a:solidFill>
              <a:schemeClr val="bg1">
                <a:lumMod val="75000"/>
              </a:schemeClr>
            </a:solidFill>
            <a:tailEnd type="triangle" w="med" len="sm"/>
          </a:ln>
          <a:effectLst>
            <a:outerShdw blurRad="50800" dist="38100" dir="2700000" algn="tl" rotWithShape="0">
              <a:srgbClr val="103A51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2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D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231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rgbClr val="103A51"/>
                </a:solidFill>
              </a:rPr>
              <a:t>3</a:t>
            </a:r>
            <a:br>
              <a:rPr lang="en-US" sz="6000" dirty="0" smtClean="0">
                <a:solidFill>
                  <a:srgbClr val="103A51"/>
                </a:solidFill>
              </a:rPr>
            </a:br>
            <a:r>
              <a:rPr lang="en-US" sz="6000" dirty="0" smtClean="0">
                <a:solidFill>
                  <a:srgbClr val="103A51"/>
                </a:solidFill>
              </a:rPr>
              <a:t>Type-safety</a:t>
            </a:r>
            <a:endParaRPr lang="en-US" sz="6000" dirty="0">
              <a:solidFill>
                <a:srgbClr val="103A51"/>
              </a:solidFill>
              <a:latin typeface="Source Sans Pro"/>
            </a:endParaRPr>
          </a:p>
        </p:txBody>
      </p:sp>
      <p:pic>
        <p:nvPicPr>
          <p:cNvPr id="5" name="Picture 4" descr="slick-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4174273"/>
            <a:ext cx="4320000" cy="2160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226703" y="2073664"/>
            <a:ext cx="16724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rgbClr val="E55057"/>
                </a:solidFill>
                <a:latin typeface="Source Sans Pro"/>
                <a:ea typeface="+mj-ea"/>
                <a:cs typeface="+mj-cs"/>
              </a:defRPr>
            </a:lvl1pPr>
          </a:lstStyle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7544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/>
              <a:t>S</a:t>
            </a:r>
            <a:r>
              <a:rPr lang="en-US" dirty="0" smtClean="0"/>
              <a:t>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Spelling mistake in column name?</a:t>
            </a:r>
          </a:p>
          <a:p>
            <a:r>
              <a:rPr lang="en-US" dirty="0" smtClean="0"/>
              <a:t>Wrong column type?</a:t>
            </a:r>
          </a:p>
          <a:p>
            <a:r>
              <a:rPr lang="en-US" dirty="0" smtClean="0"/>
              <a:t>Query doesn’t match the result type?</a:t>
            </a:r>
          </a:p>
          <a:p>
            <a:endParaRPr lang="en-US" dirty="0"/>
          </a:p>
        </p:txBody>
      </p:sp>
      <p:pic>
        <p:nvPicPr>
          <p:cNvPr id="4" name="Picture 3" descr="allseeingey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95" y="3615573"/>
            <a:ext cx="2650121" cy="28356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7479" y="4459209"/>
            <a:ext cx="4097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E55057"/>
                </a:solidFill>
              </a:rPr>
              <a:t>scalac</a:t>
            </a:r>
            <a:r>
              <a:rPr lang="en-US" sz="4400" b="1" dirty="0" smtClean="0">
                <a:solidFill>
                  <a:srgbClr val="E55057"/>
                </a:solidFill>
              </a:rPr>
              <a:t> sees it all!</a:t>
            </a:r>
            <a:endParaRPr lang="en-US" sz="4400" b="1" dirty="0">
              <a:solidFill>
                <a:srgbClr val="E55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0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12055</TotalTime>
  <Words>1027</Words>
  <Application>Microsoft Macintosh PowerPoint</Application>
  <PresentationFormat>On-screen Show (4:3)</PresentationFormat>
  <Paragraphs>247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Slick SQL Interaction in Scala</vt:lpstr>
      <vt:lpstr>                            (vs. ORM)</vt:lpstr>
      <vt:lpstr>8 Reasons for using Slick</vt:lpstr>
      <vt:lpstr>1 Scala collection-like API</vt:lpstr>
      <vt:lpstr>Scala collection-like API</vt:lpstr>
      <vt:lpstr>2 Predictable SQL structure</vt:lpstr>
      <vt:lpstr>Predictable SQL structure</vt:lpstr>
      <vt:lpstr>3 Type-safety</vt:lpstr>
      <vt:lpstr>Compile-Time Safety</vt:lpstr>
      <vt:lpstr>Caution: Error messages can be bad</vt:lpstr>
      <vt:lpstr>Enforce schema consistency</vt:lpstr>
      <vt:lpstr>4 Small configuration using Scala code</vt:lpstr>
      <vt:lpstr>Table description</vt:lpstr>
      <vt:lpstr>Connect</vt:lpstr>
      <vt:lpstr>5 Explicit control over execution and transfer</vt:lpstr>
      <vt:lpstr>Execution control</vt:lpstr>
      <vt:lpstr>6 Loosely-coupled, flexible mapping</vt:lpstr>
      <vt:lpstr>Table description</vt:lpstr>
      <vt:lpstr>case class mapping</vt:lpstr>
      <vt:lpstr>Custom mapping</vt:lpstr>
      <vt:lpstr>7 Plain SQL support</vt:lpstr>
      <vt:lpstr>Plain SQL support</vt:lpstr>
      <vt:lpstr>8 composable / re-usable queries</vt:lpstr>
      <vt:lpstr>Composable, re-usable queries</vt:lpstr>
      <vt:lpstr>Live Demo</vt:lpstr>
      <vt:lpstr>Slick app design</vt:lpstr>
      <vt:lpstr>Mental paradigm shift</vt:lpstr>
      <vt:lpstr>Suggested Slick app architecture</vt:lpstr>
      <vt:lpstr>Relationships / Associations</vt:lpstr>
      <vt:lpstr>Auto joins (only in play-slick sample app)</vt:lpstr>
      <vt:lpstr>Other features</vt:lpstr>
      <vt:lpstr>Other features</vt:lpstr>
      <vt:lpstr>Outlook</vt:lpstr>
      <vt:lpstr>2.0 is around the corner</vt:lpstr>
      <vt:lpstr>Current experiments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lkjkhgf</dc:creator>
  <cp:lastModifiedBy>Jan Christopher Vogt</cp:lastModifiedBy>
  <cp:revision>255</cp:revision>
  <dcterms:created xsi:type="dcterms:W3CDTF">2013-06-06T16:16:08Z</dcterms:created>
  <dcterms:modified xsi:type="dcterms:W3CDTF">2013-09-19T19:54:09Z</dcterms:modified>
</cp:coreProperties>
</file>