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60" r:id="rId3"/>
    <p:sldId id="347" r:id="rId4"/>
    <p:sldId id="333" r:id="rId5"/>
    <p:sldId id="346" r:id="rId6"/>
    <p:sldId id="262" r:id="rId7"/>
    <p:sldId id="339" r:id="rId8"/>
    <p:sldId id="349" r:id="rId9"/>
    <p:sldId id="344" r:id="rId10"/>
    <p:sldId id="336" r:id="rId11"/>
    <p:sldId id="337" r:id="rId12"/>
    <p:sldId id="340" r:id="rId13"/>
    <p:sldId id="300" r:id="rId14"/>
    <p:sldId id="338" r:id="rId15"/>
    <p:sldId id="361" r:id="rId16"/>
    <p:sldId id="334" r:id="rId17"/>
    <p:sldId id="268" r:id="rId18"/>
    <p:sldId id="328" r:id="rId19"/>
    <p:sldId id="329" r:id="rId20"/>
    <p:sldId id="330" r:id="rId21"/>
    <p:sldId id="302" r:id="rId22"/>
    <p:sldId id="279" r:id="rId23"/>
    <p:sldId id="354" r:id="rId24"/>
    <p:sldId id="355" r:id="rId25"/>
    <p:sldId id="356" r:id="rId26"/>
    <p:sldId id="358" r:id="rId27"/>
    <p:sldId id="353" r:id="rId28"/>
    <p:sldId id="357" r:id="rId29"/>
    <p:sldId id="352" r:id="rId30"/>
    <p:sldId id="359" r:id="rId31"/>
    <p:sldId id="317" r:id="rId32"/>
    <p:sldId id="276" r:id="rId33"/>
    <p:sldId id="273" r:id="rId34"/>
    <p:sldId id="318" r:id="rId35"/>
    <p:sldId id="283" r:id="rId36"/>
    <p:sldId id="320" r:id="rId37"/>
    <p:sldId id="287" r:id="rId38"/>
    <p:sldId id="341" r:id="rId39"/>
    <p:sldId id="322" r:id="rId40"/>
    <p:sldId id="286" r:id="rId41"/>
    <p:sldId id="289" r:id="rId42"/>
    <p:sldId id="323" r:id="rId43"/>
    <p:sldId id="324" r:id="rId44"/>
    <p:sldId id="299" r:id="rId45"/>
    <p:sldId id="343" r:id="rId46"/>
    <p:sldId id="342" r:id="rId47"/>
    <p:sldId id="360" r:id="rId48"/>
    <p:sldId id="281" r:id="rId49"/>
    <p:sldId id="351" r:id="rId50"/>
    <p:sldId id="292" r:id="rId5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" initials="C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00FF"/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8" autoAdjust="0"/>
    <p:restoredTop sz="84255" autoAdjust="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08T09:49:44.411" idx="15">
    <p:pos x="10" y="10"/>
    <p:text>copy this slide to the section slides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08T08:18:23.365" idx="22">
    <p:pos x="10" y="10"/>
    <p:text>to complete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08T08:25:01.237" idx="8">
    <p:pos x="10" y="10"/>
    <p:text>beautify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08T08:25:01.237" idx="12">
    <p:pos x="10" y="10"/>
    <p:text>beautify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08T09:51:38.837" idx="16">
    <p:pos x="10" y="10"/>
    <p:text>maybe describe how it works in more detail here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59995-D7A3-4B95-B0AA-D49C4F02FC66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FEFC0-1CA4-41BC-A09F-E34B3F4BCC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85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SPEAK SLOW AND CLEAR!!!</a:t>
            </a:r>
          </a:p>
          <a:p>
            <a:endParaRPr lang="de-DE" dirty="0" smtClean="0"/>
          </a:p>
          <a:p>
            <a:r>
              <a:rPr lang="de-DE" dirty="0" smtClean="0"/>
              <a:t>Excited</a:t>
            </a:r>
          </a:p>
          <a:p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Might have seen me at</a:t>
            </a:r>
            <a:r>
              <a:rPr lang="de-DE" baseline="0" dirty="0" smtClean="0"/>
              <a:t> Scala Days 2011 Scala Integrated query or 2012 in London Slick,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EFC0-1CA4-41BC-A09F-E34B3F4BCCA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73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Explicit</a:t>
            </a:r>
            <a:r>
              <a:rPr lang="de-DE" baseline="0" dirty="0" smtClean="0"/>
              <a:t> control over execution, but also what data is transferred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EFC0-1CA4-41BC-A09F-E34B3F4BCC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1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EFC0-1CA4-41BC-A09F-E34B3F4BCC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51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 leverage Scala‘s DSL features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EFC0-1CA4-41BC-A09F-E34B3F4BCCA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53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Tuples,</a:t>
            </a:r>
            <a:r>
              <a:rPr lang="de-DE" baseline="0" dirty="0" smtClean="0"/>
              <a:t> case classes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EFC0-1CA4-41BC-A09F-E34B3F4BCCA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70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EFC0-1CA4-41BC-A09F-E34B3F4BCCA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20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EFC0-1CA4-41BC-A09F-E34B3F4BCCA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771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EFC0-1CA4-41BC-A09F-E34B3F4BCCA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77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EFC0-1CA4-41BC-A09F-E34B3F4BCCA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77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CBE4-507A-4843-9C32-5C9C1B6F4ED4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C53-4E10-4701-AD2A-946B9ABD08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3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CBE4-507A-4843-9C32-5C9C1B6F4ED4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C53-4E10-4701-AD2A-946B9ABD08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73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CBE4-507A-4843-9C32-5C9C1B6F4ED4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C53-4E10-4701-AD2A-946B9ABD08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3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CBE4-507A-4843-9C32-5C9C1B6F4ED4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C53-4E10-4701-AD2A-946B9ABD08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69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CBE4-507A-4843-9C32-5C9C1B6F4ED4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C53-4E10-4701-AD2A-946B9ABD08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62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CBE4-507A-4843-9C32-5C9C1B6F4ED4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C53-4E10-4701-AD2A-946B9ABD08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47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CBE4-507A-4843-9C32-5C9C1B6F4ED4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C53-4E10-4701-AD2A-946B9ABD08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CBE4-507A-4843-9C32-5C9C1B6F4ED4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C53-4E10-4701-AD2A-946B9ABD08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23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CBE4-507A-4843-9C32-5C9C1B6F4ED4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C53-4E10-4701-AD2A-946B9ABD08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5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CBE4-507A-4843-9C32-5C9C1B6F4ED4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C53-4E10-4701-AD2A-946B9ABD08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12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CBE4-507A-4843-9C32-5C9C1B6F4ED4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C53-4E10-4701-AD2A-946B9ABD08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81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CBE4-507A-4843-9C32-5C9C1B6F4ED4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24C53-4E10-4701-AD2A-946B9ABD08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7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123528" y="206084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                         </a:t>
            </a:r>
            <a:r>
              <a:rPr lang="de-DE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.typesafe.com</a:t>
            </a:r>
            <a:endParaRPr lang="de-DE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sz="2700" b="1" dirty="0" smtClean="0"/>
              <a:t>Scala Language-Integrated Connection Kit</a:t>
            </a:r>
            <a:br>
              <a:rPr lang="de-DE" sz="2700" b="1" dirty="0" smtClean="0"/>
            </a:br>
            <a:endParaRPr lang="de-DE" sz="27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752600"/>
          </a:xfrm>
        </p:spPr>
        <p:txBody>
          <a:bodyPr/>
          <a:lstStyle/>
          <a:p>
            <a:r>
              <a:rPr lang="de-DE" dirty="0" smtClean="0"/>
              <a:t>Jan Christopher Vogt</a:t>
            </a:r>
          </a:p>
          <a:p>
            <a:r>
              <a:rPr lang="de-DE" sz="2400" dirty="0" smtClean="0"/>
              <a:t>Software Engineer, EPFL Lausanne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5140757"/>
            <a:ext cx="2528367" cy="121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112" y="2132856"/>
            <a:ext cx="1828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www.erlang-factory.com/upload/peopleimage/ErlangUserConference2012_JonasBoner/typesafe-logo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5" y="5259983"/>
            <a:ext cx="4066506" cy="97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3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995936" y="2787025"/>
            <a:ext cx="4176464" cy="1146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/>
          <p:cNvSpPr/>
          <p:nvPr/>
        </p:nvSpPr>
        <p:spPr>
          <a:xfrm>
            <a:off x="5004048" y="4233553"/>
            <a:ext cx="2736304" cy="2991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8978" y="1575990"/>
            <a:ext cx="6235470" cy="3581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name = </a:t>
            </a:r>
            <a:r>
              <a:rPr lang="de-DE" sz="1600" b="1" dirty="0">
                <a:solidFill>
                  <a:schemeClr val="tx1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... // &lt;- e.g. user input</a:t>
            </a:r>
          </a:p>
          <a:p>
            <a:endParaRPr lang="en-US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session.createCriteria(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.getClass</a:t>
            </a:r>
            <a:r>
              <a:rPr lang="de-DE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.add( </a:t>
            </a:r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Restrictions.and(</a:t>
            </a:r>
          </a:p>
          <a:p>
            <a:r>
              <a:rPr lang="de-DE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.</a:t>
            </a:r>
            <a:r>
              <a:rPr lang="de-DE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add( </a:t>
            </a:r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Restrictions.gt(</a:t>
            </a:r>
            <a:r>
              <a:rPr lang="de-DE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age", 20) )</a:t>
            </a:r>
          </a:p>
          <a:p>
            <a:r>
              <a:rPr lang="de-DE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	.</a:t>
            </a:r>
            <a:r>
              <a:rPr lang="de-DE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add( </a:t>
            </a:r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Restrictions.lt("age", 25) )</a:t>
            </a:r>
          </a:p>
          <a:p>
            <a:r>
              <a:rPr lang="de-DE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))</a:t>
            </a:r>
            <a:endParaRPr lang="en-US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de-DE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368978" y="1503982"/>
            <a:ext cx="6235470" cy="3581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for( p &lt;-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if p.age &gt; 20 || p.age &lt; 25 ) </a:t>
            </a:r>
            <a:b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yield p</a:t>
            </a:r>
          </a:p>
          <a:p>
            <a:endParaRPr lang="de-DE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</a:t>
            </a:r>
            <a:r>
              <a:rPr lang="de-DE" dirty="0" smtClean="0"/>
              <a:t>oncise: queries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3568" y="4159264"/>
            <a:ext cx="78488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04" y="4340351"/>
            <a:ext cx="1368152" cy="38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568" y="2433082"/>
            <a:ext cx="16693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  <a:p>
            <a:r>
              <a:rPr lang="de-D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Criteria</a:t>
            </a:r>
          </a:p>
          <a:p>
            <a:r>
              <a:rPr lang="de-D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Queries</a:t>
            </a:r>
            <a:endParaRPr lang="de-DE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83568" y="2300496"/>
            <a:ext cx="78488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56176" y="3933056"/>
            <a:ext cx="108012" cy="30049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97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94040" y="5788659"/>
            <a:ext cx="509808" cy="243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2442902" y="2634059"/>
            <a:ext cx="5297450" cy="23433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Concise: results</a:t>
            </a:r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11760" y="1503982"/>
            <a:ext cx="6235470" cy="5165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name = </a:t>
            </a:r>
            <a:r>
              <a:rPr lang="de-DE" sz="1600" b="1" dirty="0">
                <a:solidFill>
                  <a:schemeClr val="tx1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... // &lt;- e.g. user input</a:t>
            </a:r>
          </a:p>
          <a:p>
            <a:endParaRPr lang="en-US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180000" indent="-180000">
              <a:lnSpc>
                <a:spcPts val="1600"/>
              </a:lnSpc>
            </a:pPr>
            <a:endParaRPr lang="de-DE" sz="1600" b="1" dirty="0" smtClean="0">
              <a:solidFill>
                <a:srgbClr val="7F0055"/>
              </a:solidFill>
              <a:latin typeface="Consolas" pitchFamily="49" charset="0"/>
              <a:ea typeface="ＭＳ Ｐゴシック"/>
              <a:cs typeface="Consolas" pitchFamily="49" charset="0"/>
            </a:endParaRPr>
          </a:p>
          <a:p>
            <a:pPr marL="180000" indent="-180000">
              <a:lnSpc>
                <a:spcPts val="1600"/>
              </a:lnSpc>
            </a:pPr>
            <a:r>
              <a:rPr lang="de-DE" sz="1600" b="1" dirty="0" smtClean="0">
                <a:solidFill>
                  <a:srgbClr val="7F0055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val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sql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"select * from person where name = ?“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180000" indent="-180000">
              <a:lnSpc>
                <a:spcPts val="16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val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st = conn.prepareStatement(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sql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)</a:t>
            </a:r>
            <a:endParaRPr lang="de-DE" sz="1600" b="1" dirty="0">
              <a:latin typeface="Consolas" pitchFamily="49" charset="0"/>
              <a:ea typeface="ＭＳ Ｐゴシック"/>
              <a:cs typeface="Consolas" pitchFamily="49" charset="0"/>
            </a:endParaRPr>
          </a:p>
          <a:p>
            <a:pPr marL="180000" indent="-180000">
              <a:lnSpc>
                <a:spcPts val="16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try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{</a:t>
            </a:r>
            <a:endParaRPr lang="de-DE" sz="1600" b="1" dirty="0">
              <a:latin typeface="Consolas" pitchFamily="49" charset="0"/>
              <a:ea typeface="ＭＳ Ｐゴシック"/>
              <a:cs typeface="Consolas" pitchFamily="49" charset="0"/>
            </a:endParaRPr>
          </a:p>
          <a:p>
            <a:pPr marL="180000" indent="-180000">
              <a:lnSpc>
                <a:spcPts val="16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 st.setString(1,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)</a:t>
            </a:r>
            <a:endParaRPr lang="de-DE" sz="1600" b="1" dirty="0">
              <a:latin typeface="Consolas" pitchFamily="49" charset="0"/>
              <a:ea typeface="ＭＳ Ｐゴシック"/>
              <a:cs typeface="Consolas" pitchFamily="49" charset="0"/>
            </a:endParaRPr>
          </a:p>
          <a:p>
            <a:pPr marL="180000" indent="-180000">
              <a:lnSpc>
                <a:spcPts val="16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 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val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rs = st.executeQuery()</a:t>
            </a:r>
            <a:endParaRPr lang="de-DE" sz="1600" b="1" dirty="0">
              <a:latin typeface="Consolas" pitchFamily="49" charset="0"/>
              <a:ea typeface="ＭＳ Ｐゴシック"/>
              <a:cs typeface="Consolas" pitchFamily="49" charset="0"/>
            </a:endParaRPr>
          </a:p>
          <a:p>
            <a:pPr marL="180000" indent="-180000">
              <a:lnSpc>
                <a:spcPts val="16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 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try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{</a:t>
            </a:r>
            <a:endParaRPr lang="de-DE" sz="1600" b="1" dirty="0">
              <a:latin typeface="Consolas" pitchFamily="49" charset="0"/>
              <a:ea typeface="ＭＳ Ｐゴシック"/>
              <a:cs typeface="Consolas" pitchFamily="49" charset="0"/>
            </a:endParaRPr>
          </a:p>
          <a:p>
            <a:pPr marL="180000" indent="-180000">
              <a:lnSpc>
                <a:spcPts val="16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   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val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b = 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ListBuffer[(Int, String)]</a:t>
            </a:r>
            <a:endParaRPr lang="de-DE" sz="1600" b="1" dirty="0">
              <a:latin typeface="Consolas" pitchFamily="49" charset="0"/>
              <a:ea typeface="ＭＳ Ｐゴシック"/>
              <a:cs typeface="Consolas" pitchFamily="49" charset="0"/>
            </a:endParaRPr>
          </a:p>
          <a:p>
            <a:pPr marL="180000" indent="-180000">
              <a:lnSpc>
                <a:spcPts val="16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   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while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(rs.next)</a:t>
            </a:r>
            <a:endParaRPr lang="de-DE" sz="1600" b="1" dirty="0">
              <a:latin typeface="Consolas" pitchFamily="49" charset="0"/>
              <a:ea typeface="ＭＳ Ｐゴシック"/>
              <a:cs typeface="Consolas" pitchFamily="49" charset="0"/>
            </a:endParaRPr>
          </a:p>
          <a:p>
            <a:pPr marL="180000" indent="-180000">
              <a:lnSpc>
                <a:spcPts val="16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     b.append((rs.getInt(1), rs.getString(2)))</a:t>
            </a:r>
            <a:endParaRPr lang="de-DE" sz="1600" b="1" dirty="0">
              <a:latin typeface="Consolas" pitchFamily="49" charset="0"/>
              <a:ea typeface="ＭＳ Ｐゴシック"/>
              <a:cs typeface="Consolas" pitchFamily="49" charset="0"/>
            </a:endParaRPr>
          </a:p>
          <a:p>
            <a:pPr marL="180000" indent="-180000">
              <a:lnSpc>
                <a:spcPts val="16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   b.toList</a:t>
            </a:r>
            <a:endParaRPr lang="de-DE" sz="1600" b="1" dirty="0">
              <a:latin typeface="Consolas" pitchFamily="49" charset="0"/>
              <a:ea typeface="ＭＳ Ｐゴシック"/>
              <a:cs typeface="Consolas" pitchFamily="49" charset="0"/>
            </a:endParaRPr>
          </a:p>
          <a:p>
            <a:pPr marL="180000" indent="-180000">
              <a:lnSpc>
                <a:spcPts val="16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 } 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finally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rs.close()</a:t>
            </a:r>
            <a:endParaRPr lang="de-DE" sz="1600" b="1" dirty="0">
              <a:latin typeface="Consolas" pitchFamily="49" charset="0"/>
              <a:ea typeface="ＭＳ Ｐゴシック"/>
              <a:cs typeface="Consolas" pitchFamily="49" charset="0"/>
            </a:endParaRPr>
          </a:p>
          <a:p>
            <a:pPr marL="180000" indent="-180000">
              <a:lnSpc>
                <a:spcPts val="16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} 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finally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 st.close()</a:t>
            </a:r>
            <a:endParaRPr lang="de-DE" sz="1600" b="1" dirty="0">
              <a:latin typeface="Consolas" pitchFamily="49" charset="0"/>
              <a:ea typeface="ＭＳ Ｐゴシック"/>
              <a:cs typeface="Consolas" pitchFamily="49" charset="0"/>
            </a:endParaRPr>
          </a:p>
          <a:p>
            <a:endParaRPr lang="de-DE" sz="1600" dirty="0"/>
          </a:p>
          <a:p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</a:p>
          <a:p>
            <a:r>
              <a:rPr lang="de-DE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for( p &lt;-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if p.name === name ) yield p</a:t>
            </a:r>
          </a:p>
          <a:p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).list</a:t>
            </a:r>
          </a:p>
          <a:p>
            <a:endParaRPr lang="de-DE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3568" y="5157192"/>
            <a:ext cx="78488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04" y="5338279"/>
            <a:ext cx="1368152" cy="38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95883" y="234888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JDBC</a:t>
            </a:r>
            <a:endParaRPr lang="de-DE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83568" y="2300496"/>
            <a:ext cx="78488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03848" y="4977407"/>
            <a:ext cx="144016" cy="8112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58363" y="3782362"/>
            <a:ext cx="3169621" cy="510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5432335"/>
            <a:ext cx="61666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3284984"/>
            <a:ext cx="2880320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5063003"/>
            <a:ext cx="17281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Scales naturally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Stateless</a:t>
            </a:r>
          </a:p>
          <a:p>
            <a:pPr lvl="1"/>
            <a:r>
              <a:rPr lang="de-DE" dirty="0" smtClean="0"/>
              <a:t>No caches</a:t>
            </a:r>
          </a:p>
          <a:p>
            <a:r>
              <a:rPr lang="de-DE" dirty="0" smtClean="0"/>
              <a:t>Explicit control</a:t>
            </a:r>
          </a:p>
          <a:p>
            <a:pPr lvl="1"/>
            <a:r>
              <a:rPr lang="de-DE" dirty="0" smtClean="0"/>
              <a:t>What is transferred</a:t>
            </a:r>
          </a:p>
          <a:p>
            <a:pPr lvl="1"/>
            <a:r>
              <a:rPr lang="de-DE" dirty="0" smtClean="0"/>
              <a:t>When is it transferred (execution)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4832171"/>
            <a:ext cx="7782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nsolas" pitchFamily="49" charset="0"/>
                <a:cs typeface="Consolas" pitchFamily="49" charset="0"/>
              </a:rPr>
              <a:t>( </a:t>
            </a:r>
          </a:p>
          <a:p>
            <a:r>
              <a:rPr lang="de-DE" b="1" dirty="0">
                <a:latin typeface="Consolas" pitchFamily="49" charset="0"/>
                <a:cs typeface="Consolas" pitchFamily="49" charset="0"/>
              </a:rPr>
              <a:t>  for( p &lt;- </a:t>
            </a:r>
            <a:r>
              <a:rPr lang="de-DE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if p.name === name ) yield 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(p.id,p.name)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  <a:p>
            <a:r>
              <a:rPr lang="de-DE" b="1" dirty="0">
                <a:latin typeface="Consolas" pitchFamily="49" charset="0"/>
                <a:cs typeface="Consolas" pitchFamily="49" charset="0"/>
              </a:rPr>
              <a:t>).list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8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oits of a M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18783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00368" y="6161980"/>
            <a:ext cx="222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http://xkcd.com/327/</a:t>
            </a:r>
          </a:p>
        </p:txBody>
      </p:sp>
    </p:spTree>
    <p:extLst>
      <p:ext uri="{BB962C8B-B14F-4D97-AF65-F5344CB8AC3E}">
        <p14:creationId xmlns:p14="http://schemas.microsoft.com/office/powerpoint/2010/main" val="140552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411760" y="980728"/>
            <a:ext cx="6235470" cy="54680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name = </a:t>
            </a:r>
            <a:r>
              <a:rPr lang="de-DE" sz="1600" b="1" dirty="0">
                <a:solidFill>
                  <a:schemeClr val="tx1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... </a:t>
            </a:r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// &lt;- e.g. user input</a:t>
            </a:r>
          </a:p>
          <a:p>
            <a:endParaRPr lang="en-US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1600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1600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where name = </a:t>
            </a:r>
            <a:r>
              <a:rPr lang="de-DE" sz="1600" b="1" dirty="0">
                <a:solidFill>
                  <a:srgbClr val="2A00FF"/>
                </a:solidFill>
              </a:rPr>
              <a:t>' </a:t>
            </a:r>
            <a:r>
              <a:rPr lang="en-US" sz="1600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 + </a:t>
            </a:r>
            <a:r>
              <a:rPr lang="en-US" sz="1600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b="1" dirty="0">
                <a:solidFill>
                  <a:srgbClr val="2A00FF"/>
                </a:solidFill>
              </a:rPr>
              <a:t>'</a:t>
            </a:r>
            <a:r>
              <a:rPr lang="en-US" sz="1600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n-US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b="1" dirty="0" smtClean="0">
              <a:solidFill>
                <a:srgbClr val="2A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select * from person </a:t>
            </a:r>
            <a:r>
              <a:rPr lang="en-US" sz="1600" b="1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wehre</a:t>
            </a:r>
            <a:r>
              <a:rPr lang="en-US" sz="1600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 name = </a:t>
            </a:r>
            <a:r>
              <a:rPr lang="de-DE" sz="1600" b="1" dirty="0">
                <a:solidFill>
                  <a:srgbClr val="2A00FF"/>
                </a:solidFill>
              </a:rPr>
              <a:t>' </a:t>
            </a:r>
            <a:r>
              <a:rPr lang="en-US" sz="1600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b="1" dirty="0">
                <a:solidFill>
                  <a:srgbClr val="2A00FF"/>
                </a:solidFill>
              </a:rPr>
              <a:t>'</a:t>
            </a:r>
            <a:r>
              <a:rPr lang="en-US" sz="1600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n-US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session.createCriteria(Person.getClass)</a:t>
            </a:r>
            <a:b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.</a:t>
            </a:r>
            <a:r>
              <a:rPr lang="de-DE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add( Restrictions.eq(</a:t>
            </a:r>
            <a:r>
              <a:rPr lang="de-DE" sz="1600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"name"</a:t>
            </a:r>
            <a:r>
              <a:rPr lang="de-DE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name) )</a:t>
            </a:r>
          </a:p>
          <a:p>
            <a:endParaRPr lang="de-DE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for( p &lt;-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de-DE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if p.name === name ) yield p</a:t>
            </a:r>
          </a:p>
          <a:p>
            <a:endParaRPr lang="de-DE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60032" y="2996952"/>
            <a:ext cx="669463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6604568" y="2979080"/>
            <a:ext cx="1152128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5618192" y="2120698"/>
            <a:ext cx="1152128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Slick is Safe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7144" y="2708920"/>
            <a:ext cx="78488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28383"/>
            <a:ext cx="1368152" cy="38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5136" y="1916832"/>
            <a:ext cx="1245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HQL</a:t>
            </a:r>
            <a:endParaRPr lang="de-DE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7144" y="1844824"/>
            <a:ext cx="78488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9552" y="3501008"/>
            <a:ext cx="78488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544" y="2701369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</a:p>
          <a:p>
            <a:r>
              <a:rPr lang="de-DE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JDBC/Anorm)</a:t>
            </a:r>
          </a:p>
          <a:p>
            <a:endParaRPr lang="de-DE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496" y="5626872"/>
            <a:ext cx="8481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Fully type-checked: No SQL-injections, no typos, code completion</a:t>
            </a:r>
            <a:endParaRPr lang="de-DE" sz="2400" b="1" dirty="0">
              <a:solidFill>
                <a:srgbClr val="00B05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27699" y="4509120"/>
            <a:ext cx="78488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1486" y="3573016"/>
            <a:ext cx="1858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Criteria Queries</a:t>
            </a:r>
            <a:endParaRPr lang="de-DE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75904" y="4100310"/>
            <a:ext cx="836704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0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Type-safe use of stored procedures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69152" y="2636912"/>
            <a:ext cx="7402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// stored procedure declaration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b="1" dirty="0" smtClean="0">
                <a:latin typeface="Consolas" pitchFamily="49" charset="0"/>
                <a:cs typeface="Consolas" pitchFamily="49" charset="0"/>
              </a:rPr>
              <a:t>val </a:t>
            </a:r>
            <a:r>
              <a:rPr lang="de-DE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dayOfWeekDynamic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 = SimpleFunction[Int]("</a:t>
            </a:r>
            <a:r>
              <a:rPr lang="de-DE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day_of_week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de-DE" b="1" dirty="0" smtClean="0">
                <a:latin typeface="Consolas" pitchFamily="49" charset="0"/>
                <a:cs typeface="Consolas" pitchFamily="49" charset="0"/>
              </a:rPr>
              <a:t>def </a:t>
            </a:r>
            <a:r>
              <a:rPr lang="de-DE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dayOfWeek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(c: Column[Date]) = </a:t>
            </a:r>
            <a:r>
              <a:rPr lang="de-DE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dayOfWeekDynamic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(Seq(c))</a:t>
            </a:r>
          </a:p>
          <a:p>
            <a:endParaRPr lang="de-DE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// stored procedure usage</a:t>
            </a:r>
          </a:p>
          <a:p>
            <a:r>
              <a:rPr lang="de-DE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( 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p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&lt;- </a:t>
            </a:r>
            <a:r>
              <a:rPr lang="de-DE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) yield </a:t>
            </a:r>
            <a:r>
              <a:rPr lang="de-DE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dayOfWeek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(p.birthdate)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89042"/>
              </p:ext>
            </p:extLst>
          </p:nvPr>
        </p:nvGraphicFramePr>
        <p:xfrm>
          <a:off x="3347864" y="1700808"/>
          <a:ext cx="1800200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Person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birthdate : Date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13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11560" y="285293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endParaRPr lang="de-DE" sz="1600" b="1" dirty="0">
              <a:latin typeface="Consolas" pitchFamily="49" charset="0"/>
              <a:cs typeface="Consolas" pitchFamily="49" charset="0"/>
            </a:endParaRPr>
          </a:p>
          <a:p>
            <a:endParaRPr lang="de-DE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// Interests of people between 20 and 25</a:t>
            </a:r>
          </a:p>
          <a:p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endParaRPr lang="de-DE" sz="1600" b="1" dirty="0">
              <a:latin typeface="Consolas" pitchFamily="49" charset="0"/>
              <a:cs typeface="Consolas" pitchFamily="49" charset="0"/>
            </a:endParaRPr>
          </a:p>
          <a:p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// Cars of people between 55 and 65</a:t>
            </a:r>
          </a:p>
          <a:p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endParaRPr lang="de-DE" sz="1600" b="1" dirty="0">
              <a:latin typeface="Consolas" pitchFamily="49" charset="0"/>
              <a:cs typeface="Consolas" pitchFamily="49" charset="0"/>
            </a:endParaRPr>
          </a:p>
          <a:p>
            <a:endParaRPr lang="de-DE" sz="1600" b="1" dirty="0">
              <a:latin typeface="Consolas" pitchFamily="49" charset="0"/>
              <a:cs typeface="Consolas" pitchFamily="49" charset="0"/>
            </a:endParaRPr>
          </a:p>
          <a:p>
            <a:endParaRPr lang="de-DE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852936"/>
            <a:ext cx="7992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def </a:t>
            </a:r>
            <a:r>
              <a:rPr lang="de-DE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personByAge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( from:Int, to:Int ) =</a:t>
            </a:r>
          </a:p>
          <a:p>
            <a:r>
              <a:rPr lang="de-DE" sz="16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.filter(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.age &gt;= from &amp;&amp;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.age &lt;= to )</a:t>
            </a:r>
          </a:p>
          <a:p>
            <a:endParaRPr lang="de-DE" sz="1600" b="1" dirty="0">
              <a:latin typeface="Consolas" pitchFamily="49" charset="0"/>
              <a:cs typeface="Consolas" pitchFamily="49" charset="0"/>
            </a:endParaRPr>
          </a:p>
          <a:p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for(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&lt;- </a:t>
            </a:r>
            <a:r>
              <a:rPr lang="de-DE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personByAge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(20, 25); </a:t>
            </a:r>
            <a:r>
              <a:rPr lang="de-DE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&lt;- </a:t>
            </a:r>
            <a:r>
              <a:rPr lang="de-DE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Interests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; if </a:t>
            </a:r>
            <a:r>
              <a:rPr lang="de-DE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.personId ===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.id)</a:t>
            </a:r>
          </a:p>
          <a:p>
            <a:r>
              <a:rPr lang="de-DE" sz="16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yield </a:t>
            </a:r>
            <a:r>
              <a:rPr lang="de-DE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.text</a:t>
            </a:r>
          </a:p>
          <a:p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(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&lt;- </a:t>
            </a:r>
            <a:r>
              <a:rPr lang="de-DE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personByAge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(55, 65); </a:t>
            </a:r>
            <a:r>
              <a:rPr lang="de-DE" sz="16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&lt;- </a:t>
            </a:r>
            <a:r>
              <a:rPr lang="de-DE" sz="16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Cars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de-DE" sz="16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.personId 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=== </a:t>
            </a:r>
            <a:r>
              <a:rPr lang="de-DE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.id)</a:t>
            </a:r>
          </a:p>
          <a:p>
            <a:r>
              <a:rPr lang="de-DE" sz="1600" b="1" dirty="0">
                <a:latin typeface="Consolas" pitchFamily="49" charset="0"/>
                <a:cs typeface="Consolas" pitchFamily="49" charset="0"/>
              </a:rPr>
              <a:t>	yield </a:t>
            </a:r>
            <a:r>
              <a:rPr lang="de-DE" sz="16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.model</a:t>
            </a:r>
            <a:endParaRPr lang="de-DE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Composable queries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660232" y="1134036"/>
            <a:ext cx="92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Persons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0063" y="2060848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C000"/>
                </a:solidFill>
              </a:rPr>
              <a:t>Cars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1897" y="2060848"/>
            <a:ext cx="101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Interests</a:t>
            </a:r>
          </a:p>
        </p:txBody>
      </p:sp>
      <p:cxnSp>
        <p:nvCxnSpPr>
          <p:cNvPr id="11" name="Straight Connector 10"/>
          <p:cNvCxnSpPr>
            <a:stCxn id="9" idx="0"/>
          </p:cNvCxnSpPr>
          <p:nvPr/>
        </p:nvCxnSpPr>
        <p:spPr>
          <a:xfrm flipV="1">
            <a:off x="6019184" y="1503368"/>
            <a:ext cx="785064" cy="557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0"/>
          </p:cNvCxnSpPr>
          <p:nvPr/>
        </p:nvCxnSpPr>
        <p:spPr>
          <a:xfrm>
            <a:off x="7380312" y="1503368"/>
            <a:ext cx="395057" cy="557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6139" y="18761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*</a:t>
            </a:r>
            <a:endParaRPr lang="de-DE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40352" y="18767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*</a:t>
            </a:r>
            <a:endParaRPr lang="de-DE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57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SQL fallback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name = </a:t>
            </a:r>
            <a:r>
              <a:rPr lang="de-DE" sz="1600" b="1" dirty="0">
                <a:latin typeface="Consolas" pitchFamily="49" charset="0"/>
                <a:ea typeface="ＭＳ Ｐゴシック"/>
                <a:cs typeface="Consolas" pitchFamily="49" charset="0"/>
              </a:rPr>
              <a:t>... // &lt;- e.g. user input</a:t>
            </a:r>
          </a:p>
          <a:p>
            <a:pPr marL="0" indent="0"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 for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( p &lt;-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if p.name === name ) yield p</a:t>
            </a:r>
          </a:p>
          <a:p>
            <a:pPr marL="0" indent="0">
              <a:buNone/>
            </a:pP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list</a:t>
            </a:r>
            <a:endParaRPr lang="en-US" sz="2000" b="1" dirty="0">
              <a:cs typeface="Consolas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sql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"select * from person where name = ?“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query[String, 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, String)](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sql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)( name ).list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19" y="3330567"/>
            <a:ext cx="1368152" cy="38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83568" y="1988840"/>
            <a:ext cx="78488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0787" y="3212976"/>
            <a:ext cx="78488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6973" y="370774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SQL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3728" y="4460720"/>
            <a:ext cx="551538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B050"/>
                </a:solidFill>
              </a:rPr>
              <a:t>Native SQL fallback</a:t>
            </a:r>
          </a:p>
          <a:p>
            <a:r>
              <a:rPr lang="de-DE" sz="2000" b="1" dirty="0" smtClean="0">
                <a:solidFill>
                  <a:srgbClr val="00B050"/>
                </a:solidFill>
              </a:rPr>
              <a:t>Not type-safe, but still more convenient than JDBC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87" y="2276872"/>
            <a:ext cx="1368152" cy="38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8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Comparison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230219"/>
              </p:ext>
            </p:extLst>
          </p:nvPr>
        </p:nvGraphicFramePr>
        <p:xfrm>
          <a:off x="467545" y="1412776"/>
          <a:ext cx="8233052" cy="42062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16223"/>
                <a:gridCol w="864096"/>
                <a:gridCol w="1296144"/>
                <a:gridCol w="936104"/>
                <a:gridCol w="1224136"/>
                <a:gridCol w="864096"/>
                <a:gridCol w="103225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JDBC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Anorm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Slick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SQueryl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HQL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 smtClean="0"/>
                        <a:t>Crit.Q.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 smtClean="0"/>
                        <a:t>API (safe, composable)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  <a:endParaRPr lang="de-DE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  <a:endParaRPr lang="de-DE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dirty="0" smtClean="0"/>
                        <a:t>(</a:t>
                      </a:r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  <a:r>
                        <a:rPr lang="de-DE" sz="40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u="none" dirty="0" smtClean="0">
                          <a:solidFill>
                            <a:schemeClr val="tx1"/>
                          </a:solidFill>
                        </a:rPr>
                        <a:t>Concise</a:t>
                      </a:r>
                      <a:endParaRPr lang="de-DE" sz="2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 smtClean="0"/>
                        <a:t>Scala</a:t>
                      </a:r>
                      <a:r>
                        <a:rPr lang="de-DE" sz="2400" b="0" baseline="0" dirty="0" smtClean="0"/>
                        <a:t> coll.</a:t>
                      </a:r>
                      <a:r>
                        <a:rPr lang="de-DE" sz="2400" b="0" dirty="0" smtClean="0"/>
                        <a:t> 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 smtClean="0"/>
                        <a:t>SQL-Like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 smtClean="0"/>
                        <a:t>Native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AF5C-F9B8-44B7-8705-058AF14D2FD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TextBox 2"/>
          <p:cNvSpPr txBox="1"/>
          <p:nvPr/>
        </p:nvSpPr>
        <p:spPr>
          <a:xfrm>
            <a:off x="2699792" y="5921705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 smtClean="0"/>
              <a:t>Unique Slick features coming up soon</a:t>
            </a:r>
            <a:endParaRPr lang="de-DE" sz="2000" b="1" i="1" dirty="0"/>
          </a:p>
        </p:txBody>
      </p:sp>
    </p:spTree>
    <p:extLst>
      <p:ext uri="{BB962C8B-B14F-4D97-AF65-F5344CB8AC3E}">
        <p14:creationId xmlns:p14="http://schemas.microsoft.com/office/powerpoint/2010/main" val="276087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Supported DBMS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627588"/>
              </p:ext>
            </p:extLst>
          </p:nvPr>
        </p:nvGraphicFramePr>
        <p:xfrm>
          <a:off x="467545" y="1412776"/>
          <a:ext cx="8233052" cy="3931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6223"/>
                <a:gridCol w="1080120"/>
                <a:gridCol w="864096"/>
                <a:gridCol w="1152128"/>
                <a:gridCol w="3120485"/>
              </a:tblGrid>
              <a:tr h="27406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JDBC / Anorm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Slick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Squeryl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/>
                        <a:t>Hibernate</a:t>
                      </a:r>
                      <a:endParaRPr lang="de-DE" sz="2400" b="1" dirty="0"/>
                    </a:p>
                  </a:txBody>
                  <a:tcPr/>
                </a:tc>
              </a:tr>
              <a:tr h="420226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effectLst/>
                        </a:rPr>
                        <a:t>Oracle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 smtClean="0">
                          <a:effectLst/>
                        </a:rPr>
                        <a:t>DB2</a:t>
                      </a:r>
                    </a:p>
                    <a:p>
                      <a:pPr algn="r"/>
                      <a:r>
                        <a:rPr lang="de-DE" dirty="0" smtClean="0">
                          <a:effectLst/>
                        </a:rPr>
                        <a:t>MS SQL Server</a:t>
                      </a:r>
                    </a:p>
                    <a:p>
                      <a:pPr algn="r"/>
                      <a:r>
                        <a:rPr lang="de-DE" dirty="0" smtClean="0">
                          <a:effectLst/>
                        </a:rPr>
                        <a:t>Sybase</a:t>
                      </a:r>
                    </a:p>
                    <a:p>
                      <a:pPr algn="r"/>
                      <a:r>
                        <a:rPr lang="de-DE" dirty="0" smtClean="0">
                          <a:effectLst/>
                        </a:rPr>
                        <a:t>MySQL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 smtClean="0">
                          <a:effectLst/>
                        </a:rPr>
                        <a:t>PostgreSQL</a:t>
                      </a:r>
                    </a:p>
                    <a:p>
                      <a:pPr algn="r"/>
                      <a:r>
                        <a:rPr lang="de-DE" dirty="0" smtClean="0"/>
                        <a:t>Derby/JavaDB</a:t>
                      </a:r>
                      <a:endParaRPr lang="de-DE" dirty="0" smtClean="0">
                        <a:effectLst/>
                      </a:endParaRPr>
                    </a:p>
                    <a:p>
                      <a:pPr algn="r"/>
                      <a:r>
                        <a:rPr lang="de-DE" dirty="0" smtClean="0"/>
                        <a:t>H2</a:t>
                      </a:r>
                      <a:endParaRPr lang="de-DE" dirty="0" smtClean="0">
                        <a:effectLst/>
                      </a:endParaRPr>
                    </a:p>
                    <a:p>
                      <a:pPr algn="r"/>
                      <a:r>
                        <a:rPr lang="de-DE" dirty="0" smtClean="0"/>
                        <a:t>HSQLDB/HyperSQL</a:t>
                      </a:r>
                      <a:endParaRPr lang="de-DE" dirty="0" smtClean="0">
                        <a:effectLst/>
                      </a:endParaRPr>
                    </a:p>
                    <a:p>
                      <a:pPr algn="r"/>
                      <a:r>
                        <a:rPr lang="de-DE" dirty="0" smtClean="0"/>
                        <a:t>MS Access</a:t>
                      </a:r>
                      <a:endParaRPr lang="de-DE" dirty="0" smtClean="0">
                        <a:effectLst/>
                      </a:endParaRPr>
                    </a:p>
                    <a:p>
                      <a:pPr algn="r"/>
                      <a:r>
                        <a:rPr lang="de-DE" dirty="0" smtClean="0"/>
                        <a:t>SQLite</a:t>
                      </a:r>
                      <a:endParaRPr lang="de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  <a:endParaRPr lang="de-DE" sz="18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(</a:t>
                      </a: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  <a:r>
                        <a:rPr lang="de-DE" sz="1800" dirty="0" smtClean="0"/>
                        <a:t>)</a:t>
                      </a:r>
                      <a:endParaRPr lang="de-DE" sz="1800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(</a:t>
                      </a: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  <a:r>
                        <a:rPr lang="de-DE" sz="1800" dirty="0" smtClean="0"/>
                        <a:t>)</a:t>
                      </a:r>
                      <a:endParaRPr lang="de-DE" sz="1800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  <a:endParaRPr lang="de-DE" sz="18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  <a:endParaRPr lang="de-DE" sz="18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  <a:endParaRPr lang="de-DE" sz="18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  <a:endParaRPr lang="de-DE" sz="18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  <a:endParaRPr lang="de-DE" sz="18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  <a:endParaRPr lang="de-DE" sz="18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  <a:endParaRPr lang="de-DE" sz="18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dirty="0" smtClean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rgbClr val="92D050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✔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AF5C-F9B8-44B7-8705-058AF14D2FD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5903180"/>
            <a:ext cx="5306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NoSQL coming up in Slick: Summer 2013</a:t>
            </a:r>
            <a:endParaRPr lang="de-DE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szeiger\Documents\ScalaQuery CoBa Talk\scala-logo-98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80212"/>
          <a:stretch/>
        </p:blipFill>
        <p:spPr bwMode="auto">
          <a:xfrm>
            <a:off x="683568" y="1628800"/>
            <a:ext cx="1117797" cy="16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835696" y="2510416"/>
            <a:ext cx="540060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 database query library for Scala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35668"/>
            <a:ext cx="1828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910144"/>
            <a:ext cx="1200547" cy="120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67544" y="3447595"/>
            <a:ext cx="3603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"select * from person"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  <a:p>
            <a:endParaRPr lang="de-DE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i="1" dirty="0" smtClean="0">
                <a:latin typeface="Consolas" pitchFamily="49" charset="0"/>
                <a:cs typeface="Consolas" pitchFamily="49" charset="0"/>
              </a:rPr>
              <a:t>or</a:t>
            </a:r>
          </a:p>
          <a:p>
            <a:endParaRPr lang="de-DE" b="1" dirty="0">
              <a:latin typeface="Consolas" pitchFamily="49" charset="0"/>
              <a:cs typeface="Consolas" pitchFamily="49" charset="0"/>
            </a:endParaRPr>
          </a:p>
          <a:p>
            <a:r>
              <a:rPr lang="de-DE" b="1" dirty="0" smtClean="0">
                <a:latin typeface="Consolas" pitchFamily="49" charset="0"/>
                <a:cs typeface="Consolas" pitchFamily="49" charset="0"/>
              </a:rPr>
              <a:t>for( p &lt;- Persons ) yield p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76173"/>
              </p:ext>
            </p:extLst>
          </p:nvPr>
        </p:nvGraphicFramePr>
        <p:xfrm>
          <a:off x="7260628" y="3693181"/>
          <a:ext cx="1391816" cy="224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959768"/>
              </a:tblGrid>
              <a:tr h="385882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Martin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Chris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Eugene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69957" y="3320659"/>
            <a:ext cx="13787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person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897479"/>
            <a:ext cx="4051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including insert, update, delete, DDL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6849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Slick in the ecosystem</a:t>
            </a:r>
            <a:endParaRPr lang="de-DE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Slick will be official database connector in</a:t>
            </a:r>
            <a:br>
              <a:rPr lang="de-DE" dirty="0" smtClean="0"/>
            </a:br>
            <a:r>
              <a:rPr lang="de-DE" b="1" dirty="0" smtClean="0"/>
              <a:t>Play</a:t>
            </a:r>
            <a:r>
              <a:rPr lang="de-DE" dirty="0" smtClean="0"/>
              <a:t> / </a:t>
            </a:r>
            <a:r>
              <a:rPr lang="de-DE" b="1" dirty="0" smtClean="0"/>
              <a:t>Typesafe Stack</a:t>
            </a:r>
          </a:p>
          <a:p>
            <a:r>
              <a:rPr lang="de-DE" dirty="0" smtClean="0"/>
              <a:t>Successor of </a:t>
            </a:r>
            <a:r>
              <a:rPr lang="de-DE" b="1" dirty="0" smtClean="0"/>
              <a:t>ScalaQuery</a:t>
            </a:r>
          </a:p>
          <a:p>
            <a:r>
              <a:rPr lang="de-DE" dirty="0" smtClean="0"/>
              <a:t>Inspired by </a:t>
            </a:r>
            <a:r>
              <a:rPr lang="de-DE" b="1" dirty="0" smtClean="0"/>
              <a:t>LINQ</a:t>
            </a:r>
          </a:p>
          <a:p>
            <a:r>
              <a:rPr lang="de-DE" dirty="0" smtClean="0"/>
              <a:t>Currently based on </a:t>
            </a:r>
            <a:r>
              <a:rPr lang="de-DE" b="1" dirty="0" smtClean="0"/>
              <a:t>JDBC</a:t>
            </a:r>
          </a:p>
          <a:p>
            <a:r>
              <a:rPr lang="de-DE" b="1" dirty="0" smtClean="0"/>
              <a:t>NoSQL</a:t>
            </a:r>
            <a:r>
              <a:rPr lang="de-DE" dirty="0" smtClean="0"/>
              <a:t> coming summer 2013</a:t>
            </a:r>
          </a:p>
          <a:p>
            <a:r>
              <a:rPr lang="de-DE" dirty="0" smtClean="0"/>
              <a:t>Influenced by </a:t>
            </a:r>
            <a:r>
              <a:rPr lang="de-DE" b="1" dirty="0" smtClean="0"/>
              <a:t>Scala Integrated Query</a:t>
            </a:r>
          </a:p>
        </p:txBody>
      </p:sp>
    </p:spTree>
    <p:extLst>
      <p:ext uri="{BB962C8B-B14F-4D97-AF65-F5344CB8AC3E}">
        <p14:creationId xmlns:p14="http://schemas.microsoft.com/office/powerpoint/2010/main" val="116150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Stable Versions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This talk: Slick 0.11 pre-release for Scala 2.10</a:t>
            </a:r>
          </a:p>
          <a:p>
            <a:pPr lvl="1"/>
            <a:r>
              <a:rPr lang="de-DE" dirty="0" smtClean="0"/>
              <a:t>Slick 1.0 coming during Scala 2.10‘s RC period</a:t>
            </a:r>
          </a:p>
          <a:p>
            <a:pPr lvl="1"/>
            <a:r>
              <a:rPr lang="de-DE" dirty="0" smtClean="0"/>
              <a:t>http://slick.typesafe.com</a:t>
            </a:r>
          </a:p>
          <a:p>
            <a:r>
              <a:rPr lang="de-DE" dirty="0" smtClean="0"/>
              <a:t>Use ScalaQuery 0.10 for Scala 2.9</a:t>
            </a:r>
          </a:p>
          <a:p>
            <a:pPr lvl="1"/>
            <a:r>
              <a:rPr lang="de-DE" dirty="0" smtClean="0"/>
              <a:t>http</a:t>
            </a:r>
            <a:r>
              <a:rPr lang="de-DE" dirty="0"/>
              <a:t>://</a:t>
            </a:r>
            <a:r>
              <a:rPr lang="de-DE" dirty="0" smtClean="0"/>
              <a:t>scalaquery.org</a:t>
            </a:r>
            <a:endParaRPr lang="de-DE" dirty="0"/>
          </a:p>
          <a:p>
            <a:r>
              <a:rPr lang="de-DE" dirty="0" smtClean="0"/>
              <a:t>License: BSD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2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</a:t>
            </a:r>
            <a:r>
              <a:rPr lang="de-DE" dirty="0" smtClean="0"/>
              <a:t>etup</a:t>
            </a:r>
          </a:p>
          <a:p>
            <a:r>
              <a:rPr lang="de-DE" dirty="0" smtClean="0"/>
              <a:t>Meta data</a:t>
            </a:r>
          </a:p>
          <a:p>
            <a:r>
              <a:rPr lang="de-DE" dirty="0" smtClean="0"/>
              <a:t>Queries</a:t>
            </a:r>
          </a:p>
          <a:p>
            <a:pPr lvl="1"/>
            <a:r>
              <a:rPr lang="de-DE" dirty="0"/>
              <a:t>i</a:t>
            </a:r>
            <a:r>
              <a:rPr lang="de-DE" dirty="0" smtClean="0"/>
              <a:t>nsert some data</a:t>
            </a:r>
          </a:p>
          <a:p>
            <a:pPr lvl="1"/>
            <a:r>
              <a:rPr lang="de-DE" dirty="0" smtClean="0"/>
              <a:t>find all people above a certain age with their tasks</a:t>
            </a:r>
          </a:p>
          <a:p>
            <a:r>
              <a:rPr lang="de-DE" dirty="0" smtClean="0"/>
              <a:t>Abstractions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Result at</a:t>
            </a:r>
          </a:p>
          <a:p>
            <a:pPr marL="0" indent="0">
              <a:buNone/>
            </a:pPr>
            <a:r>
              <a:rPr lang="de-DE" dirty="0" smtClean="0"/>
              <a:t>https</a:t>
            </a:r>
            <a:r>
              <a:rPr lang="de-DE" dirty="0"/>
              <a:t>://github.com/cvogt/slick-presentation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72839"/>
              </p:ext>
            </p:extLst>
          </p:nvPr>
        </p:nvGraphicFramePr>
        <p:xfrm>
          <a:off x="6876256" y="1772816"/>
          <a:ext cx="1584176" cy="1285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Persons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: Int</a:t>
                      </a:r>
                    </a:p>
                    <a:p>
                      <a:r>
                        <a:rPr lang="de-DE" dirty="0" smtClean="0"/>
                        <a:t>name</a:t>
                      </a:r>
                      <a:r>
                        <a:rPr lang="de-DE" baseline="0" dirty="0" smtClean="0"/>
                        <a:t> : String</a:t>
                      </a:r>
                    </a:p>
                    <a:p>
                      <a:r>
                        <a:rPr lang="de-DE" baseline="0" dirty="0" smtClean="0"/>
                        <a:t>age : Int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51761"/>
              </p:ext>
            </p:extLst>
          </p:nvPr>
        </p:nvGraphicFramePr>
        <p:xfrm>
          <a:off x="3059832" y="1772816"/>
          <a:ext cx="2232248" cy="1285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Tasks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r>
                        <a:rPr lang="de-DE" baseline="0" dirty="0" smtClean="0"/>
                        <a:t> : Int</a:t>
                      </a:r>
                    </a:p>
                    <a:p>
                      <a:r>
                        <a:rPr lang="de-DE" baseline="0" dirty="0" smtClean="0"/>
                        <a:t>title : String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personId</a:t>
                      </a:r>
                      <a:r>
                        <a:rPr lang="de-DE" baseline="0" dirty="0" smtClean="0"/>
                        <a:t> : Int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5292080" y="2415436"/>
            <a:ext cx="1584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24485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84189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Sorting and Paging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860152" y="1909616"/>
            <a:ext cx="3536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</a:t>
            </a:r>
          </a:p>
          <a:p>
            <a:r>
              <a:rPr lang="de-DE" sz="28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 smtClean="0">
                <a:solidFill>
                  <a:srgbClr val="00B050"/>
                </a:solidFill>
              </a:rPr>
              <a:t>sortBy</a:t>
            </a:r>
            <a:r>
              <a:rPr lang="en-US" sz="2800" b="1" dirty="0" smtClean="0"/>
              <a:t>(_.name)</a:t>
            </a:r>
          </a:p>
          <a:p>
            <a:r>
              <a:rPr lang="de-DE" sz="28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de-DE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drop</a:t>
            </a:r>
            <a:r>
              <a:rPr lang="de-DE" sz="2800" b="1" dirty="0" smtClean="0">
                <a:latin typeface="Consolas" pitchFamily="49" charset="0"/>
                <a:cs typeface="Consolas" pitchFamily="49" charset="0"/>
              </a:rPr>
              <a:t>(5).</a:t>
            </a:r>
            <a:r>
              <a:rPr lang="de-DE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take</a:t>
            </a:r>
            <a:r>
              <a:rPr lang="de-DE" sz="2800" b="1" dirty="0" smtClean="0">
                <a:latin typeface="Consolas" pitchFamily="49" charset="0"/>
                <a:cs typeface="Consolas" pitchFamily="49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15559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Grouping and aggregation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27583" y="1700808"/>
            <a:ext cx="66912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// Number </a:t>
            </a:r>
            <a:r>
              <a:rPr lang="de-DE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of people </a:t>
            </a:r>
            <a:r>
              <a:rPr lang="de-DE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per age</a:t>
            </a:r>
          </a:p>
          <a:p>
            <a:endParaRPr lang="de-DE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de-DE" sz="2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</a:t>
            </a:r>
            <a:endParaRPr lang="de-DE" sz="28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28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de-DE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groupBy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(_.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de-DE" sz="28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de-DE" sz="2800" b="1" dirty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2800" b="1" dirty="0" smtClean="0">
                <a:latin typeface="Consolas" pitchFamily="49" charset="0"/>
                <a:cs typeface="Consolas" pitchFamily="49" charset="0"/>
              </a:rPr>
              <a:t>( p =&gt;( p</a:t>
            </a:r>
            <a:r>
              <a:rPr lang="de-DE" sz="2800" b="1" dirty="0">
                <a:latin typeface="Consolas" pitchFamily="49" charset="0"/>
                <a:cs typeface="Consolas" pitchFamily="49" charset="0"/>
              </a:rPr>
              <a:t>._1</a:t>
            </a:r>
            <a:r>
              <a:rPr lang="de-DE" sz="2800" b="1" dirty="0" smtClean="0">
                <a:latin typeface="Consolas" pitchFamily="49" charset="0"/>
                <a:cs typeface="Consolas" pitchFamily="49" charset="0"/>
              </a:rPr>
              <a:t>, p</a:t>
            </a:r>
            <a:r>
              <a:rPr lang="de-DE" sz="2800" b="1" dirty="0">
                <a:latin typeface="Consolas" pitchFamily="49" charset="0"/>
                <a:cs typeface="Consolas" pitchFamily="49" charset="0"/>
              </a:rPr>
              <a:t>._</a:t>
            </a:r>
            <a:r>
              <a:rPr lang="de-DE" sz="2800" b="1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de-DE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.length</a:t>
            </a:r>
            <a:r>
              <a:rPr lang="de-DE" sz="2800" b="1" dirty="0" smtClean="0">
                <a:latin typeface="Consolas" pitchFamily="49" charset="0"/>
                <a:cs typeface="Consolas" pitchFamily="49" charset="0"/>
              </a:rPr>
              <a:t> ) )</a:t>
            </a:r>
          </a:p>
        </p:txBody>
      </p:sp>
    </p:spTree>
    <p:extLst>
      <p:ext uri="{BB962C8B-B14F-4D97-AF65-F5344CB8AC3E}">
        <p14:creationId xmlns:p14="http://schemas.microsoft.com/office/powerpoint/2010/main" val="225627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299419" y="1700808"/>
            <a:ext cx="64940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// person 3</a:t>
            </a:r>
          </a:p>
          <a:p>
            <a:endParaRPr lang="de-DE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de-DE" sz="2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de-DE" sz="2800" b="1" dirty="0" smtClean="0">
                <a:latin typeface="Consolas" pitchFamily="49" charset="0"/>
                <a:cs typeface="Consolas" pitchFamily="49" charset="0"/>
              </a:rPr>
              <a:t>.filter(_.id === 3).</a:t>
            </a:r>
            <a:r>
              <a:rPr lang="de-DE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first</a:t>
            </a:r>
          </a:p>
          <a:p>
            <a:endParaRPr lang="de-DE" sz="2800" b="1" dirty="0">
              <a:latin typeface="Consolas" pitchFamily="49" charset="0"/>
              <a:cs typeface="Consolas" pitchFamily="49" charset="0"/>
            </a:endParaRPr>
          </a:p>
          <a:p>
            <a:endParaRPr lang="de-DE" sz="2800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2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Union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1700808"/>
            <a:ext cx="60997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de-DE" sz="2800" b="1" dirty="0" smtClean="0">
                <a:latin typeface="Consolas" pitchFamily="49" charset="0"/>
                <a:cs typeface="Consolas" pitchFamily="49" charset="0"/>
              </a:rPr>
              <a:t>.filter(_.age &lt; 18)</a:t>
            </a:r>
          </a:p>
          <a:p>
            <a:r>
              <a:rPr lang="de-DE" sz="2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unionAll</a:t>
            </a:r>
          </a:p>
          <a:p>
            <a:r>
              <a:rPr lang="de-DE" sz="2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Persons</a:t>
            </a:r>
            <a:r>
              <a:rPr lang="de-DE" sz="2800" b="1" dirty="0" smtClean="0">
                <a:latin typeface="Consolas" pitchFamily="49" charset="0"/>
                <a:cs typeface="Consolas" pitchFamily="49" charset="0"/>
              </a:rPr>
              <a:t>.filter(_.age &gt; 65)</a:t>
            </a:r>
            <a:endParaRPr lang="de-DE" sz="2800" b="1" dirty="0">
              <a:latin typeface="Consolas" pitchFamily="49" charset="0"/>
              <a:cs typeface="Consolas" pitchFamily="49" charset="0"/>
            </a:endParaRPr>
          </a:p>
          <a:p>
            <a:endParaRPr lang="de-DE" sz="2800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NULL support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827584" y="1700808"/>
            <a:ext cx="72728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latin typeface="Consolas" pitchFamily="49" charset="0"/>
                <a:cs typeface="Consolas" pitchFamily="49" charset="0"/>
              </a:rPr>
              <a:t>case class Person( ..., </a:t>
            </a:r>
            <a:r>
              <a:rPr lang="fr-FR" sz="2000" b="1" dirty="0" err="1" smtClean="0">
                <a:latin typeface="Consolas" pitchFamily="49" charset="0"/>
                <a:cs typeface="Consolas" pitchFamily="49" charset="0"/>
              </a:rPr>
              <a:t>age</a:t>
            </a:r>
            <a:r>
              <a:rPr lang="fr-FR" sz="20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fr-FR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Option</a:t>
            </a:r>
            <a:r>
              <a:rPr lang="fr-FR" sz="2000" b="1" dirty="0" smtClean="0">
                <a:latin typeface="Consolas" pitchFamily="49" charset="0"/>
                <a:cs typeface="Consolas" pitchFamily="49" charset="0"/>
              </a:rPr>
              <a:t>[Int] )</a:t>
            </a:r>
          </a:p>
          <a:p>
            <a:endParaRPr lang="fr-FR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2000" b="1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fr-FR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b="1" dirty="0" err="1">
                <a:latin typeface="Consolas" pitchFamily="49" charset="0"/>
                <a:cs typeface="Consolas" pitchFamily="49" charset="0"/>
              </a:rPr>
              <a:t>Persons</a:t>
            </a:r>
            <a:r>
              <a:rPr lang="fr-FR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000" b="1" dirty="0" err="1">
                <a:latin typeface="Consolas" pitchFamily="49" charset="0"/>
                <a:cs typeface="Consolas" pitchFamily="49" charset="0"/>
              </a:rPr>
              <a:t>extends</a:t>
            </a:r>
            <a:r>
              <a:rPr lang="fr-FR" sz="2000" b="1" dirty="0">
                <a:latin typeface="Consolas" pitchFamily="49" charset="0"/>
                <a:cs typeface="Consolas" pitchFamily="49" charset="0"/>
              </a:rPr>
              <a:t> Table[Person]("</a:t>
            </a:r>
            <a:r>
              <a:rPr lang="fr-FR" sz="2000" b="1" dirty="0" err="1">
                <a:latin typeface="Consolas" pitchFamily="49" charset="0"/>
                <a:cs typeface="Consolas" pitchFamily="49" charset="0"/>
              </a:rPr>
              <a:t>person</a:t>
            </a:r>
            <a:r>
              <a:rPr lang="fr-FR" sz="2000" b="1" dirty="0">
                <a:latin typeface="Consolas" pitchFamily="49" charset="0"/>
                <a:cs typeface="Consolas" pitchFamily="49" charset="0"/>
              </a:rPr>
              <a:t>"){</a:t>
            </a:r>
          </a:p>
          <a:p>
            <a:r>
              <a:rPr lang="de-DE" sz="2000" b="1" dirty="0">
                <a:latin typeface="Consolas" pitchFamily="49" charset="0"/>
                <a:cs typeface="Consolas" pitchFamily="49" charset="0"/>
              </a:rPr>
              <a:t>  def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age </a:t>
            </a:r>
            <a:r>
              <a:rPr lang="de-DE" sz="20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column[</a:t>
            </a:r>
            <a:r>
              <a:rPr lang="de-DE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Option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[Int]]("</a:t>
            </a:r>
            <a:r>
              <a:rPr lang="de-DE" sz="2000" b="1" dirty="0">
                <a:latin typeface="Consolas" pitchFamily="49" charset="0"/>
                <a:cs typeface="Consolas" pitchFamily="49" charset="0"/>
              </a:rPr>
              <a:t>id")</a:t>
            </a:r>
          </a:p>
          <a:p>
            <a:r>
              <a:rPr lang="fr-FR" sz="2000" b="1" dirty="0">
                <a:latin typeface="Consolas" pitchFamily="49" charset="0"/>
                <a:cs typeface="Consolas" pitchFamily="49" charset="0"/>
              </a:rPr>
              <a:t>  ...  </a:t>
            </a:r>
          </a:p>
          <a:p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Persons.insertAll(</a:t>
            </a:r>
          </a:p>
          <a:p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 Person( 1, „Chris“, </a:t>
            </a:r>
            <a:r>
              <a:rPr lang="de-DE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Some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(22) ),</a:t>
            </a:r>
          </a:p>
          <a:p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Person( 2, „Stefan“, </a:t>
            </a:r>
            <a:r>
              <a:rPr lang="de-DE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de-DE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sz="20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7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Outer Joins (left, right, full)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3568" y="3356992"/>
            <a:ext cx="806489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4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5877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2pPr>
            <a:lvl3pPr marL="539750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3pPr>
            <a:lvl4pPr marL="719138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4pPr>
            <a:lvl5pPr marL="898525" indent="-179388"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B20025"/>
              </a:buClr>
              <a:buFont typeface="Arial" charset="0"/>
              <a:buChar char="•"/>
              <a:defRPr sz="2000" kern="1200">
                <a:solidFill>
                  <a:srgbClr val="715F49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5pPr>
            <a:lvl6pPr marL="108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457200" rtl="0" eaLnBrk="1" latinLnBrk="0" hangingPunct="1">
              <a:lnSpc>
                <a:spcPts val="2800"/>
              </a:lnSpc>
              <a:spcBef>
                <a:spcPts val="0"/>
              </a:spcBef>
              <a:buClr>
                <a:srgbClr val="B20025"/>
              </a:buClr>
              <a:buFont typeface="Arial"/>
              <a:buChar char="•"/>
              <a:defRPr sz="2000" kern="1200">
                <a:solidFill>
                  <a:srgbClr val="715F4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Join(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&lt;-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Tasks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outerJoin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(_.</a:t>
            </a:r>
            <a:r>
              <a:rPr lang="en-US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=== _.id)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.title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.? ~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.name.?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endParaRPr lang="de-DE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979"/>
              </p:ext>
            </p:extLst>
          </p:nvPr>
        </p:nvGraphicFramePr>
        <p:xfrm>
          <a:off x="5796136" y="1711712"/>
          <a:ext cx="1584176" cy="1285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Persons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: Int</a:t>
                      </a:r>
                    </a:p>
                    <a:p>
                      <a:r>
                        <a:rPr lang="de-DE" dirty="0" smtClean="0"/>
                        <a:t>name</a:t>
                      </a:r>
                      <a:r>
                        <a:rPr lang="de-DE" baseline="0" dirty="0" smtClean="0"/>
                        <a:t> : String</a:t>
                      </a:r>
                    </a:p>
                    <a:p>
                      <a:r>
                        <a:rPr lang="de-DE" baseline="0" dirty="0" smtClean="0"/>
                        <a:t>age : Int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87741"/>
              </p:ext>
            </p:extLst>
          </p:nvPr>
        </p:nvGraphicFramePr>
        <p:xfrm>
          <a:off x="1763688" y="1711712"/>
          <a:ext cx="2441832" cy="1285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4183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Tasks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r>
                        <a:rPr lang="de-DE" baseline="0" dirty="0" smtClean="0"/>
                        <a:t> : Int</a:t>
                      </a:r>
                    </a:p>
                    <a:p>
                      <a:r>
                        <a:rPr lang="de-DE" baseline="0" dirty="0" smtClean="0"/>
                        <a:t>title : String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personId</a:t>
                      </a:r>
                      <a:r>
                        <a:rPr lang="de-DE" baseline="0" dirty="0" smtClean="0"/>
                        <a:t> : </a:t>
                      </a:r>
                      <a:r>
                        <a:rPr lang="de-DE" b="1" baseline="0" dirty="0" smtClean="0">
                          <a:solidFill>
                            <a:srgbClr val="00B050"/>
                          </a:solidFill>
                        </a:rPr>
                        <a:t>Option[Int]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>
            <a:stCxn id="11" idx="3"/>
            <a:endCxn id="10" idx="1"/>
          </p:cNvCxnSpPr>
          <p:nvPr/>
        </p:nvCxnSpPr>
        <p:spPr>
          <a:xfrm>
            <a:off x="4205520" y="2354332"/>
            <a:ext cx="1590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1960" y="23622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916665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Relationships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268760"/>
            <a:ext cx="837601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fr-FR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b="1" dirty="0" err="1">
                <a:latin typeface="Consolas" pitchFamily="49" charset="0"/>
                <a:cs typeface="Consolas" pitchFamily="49" charset="0"/>
              </a:rPr>
              <a:t>extends</a:t>
            </a:r>
            <a:r>
              <a:rPr lang="fr-FR" sz="1600" b="1" dirty="0">
                <a:latin typeface="Consolas" pitchFamily="49" charset="0"/>
                <a:cs typeface="Consolas" pitchFamily="49" charset="0"/>
              </a:rPr>
              <a:t> Table[Person]("</a:t>
            </a:r>
            <a:r>
              <a:rPr lang="fr-FR" sz="1600" b="1" dirty="0" err="1">
                <a:latin typeface="Consolas" pitchFamily="49" charset="0"/>
                <a:cs typeface="Consolas" pitchFamily="49" charset="0"/>
              </a:rPr>
              <a:t>person</a:t>
            </a:r>
            <a:r>
              <a:rPr lang="fr-FR" sz="1600" b="1" dirty="0" smtClean="0">
                <a:latin typeface="Consolas" pitchFamily="49" charset="0"/>
                <a:cs typeface="Consolas" pitchFamily="49" charset="0"/>
              </a:rPr>
              <a:t>"){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def id = column[Int]("id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fr-FR" sz="1600" b="1" dirty="0" smtClean="0">
                <a:latin typeface="Consolas" pitchFamily="49" charset="0"/>
                <a:cs typeface="Consolas" pitchFamily="49" charset="0"/>
              </a:rPr>
              <a:t>  ...  </a:t>
            </a:r>
            <a:endParaRPr lang="fr-FR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Tasks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extends Table[Task]("task"){</a:t>
            </a:r>
          </a:p>
          <a:p>
            <a:r>
              <a:rPr lang="de-DE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def 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id = column[Int]("id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de-DE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...</a:t>
            </a:r>
            <a:endParaRPr lang="de-DE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assignees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for(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&lt;- </a:t>
            </a:r>
            <a:r>
              <a:rPr lang="en-US" sz="16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PersonsTasksAssociations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p &lt;- </a:t>
            </a:r>
            <a:r>
              <a:rPr lang="en-US" sz="16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pt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assignee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pt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taskId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=== id ) yield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p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de-DE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PersonsTasksAssociations 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extends Table[(Int,Int)]("person_task"){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def </a:t>
            </a:r>
            <a:r>
              <a:rPr lang="de-DE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 = column[Int]("person_id")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def </a:t>
            </a:r>
            <a:r>
              <a:rPr lang="de-DE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taskId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 = column[Int]("task_id")</a:t>
            </a: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assignee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 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person_fk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)(_.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id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...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b="1" dirty="0">
              <a:latin typeface="Consolas" pitchFamily="49" charset="0"/>
              <a:cs typeface="Consolas" pitchFamily="49" charset="0"/>
            </a:endParaRPr>
          </a:p>
          <a:p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659" y="5949280"/>
            <a:ext cx="790953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latin typeface="Consolas" pitchFamily="49" charset="0"/>
                <a:cs typeface="Consolas" pitchFamily="49" charset="0"/>
              </a:rPr>
              <a:t>for( t &lt;-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Tasks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de-DE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 &lt;- t.</a:t>
            </a:r>
            <a:r>
              <a:rPr lang="de-DE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assignees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; if t.id === 1 ) 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yield </a:t>
            </a:r>
            <a:r>
              <a:rPr lang="de-DE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36324"/>
              </p:ext>
            </p:extLst>
          </p:nvPr>
        </p:nvGraphicFramePr>
        <p:xfrm>
          <a:off x="7380312" y="262920"/>
          <a:ext cx="1584176" cy="1005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4176"/>
              </a:tblGrid>
              <a:tr h="226824">
                <a:tc>
                  <a:txBody>
                    <a:bodyPr/>
                    <a:lstStyle/>
                    <a:p>
                      <a:r>
                        <a:rPr lang="de-DE" dirty="0" smtClean="0"/>
                        <a:t>Persons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: Int</a:t>
                      </a:r>
                    </a:p>
                    <a:p>
                      <a:r>
                        <a:rPr lang="de-DE" dirty="0" smtClean="0"/>
                        <a:t>….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43721"/>
              </p:ext>
            </p:extLst>
          </p:nvPr>
        </p:nvGraphicFramePr>
        <p:xfrm>
          <a:off x="6239795" y="260648"/>
          <a:ext cx="842392" cy="1010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4239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Tasks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r>
                        <a:rPr lang="de-DE" baseline="0" dirty="0" smtClean="0"/>
                        <a:t> : Int</a:t>
                      </a:r>
                    </a:p>
                    <a:p>
                      <a:r>
                        <a:rPr lang="de-DE" baseline="0" dirty="0" smtClean="0"/>
                        <a:t>…</a:t>
                      </a:r>
                      <a:endParaRPr lang="de-DE" b="1" baseline="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7983675" y="1268760"/>
            <a:ext cx="182101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18652"/>
              </p:ext>
            </p:extLst>
          </p:nvPr>
        </p:nvGraphicFramePr>
        <p:xfrm>
          <a:off x="6228184" y="1988840"/>
          <a:ext cx="2736303" cy="1010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363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PersonsTasksAssociations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personId</a:t>
                      </a:r>
                      <a:r>
                        <a:rPr lang="de-DE" baseline="0" dirty="0" smtClean="0"/>
                        <a:t> : Int</a:t>
                      </a:r>
                    </a:p>
                    <a:p>
                      <a:r>
                        <a:rPr lang="de-DE" baseline="0" dirty="0" smtClean="0"/>
                        <a:t>taskId : Int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Connector 16"/>
          <p:cNvCxnSpPr>
            <a:endCxn id="7" idx="2"/>
          </p:cNvCxnSpPr>
          <p:nvPr/>
        </p:nvCxnSpPr>
        <p:spPr>
          <a:xfrm flipH="1" flipV="1">
            <a:off x="6660991" y="1271568"/>
            <a:ext cx="543872" cy="717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00392" y="12687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00086" y="124959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7544" y="5517232"/>
            <a:ext cx="267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Assignees of task 1: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70094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7" name="Picture 3" descr="D:\work\_talks\cypres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720" y="0"/>
            <a:ext cx="9218712" cy="691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79278" y="2795297"/>
            <a:ext cx="726513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80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ORM is a swamp</a:t>
            </a:r>
            <a:endParaRPr lang="de-DE" sz="80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8065" y="6514222"/>
            <a:ext cx="344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http://foter.com/photo/cypresses/</a:t>
            </a:r>
          </a:p>
        </p:txBody>
      </p:sp>
    </p:spTree>
    <p:extLst>
      <p:ext uri="{BB962C8B-B14F-4D97-AF65-F5344CB8AC3E}">
        <p14:creationId xmlns:p14="http://schemas.microsoft.com/office/powerpoint/2010/main" val="11745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Column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de-DE" sz="2400" b="1" dirty="0" smtClean="0"/>
              <a:t>Common:</a:t>
            </a:r>
            <a:r>
              <a:rPr lang="de-DE" sz="2400" dirty="0" smtClean="0"/>
              <a:t> .in(Query), .notIn(Query), .count, .countDistinct, .isNull, .isNotNull, .asColumnOf, .asColumnOfType</a:t>
            </a:r>
            <a:br>
              <a:rPr lang="de-DE" sz="2400" dirty="0" smtClean="0"/>
            </a:br>
            <a:endParaRPr lang="de-DE" sz="2400" dirty="0" smtClean="0"/>
          </a:p>
          <a:p>
            <a:pPr marL="0" indent="0">
              <a:lnSpc>
                <a:spcPts val="2400"/>
              </a:lnSpc>
              <a:buNone/>
            </a:pPr>
            <a:r>
              <a:rPr lang="de-DE" sz="2400" b="1" dirty="0" smtClean="0"/>
              <a:t>Comparison:</a:t>
            </a:r>
            <a:r>
              <a:rPr lang="de-DE" sz="2400" dirty="0" smtClean="0"/>
              <a:t> === (.is), =!= (.isNot), &lt;, &lt;=, &gt;, &gt;=, .inSet, .inSetBind, .between, .ifNull</a:t>
            </a:r>
            <a:br>
              <a:rPr lang="de-DE" sz="2400" dirty="0" smtClean="0"/>
            </a:br>
            <a:endParaRPr lang="de-DE" sz="2400" dirty="0" smtClean="0"/>
          </a:p>
          <a:p>
            <a:pPr marL="0" indent="0">
              <a:lnSpc>
                <a:spcPts val="2400"/>
              </a:lnSpc>
              <a:buNone/>
            </a:pPr>
            <a:r>
              <a:rPr lang="de-DE" sz="2400" b="1" dirty="0" smtClean="0"/>
              <a:t>Numeric:</a:t>
            </a:r>
            <a:r>
              <a:rPr lang="de-DE" sz="2400" dirty="0" smtClean="0"/>
              <a:t> +, -, *, /, %, .abs, .ceil, .floor, .sign, .toDegrees, .toRadians</a:t>
            </a:r>
            <a:br>
              <a:rPr lang="de-DE" sz="2400" dirty="0" smtClean="0"/>
            </a:br>
            <a:endParaRPr lang="de-DE" sz="2400" dirty="0" smtClean="0"/>
          </a:p>
          <a:p>
            <a:pPr marL="0" indent="0">
              <a:lnSpc>
                <a:spcPts val="2400"/>
              </a:lnSpc>
              <a:buNone/>
            </a:pPr>
            <a:r>
              <a:rPr lang="de-DE" sz="2400" b="1" dirty="0" smtClean="0"/>
              <a:t>Boolean:</a:t>
            </a:r>
            <a:r>
              <a:rPr lang="de-DE" sz="2400" dirty="0" smtClean="0"/>
              <a:t> &amp;&amp;, ||, .unary_!</a:t>
            </a:r>
            <a:br>
              <a:rPr lang="de-DE" sz="2400" dirty="0" smtClean="0"/>
            </a:br>
            <a:endParaRPr lang="de-DE" sz="2400" dirty="0" smtClean="0"/>
          </a:p>
          <a:p>
            <a:pPr marL="0" indent="0">
              <a:lnSpc>
                <a:spcPts val="2400"/>
              </a:lnSpc>
              <a:buNone/>
            </a:pPr>
            <a:r>
              <a:rPr lang="de-DE" sz="2400" b="1" dirty="0" smtClean="0"/>
              <a:t>String:</a:t>
            </a:r>
            <a:r>
              <a:rPr lang="de-DE" sz="2400" dirty="0" smtClean="0"/>
              <a:t> .length, .like, ++, .startsWith, .endsWith, .toUpperCase, .toLowerCase, .ltrim, .rtrim, .trim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724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Other features (not exhaustive)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auto-increment</a:t>
            </a:r>
          </a:p>
          <a:p>
            <a:r>
              <a:rPr lang="de-DE" dirty="0" smtClean="0"/>
              <a:t>sub-queries</a:t>
            </a:r>
          </a:p>
          <a:p>
            <a:r>
              <a:rPr lang="de-DE" dirty="0" smtClean="0"/>
              <a:t>CASE</a:t>
            </a:r>
          </a:p>
          <a:p>
            <a:r>
              <a:rPr lang="de-DE" dirty="0" smtClean="0"/>
              <a:t>prepared </a:t>
            </a:r>
            <a:r>
              <a:rPr lang="de-DE" dirty="0"/>
              <a:t>statements</a:t>
            </a:r>
          </a:p>
          <a:p>
            <a:r>
              <a:rPr lang="de-DE" dirty="0" smtClean="0"/>
              <a:t>custom data types</a:t>
            </a:r>
          </a:p>
          <a:p>
            <a:r>
              <a:rPr lang="de-DE" dirty="0"/>
              <a:t>f</a:t>
            </a:r>
            <a:r>
              <a:rPr lang="de-DE" dirty="0" smtClean="0"/>
              <a:t>oreach-iteration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586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Under the Hood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656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Under the </a:t>
            </a:r>
            <a:r>
              <a:rPr lang="de-DE" dirty="0" smtClean="0"/>
              <a:t>hood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43086" y="2392985"/>
            <a:ext cx="127216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smtClean="0"/>
              <a:t>Slick API</a:t>
            </a:r>
            <a:endParaRPr lang="de-DE" sz="2400" dirty="0" smtClean="0"/>
          </a:p>
        </p:txBody>
      </p:sp>
      <p:sp>
        <p:nvSpPr>
          <p:cNvPr id="5" name="Pfeil nach rechts 4"/>
          <p:cNvSpPr/>
          <p:nvPr/>
        </p:nvSpPr>
        <p:spPr>
          <a:xfrm rot="5400000">
            <a:off x="4977464" y="3249617"/>
            <a:ext cx="1035526" cy="5336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" name="Textfeld 5"/>
          <p:cNvSpPr txBox="1"/>
          <p:nvPr/>
        </p:nvSpPr>
        <p:spPr>
          <a:xfrm>
            <a:off x="4428526" y="4161055"/>
            <a:ext cx="230371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smtClean="0"/>
              <a:t>Slick Query Tree</a:t>
            </a:r>
            <a:endParaRPr lang="de-DE" sz="2400" dirty="0" smtClean="0"/>
          </a:p>
        </p:txBody>
      </p:sp>
      <p:sp>
        <p:nvSpPr>
          <p:cNvPr id="24" name="Textfeld 23"/>
          <p:cNvSpPr txBox="1"/>
          <p:nvPr/>
        </p:nvSpPr>
        <p:spPr>
          <a:xfrm>
            <a:off x="4077083" y="5134406"/>
            <a:ext cx="67197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b="1" dirty="0" smtClean="0"/>
              <a:t>SQL</a:t>
            </a:r>
            <a:endParaRPr lang="de-DE" sz="2400" dirty="0" smtClean="0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854" y="5662963"/>
            <a:ext cx="840507" cy="84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feil nach rechts 15"/>
          <p:cNvSpPr/>
          <p:nvPr/>
        </p:nvSpPr>
        <p:spPr>
          <a:xfrm rot="8264689">
            <a:off x="3572228" y="5539233"/>
            <a:ext cx="432048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9" name="Pfeil nach rechts 15"/>
          <p:cNvSpPr/>
          <p:nvPr/>
        </p:nvSpPr>
        <p:spPr>
          <a:xfrm rot="7367385">
            <a:off x="4427062" y="4689875"/>
            <a:ext cx="432048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1" name="Textfeld 23"/>
          <p:cNvSpPr txBox="1"/>
          <p:nvPr/>
        </p:nvSpPr>
        <p:spPr>
          <a:xfrm>
            <a:off x="2588822" y="2392986"/>
            <a:ext cx="157350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b="1" dirty="0" smtClean="0"/>
              <a:t>Native SQL</a:t>
            </a:r>
            <a:endParaRPr lang="de-DE" sz="2400" dirty="0" smtClean="0"/>
          </a:p>
        </p:txBody>
      </p:sp>
      <p:sp>
        <p:nvSpPr>
          <p:cNvPr id="32" name="Pfeil nach rechts 15"/>
          <p:cNvSpPr/>
          <p:nvPr/>
        </p:nvSpPr>
        <p:spPr>
          <a:xfrm rot="5400000">
            <a:off x="2034124" y="4045626"/>
            <a:ext cx="2525965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0" name="Bogen 20"/>
          <p:cNvSpPr/>
          <p:nvPr/>
        </p:nvSpPr>
        <p:spPr>
          <a:xfrm rot="3359812" flipH="1" flipV="1">
            <a:off x="4078393" y="3803570"/>
            <a:ext cx="387987" cy="461245"/>
          </a:xfrm>
          <a:prstGeom prst="arc">
            <a:avLst>
              <a:gd name="adj1" fmla="val 11680779"/>
              <a:gd name="adj2" fmla="val 9710771"/>
            </a:avLst>
          </a:prstGeom>
          <a:ln>
            <a:headEnd type="none" w="med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3545552" y="3453484"/>
            <a:ext cx="145366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optimizations</a:t>
            </a:r>
            <a:endParaRPr lang="de-DE" dirty="0"/>
          </a:p>
        </p:txBody>
      </p:sp>
      <p:sp>
        <p:nvSpPr>
          <p:cNvPr id="17" name="Textfeld 23"/>
          <p:cNvSpPr txBox="1"/>
          <p:nvPr/>
        </p:nvSpPr>
        <p:spPr>
          <a:xfrm>
            <a:off x="3598436" y="1268760"/>
            <a:ext cx="131080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b="1" dirty="0" smtClean="0"/>
              <a:t>Your app</a:t>
            </a:r>
            <a:endParaRPr lang="de-DE" sz="2400" dirty="0" smtClean="0"/>
          </a:p>
        </p:txBody>
      </p:sp>
      <p:sp>
        <p:nvSpPr>
          <p:cNvPr id="18" name="Pfeil nach rechts 4"/>
          <p:cNvSpPr/>
          <p:nvPr/>
        </p:nvSpPr>
        <p:spPr>
          <a:xfrm rot="6675667">
            <a:off x="3283181" y="1873700"/>
            <a:ext cx="524742" cy="47340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9" name="Pfeil nach rechts 4"/>
          <p:cNvSpPr/>
          <p:nvPr/>
        </p:nvSpPr>
        <p:spPr>
          <a:xfrm rot="3722029">
            <a:off x="4712815" y="1807299"/>
            <a:ext cx="524742" cy="47340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598263" y="3212976"/>
            <a:ext cx="970200" cy="2405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68463" y="2871565"/>
            <a:ext cx="2037802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/>
              <a:t>Lifting:</a:t>
            </a:r>
          </a:p>
          <a:p>
            <a:r>
              <a:rPr lang="de-DE" dirty="0" smtClean="0"/>
              <a:t>Getting Query trees</a:t>
            </a:r>
          </a:p>
          <a:p>
            <a:r>
              <a:rPr lang="de-DE" dirty="0" smtClean="0"/>
              <a:t>from Scala 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506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How lifting works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87624" y="1430196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( p &lt;- 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Persons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if p.name === </a:t>
            </a:r>
            <a:r>
              <a:rPr lang="en-US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Chris</a:t>
            </a:r>
            <a:r>
              <a:rPr lang="en-US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yield p.name</a:t>
            </a:r>
            <a:endParaRPr lang="en-US" sz="2400" b="1" dirty="0">
              <a:cs typeface="Consolas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 rot="5400000">
            <a:off x="4031940" y="2240868"/>
            <a:ext cx="216024" cy="72008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Left Brace 5"/>
          <p:cNvSpPr/>
          <p:nvPr/>
        </p:nvSpPr>
        <p:spPr>
          <a:xfrm rot="5400000">
            <a:off x="5472101" y="2137502"/>
            <a:ext cx="216022" cy="864096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eft Brace 10"/>
          <p:cNvSpPr/>
          <p:nvPr/>
        </p:nvSpPr>
        <p:spPr>
          <a:xfrm rot="16200000">
            <a:off x="4749257" y="1872537"/>
            <a:ext cx="257555" cy="2196244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196678" y="209220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Column[String]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327785" y="2092205"/>
            <a:ext cx="349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String (implicitly to Column[String])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1403648" y="2583620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latin typeface="Consolas" pitchFamily="49" charset="0"/>
                <a:cs typeface="Consolas" pitchFamily="49" charset="0"/>
              </a:rPr>
              <a:t>Persons.filter(p=&gt;p.name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=== </a:t>
            </a:r>
            <a:r>
              <a:rPr lang="en-US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Chris</a:t>
            </a:r>
            <a:r>
              <a:rPr lang="en-US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map(p=&gt;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p.name)</a:t>
            </a:r>
            <a:endParaRPr lang="en-US" b="1" dirty="0"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4797152"/>
            <a:ext cx="4690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"select </a:t>
            </a:r>
            <a:r>
              <a:rPr lang="en-US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r>
              <a:rPr lang="en-US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from person</a:t>
            </a:r>
          </a:p>
          <a:p>
            <a:endParaRPr lang="en-US" b="1" dirty="0">
              <a:solidFill>
                <a:srgbClr val="2A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	where </a:t>
            </a:r>
            <a:r>
              <a:rPr lang="en-US" b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name = </a:t>
            </a:r>
            <a:r>
              <a:rPr lang="en-US" b="1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‘Chris’"</a:t>
            </a:r>
            <a:endParaRPr lang="de-DE" dirty="0"/>
          </a:p>
        </p:txBody>
      </p:sp>
      <p:sp>
        <p:nvSpPr>
          <p:cNvPr id="30" name="Right Arrow 29"/>
          <p:cNvSpPr/>
          <p:nvPr/>
        </p:nvSpPr>
        <p:spPr>
          <a:xfrm rot="5400000">
            <a:off x="2585967" y="1964849"/>
            <a:ext cx="792088" cy="3844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4546842" y="3232253"/>
            <a:ext cx="33098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Projection(</a:t>
            </a:r>
          </a:p>
          <a:p>
            <a:r>
              <a:rPr lang="de-DE" dirty="0" smtClean="0"/>
              <a:t>  Filter(</a:t>
            </a:r>
          </a:p>
          <a:p>
            <a:r>
              <a:rPr lang="de-DE" dirty="0" smtClean="0"/>
              <a:t>    Table( Person ),</a:t>
            </a:r>
          </a:p>
          <a:p>
            <a:r>
              <a:rPr lang="de-DE" dirty="0" smtClean="0"/>
              <a:t>    Equals</a:t>
            </a:r>
            <a:r>
              <a:rPr lang="de-DE" dirty="0"/>
              <a:t>(</a:t>
            </a:r>
          </a:p>
          <a:p>
            <a:r>
              <a:rPr lang="de-DE" dirty="0" smtClean="0"/>
              <a:t>      ColumnRef( </a:t>
            </a:r>
            <a:r>
              <a:rPr lang="de-DE" dirty="0"/>
              <a:t>Person, „name“ ),</a:t>
            </a:r>
          </a:p>
          <a:p>
            <a:r>
              <a:rPr lang="de-DE" dirty="0" smtClean="0"/>
              <a:t>      </a:t>
            </a:r>
            <a:r>
              <a:rPr lang="de-DE" dirty="0"/>
              <a:t>Constant( name )</a:t>
            </a:r>
          </a:p>
          <a:p>
            <a:r>
              <a:rPr lang="de-DE" dirty="0" smtClean="0"/>
              <a:t>    )</a:t>
            </a:r>
            <a:endParaRPr lang="de-DE" dirty="0"/>
          </a:p>
          <a:p>
            <a:r>
              <a:rPr lang="de-DE" dirty="0" smtClean="0"/>
              <a:t>  ),</a:t>
            </a:r>
          </a:p>
          <a:p>
            <a:r>
              <a:rPr lang="de-DE" dirty="0"/>
              <a:t> </a:t>
            </a:r>
            <a:r>
              <a:rPr lang="de-DE" dirty="0" smtClean="0"/>
              <a:t> ColumnRef(Person,„name“)</a:t>
            </a:r>
          </a:p>
          <a:p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52120" y="2841883"/>
            <a:ext cx="648072" cy="5151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1" idx="1"/>
            <a:endCxn id="31" idx="1"/>
          </p:cNvCxnSpPr>
          <p:nvPr/>
        </p:nvCxnSpPr>
        <p:spPr>
          <a:xfrm rot="5400000">
            <a:off x="3983220" y="3794324"/>
            <a:ext cx="1589703" cy="199928"/>
          </a:xfrm>
          <a:prstGeom prst="curvedConnector4">
            <a:avLst>
              <a:gd name="adj1" fmla="val 2526"/>
              <a:gd name="adj2" fmla="val 21434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Left Brace 30"/>
          <p:cNvSpPr/>
          <p:nvPr/>
        </p:nvSpPr>
        <p:spPr>
          <a:xfrm>
            <a:off x="4678107" y="4149080"/>
            <a:ext cx="216024" cy="108012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82011" y="2949895"/>
            <a:ext cx="1734005" cy="767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2842" y="1907539"/>
            <a:ext cx="176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Scala desugaring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662704" y="4797152"/>
            <a:ext cx="884138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55776" y="3789040"/>
            <a:ext cx="2213856" cy="2160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87624" y="3429000"/>
            <a:ext cx="3359218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/>
      <p:bldP spid="13" grpId="0"/>
      <p:bldP spid="19" grpId="0"/>
      <p:bldP spid="14" grpId="0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Upcoming features</a:t>
            </a:r>
            <a:br>
              <a:rPr lang="de-DE" dirty="0" smtClean="0"/>
            </a:br>
            <a:r>
              <a:rPr lang="de-DE" dirty="0" smtClean="0"/>
              <a:t>/ Slick milestones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92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2012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9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732478" y="1175830"/>
            <a:ext cx="4232010" cy="29263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Alternative Frontend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83198" y="1988840"/>
            <a:ext cx="237626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smtClean="0"/>
              <a:t>Slick </a:t>
            </a:r>
            <a:r>
              <a:rPr lang="de-DE" sz="2400" b="1" dirty="0" smtClean="0">
                <a:solidFill>
                  <a:srgbClr val="00B050"/>
                </a:solidFill>
              </a:rPr>
              <a:t>„lifted embedding“</a:t>
            </a:r>
            <a:r>
              <a:rPr lang="de-DE" sz="2400" b="1" dirty="0" smtClean="0"/>
              <a:t> API</a:t>
            </a:r>
            <a:endParaRPr lang="de-DE" sz="2400" dirty="0" smtClean="0"/>
          </a:p>
        </p:txBody>
      </p:sp>
      <p:sp>
        <p:nvSpPr>
          <p:cNvPr id="5" name="Pfeil nach rechts 4"/>
          <p:cNvSpPr/>
          <p:nvPr/>
        </p:nvSpPr>
        <p:spPr>
          <a:xfrm rot="5400000">
            <a:off x="3121922" y="3081590"/>
            <a:ext cx="792086" cy="5336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" name="Textfeld 5"/>
          <p:cNvSpPr txBox="1"/>
          <p:nvPr/>
        </p:nvSpPr>
        <p:spPr>
          <a:xfrm>
            <a:off x="2451264" y="3871308"/>
            <a:ext cx="228121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smtClean="0"/>
              <a:t>Slick Query Tree</a:t>
            </a:r>
            <a:endParaRPr lang="de-DE" sz="2400" dirty="0" smtClean="0"/>
          </a:p>
        </p:txBody>
      </p:sp>
      <p:sp>
        <p:nvSpPr>
          <p:cNvPr id="24" name="Textfeld 23"/>
          <p:cNvSpPr txBox="1"/>
          <p:nvPr/>
        </p:nvSpPr>
        <p:spPr>
          <a:xfrm>
            <a:off x="2099821" y="4844659"/>
            <a:ext cx="67197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b="1" dirty="0" smtClean="0"/>
              <a:t>SQL</a:t>
            </a:r>
            <a:endParaRPr lang="de-DE" sz="2400" dirty="0" smtClean="0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373216"/>
            <a:ext cx="840507" cy="84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feil nach rechts 15"/>
          <p:cNvSpPr/>
          <p:nvPr/>
        </p:nvSpPr>
        <p:spPr>
          <a:xfrm rot="8264689">
            <a:off x="1594966" y="5249486"/>
            <a:ext cx="432048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9" name="Pfeil nach rechts 15"/>
          <p:cNvSpPr/>
          <p:nvPr/>
        </p:nvSpPr>
        <p:spPr>
          <a:xfrm rot="7367385">
            <a:off x="2449800" y="4400128"/>
            <a:ext cx="432048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1" name="Textfeld 23"/>
          <p:cNvSpPr txBox="1"/>
          <p:nvPr/>
        </p:nvSpPr>
        <p:spPr>
          <a:xfrm>
            <a:off x="611560" y="2103239"/>
            <a:ext cx="157350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b="1" dirty="0" smtClean="0"/>
              <a:t>Native SQL</a:t>
            </a:r>
            <a:endParaRPr lang="de-DE" sz="2400" dirty="0" smtClean="0"/>
          </a:p>
        </p:txBody>
      </p:sp>
      <p:sp>
        <p:nvSpPr>
          <p:cNvPr id="32" name="Pfeil nach rechts 15"/>
          <p:cNvSpPr/>
          <p:nvPr/>
        </p:nvSpPr>
        <p:spPr>
          <a:xfrm rot="5400000">
            <a:off x="56862" y="3755879"/>
            <a:ext cx="2525965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4" name="Textfeld 3"/>
          <p:cNvSpPr txBox="1"/>
          <p:nvPr/>
        </p:nvSpPr>
        <p:spPr>
          <a:xfrm>
            <a:off x="6492240" y="1497097"/>
            <a:ext cx="237626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smtClean="0"/>
              <a:t>Slick </a:t>
            </a:r>
            <a:r>
              <a:rPr lang="de-DE" sz="2400" b="1" dirty="0" smtClean="0">
                <a:solidFill>
                  <a:srgbClr val="00B050"/>
                </a:solidFill>
              </a:rPr>
              <a:t>„direct embedding“</a:t>
            </a:r>
            <a:r>
              <a:rPr lang="de-DE" sz="2400" b="1" dirty="0" smtClean="0"/>
              <a:t> API</a:t>
            </a:r>
            <a:endParaRPr lang="de-DE" sz="2400" dirty="0" smtClean="0"/>
          </a:p>
        </p:txBody>
      </p:sp>
      <p:sp>
        <p:nvSpPr>
          <p:cNvPr id="35" name="Pfeil nach rechts 15"/>
          <p:cNvSpPr/>
          <p:nvPr/>
        </p:nvSpPr>
        <p:spPr>
          <a:xfrm rot="8301615">
            <a:off x="5820943" y="2249003"/>
            <a:ext cx="750867" cy="5407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0" name="Bogen 20"/>
          <p:cNvSpPr/>
          <p:nvPr/>
        </p:nvSpPr>
        <p:spPr>
          <a:xfrm rot="3359812" flipH="1" flipV="1">
            <a:off x="2101131" y="3513823"/>
            <a:ext cx="387987" cy="461245"/>
          </a:xfrm>
          <a:prstGeom prst="arc">
            <a:avLst>
              <a:gd name="adj1" fmla="val 11680779"/>
              <a:gd name="adj2" fmla="val 9710771"/>
            </a:avLst>
          </a:prstGeom>
          <a:ln>
            <a:headEnd type="none" w="med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1568290" y="3163737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optimizations</a:t>
            </a:r>
            <a:endParaRPr lang="de-DE" dirty="0"/>
          </a:p>
        </p:txBody>
      </p:sp>
      <p:sp>
        <p:nvSpPr>
          <p:cNvPr id="18" name="Textfeld 3"/>
          <p:cNvSpPr txBox="1"/>
          <p:nvPr/>
        </p:nvSpPr>
        <p:spPr>
          <a:xfrm>
            <a:off x="4980072" y="2819837"/>
            <a:ext cx="139212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smtClean="0"/>
              <a:t>Scala AST</a:t>
            </a:r>
            <a:endParaRPr lang="de-DE" sz="2400" dirty="0" smtClean="0"/>
          </a:p>
        </p:txBody>
      </p:sp>
      <p:sp>
        <p:nvSpPr>
          <p:cNvPr id="19" name="Pfeil nach rechts 15"/>
          <p:cNvSpPr/>
          <p:nvPr/>
        </p:nvSpPr>
        <p:spPr>
          <a:xfrm rot="8301615">
            <a:off x="4744249" y="3344880"/>
            <a:ext cx="750867" cy="5407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" name="TextBox 7"/>
          <p:cNvSpPr txBox="1"/>
          <p:nvPr/>
        </p:nvSpPr>
        <p:spPr>
          <a:xfrm>
            <a:off x="5331880" y="3504471"/>
            <a:ext cx="13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Slick macros</a:t>
            </a: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>
            <a:off x="6444208" y="238023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Scala compiler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7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 Frontend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Real Scala (types, methods) using macros</a:t>
            </a:r>
            <a:br>
              <a:rPr lang="de-DE" dirty="0" smtClean="0"/>
            </a:br>
            <a:r>
              <a:rPr lang="de-DE" dirty="0" smtClean="0"/>
              <a:t>instead of emulation using lifting</a:t>
            </a:r>
          </a:p>
          <a:p>
            <a:pPr lvl="1"/>
            <a:r>
              <a:rPr lang="de-DE" dirty="0"/>
              <a:t>n</a:t>
            </a:r>
            <a:r>
              <a:rPr lang="de-DE" dirty="0" smtClean="0"/>
              <a:t>o need to think about differences anymore</a:t>
            </a:r>
          </a:p>
          <a:p>
            <a:pPr lvl="1"/>
            <a:r>
              <a:rPr lang="de-DE" dirty="0"/>
              <a:t>identical syntax</a:t>
            </a:r>
          </a:p>
          <a:p>
            <a:pPr lvl="2"/>
            <a:r>
              <a:rPr lang="de-DE" dirty="0"/>
              <a:t>== instead of ===</a:t>
            </a:r>
          </a:p>
          <a:p>
            <a:pPr lvl="2"/>
            <a:r>
              <a:rPr lang="de-DE" dirty="0"/>
              <a:t>if-else instead of </a:t>
            </a:r>
            <a:r>
              <a:rPr lang="de-DE" dirty="0" smtClean="0"/>
              <a:t>case-when</a:t>
            </a:r>
          </a:p>
          <a:p>
            <a:pPr lvl="2"/>
            <a:r>
              <a:rPr lang="de-DE" dirty="0" smtClean="0"/>
              <a:t>…</a:t>
            </a:r>
            <a:endParaRPr lang="de-DE" dirty="0"/>
          </a:p>
          <a:p>
            <a:pPr lvl="1"/>
            <a:r>
              <a:rPr lang="de-DE" dirty="0" smtClean="0"/>
              <a:t>identical error messages</a:t>
            </a:r>
          </a:p>
          <a:p>
            <a:r>
              <a:rPr lang="de-DE" dirty="0" smtClean="0"/>
              <a:t>Compile-time optimizations</a:t>
            </a:r>
          </a:p>
          <a:p>
            <a:r>
              <a:rPr lang="de-DE" dirty="0" smtClean="0"/>
              <a:t>More compile-time checks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25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SUMMER 2013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2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Slick is to Hibernate and JDBC,</a:t>
            </a:r>
            <a:br>
              <a:rPr lang="de-DE" dirty="0" smtClean="0"/>
            </a:br>
            <a:r>
              <a:rPr lang="de-DE" dirty="0" smtClean="0"/>
              <a:t>what Scala is to Java and Groovy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Slick</a:t>
            </a:r>
          </a:p>
          <a:p>
            <a:r>
              <a:rPr lang="de-DE" b="1" dirty="0" smtClean="0">
                <a:solidFill>
                  <a:srgbClr val="00B050"/>
                </a:solidFill>
              </a:rPr>
              <a:t>Easy, Concise</a:t>
            </a:r>
            <a:r>
              <a:rPr lang="de-DE" b="1" dirty="0" smtClean="0">
                <a:solidFill>
                  <a:srgbClr val="00B050"/>
                </a:solidFill>
              </a:rPr>
              <a:t>, Scalable, Safe, Compositional</a:t>
            </a:r>
          </a:p>
          <a:p>
            <a:pPr marL="0" indent="0">
              <a:buNone/>
            </a:pPr>
            <a:r>
              <a:rPr lang="de-DE" dirty="0" smtClean="0"/>
              <a:t>Hibernate</a:t>
            </a:r>
          </a:p>
          <a:p>
            <a:r>
              <a:rPr lang="de-DE" dirty="0" smtClean="0"/>
              <a:t>Complex</a:t>
            </a:r>
          </a:p>
          <a:p>
            <a:r>
              <a:rPr lang="de-DE" dirty="0" smtClean="0"/>
              <a:t>Scalable, if used with caution</a:t>
            </a:r>
          </a:p>
          <a:p>
            <a:r>
              <a:rPr lang="de-DE" dirty="0" smtClean="0"/>
              <a:t>HQL: unsafe, non-compositional</a:t>
            </a:r>
          </a:p>
          <a:p>
            <a:r>
              <a:rPr lang="de-DE" dirty="0" smtClean="0"/>
              <a:t>Criteria Queries: safer, compositional, verbose</a:t>
            </a:r>
          </a:p>
          <a:p>
            <a:pPr marL="0" indent="0">
              <a:buNone/>
            </a:pPr>
            <a:r>
              <a:rPr lang="de-DE" dirty="0" smtClean="0"/>
              <a:t>JDBC/Anorm</a:t>
            </a:r>
          </a:p>
          <a:p>
            <a:r>
              <a:rPr lang="de-DE" dirty="0" smtClean="0"/>
              <a:t>SQL: unsafe, non-compositional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456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Type providers using macros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de-DE" dirty="0" smtClean="0"/>
              <a:t>chema auto-generated from database</a:t>
            </a:r>
          </a:p>
          <a:p>
            <a:r>
              <a:rPr lang="de-DE" dirty="0" smtClean="0"/>
              <a:t>compiler checks queries against real database schema</a:t>
            </a:r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219560" y="3861048"/>
            <a:ext cx="4673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object Persons extends Table( „person“ )</a:t>
            </a:r>
            <a:endParaRPr lang="de-DE" sz="16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16016" y="4167118"/>
            <a:ext cx="216024" cy="12060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9992" y="5373215"/>
            <a:ext cx="4064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00B050"/>
                </a:solidFill>
              </a:rPr>
              <a:t>A macro which connects to the db at</a:t>
            </a:r>
          </a:p>
          <a:p>
            <a:r>
              <a:rPr lang="de-DE" sz="2000" b="1" dirty="0" smtClean="0">
                <a:solidFill>
                  <a:srgbClr val="00B050"/>
                </a:solidFill>
              </a:rPr>
              <a:t>compile time to fetch schema</a:t>
            </a:r>
            <a:endParaRPr lang="de-DE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60668" y="3348402"/>
            <a:ext cx="4004970" cy="34123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Extensible 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83198" y="1988840"/>
            <a:ext cx="237626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smtClean="0"/>
              <a:t>Slick „lifted embedding“ API</a:t>
            </a:r>
            <a:endParaRPr lang="de-DE" sz="2400" dirty="0" smtClean="0"/>
          </a:p>
        </p:txBody>
      </p:sp>
      <p:sp>
        <p:nvSpPr>
          <p:cNvPr id="5" name="Pfeil nach rechts 4"/>
          <p:cNvSpPr/>
          <p:nvPr/>
        </p:nvSpPr>
        <p:spPr>
          <a:xfrm rot="5400000">
            <a:off x="3121922" y="3081590"/>
            <a:ext cx="792086" cy="5336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" name="Textfeld 5"/>
          <p:cNvSpPr txBox="1"/>
          <p:nvPr/>
        </p:nvSpPr>
        <p:spPr>
          <a:xfrm>
            <a:off x="2451263" y="3871308"/>
            <a:ext cx="233676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smtClean="0"/>
              <a:t>Slick Query Tree</a:t>
            </a:r>
            <a:endParaRPr lang="de-DE" sz="2400" dirty="0" smtClean="0"/>
          </a:p>
        </p:txBody>
      </p:sp>
      <p:sp>
        <p:nvSpPr>
          <p:cNvPr id="24" name="Textfeld 23"/>
          <p:cNvSpPr txBox="1"/>
          <p:nvPr/>
        </p:nvSpPr>
        <p:spPr>
          <a:xfrm>
            <a:off x="2099821" y="4844659"/>
            <a:ext cx="67197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b="1" dirty="0" smtClean="0"/>
              <a:t>SQL</a:t>
            </a:r>
            <a:endParaRPr lang="de-DE" sz="2400" dirty="0" smtClean="0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373216"/>
            <a:ext cx="840507" cy="84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feil nach rechts 15"/>
          <p:cNvSpPr/>
          <p:nvPr/>
        </p:nvSpPr>
        <p:spPr>
          <a:xfrm rot="8264689">
            <a:off x="1594966" y="5249486"/>
            <a:ext cx="432048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9" name="Pfeil nach rechts 15"/>
          <p:cNvSpPr/>
          <p:nvPr/>
        </p:nvSpPr>
        <p:spPr>
          <a:xfrm rot="7367385">
            <a:off x="2449800" y="4400128"/>
            <a:ext cx="432048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1" name="Textfeld 23"/>
          <p:cNvSpPr txBox="1"/>
          <p:nvPr/>
        </p:nvSpPr>
        <p:spPr>
          <a:xfrm>
            <a:off x="611560" y="2103239"/>
            <a:ext cx="157350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b="1" dirty="0" smtClean="0"/>
              <a:t>Native SQL</a:t>
            </a:r>
            <a:endParaRPr lang="de-DE" sz="2400" dirty="0" smtClean="0"/>
          </a:p>
        </p:txBody>
      </p:sp>
      <p:sp>
        <p:nvSpPr>
          <p:cNvPr id="32" name="Pfeil nach rechts 15"/>
          <p:cNvSpPr/>
          <p:nvPr/>
        </p:nvSpPr>
        <p:spPr>
          <a:xfrm rot="5400000">
            <a:off x="56862" y="3755879"/>
            <a:ext cx="2525965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0" name="Bogen 20"/>
          <p:cNvSpPr/>
          <p:nvPr/>
        </p:nvSpPr>
        <p:spPr>
          <a:xfrm rot="3359812" flipH="1" flipV="1">
            <a:off x="2101131" y="3513823"/>
            <a:ext cx="387987" cy="461245"/>
          </a:xfrm>
          <a:prstGeom prst="arc">
            <a:avLst>
              <a:gd name="adj1" fmla="val 11680779"/>
              <a:gd name="adj2" fmla="val 9710771"/>
            </a:avLst>
          </a:prstGeom>
          <a:ln>
            <a:headEnd type="none" w="med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1568290" y="3163737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optimizations</a:t>
            </a:r>
            <a:endParaRPr lang="de-DE" dirty="0"/>
          </a:p>
        </p:txBody>
      </p:sp>
      <p:sp>
        <p:nvSpPr>
          <p:cNvPr id="18" name="Pfeil nach rechts 15"/>
          <p:cNvSpPr/>
          <p:nvPr/>
        </p:nvSpPr>
        <p:spPr>
          <a:xfrm rot="2308600">
            <a:off x="4839886" y="4574292"/>
            <a:ext cx="1614058" cy="5407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9" name="Textfeld 3"/>
          <p:cNvSpPr txBox="1"/>
          <p:nvPr/>
        </p:nvSpPr>
        <p:spPr>
          <a:xfrm>
            <a:off x="6195724" y="5373216"/>
            <a:ext cx="237626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smtClean="0"/>
              <a:t>Other backends,</a:t>
            </a:r>
          </a:p>
          <a:p>
            <a:r>
              <a:rPr lang="de-DE" sz="2400" b="1" dirty="0" smtClean="0"/>
              <a:t>e.g. NoSQL like MondoDB</a:t>
            </a:r>
            <a:endParaRPr lang="de-DE" sz="24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54582" y="3917041"/>
            <a:ext cx="632618" cy="5863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0112" y="3401253"/>
            <a:ext cx="283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</a:rPr>
              <a:t>You can hook in here</a:t>
            </a:r>
          </a:p>
        </p:txBody>
      </p:sp>
    </p:spTree>
    <p:extLst>
      <p:ext uri="{BB962C8B-B14F-4D97-AF65-F5344CB8AC3E}">
        <p14:creationId xmlns:p14="http://schemas.microsoft.com/office/powerpoint/2010/main" val="18861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Beginning of </a:t>
            </a:r>
            <a:r>
              <a:rPr lang="de-DE" dirty="0" smtClean="0"/>
              <a:t>2014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3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Scheduling over multiple backends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076372"/>
            <a:ext cx="582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for( p &lt;- </a:t>
            </a:r>
            <a:r>
              <a:rPr lang="de-DE" b="1" dirty="0" smtClean="0">
                <a:solidFill>
                  <a:srgbClr val="0070C0"/>
                </a:solidFill>
              </a:rPr>
              <a:t>Persons</a:t>
            </a:r>
            <a:r>
              <a:rPr lang="de-DE" b="1" dirty="0" smtClean="0"/>
              <a:t>; t &lt;- 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Tasks</a:t>
            </a:r>
            <a:r>
              <a:rPr lang="de-DE" b="1" dirty="0" smtClean="0"/>
              <a:t> if p.id …  &amp;&amp; t.id … </a:t>
            </a:r>
            <a:r>
              <a:rPr lang="de-DE" b="1" dirty="0"/>
              <a:t>) yield ( </a:t>
            </a:r>
            <a:r>
              <a:rPr lang="de-DE" b="1" dirty="0" smtClean="0"/>
              <a:t>p, t )</a:t>
            </a:r>
            <a:endParaRPr lang="de-D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51720" y="2445704"/>
            <a:ext cx="504056" cy="695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784092" y="2445704"/>
            <a:ext cx="432048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3239188"/>
            <a:ext cx="272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Coming from datasource 1,</a:t>
            </a:r>
          </a:p>
          <a:p>
            <a:r>
              <a:rPr lang="de-DE" dirty="0" smtClean="0"/>
              <a:t>e.g. Orcale SQL DB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3242002"/>
            <a:ext cx="288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Coming from datasource 2,</a:t>
            </a:r>
          </a:p>
          <a:p>
            <a:r>
              <a:rPr lang="de-DE" dirty="0" smtClean="0"/>
              <a:t>e.g. MongoDB or webservice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39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Nested Results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As demonstrated in</a:t>
            </a:r>
            <a:br>
              <a:rPr lang="de-DE" dirty="0" smtClean="0"/>
            </a:br>
            <a:r>
              <a:rPr lang="de-DE" dirty="0" smtClean="0"/>
              <a:t>Scala Integrated Query / Ferry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556792"/>
            <a:ext cx="50946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for( p &lt;- </a:t>
            </a:r>
            <a:r>
              <a:rPr lang="de-DE" sz="2400" b="1" dirty="0" smtClean="0">
                <a:solidFill>
                  <a:srgbClr val="0070C0"/>
                </a:solidFill>
              </a:rPr>
              <a:t>Persons</a:t>
            </a:r>
            <a:r>
              <a:rPr lang="de-DE" sz="2400" b="1" dirty="0" smtClean="0"/>
              <a:t> ) yield</a:t>
            </a:r>
          </a:p>
          <a:p>
            <a:r>
              <a:rPr lang="de-DE" sz="2400" b="1" dirty="0"/>
              <a:t>	</a:t>
            </a:r>
            <a:r>
              <a:rPr lang="de-DE" sz="2400" b="1" dirty="0" smtClean="0"/>
              <a:t>( p, for( t &lt;- </a:t>
            </a:r>
            <a:r>
              <a:rPr lang="de-DE" sz="2400" b="1" dirty="0" smtClean="0">
                <a:solidFill>
                  <a:schemeClr val="accent6">
                    <a:lumMod val="75000"/>
                  </a:schemeClr>
                </a:solidFill>
              </a:rPr>
              <a:t>Tasks</a:t>
            </a:r>
            <a:r>
              <a:rPr lang="de-DE" sz="2400" b="1" dirty="0" smtClean="0"/>
              <a:t>; if … ) yield t )</a:t>
            </a:r>
          </a:p>
          <a:p>
            <a:r>
              <a:rPr lang="de-DE" sz="2400" b="1" dirty="0"/>
              <a:t> . list</a:t>
            </a:r>
          </a:p>
          <a:p>
            <a:r>
              <a:rPr lang="de-DE" sz="2400" b="1" dirty="0" smtClean="0"/>
              <a:t> :   </a:t>
            </a:r>
            <a:r>
              <a:rPr lang="de-DE" sz="2400" b="1" dirty="0" smtClean="0">
                <a:solidFill>
                  <a:srgbClr val="00B050"/>
                </a:solidFill>
              </a:rPr>
              <a:t>List</a:t>
            </a:r>
            <a:r>
              <a:rPr lang="de-DE" sz="2400" b="1" dirty="0" smtClean="0"/>
              <a:t>[ ( </a:t>
            </a:r>
            <a:r>
              <a:rPr lang="de-DE" sz="2400" b="1" dirty="0" smtClean="0">
                <a:solidFill>
                  <a:srgbClr val="0070C0"/>
                </a:solidFill>
              </a:rPr>
              <a:t>Person</a:t>
            </a:r>
            <a:r>
              <a:rPr lang="de-DE" sz="2400" b="1" dirty="0" smtClean="0"/>
              <a:t>, </a:t>
            </a:r>
            <a:r>
              <a:rPr lang="de-DE" sz="2400" b="1" dirty="0" smtClean="0">
                <a:solidFill>
                  <a:srgbClr val="00B050"/>
                </a:solidFill>
              </a:rPr>
              <a:t>List</a:t>
            </a:r>
            <a:r>
              <a:rPr lang="de-DE" sz="2400" b="1" dirty="0" smtClean="0"/>
              <a:t>[</a:t>
            </a:r>
            <a:r>
              <a:rPr lang="de-DE" sz="2400" b="1" dirty="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r>
              <a:rPr lang="de-DE" sz="2400" b="1" dirty="0" smtClean="0"/>
              <a:t>] ) ]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1742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Maybe 2013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50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Comprehensive Comprehensions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For-comprehension support for</a:t>
            </a:r>
          </a:p>
          <a:p>
            <a:pPr lvl="1"/>
            <a:r>
              <a:rPr lang="de-DE" dirty="0" smtClean="0"/>
              <a:t>Sorting</a:t>
            </a:r>
          </a:p>
          <a:p>
            <a:pPr lvl="1"/>
            <a:r>
              <a:rPr lang="de-DE" dirty="0" smtClean="0"/>
              <a:t>Grouping</a:t>
            </a:r>
          </a:p>
          <a:p>
            <a:pPr lvl="1"/>
            <a:r>
              <a:rPr lang="de-DE" dirty="0" smtClean="0"/>
              <a:t>…</a:t>
            </a:r>
          </a:p>
          <a:p>
            <a:r>
              <a:rPr lang="de-DE" dirty="0" smtClean="0"/>
              <a:t>We are still thinking about 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68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de-DE" dirty="0" smtClean="0"/>
              <a:t>ummary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Slick makes database access</a:t>
            </a:r>
          </a:p>
          <a:p>
            <a:r>
              <a:rPr lang="de-DE" b="1" dirty="0">
                <a:solidFill>
                  <a:srgbClr val="00B050"/>
                </a:solidFill>
              </a:rPr>
              <a:t>e</a:t>
            </a:r>
            <a:r>
              <a:rPr lang="de-DE" b="1" dirty="0" smtClean="0">
                <a:solidFill>
                  <a:srgbClr val="00B050"/>
                </a:solidFill>
              </a:rPr>
              <a:t>asy, concise, scalable, safe, composable</a:t>
            </a:r>
          </a:p>
          <a:p>
            <a:pPr marL="0" indent="0">
              <a:buNone/>
            </a:pPr>
            <a:r>
              <a:rPr lang="de-DE" b="1" dirty="0" smtClean="0"/>
              <a:t>Upcoming features will make Slick</a:t>
            </a:r>
          </a:p>
          <a:p>
            <a:r>
              <a:rPr lang="de-DE" b="1" dirty="0"/>
              <a:t>e</a:t>
            </a:r>
            <a:r>
              <a:rPr lang="de-DE" b="1" dirty="0" smtClean="0"/>
              <a:t>asier, extensible, faster, more powerful</a:t>
            </a:r>
          </a:p>
          <a:p>
            <a:endParaRPr lang="de-DE" b="1" dirty="0" smtClean="0"/>
          </a:p>
          <a:p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09718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781" y="2564904"/>
            <a:ext cx="7772400" cy="1470025"/>
          </a:xfrm>
        </p:spPr>
        <p:txBody>
          <a:bodyPr/>
          <a:lstStyle/>
          <a:p>
            <a:r>
              <a:rPr lang="de-DE" b="1" dirty="0" smtClean="0"/>
              <a:t>Thank you!</a:t>
            </a:r>
            <a:br>
              <a:rPr lang="de-DE" b="1" dirty="0" smtClean="0"/>
            </a:br>
            <a:r>
              <a:rPr lang="de-DE" b="1" dirty="0" smtClean="0"/>
              <a:t>Questions?</a:t>
            </a:r>
            <a:endParaRPr lang="de-DE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6834" y="4509120"/>
            <a:ext cx="6400800" cy="1752600"/>
          </a:xfrm>
        </p:spPr>
        <p:txBody>
          <a:bodyPr/>
          <a:lstStyle/>
          <a:p>
            <a:r>
              <a:rPr lang="de-DE" dirty="0" smtClean="0"/>
              <a:t>                         </a:t>
            </a:r>
            <a:r>
              <a:rPr lang="de-DE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.typesafe.com</a:t>
            </a:r>
            <a:endParaRPr lang="de-DE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s://secure.gravatar.com/avatar/669fb4eab529fba02f390051ddf3c8d3?s=140&amp;d=https://a248.e.akamai.net/assets.github.com%2Fimages%2Fgravatars%2Fgravatar-user-4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08" y="758801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ecure.gravatar.com/avatar/f3d8455e07577a34fe95bc5bb0e58e9f?s=420&amp;d=https://a248.e.akamai.net/assets.github.com%2Fimages%2Fgravatars%2Fgravatar-user-4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956" y="758802"/>
            <a:ext cx="1333499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park-public.s3.amazonaws.com/playspace/Landing_Page_Assets/EPFL/progFun/martinodersky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02"/>
          <a:stretch/>
        </p:blipFill>
        <p:spPr bwMode="auto">
          <a:xfrm>
            <a:off x="4932040" y="764704"/>
            <a:ext cx="1154906" cy="13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people.epfl.ch/cgi-bin/people/getPhoto?id=214505&amp;show=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99"/>
          <a:stretch/>
        </p:blipFill>
        <p:spPr bwMode="auto">
          <a:xfrm>
            <a:off x="6609300" y="758801"/>
            <a:ext cx="1154906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21" y="4603536"/>
            <a:ext cx="1828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6098" y="336109"/>
            <a:ext cx="212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Jan Christopher Vogt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112429" y="336109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Stefan Zeiger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4688979" y="336109"/>
            <a:ext cx="16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Martin Odersky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6584884" y="336109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Eugene Burmako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515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 slides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7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ea typeface="ＭＳ Ｐゴシック"/>
                <a:cs typeface="ＭＳ Ｐゴシック"/>
              </a:rPr>
              <a:t>ORM? </a:t>
            </a:r>
            <a:r>
              <a:rPr lang="de-DE" dirty="0" smtClean="0">
                <a:ea typeface="ＭＳ Ｐゴシック"/>
                <a:cs typeface="ＭＳ Ｐゴシック"/>
              </a:rPr>
              <a:t>No. Better Match:</a:t>
            </a:r>
            <a:r>
              <a:rPr lang="de-DE" dirty="0">
                <a:ea typeface="ＭＳ Ｐゴシック"/>
                <a:cs typeface="ＭＳ Ｐゴシック"/>
              </a:rPr>
              <a:t/>
            </a:r>
            <a:br>
              <a:rPr lang="de-DE" dirty="0">
                <a:ea typeface="ＭＳ Ｐゴシック"/>
                <a:cs typeface="ＭＳ Ｐゴシック"/>
              </a:rPr>
            </a:br>
            <a:r>
              <a:rPr lang="de-DE" dirty="0">
                <a:ea typeface="ＭＳ Ｐゴシック"/>
                <a:cs typeface="ＭＳ Ｐゴシック"/>
              </a:rPr>
              <a:t>Functional </a:t>
            </a:r>
            <a:r>
              <a:rPr lang="de-DE" dirty="0" smtClean="0">
                <a:ea typeface="ＭＳ Ｐゴシック"/>
                <a:cs typeface="ＭＳ Ｐゴシック"/>
              </a:rPr>
              <a:t>Programming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Relational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SQL</a:t>
            </a:r>
          </a:p>
          <a:p>
            <a:pPr marL="0" indent="0">
              <a:buNone/>
            </a:pPr>
            <a:r>
              <a:rPr lang="de-DE" dirty="0" smtClean="0"/>
              <a:t>rows</a:t>
            </a:r>
          </a:p>
          <a:p>
            <a:pPr marL="0" indent="0">
              <a:buNone/>
            </a:pPr>
            <a:r>
              <a:rPr lang="de-DE" dirty="0" smtClean="0"/>
              <a:t>expressions</a:t>
            </a:r>
          </a:p>
          <a:p>
            <a:pPr marL="0" indent="0">
              <a:buNone/>
            </a:pPr>
            <a:r>
              <a:rPr lang="de-DE" dirty="0" smtClean="0"/>
              <a:t>NULL</a:t>
            </a:r>
          </a:p>
          <a:p>
            <a:pPr marL="0" indent="0">
              <a:buNone/>
            </a:pP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Functional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comprehensions</a:t>
            </a:r>
          </a:p>
          <a:p>
            <a:pPr marL="0" indent="0">
              <a:buNone/>
            </a:pPr>
            <a:r>
              <a:rPr lang="de-DE" dirty="0" smtClean="0"/>
              <a:t>tuples / case classes</a:t>
            </a:r>
          </a:p>
          <a:p>
            <a:pPr marL="0" indent="0">
              <a:buNone/>
            </a:pPr>
            <a:r>
              <a:rPr lang="de-DE" dirty="0" smtClean="0"/>
              <a:t>lambdas</a:t>
            </a:r>
          </a:p>
          <a:p>
            <a:pPr marL="0" indent="0">
              <a:buNone/>
            </a:pPr>
            <a:r>
              <a:rPr lang="de-DE" dirty="0" smtClean="0"/>
              <a:t>Option</a:t>
            </a:r>
          </a:p>
          <a:p>
            <a:pPr marL="0" indent="0">
              <a:buNone/>
            </a:pPr>
            <a:r>
              <a:rPr lang="de-DE" dirty="0" smtClean="0"/>
              <a:t>…</a:t>
            </a:r>
            <a:endParaRPr lang="de-D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65248" y="2420888"/>
            <a:ext cx="2134744" cy="175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339752" y="2852936"/>
            <a:ext cx="21602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39752" y="3284984"/>
            <a:ext cx="21602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365248" y="3717032"/>
            <a:ext cx="21347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365248" y="1971328"/>
            <a:ext cx="2134744" cy="175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365248" y="4221088"/>
            <a:ext cx="21347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3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Direct Embedding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32040" y="1536975"/>
            <a:ext cx="0" cy="486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02952" y="1209729"/>
            <a:ext cx="217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== (no need for ===)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1293668" y="191701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latin typeface="Consolas" pitchFamily="49" charset="0"/>
                <a:cs typeface="Consolas" pitchFamily="49" charset="0"/>
              </a:rPr>
              <a:t>Person.filter(p=&gt;p.name == name).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map(p=&gt;p)</a:t>
            </a:r>
            <a:endParaRPr lang="en-US" b="1" dirty="0"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56062" y="163123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String</a:t>
            </a:r>
            <a:endParaRPr lang="de-DE" dirty="0"/>
          </a:p>
        </p:txBody>
      </p:sp>
      <p:sp>
        <p:nvSpPr>
          <p:cNvPr id="19" name="Left Brace 18"/>
          <p:cNvSpPr/>
          <p:nvPr/>
        </p:nvSpPr>
        <p:spPr>
          <a:xfrm rot="5400000">
            <a:off x="4337337" y="1618620"/>
            <a:ext cx="168738" cy="763887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Left Brace 19"/>
          <p:cNvSpPr/>
          <p:nvPr/>
        </p:nvSpPr>
        <p:spPr>
          <a:xfrm rot="5400000">
            <a:off x="5413841" y="1719387"/>
            <a:ext cx="188525" cy="576064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/>
          <p:cNvSpPr txBox="1"/>
          <p:nvPr/>
        </p:nvSpPr>
        <p:spPr>
          <a:xfrm>
            <a:off x="5142458" y="163808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String</a:t>
            </a:r>
            <a:endParaRPr lang="de-DE" dirty="0"/>
          </a:p>
        </p:txBody>
      </p:sp>
      <p:sp>
        <p:nvSpPr>
          <p:cNvPr id="22" name="Left Brace 21"/>
          <p:cNvSpPr/>
          <p:nvPr/>
        </p:nvSpPr>
        <p:spPr>
          <a:xfrm rot="5400000" flipH="1" flipV="1">
            <a:off x="4628374" y="1293866"/>
            <a:ext cx="175283" cy="216024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843808" y="2286345"/>
            <a:ext cx="0" cy="3505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17372" y="2612924"/>
            <a:ext cx="191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macro (</a:t>
            </a:r>
            <a:r>
              <a:rPr lang="de-DE" dirty="0"/>
              <a:t>Scala </a:t>
            </a:r>
            <a:r>
              <a:rPr lang="de-DE" dirty="0" smtClean="0"/>
              <a:t>2.10)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3707904" y="2474424"/>
            <a:ext cx="328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Macro works on this expression‘s</a:t>
            </a:r>
          </a:p>
          <a:p>
            <a:r>
              <a:rPr lang="de-DE" dirty="0" smtClean="0"/>
              <a:t>Scala AST at compile time</a:t>
            </a:r>
            <a:endParaRPr lang="de-DE" dirty="0"/>
          </a:p>
        </p:txBody>
      </p:sp>
      <p:sp>
        <p:nvSpPr>
          <p:cNvPr id="27" name="Right Arrow 26"/>
          <p:cNvSpPr/>
          <p:nvPr/>
        </p:nvSpPr>
        <p:spPr>
          <a:xfrm rot="5400000">
            <a:off x="4618153" y="3014497"/>
            <a:ext cx="504056" cy="6480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Box 27"/>
          <p:cNvSpPr txBox="1"/>
          <p:nvPr/>
        </p:nvSpPr>
        <p:spPr>
          <a:xfrm>
            <a:off x="3779911" y="3501008"/>
            <a:ext cx="33098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Projection</a:t>
            </a:r>
            <a:r>
              <a:rPr lang="de-DE" dirty="0"/>
              <a:t>(</a:t>
            </a:r>
          </a:p>
          <a:p>
            <a:r>
              <a:rPr lang="de-DE" dirty="0"/>
              <a:t>  Filter(</a:t>
            </a:r>
          </a:p>
          <a:p>
            <a:r>
              <a:rPr lang="de-DE" dirty="0"/>
              <a:t>    Table( Person ),</a:t>
            </a:r>
          </a:p>
          <a:p>
            <a:r>
              <a:rPr lang="de-DE" dirty="0"/>
              <a:t>    Equals(</a:t>
            </a:r>
          </a:p>
          <a:p>
            <a:r>
              <a:rPr lang="de-DE" dirty="0"/>
              <a:t>      ColumnRef( Person, „name“ ),</a:t>
            </a:r>
          </a:p>
          <a:p>
            <a:r>
              <a:rPr lang="de-DE" dirty="0"/>
              <a:t>      Constant( name )</a:t>
            </a:r>
          </a:p>
          <a:p>
            <a:r>
              <a:rPr lang="de-DE" dirty="0"/>
              <a:t>    )</a:t>
            </a:r>
          </a:p>
          <a:p>
            <a:r>
              <a:rPr lang="de-DE" dirty="0"/>
              <a:t>  ),</a:t>
            </a:r>
          </a:p>
          <a:p>
            <a:r>
              <a:rPr lang="de-DE" dirty="0"/>
              <a:t>  „*“</a:t>
            </a:r>
          </a:p>
          <a:p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5129042" y="3111866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generates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>
            <a:stCxn id="27" idx="2"/>
          </p:cNvCxnSpPr>
          <p:nvPr/>
        </p:nvCxnSpPr>
        <p:spPr>
          <a:xfrm flipH="1">
            <a:off x="2277314" y="3338533"/>
            <a:ext cx="2268831" cy="25202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731" y="3526069"/>
            <a:ext cx="2979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Arbitrary compile time checks</a:t>
            </a:r>
          </a:p>
          <a:p>
            <a:r>
              <a:rPr lang="de-DE" dirty="0" smtClean="0"/>
              <a:t>or optimizations possible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61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 features</a:t>
            </a:r>
          </a:p>
          <a:p>
            <a:r>
              <a:rPr lang="de-DE" dirty="0" smtClean="0"/>
              <a:t>Live demo</a:t>
            </a:r>
          </a:p>
          <a:p>
            <a:r>
              <a:rPr lang="de-DE" dirty="0" smtClean="0"/>
              <a:t>Detailed query features</a:t>
            </a:r>
          </a:p>
          <a:p>
            <a:r>
              <a:rPr lang="de-DE" dirty="0" smtClean="0"/>
              <a:t>Under the hood</a:t>
            </a:r>
          </a:p>
          <a:p>
            <a:r>
              <a:rPr lang="de-DE" dirty="0" smtClean="0"/>
              <a:t>Upcoming features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27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Slick key features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Easy</a:t>
            </a:r>
          </a:p>
          <a:p>
            <a:pPr lvl="1"/>
            <a:r>
              <a:rPr lang="de-DE" dirty="0" smtClean="0"/>
              <a:t>access </a:t>
            </a:r>
            <a:r>
              <a:rPr lang="de-DE" dirty="0"/>
              <a:t>stored data like </a:t>
            </a:r>
            <a:r>
              <a:rPr lang="de-DE" dirty="0" smtClean="0"/>
              <a:t>collections</a:t>
            </a:r>
          </a:p>
          <a:p>
            <a:pPr lvl="1"/>
            <a:r>
              <a:rPr lang="de-DE" dirty="0"/>
              <a:t>unified session handling</a:t>
            </a:r>
            <a:endParaRPr lang="de-DE" b="1" dirty="0" smtClean="0">
              <a:solidFill>
                <a:srgbClr val="00B050"/>
              </a:solidFill>
            </a:endParaRPr>
          </a:p>
          <a:p>
            <a:r>
              <a:rPr lang="de-DE" b="1" dirty="0" smtClean="0">
                <a:solidFill>
                  <a:srgbClr val="00B050"/>
                </a:solidFill>
              </a:rPr>
              <a:t>Concise</a:t>
            </a:r>
          </a:p>
          <a:p>
            <a:pPr lvl="1"/>
            <a:r>
              <a:rPr lang="de-DE" dirty="0" smtClean="0"/>
              <a:t>Scala syntax</a:t>
            </a:r>
          </a:p>
          <a:p>
            <a:pPr lvl="1"/>
            <a:r>
              <a:rPr lang="de-DE" dirty="0" smtClean="0"/>
              <a:t>fetching results without pain</a:t>
            </a:r>
          </a:p>
          <a:p>
            <a:r>
              <a:rPr lang="de-DE" b="1" dirty="0" smtClean="0">
                <a:solidFill>
                  <a:srgbClr val="00B050"/>
                </a:solidFill>
              </a:rPr>
              <a:t>Scales naturally</a:t>
            </a:r>
          </a:p>
          <a:p>
            <a:pPr lvl="1"/>
            <a:r>
              <a:rPr lang="de-DE" dirty="0"/>
              <a:t>s</a:t>
            </a:r>
            <a:r>
              <a:rPr lang="de-DE" dirty="0" smtClean="0"/>
              <a:t>tateless</a:t>
            </a:r>
          </a:p>
          <a:p>
            <a:pPr lvl="1"/>
            <a:r>
              <a:rPr lang="de-DE" dirty="0" smtClean="0"/>
              <a:t>explicit control</a:t>
            </a:r>
          </a:p>
          <a:p>
            <a:r>
              <a:rPr lang="de-DE" b="1" dirty="0" smtClean="0">
                <a:solidFill>
                  <a:srgbClr val="00B050"/>
                </a:solidFill>
              </a:rPr>
              <a:t>Safe</a:t>
            </a:r>
          </a:p>
          <a:p>
            <a:pPr lvl="1"/>
            <a:r>
              <a:rPr lang="de-DE" dirty="0" smtClean="0"/>
              <a:t>no SQL-injections</a:t>
            </a:r>
          </a:p>
          <a:p>
            <a:pPr lvl="1"/>
            <a:r>
              <a:rPr lang="de-DE" dirty="0" smtClean="0"/>
              <a:t>compile-time checks (names, types, typos, etc.)</a:t>
            </a:r>
            <a:endParaRPr lang="de-DE" dirty="0"/>
          </a:p>
          <a:p>
            <a:r>
              <a:rPr lang="de-DE" b="1" dirty="0" smtClean="0">
                <a:solidFill>
                  <a:srgbClr val="00B050"/>
                </a:solidFill>
              </a:rPr>
              <a:t>Composable</a:t>
            </a:r>
          </a:p>
          <a:p>
            <a:pPr lvl="1"/>
            <a:r>
              <a:rPr lang="de-DE" dirty="0"/>
              <a:t>i</a:t>
            </a:r>
            <a:r>
              <a:rPr lang="de-DE" dirty="0" smtClean="0"/>
              <a:t>t‘s Scala code: abstract </a:t>
            </a:r>
            <a:r>
              <a:rPr lang="de-DE" dirty="0"/>
              <a:t>and </a:t>
            </a:r>
            <a:r>
              <a:rPr lang="de-DE" dirty="0" smtClean="0"/>
              <a:t>re-use with ease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41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Easy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It‘s Scala – you already know </a:t>
            </a:r>
            <a:r>
              <a:rPr lang="de-DE" dirty="0" smtClean="0"/>
              <a:t>it</a:t>
            </a:r>
          </a:p>
          <a:p>
            <a:r>
              <a:rPr lang="de-DE" dirty="0" smtClean="0"/>
              <a:t>Access stored data like Scala collections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88659" y="5414687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de-DE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withFilter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(_.id === 3).</a:t>
            </a:r>
            <a:r>
              <a:rPr lang="de-DE" sz="2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(_.name)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660" y="3635682"/>
            <a:ext cx="783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for(p &lt;- </a:t>
            </a:r>
            <a:r>
              <a:rPr lang="de-DE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p.id === 3) </a:t>
            </a:r>
            <a:r>
              <a:rPr lang="de-DE" sz="2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p.name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31840" y="4159774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00192" y="4190551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7944" y="4571787"/>
            <a:ext cx="127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6">
                    <a:lumMod val="75000"/>
                  </a:schemeClr>
                </a:solidFill>
              </a:rPr>
              <a:t>identical</a:t>
            </a:r>
            <a:endParaRPr lang="de-DE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61930"/>
              </p:ext>
            </p:extLst>
          </p:nvPr>
        </p:nvGraphicFramePr>
        <p:xfrm>
          <a:off x="7308304" y="332656"/>
          <a:ext cx="1459660" cy="1285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966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Persons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: Int</a:t>
                      </a:r>
                    </a:p>
                    <a:p>
                      <a:r>
                        <a:rPr lang="de-DE" dirty="0" smtClean="0"/>
                        <a:t>name</a:t>
                      </a:r>
                      <a:r>
                        <a:rPr lang="de-DE" baseline="0" dirty="0" smtClean="0"/>
                        <a:t> : String</a:t>
                      </a:r>
                    </a:p>
                    <a:p>
                      <a:r>
                        <a:rPr lang="de-DE" baseline="0" dirty="0" smtClean="0"/>
                        <a:t>age : Int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06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987824" y="3645024"/>
            <a:ext cx="648072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Unified Session Management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Unified: URL, DataSource, JNDI</a:t>
            </a:r>
          </a:p>
          <a:p>
            <a:r>
              <a:rPr lang="de-DE" dirty="0" smtClean="0"/>
              <a:t>Transactions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8039380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b="1" dirty="0" smtClean="0">
                <a:solidFill>
                  <a:srgbClr val="000000"/>
                </a:solidFill>
                <a:latin typeface="Consolas" pitchFamily="49" charset="0"/>
              </a:rPr>
              <a:t>org.slick.session._</a:t>
            </a:r>
            <a:endParaRPr lang="de-DE" sz="1600" b="1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</a:pPr>
            <a:r>
              <a:rPr lang="de-DE" sz="1600" b="1" dirty="0" smtClean="0">
                <a:solidFill>
                  <a:srgbClr val="7F0055"/>
                </a:solidFill>
                <a:latin typeface="Consolas" pitchFamily="49" charset="0"/>
              </a:rPr>
              <a:t>implicit val</a:t>
            </a:r>
            <a:r>
              <a:rPr lang="de-DE" sz="1600" b="1" dirty="0" smtClean="0">
                <a:latin typeface="Consolas" pitchFamily="49" charset="0"/>
              </a:rPr>
              <a:t> </a:t>
            </a:r>
            <a:r>
              <a:rPr lang="de-DE" sz="1600" b="1" dirty="0" smtClean="0">
                <a:solidFill>
                  <a:srgbClr val="00B050"/>
                </a:solidFill>
                <a:latin typeface="Consolas" pitchFamily="49" charset="0"/>
              </a:rPr>
              <a:t>session</a:t>
            </a:r>
            <a:r>
              <a:rPr lang="de-DE" sz="1600" b="1" dirty="0" smtClean="0">
                <a:latin typeface="Consolas" pitchFamily="49" charset="0"/>
              </a:rPr>
              <a:t> =</a:t>
            </a: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</a:pP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b="1" dirty="0" smtClean="0">
                <a:solidFill>
                  <a:srgbClr val="000000"/>
                </a:solidFill>
                <a:latin typeface="Consolas" pitchFamily="49" charset="0"/>
              </a:rPr>
              <a:t>                Database</a:t>
            </a: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</a:pPr>
            <a:r>
              <a:rPr lang="de-DE" sz="1600" b="1" dirty="0" smtClean="0">
                <a:solidFill>
                  <a:srgbClr val="000000"/>
                </a:solidFill>
                <a:latin typeface="Consolas" pitchFamily="49" charset="0"/>
              </a:rPr>
              <a:t>                 .forURL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itchFamily="49" charset="0"/>
              </a:rPr>
              <a:t>"jdbc:h2:mem:test1"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, driver=</a:t>
            </a:r>
            <a:r>
              <a:rPr lang="de-DE" sz="1600" b="1" dirty="0">
                <a:solidFill>
                  <a:srgbClr val="2A00FF"/>
                </a:solidFill>
                <a:latin typeface="Consolas" pitchFamily="49" charset="0"/>
              </a:rPr>
              <a:t>"org.h2.Driver</a:t>
            </a:r>
            <a:r>
              <a:rPr lang="de-DE" sz="1600" b="1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600" b="1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</a:pPr>
            <a:r>
              <a:rPr lang="de-DE" sz="1600" b="1" dirty="0" smtClean="0">
                <a:latin typeface="Consolas" pitchFamily="49" charset="0"/>
              </a:rPr>
              <a:t>                 .createSession</a:t>
            </a: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sz="1600" b="1" dirty="0" smtClean="0">
              <a:solidFill>
                <a:srgbClr val="000000"/>
              </a:solidFill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sz="1600" b="1" dirty="0" smtClean="0">
                <a:solidFill>
                  <a:srgbClr val="00B050"/>
                </a:solidFill>
                <a:latin typeface="Consolas" pitchFamily="49" charset="0"/>
              </a:rPr>
              <a:t>session</a:t>
            </a:r>
            <a:r>
              <a:rPr lang="de-DE" sz="1600" b="1" dirty="0" smtClean="0">
                <a:latin typeface="Consolas" pitchFamily="49" charset="0"/>
              </a:rPr>
              <a:t>.withTransaction {</a:t>
            </a:r>
            <a:endParaRPr lang="de-DE" sz="1600" b="1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sz="1600" b="1" i="1" dirty="0" smtClean="0">
              <a:solidFill>
                <a:srgbClr val="000000"/>
              </a:solidFill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// execute queries here</a:t>
            </a: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endParaRPr lang="de-DE" sz="1600" b="1" dirty="0">
              <a:latin typeface="Consolas" pitchFamily="49" charset="0"/>
            </a:endParaRPr>
          </a:p>
          <a:p>
            <a:pPr marL="179388" indent="-179388" eaLnBrk="0" hangingPunct="0">
              <a:lnSpc>
                <a:spcPts val="1800"/>
              </a:lnSpc>
              <a:buClr>
                <a:srgbClr val="B20025"/>
              </a:buClr>
              <a:buFont typeface="Arial" charset="0"/>
              <a:buNone/>
            </a:pP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600" b="1" dirty="0">
              <a:latin typeface="Consolas" pitchFamily="49" charset="0"/>
            </a:endParaRPr>
          </a:p>
          <a:p>
            <a:r>
              <a:rPr lang="de-DE" sz="1600" b="1" dirty="0" smtClean="0">
                <a:solidFill>
                  <a:srgbClr val="00B050"/>
                </a:solidFill>
                <a:latin typeface="Consolas" pitchFamily="49" charset="0"/>
              </a:rPr>
              <a:t>session</a:t>
            </a:r>
            <a:r>
              <a:rPr lang="de-DE" sz="1600" b="1" dirty="0" smtClean="0">
                <a:latin typeface="Consolas" pitchFamily="49" charset="0"/>
              </a:rPr>
              <a:t>.close()</a:t>
            </a:r>
            <a:endParaRPr lang="de-DE" sz="16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35896" y="3359182"/>
            <a:ext cx="1135298" cy="28584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71194" y="2246256"/>
            <a:ext cx="3833018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i="1" dirty="0" smtClean="0">
                <a:latin typeface="Consolas" pitchFamily="49" charset="0"/>
                <a:ea typeface="ＭＳ Ｐゴシック"/>
                <a:cs typeface="ＭＳ Ｐゴシック"/>
              </a:rPr>
              <a:t>or</a:t>
            </a:r>
          </a:p>
          <a:p>
            <a:r>
              <a:rPr lang="de-DE" sz="1600" b="1" dirty="0" smtClean="0">
                <a:latin typeface="Consolas" pitchFamily="49" charset="0"/>
                <a:ea typeface="ＭＳ Ｐゴシック"/>
                <a:cs typeface="ＭＳ Ｐゴシック"/>
              </a:rPr>
              <a:t>.forDataSource( dataSource )</a:t>
            </a:r>
          </a:p>
          <a:p>
            <a:r>
              <a:rPr lang="de-DE" sz="1600" i="1" dirty="0"/>
              <a:t>o</a:t>
            </a:r>
            <a:r>
              <a:rPr lang="de-DE" sz="1600" i="1" dirty="0" smtClean="0"/>
              <a:t>r</a:t>
            </a:r>
          </a:p>
          <a:p>
            <a:r>
              <a:rPr lang="de-DE" sz="1600" b="1" dirty="0" smtClean="0">
                <a:latin typeface="Consolas" pitchFamily="49" charset="0"/>
                <a:ea typeface="ＭＳ Ｐゴシック"/>
                <a:cs typeface="ＭＳ Ｐゴシック"/>
              </a:rPr>
              <a:t>.forName( JNDIName )</a:t>
            </a:r>
            <a:endParaRPr lang="de-DE" sz="1600" b="1" i="1" dirty="0"/>
          </a:p>
        </p:txBody>
      </p:sp>
    </p:spTree>
    <p:extLst>
      <p:ext uri="{BB962C8B-B14F-4D97-AF65-F5344CB8AC3E}">
        <p14:creationId xmlns:p14="http://schemas.microsoft.com/office/powerpoint/2010/main" val="58389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1697</Words>
  <Application>Microsoft Office PowerPoint</Application>
  <PresentationFormat>On-screen Show (4:3)</PresentationFormat>
  <Paragraphs>584</Paragraphs>
  <Slides>50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 Scala Language-Integrated Connection Kit </vt:lpstr>
      <vt:lpstr>A database query library for Scala </vt:lpstr>
      <vt:lpstr>PowerPoint Presentation</vt:lpstr>
      <vt:lpstr>Slick is to Hibernate and JDBC, what Scala is to Java and Groovy</vt:lpstr>
      <vt:lpstr>ORM? No. Better Match: Functional Programming</vt:lpstr>
      <vt:lpstr>Agenda</vt:lpstr>
      <vt:lpstr>Slick key features</vt:lpstr>
      <vt:lpstr>Easy</vt:lpstr>
      <vt:lpstr>Unified Session Management</vt:lpstr>
      <vt:lpstr>Concise: queries</vt:lpstr>
      <vt:lpstr>Concise: results</vt:lpstr>
      <vt:lpstr>Scales naturally</vt:lpstr>
      <vt:lpstr>PowerPoint Presentation</vt:lpstr>
      <vt:lpstr>Slick is Safe</vt:lpstr>
      <vt:lpstr>Type-safe use of stored procedures</vt:lpstr>
      <vt:lpstr>Composable queries</vt:lpstr>
      <vt:lpstr>SQL fallback</vt:lpstr>
      <vt:lpstr>Comparison</vt:lpstr>
      <vt:lpstr>Supported DBMS</vt:lpstr>
      <vt:lpstr>Slick in the ecosystem</vt:lpstr>
      <vt:lpstr>Stable Versions</vt:lpstr>
      <vt:lpstr>Live Demo</vt:lpstr>
      <vt:lpstr>Sorting and Paging</vt:lpstr>
      <vt:lpstr>Grouping and aggregation</vt:lpstr>
      <vt:lpstr>First</vt:lpstr>
      <vt:lpstr>Union</vt:lpstr>
      <vt:lpstr>NULL support</vt:lpstr>
      <vt:lpstr>Outer Joins (left, right, full)</vt:lpstr>
      <vt:lpstr>Relationships</vt:lpstr>
      <vt:lpstr>Column Operators</vt:lpstr>
      <vt:lpstr>Other features (not exhaustive)</vt:lpstr>
      <vt:lpstr>Under the Hood</vt:lpstr>
      <vt:lpstr>Under the hood</vt:lpstr>
      <vt:lpstr>How lifting works</vt:lpstr>
      <vt:lpstr>Upcoming features / Slick milestones</vt:lpstr>
      <vt:lpstr>2012</vt:lpstr>
      <vt:lpstr>Alternative Frontend</vt:lpstr>
      <vt:lpstr>Alternative Frontend</vt:lpstr>
      <vt:lpstr>SUMMER 2013</vt:lpstr>
      <vt:lpstr>Type providers using macros</vt:lpstr>
      <vt:lpstr>Extensible backend</vt:lpstr>
      <vt:lpstr>Beginning of 2014</vt:lpstr>
      <vt:lpstr>Scheduling over multiple backends</vt:lpstr>
      <vt:lpstr>Nested Results</vt:lpstr>
      <vt:lpstr>Maybe 2013</vt:lpstr>
      <vt:lpstr>Comprehensive Comprehensions</vt:lpstr>
      <vt:lpstr>Summary</vt:lpstr>
      <vt:lpstr>Thank you! Questions?</vt:lpstr>
      <vt:lpstr>Extra slides</vt:lpstr>
      <vt:lpstr>Direct Embedding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Language-Integrated Connection Kit</dc:title>
  <dc:creator>Chris</dc:creator>
  <cp:lastModifiedBy>Chris</cp:lastModifiedBy>
  <cp:revision>156</cp:revision>
  <dcterms:created xsi:type="dcterms:W3CDTF">2012-10-08T04:28:27Z</dcterms:created>
  <dcterms:modified xsi:type="dcterms:W3CDTF">2012-10-25T01:09:15Z</dcterms:modified>
</cp:coreProperties>
</file>