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57911-3EB2-4285-BADE-AF505C6F32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075B-97E9-4EC5-85F3-EFDBE4AE9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0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3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075B-97E9-4EC5-85F3-EFDBE4AE93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7C55-DA35-969E-0D81-7C5D757A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A128A-4C0C-C79A-5E7A-B18716B5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021C-F928-247C-3C45-64DAA239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B38-A69A-8E88-5D07-90ACF21F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750C-B5FF-3E38-01FC-BAC20D2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9697-0C15-8A64-344B-DEC96038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6544F-045A-B965-5A8D-4C409B1C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9944-E818-D1B4-D930-95755B35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2384-5D6B-213B-2105-B55640DF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ABAB-4566-63F2-D812-AC19AB73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7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19D7F-00B0-6F0F-152D-5CCAFAA0D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8111-38F3-06B5-BA7C-4704BFFDA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BBE2-8D03-61E8-1DF4-DEA36422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4EC-C61B-9E63-0888-7BB8FDA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275F-9CE3-D179-692A-9ED72BD1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010A-EFB9-A5C0-3397-95467407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6534-AB08-7A15-926E-29058ABC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050D-3C90-A8EE-5B87-D925EEC6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A177-BA93-4CD8-2676-37D3DA35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C36B-84E4-5460-7367-0CBFFCDB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DE30-FCBC-9041-748E-13BCE66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8EE4F-8195-0616-DAA2-B6857C33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AE26-996D-BE6A-E2AE-618A80B1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DEF3-8A53-54E1-ADD2-A53133FE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C620-7CE7-1F22-6AA7-C0A2CE36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D51F-4C67-8D83-96F8-E304D38D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6D4E-BB0F-0C31-A26F-48CB47CB7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FC813-8DF3-49AB-BB15-52872212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90FC8-440D-C19B-66A2-DDF4107A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4AB98-0DDD-5A2A-D2BB-F0ABF720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7061-7816-625E-3375-C3EFE60D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90C0-6EB4-05AC-EA28-A60FCEB8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1F22-B89F-8D14-674B-C23A4857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99F2-AD80-CC3D-6E53-6C5CDBA3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A27EA-2C28-CFA4-1A4C-C73B78535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4A5E4-855B-6EB4-9BCA-FA1B430F2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71E9A-8D24-73F8-B14E-B642BCD0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897E1-0A3D-CD07-2B43-AB5CA81C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05A43-3009-B1B1-D136-24DC632C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855C-14F9-4E7F-6171-06F15A60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4E69B-7D0E-38AC-01D9-DFC134AD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3816-6232-00CD-03E5-3EEEBCE1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477C8-4AE4-BDA2-5660-4F01C037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49EC7-D785-59D9-0535-5251A536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94FB4-8B05-AC65-09A1-3D4AA2FA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4F50-32F9-4595-E732-8687D962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B1D2-E100-763E-019E-B9C47C4A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860E-BD7F-6B20-CFF2-438394F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6353F-5A61-C37A-308C-39BF1C99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EB98-50BA-C147-B9C0-27C260C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0271-7052-8788-727D-33C10614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D8AE-20B7-4627-F34F-D55B0652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A90A-DF5C-E67E-99C4-D7A4B383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13E6E-A8E0-0944-6057-8F7345BDB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3368-8C14-A0A7-F0BA-28621E2B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59A8-085B-1AED-0372-F3366306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B2F3-01A0-62BE-6A2C-A9518F4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5D63-1175-5EB8-65A9-B057F87F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07F94-5707-691B-F82C-93C6236F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98FB7-0291-7D19-EF49-7A09FE65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663E-645A-CD25-1BBE-E4F4AE198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0A7D-7C46-4AE9-973E-2A13BFF0674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EB6D-688B-CCB1-08D3-64A4C22CD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A4B0-1C5D-72D5-98DA-653CCE9B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7CEA9-650C-421B-8AD9-D58B18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E8A17-3DB1-CF10-112F-3B6544A3C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/>
              <a:t>Personalized 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9BD8F-CB31-C1D0-1DA7-337D2EC0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Using Collaborative Filtering, Content-Based Filtering, and Meta-Models</a:t>
            </a:r>
          </a:p>
          <a:p>
            <a:pPr algn="l"/>
            <a:r>
              <a:rPr lang="en-US" sz="2000" dirty="0"/>
              <a:t>Seth Born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ook with many books flying out of it&#10;&#10;Description automatically generated">
            <a:extLst>
              <a:ext uri="{FF2B5EF4-FFF2-40B4-BE49-F238E27FC236}">
                <a16:creationId xmlns:a16="http://schemas.microsoft.com/office/drawing/2014/main" id="{6950EBE2-F454-31B7-700E-6C8ADDD6D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3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9A1E8-D05A-5911-920C-26F0FCDE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/>
              <a:t>Collaborative Filtering  - Training Process and Validation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67253-06F7-AF1E-0F01-FB51822AA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Hyperparameters: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Number of factors: 100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Regularization terms: 0.02 (both for user and item)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Used SVD from the surprise library.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Performed 5-fold cross-validation to evaluate the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Final model trained on the full training data.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DA4495-D97E-B021-9104-B4750214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3693563"/>
            <a:ext cx="481625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7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25A21-C6BF-C7DB-3C89-2C5BDE75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Content-Based Filtering -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F3B22D-4374-9143-4F83-A789EEB46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Utilizes item features to predict ratings.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Focuses on the attributes of items rather than user-item interactions.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 Features used: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400" dirty="0"/>
              <a:t>Book Title, Book Author, Publisher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400" dirty="0"/>
              <a:t>Model Used: TF-IDF and Truncated SVD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400" dirty="0"/>
              <a:t>TF-IDF (Term Frequency-Inverse Document Frequency):Converts text features into numerical vectors. Measures the importance of a word in a document relative to a collection of documents (corpus).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400" dirty="0"/>
              <a:t>Truncated SVD (Singular Value Decomposition):Reduces the dimensionality of these vectors. Captures the most important components, simplifying the data while retaining its essential features.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Footer">
            <a:extLst>
              <a:ext uri="{FF2B5EF4-FFF2-40B4-BE49-F238E27FC236}">
                <a16:creationId xmlns:a16="http://schemas.microsoft.com/office/drawing/2014/main" id="{8B1816AC-6FAC-C9C0-FE80-8983BA88D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9A1E8-D05A-5911-920C-26F0FCDE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Content-Based Filtering – Training Process and Validation Results</a:t>
            </a:r>
            <a:endParaRPr lang="en-US" sz="3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67253-06F7-AF1E-0F01-FB51822AA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dirty="0"/>
              <a:t>Hyperparameters: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Number of components for SVD: 50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dirty="0"/>
              <a:t>Cross-Validation: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/>
              <a:t>Performed 5-fold cross-validation to evaluate the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B557-7CD2-C190-881E-17424845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89" y="3200172"/>
            <a:ext cx="5189670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A1F1-D814-D21C-5897-2372E09E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Meta Model -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2A48D-14FA-D4B0-F20E-D5ADB670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fontScale="25000" lnSpcReduction="20000"/>
          </a:bodyPr>
          <a:lstStyle/>
          <a:p>
            <a:pPr marL="5715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200" dirty="0"/>
              <a:t>Features: </a:t>
            </a:r>
          </a:p>
          <a:p>
            <a:pPr marL="10287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200" dirty="0"/>
              <a:t>Output predictions from Collaborative and Content Models</a:t>
            </a:r>
          </a:p>
          <a:p>
            <a:pPr marL="10287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200" dirty="0"/>
              <a:t>Age</a:t>
            </a:r>
          </a:p>
          <a:p>
            <a:pPr marL="10287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200" dirty="0"/>
              <a:t>Location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Model Structure: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Dense Layers with varying units (32-512)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Dropout Layers with varying rates (0.0-0.5)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Output Layer with a single neuron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Hyperparameters: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Units in Dense Layers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Dropout Rates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Optimizer: Adam</a:t>
            </a:r>
          </a:p>
          <a:p>
            <a:pPr marR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6200" dirty="0"/>
              <a:t>Loss Function: Mean Squared Error (MSE)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9E7B1-F6B0-733F-E138-B7FD84AB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515031"/>
            <a:ext cx="4170530" cy="18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A1F1-D814-D21C-5897-2372E09E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Meta Model – Training and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2A48D-14FA-D4B0-F20E-D5ADB670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lnSpcReduction="10000"/>
          </a:bodyPr>
          <a:lstStyle/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Hyperparameter Tuning: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Used </a:t>
            </a:r>
            <a:r>
              <a:rPr lang="en-US" altLang="en-US" sz="1600" dirty="0" err="1"/>
              <a:t>RandomSearch</a:t>
            </a:r>
            <a:r>
              <a:rPr lang="en-US" altLang="en-US" sz="1600" dirty="0"/>
              <a:t> with 10 trials and 3 executions per trial.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Best hyperparameters selected based on the validation loss.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Model Architecture: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Best model built with the selected hyperparameters:.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Training Process: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Model trained on the full training data with 20% validation split.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Number of epochs: 20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600" dirty="0"/>
              <a:t>Batch size: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2CAB02-F145-C75B-E2FF-359B68FA3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287624"/>
            <a:ext cx="4170530" cy="23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1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5E35A-F5A1-C146-BE95-E12D7F21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Diagram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Post Preprocessing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E0E854A-CB9D-F231-18DC-87A84E26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90" y="640080"/>
            <a:ext cx="531382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6FA0-2B8B-E9EA-CD99-7DCCF9AC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 of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29481E-C2DA-A094-24B7-ACF82A43E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Collaborative Filtering Model Test RMSE: 1.6011446092401238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 Collaborative Filtering Model Test MAE: 1.2310292210279983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en-US" altLang="en-US" sz="2000"/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Content-Based Filtering Model Test RMSE: 1.8241191575069182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Content-Based Filtering Model Test MAE: 1.4453357433546494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endParaRPr lang="en-US" altLang="en-US" sz="2000"/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Meta-Model (Neural Network) Test RMSE: 1.6094613833207148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 Meta-Model (Neural Network) Test MAE: 1.250418618027053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114CC6-6D8A-45BC-B973-DF0B3774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6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25" name="Rectangle 822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7" name="Rectangle 822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9" name="Rectangle 822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31" name="Rectangle 823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A959A-F175-C200-23E3-670AA9F7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 of Test Results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65B6308-7F70-2A9D-7963-4C1C69AF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865" y="3350460"/>
            <a:ext cx="3238707" cy="1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58619FDF-FC8B-6A14-1402-12C638F264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079" y="3350461"/>
            <a:ext cx="3238707" cy="1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AA785A5-3E41-591C-0B6F-5C700B0E6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740" y="3350461"/>
            <a:ext cx="3238707" cy="172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1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FAF7D-18E3-E688-1A88-D99A424C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 of Test Results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11F59487-652E-F8AA-105F-B141A50C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8678" y="2977678"/>
            <a:ext cx="3238707" cy="24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321388E-9B1E-32BA-F1BD-A29C17D0C7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04" y="3030308"/>
            <a:ext cx="3238707" cy="237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E9D463F-1BDC-3953-D45A-F07F25C4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590" y="3042453"/>
            <a:ext cx="3238707" cy="23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9174F-0097-78C7-E1DF-533F9669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Collaborative Model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D65010-F419-379D-5B70-2932D7FCF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000"/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/>
              <a:t>The collaborative filtering model performs well in predicting user ratings based on past interactions. It uses only the interaction data between users and items.</a:t>
            </a:r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/>
              <a:t>Strengths: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Utilizes user-item interactions, capturing collaborative patterns.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Effective for scenarios with dense interaction data.</a:t>
            </a:r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/>
              <a:t>Weaknesses: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Limited by the sparsity of user-item interaction matrix.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Cannot make predictions for new items or users without sufficient interaction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0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DFF31-E185-20DF-882D-1A32F09F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Introduction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6039-CF33-7E1C-72A9-B55E0470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b="1"/>
              <a:t>Introduction to the Problem: </a:t>
            </a:r>
            <a:r>
              <a:rPr lang="en-US" sz="2000"/>
              <a:t>With so many books online, finding the right one is hard. Personalized suggestions can help by recommending books you’ll love.</a:t>
            </a:r>
          </a:p>
          <a:p>
            <a:endParaRPr lang="en-US" sz="2000"/>
          </a:p>
          <a:p>
            <a:r>
              <a:rPr lang="en-US" sz="2000" b="1"/>
              <a:t>Project Goal: </a:t>
            </a:r>
            <a:r>
              <a:rPr lang="en-US" sz="2000"/>
              <a:t>Develop a book recommendation system using various algorithms to make accurate and satisfying recommendations.</a:t>
            </a:r>
            <a:endParaRPr lang="en-US" sz="2000" b="1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book with a magnifying glass over it&#10;&#10;Description automatically generated">
            <a:extLst>
              <a:ext uri="{FF2B5EF4-FFF2-40B4-BE49-F238E27FC236}">
                <a16:creationId xmlns:a16="http://schemas.microsoft.com/office/drawing/2014/main" id="{D9D5467A-05FB-CE57-5357-275A9ABFD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4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BAA9F-72C4-3A09-37C3-1C1A0FA6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 Based Model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A87963-F414-FCF0-223A-AB035FFA0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The content-based model uses TF-IDF and Truncated SVD to create a feature-rich representation of items. It predicts user preferences based on the content of the items.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Strengths: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Can make predictions for new items based on their features.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Does not rely on user-item interaction data.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Weaknesses: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Does not capture collaborative patterns.</a:t>
            </a:r>
          </a:p>
          <a:p>
            <a:pPr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/>
              <a:t>Performance depends on the quality and relevance of the content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4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6F9F1-2FEE-909E-3685-FD3345EA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Meta Model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6C9091-B17F-D89A-521F-3763F81A8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1900"/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1900"/>
              <a:t>The meta-model combines predictions from collaborative filtering and content-based models, along with user demographic data (age and country), to make final predictions.</a:t>
            </a:r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1900"/>
              <a:t>Strengths: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900"/>
              <a:t>Integrates multiple sources of information (interaction data, content features, user demographics).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900"/>
              <a:t>Can capture more complex patterns and interactions.</a:t>
            </a:r>
          </a:p>
          <a:p>
            <a:pPr marR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1900"/>
              <a:t>Weaknesses: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900"/>
              <a:t>More complex and computationally intensive.</a:t>
            </a:r>
          </a:p>
          <a:p>
            <a:pPr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900"/>
              <a:t>Requires careful tuning of hyperparameters for optimal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9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0B21E-92F4-E3CF-729B-9247136E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1CFE-D8C9-FA24-EA00-BC51749A4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Collaborative Filtering</a:t>
            </a:r>
            <a:r>
              <a:rPr lang="en-US" sz="2000"/>
              <a:t> has the lowest RMSE and MAE among the models, indicating that it provides the most accurate predictions for our dataset. This suggests that user-item interaction data is highly valuable for predicting ratings in this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Content-Based Filtering</a:t>
            </a:r>
            <a:r>
              <a:rPr lang="en-US" sz="2000"/>
              <a:t> has the highest RMSE and MAE, showing that relying solely on item content features might not be as effective in capturing user preferences compared to collaborative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Meta-Model</a:t>
            </a:r>
            <a:r>
              <a:rPr lang="en-US" sz="2000"/>
              <a:t> achieves a good balance by leveraging both collaborative filtering and content-based predictions, along with user demographics. It slightly improves upon the collaborative filtering model alone, demonstrating the benefit of combining multiple approaches.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485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CF091-916A-EB22-F271-9D7EB26A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50D0-253B-8332-673F-3277A1FB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integration of different models and additional features (such as user demographics) can enhance the overall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Collaborative filtering remains a strong baseline for recommendation systems, particularly when there is ample interaction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Content-based filtering can be useful for making predictions on new items but might need further tuning and additional content features to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Meta-models offer a promising approach to combine multiple prediction sources, but they require careful tuning and validation.</a:t>
            </a:r>
          </a:p>
          <a:p>
            <a:r>
              <a:rPr lang="en-US" sz="2000"/>
              <a:t>Models were not good at predicting high or low ratings</a:t>
            </a:r>
          </a:p>
        </p:txBody>
      </p:sp>
    </p:spTree>
    <p:extLst>
      <p:ext uri="{BB962C8B-B14F-4D97-AF65-F5344CB8AC3E}">
        <p14:creationId xmlns:p14="http://schemas.microsoft.com/office/powerpoint/2010/main" val="177978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B9CC-8C3C-5149-F717-0E58B4FE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3C86F7-26C2-BF42-17CB-8D578B609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Better Data </a:t>
            </a:r>
            <a:r>
              <a:rPr lang="en-US" altLang="en-US" sz="2000"/>
              <a:t>Preprocessing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Further optimize the meta-model by exploring additional features and more advanced architectures.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Investigate other hybrid models and ensemble methods to combine predictions from different models.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Explore techniques to handle data sparsity and improve cold-start recommendations for new users and items.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Implement explainability techniques to understand and interpret the predictions made by the models, providing more transparency and trust in the recommendation system. </a:t>
            </a:r>
          </a:p>
        </p:txBody>
      </p:sp>
    </p:spTree>
    <p:extLst>
      <p:ext uri="{BB962C8B-B14F-4D97-AF65-F5344CB8AC3E}">
        <p14:creationId xmlns:p14="http://schemas.microsoft.com/office/powerpoint/2010/main" val="275609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EF24E-E18B-5007-0E4B-DA63B176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6314-59F3-BB5F-2D50-7E436B1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Data Overview</a:t>
            </a:r>
          </a:p>
          <a:p>
            <a:r>
              <a:rPr lang="en-US" sz="2000"/>
              <a:t>Data Preprocessing</a:t>
            </a:r>
          </a:p>
          <a:p>
            <a:r>
              <a:rPr lang="en-US" sz="2000"/>
              <a:t>Workflow Diagram – Post Preprocessing</a:t>
            </a:r>
          </a:p>
          <a:p>
            <a:r>
              <a:rPr lang="en-US" sz="2000"/>
              <a:t>Collaborative Filtering Model</a:t>
            </a:r>
          </a:p>
          <a:p>
            <a:r>
              <a:rPr lang="en-US" sz="2000"/>
              <a:t>Content-Based Filtering Model</a:t>
            </a:r>
          </a:p>
          <a:p>
            <a:r>
              <a:rPr lang="en-US" sz="2000"/>
              <a:t>Meta Model</a:t>
            </a:r>
          </a:p>
          <a:p>
            <a:r>
              <a:rPr lang="en-US" sz="2000"/>
              <a:t>Takeaways, Analysis, Observations</a:t>
            </a:r>
          </a:p>
          <a:p>
            <a:r>
              <a:rPr lang="en-US" sz="2000"/>
              <a:t>Future Steps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6028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012A4-9333-F3A5-5C2F-199549B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5BB9-905E-0A98-EC23-9C1E2ABA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Books.csv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9645F7-3BE8-B2DC-BAC0-76080B09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11819"/>
            <a:ext cx="11327549" cy="43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012A4-9333-F3A5-5C2F-199549B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5BB9-905E-0A98-EC23-9C1E2ABA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Users.csv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C4072F-757F-B0B7-7F00-D2916D7C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83" y="1966293"/>
            <a:ext cx="601643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9F813-D724-50B4-E7AE-15BCEA7B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E5CB-6CA1-1DF1-3C9E-DC42BE73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Ratings.csv</a:t>
            </a:r>
          </a:p>
        </p:txBody>
      </p:sp>
      <p:pic>
        <p:nvPicPr>
          <p:cNvPr id="5" name="Picture 4" descr="A screenshot of a data report&#10;&#10;Description automatically generated">
            <a:extLst>
              <a:ext uri="{FF2B5EF4-FFF2-40B4-BE49-F238E27FC236}">
                <a16:creationId xmlns:a16="http://schemas.microsoft.com/office/drawing/2014/main" id="{DA23F60C-D54A-AC16-1B4F-54BFF55C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1" y="1966293"/>
            <a:ext cx="71234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4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E403-5F8B-6451-71A1-54630D0B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Preprocessing</a:t>
            </a:r>
          </a:p>
        </p:txBody>
      </p:sp>
      <p:pic>
        <p:nvPicPr>
          <p:cNvPr id="19" name="Picture 18" descr="A graph of a number of books&#10;&#10;Description automatically generated">
            <a:extLst>
              <a:ext uri="{FF2B5EF4-FFF2-40B4-BE49-F238E27FC236}">
                <a16:creationId xmlns:a16="http://schemas.microsoft.com/office/drawing/2014/main" id="{AD13697F-71A2-C89C-60E5-D4F357B6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8" y="2452809"/>
            <a:ext cx="2215597" cy="1390287"/>
          </a:xfrm>
          <a:prstGeom prst="rect">
            <a:avLst/>
          </a:prstGeom>
        </p:spPr>
      </p:pic>
      <p:pic>
        <p:nvPicPr>
          <p:cNvPr id="15" name="Picture 14" descr="A graph of age distribution&#10;&#10;Description automatically generated">
            <a:extLst>
              <a:ext uri="{FF2B5EF4-FFF2-40B4-BE49-F238E27FC236}">
                <a16:creationId xmlns:a16="http://schemas.microsoft.com/office/drawing/2014/main" id="{350E82EE-5D27-C99C-64DE-31095573D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26" y="2558050"/>
            <a:ext cx="2215597" cy="117980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0079813-3E07-DE04-9421-505FCF98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58" y="2693755"/>
            <a:ext cx="2215597" cy="90839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EAE4FB-76FF-0F2E-95C1-D66D6CA51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090" y="2721450"/>
            <a:ext cx="2215597" cy="853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FF2EE-F85C-8AB2-AFB5-5F91054E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4488129"/>
            <a:ext cx="9649089" cy="1727901"/>
          </a:xfrm>
        </p:spPr>
        <p:txBody>
          <a:bodyPr anchor="ctr">
            <a:normAutofit/>
          </a:bodyPr>
          <a:lstStyle/>
          <a:p>
            <a:r>
              <a:rPr lang="en-US" sz="1100" dirty="0"/>
              <a:t>Handling Missing Values </a:t>
            </a:r>
          </a:p>
          <a:p>
            <a:r>
              <a:rPr lang="en-US" sz="1100" dirty="0"/>
              <a:t>Removing Unnecessary Columns </a:t>
            </a:r>
          </a:p>
          <a:p>
            <a:r>
              <a:rPr lang="en-US" sz="1100" dirty="0"/>
              <a:t>Data type Conversion</a:t>
            </a:r>
          </a:p>
          <a:p>
            <a:r>
              <a:rPr lang="en-US" sz="1100" dirty="0"/>
              <a:t>Filtering Data</a:t>
            </a:r>
          </a:p>
          <a:p>
            <a:r>
              <a:rPr lang="en-US" sz="1100" dirty="0"/>
              <a:t>Feature Scaling and Encoding</a:t>
            </a:r>
          </a:p>
          <a:p>
            <a:r>
              <a:rPr lang="en-US" sz="1100" dirty="0"/>
              <a:t>Merging Data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AutoShape 2" descr="A very minimalist illustration representing data preprocessing tasks. Show simple abstract icons such as a filter, a gear, and a data chart. The background should be plain and light with no gradients. The overall style should be extremely clean and minimal, with a focus on simplicity. No text in the illustration.">
            <a:extLst>
              <a:ext uri="{FF2B5EF4-FFF2-40B4-BE49-F238E27FC236}">
                <a16:creationId xmlns:a16="http://schemas.microsoft.com/office/drawing/2014/main" id="{8E27AB97-5CF6-0EF8-8181-8B461D87F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21D6B-1382-5743-14AF-9E1AD63D5E38}"/>
              </a:ext>
            </a:extLst>
          </p:cNvPr>
          <p:cNvSpPr txBox="1"/>
          <p:nvPr/>
        </p:nvSpPr>
        <p:spPr>
          <a:xfrm>
            <a:off x="6196142" y="3638877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143005 x 104</a:t>
            </a:r>
          </a:p>
        </p:txBody>
      </p:sp>
    </p:spTree>
    <p:extLst>
      <p:ext uri="{BB962C8B-B14F-4D97-AF65-F5344CB8AC3E}">
        <p14:creationId xmlns:p14="http://schemas.microsoft.com/office/powerpoint/2010/main" val="68049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5E35A-F5A1-C146-BE95-E12D7F21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Diagram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Post Preprocessing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E0E854A-CB9D-F231-18DC-87A84E26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90" y="640080"/>
            <a:ext cx="531382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EEC6-6A78-FE31-13FE-B1250F5B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/>
              <a:t>Collaborative Filtering Model (SVD)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0744-0D50-DF18-93F8-675C9673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Collaborative filtering uses user-item interactions to predict ratings</a:t>
            </a:r>
          </a:p>
          <a:p>
            <a:r>
              <a:rPr lang="en-US" sz="2000" dirty="0"/>
              <a:t>Features used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/>
              <a:t>User ID, ISBN, Rating</a:t>
            </a:r>
            <a:endParaRPr lang="en-US" sz="1600" dirty="0"/>
          </a:p>
          <a:p>
            <a:r>
              <a:rPr lang="en-US" sz="2000" dirty="0"/>
              <a:t>This project utilizes a technique called Singular Value Decomposition (SVD) to factorize the user-item matrix into latent factors and create the collaborative filtering model.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A805C60-DBB1-F1F9-75F1-68EA701EE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2120803"/>
            <a:ext cx="4170530" cy="26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1049</Words>
  <Application>Microsoft Office PowerPoint</Application>
  <PresentationFormat>Widescreen</PresentationFormat>
  <Paragraphs>146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Courier New</vt:lpstr>
      <vt:lpstr>Office Theme</vt:lpstr>
      <vt:lpstr>Personalized Book Recommendation System</vt:lpstr>
      <vt:lpstr>Introduction and Goal</vt:lpstr>
      <vt:lpstr>Agenda</vt:lpstr>
      <vt:lpstr>Data Overview</vt:lpstr>
      <vt:lpstr>Data Overview</vt:lpstr>
      <vt:lpstr>Data Overview</vt:lpstr>
      <vt:lpstr>Data Preprocessing</vt:lpstr>
      <vt:lpstr>Workflow Diagram  Post Preprocessing</vt:lpstr>
      <vt:lpstr>Collaborative Filtering Model (SVD) - Description</vt:lpstr>
      <vt:lpstr>Collaborative Filtering  - Training Process and Validation Results</vt:lpstr>
      <vt:lpstr>Content-Based Filtering - Description</vt:lpstr>
      <vt:lpstr>Content-Based Filtering – Training Process and Validation Results</vt:lpstr>
      <vt:lpstr>Meta Model - Description</vt:lpstr>
      <vt:lpstr>Meta Model – Training and Results</vt:lpstr>
      <vt:lpstr>Workflow Diagram  Post Preprocessing</vt:lpstr>
      <vt:lpstr>Evaluation of Test Results</vt:lpstr>
      <vt:lpstr>Evaluation of Test Results</vt:lpstr>
      <vt:lpstr>Evaluation of Test Results</vt:lpstr>
      <vt:lpstr>Collaborative Model Takeaways</vt:lpstr>
      <vt:lpstr>Content Based Model Takeaways</vt:lpstr>
      <vt:lpstr>Meta Model Takeaways</vt:lpstr>
      <vt:lpstr>Analysis</vt:lpstr>
      <vt:lpstr>Overall Observations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Born (Student)</dc:creator>
  <cp:lastModifiedBy>Seth Born (Student)</cp:lastModifiedBy>
  <cp:revision>8</cp:revision>
  <dcterms:created xsi:type="dcterms:W3CDTF">2024-06-26T02:16:51Z</dcterms:created>
  <dcterms:modified xsi:type="dcterms:W3CDTF">2024-07-31T19:36:36Z</dcterms:modified>
</cp:coreProperties>
</file>