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6" r:id="rId1"/>
  </p:sldMasterIdLst>
  <p:notesMasterIdLst>
    <p:notesMasterId r:id="rId10"/>
  </p:notesMasterIdLst>
  <p:sldIdLst>
    <p:sldId id="256" r:id="rId2"/>
    <p:sldId id="257" r:id="rId3"/>
    <p:sldId id="258" r:id="rId4"/>
    <p:sldId id="263" r:id="rId5"/>
    <p:sldId id="259" r:id="rId6"/>
    <p:sldId id="260" r:id="rId7"/>
    <p:sldId id="261" r:id="rId8"/>
    <p:sldId id="262"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Calibri Light" panose="020F0302020204030204" pitchFamily="34" charset="0"/>
      <p:regular r:id="rId15"/>
      <p:italic r:id="rId16"/>
    </p:embeddedFont>
    <p:embeddedFont>
      <p:font typeface="Corbel" panose="020B0503020204020204"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yFFyykRKaI0yPxeFl06r0fjjhb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2" d="100"/>
          <a:sy n="92" d="100"/>
        </p:scale>
        <p:origin x="307"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microsoft.com/office/2016/11/relationships/changesInfo" Target="changesInfos/changesInfo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y johnson" userId="25c68ebca75fcc76" providerId="LiveId" clId="{D2E9D5EE-8FC9-43E0-83E2-2F253631FD93}"/>
    <pc:docChg chg="undo redo custSel addSld delSld modSld">
      <pc:chgData name="amy johnson" userId="25c68ebca75fcc76" providerId="LiveId" clId="{D2E9D5EE-8FC9-43E0-83E2-2F253631FD93}" dt="2024-11-13T00:56:56.612" v="1207" actId="20577"/>
      <pc:docMkLst>
        <pc:docMk/>
      </pc:docMkLst>
      <pc:sldChg chg="modSp mod setBg modNotes">
        <pc:chgData name="amy johnson" userId="25c68ebca75fcc76" providerId="LiveId" clId="{D2E9D5EE-8FC9-43E0-83E2-2F253631FD93}" dt="2024-11-13T00:44:56.847" v="1172"/>
        <pc:sldMkLst>
          <pc:docMk/>
          <pc:sldMk cId="0" sldId="256"/>
        </pc:sldMkLst>
        <pc:spChg chg="mod">
          <ac:chgData name="amy johnson" userId="25c68ebca75fcc76" providerId="LiveId" clId="{D2E9D5EE-8FC9-43E0-83E2-2F253631FD93}" dt="2024-11-13T00:39:03.767" v="1079" actId="27636"/>
          <ac:spMkLst>
            <pc:docMk/>
            <pc:sldMk cId="0" sldId="256"/>
            <ac:spMk id="88" creationId="{00000000-0000-0000-0000-000000000000}"/>
          </ac:spMkLst>
        </pc:spChg>
      </pc:sldChg>
      <pc:sldChg chg="modSp mod modNotes">
        <pc:chgData name="amy johnson" userId="25c68ebca75fcc76" providerId="LiveId" clId="{D2E9D5EE-8FC9-43E0-83E2-2F253631FD93}" dt="2024-11-13T00:37:49.874" v="1061" actId="5793"/>
        <pc:sldMkLst>
          <pc:docMk/>
          <pc:sldMk cId="0" sldId="257"/>
        </pc:sldMkLst>
        <pc:spChg chg="mod">
          <ac:chgData name="amy johnson" userId="25c68ebca75fcc76" providerId="LiveId" clId="{D2E9D5EE-8FC9-43E0-83E2-2F253631FD93}" dt="2024-11-13T00:36:54.077" v="1035" actId="27636"/>
          <ac:spMkLst>
            <pc:docMk/>
            <pc:sldMk cId="0" sldId="257"/>
            <ac:spMk id="95" creationId="{00000000-0000-0000-0000-000000000000}"/>
          </ac:spMkLst>
        </pc:spChg>
        <pc:spChg chg="mod">
          <ac:chgData name="amy johnson" userId="25c68ebca75fcc76" providerId="LiveId" clId="{D2E9D5EE-8FC9-43E0-83E2-2F253631FD93}" dt="2024-11-13T00:37:49.874" v="1061" actId="5793"/>
          <ac:spMkLst>
            <pc:docMk/>
            <pc:sldMk cId="0" sldId="257"/>
            <ac:spMk id="96" creationId="{00000000-0000-0000-0000-000000000000}"/>
          </ac:spMkLst>
        </pc:spChg>
      </pc:sldChg>
      <pc:sldChg chg="addSp modSp mod">
        <pc:chgData name="amy johnson" userId="25c68ebca75fcc76" providerId="LiveId" clId="{D2E9D5EE-8FC9-43E0-83E2-2F253631FD93}" dt="2024-11-13T00:56:35.111" v="1204" actId="1036"/>
        <pc:sldMkLst>
          <pc:docMk/>
          <pc:sldMk cId="0" sldId="258"/>
        </pc:sldMkLst>
        <pc:spChg chg="mod">
          <ac:chgData name="amy johnson" userId="25c68ebca75fcc76" providerId="LiveId" clId="{D2E9D5EE-8FC9-43E0-83E2-2F253631FD93}" dt="2024-11-13T00:39:56.102" v="1083" actId="14100"/>
          <ac:spMkLst>
            <pc:docMk/>
            <pc:sldMk cId="0" sldId="258"/>
            <ac:spMk id="102" creationId="{00000000-0000-0000-0000-000000000000}"/>
          </ac:spMkLst>
        </pc:spChg>
        <pc:spChg chg="mod">
          <ac:chgData name="amy johnson" userId="25c68ebca75fcc76" providerId="LiveId" clId="{D2E9D5EE-8FC9-43E0-83E2-2F253631FD93}" dt="2024-11-13T00:56:35.111" v="1204" actId="1036"/>
          <ac:spMkLst>
            <pc:docMk/>
            <pc:sldMk cId="0" sldId="258"/>
            <ac:spMk id="103" creationId="{00000000-0000-0000-0000-000000000000}"/>
          </ac:spMkLst>
        </pc:spChg>
        <pc:spChg chg="mod">
          <ac:chgData name="amy johnson" userId="25c68ebca75fcc76" providerId="LiveId" clId="{D2E9D5EE-8FC9-43E0-83E2-2F253631FD93}" dt="2024-11-13T00:56:25.485" v="1194" actId="27636"/>
          <ac:spMkLst>
            <pc:docMk/>
            <pc:sldMk cId="0" sldId="258"/>
            <ac:spMk id="106" creationId="{00000000-0000-0000-0000-000000000000}"/>
          </ac:spMkLst>
        </pc:spChg>
        <pc:picChg chg="add mod modCrop">
          <ac:chgData name="amy johnson" userId="25c68ebca75fcc76" providerId="LiveId" clId="{D2E9D5EE-8FC9-43E0-83E2-2F253631FD93}" dt="2024-11-13T00:40:23.781" v="1108" actId="1035"/>
          <ac:picMkLst>
            <pc:docMk/>
            <pc:sldMk cId="0" sldId="258"/>
            <ac:picMk id="3" creationId="{78AEAC01-DC09-4A37-8803-6C99803E853E}"/>
          </ac:picMkLst>
        </pc:picChg>
        <pc:picChg chg="add mod">
          <ac:chgData name="amy johnson" userId="25c68ebca75fcc76" providerId="LiveId" clId="{D2E9D5EE-8FC9-43E0-83E2-2F253631FD93}" dt="2024-11-13T00:40:23.781" v="1108" actId="1035"/>
          <ac:picMkLst>
            <pc:docMk/>
            <pc:sldMk cId="0" sldId="258"/>
            <ac:picMk id="5" creationId="{EF5C4DCD-1586-48F2-98F1-E6221CE849E1}"/>
          </ac:picMkLst>
        </pc:picChg>
        <pc:picChg chg="add mod modCrop">
          <ac:chgData name="amy johnson" userId="25c68ebca75fcc76" providerId="LiveId" clId="{D2E9D5EE-8FC9-43E0-83E2-2F253631FD93}" dt="2024-11-13T00:40:36.912" v="1111" actId="1076"/>
          <ac:picMkLst>
            <pc:docMk/>
            <pc:sldMk cId="0" sldId="258"/>
            <ac:picMk id="7" creationId="{AA7E2C59-8180-4A92-82B4-4A321972B1EA}"/>
          </ac:picMkLst>
        </pc:picChg>
        <pc:picChg chg="mod">
          <ac:chgData name="amy johnson" userId="25c68ebca75fcc76" providerId="LiveId" clId="{D2E9D5EE-8FC9-43E0-83E2-2F253631FD93}" dt="2024-11-13T00:40:35.023" v="1110" actId="14100"/>
          <ac:picMkLst>
            <pc:docMk/>
            <pc:sldMk cId="0" sldId="258"/>
            <ac:picMk id="104" creationId="{00000000-0000-0000-0000-000000000000}"/>
          </ac:picMkLst>
        </pc:picChg>
        <pc:picChg chg="mod">
          <ac:chgData name="amy johnson" userId="25c68ebca75fcc76" providerId="LiveId" clId="{D2E9D5EE-8FC9-43E0-83E2-2F253631FD93}" dt="2024-11-13T00:40:28.337" v="1109" actId="14100"/>
          <ac:picMkLst>
            <pc:docMk/>
            <pc:sldMk cId="0" sldId="258"/>
            <ac:picMk id="105" creationId="{00000000-0000-0000-0000-000000000000}"/>
          </ac:picMkLst>
        </pc:picChg>
      </pc:sldChg>
      <pc:sldChg chg="addSp modSp mod">
        <pc:chgData name="amy johnson" userId="25c68ebca75fcc76" providerId="LiveId" clId="{D2E9D5EE-8FC9-43E0-83E2-2F253631FD93}" dt="2024-11-13T00:56:56.612" v="1207" actId="20577"/>
        <pc:sldMkLst>
          <pc:docMk/>
          <pc:sldMk cId="0" sldId="259"/>
        </pc:sldMkLst>
        <pc:spChg chg="mod">
          <ac:chgData name="amy johnson" userId="25c68ebca75fcc76" providerId="LiveId" clId="{D2E9D5EE-8FC9-43E0-83E2-2F253631FD93}" dt="2024-11-13T00:41:43.350" v="1126" actId="1076"/>
          <ac:spMkLst>
            <pc:docMk/>
            <pc:sldMk cId="0" sldId="259"/>
            <ac:spMk id="111" creationId="{00000000-0000-0000-0000-000000000000}"/>
          </ac:spMkLst>
        </pc:spChg>
        <pc:spChg chg="mod">
          <ac:chgData name="amy johnson" userId="25c68ebca75fcc76" providerId="LiveId" clId="{D2E9D5EE-8FC9-43E0-83E2-2F253631FD93}" dt="2024-11-13T00:44:38.738" v="1170" actId="1076"/>
          <ac:spMkLst>
            <pc:docMk/>
            <pc:sldMk cId="0" sldId="259"/>
            <ac:spMk id="112" creationId="{00000000-0000-0000-0000-000000000000}"/>
          </ac:spMkLst>
        </pc:spChg>
        <pc:spChg chg="mod">
          <ac:chgData name="amy johnson" userId="25c68ebca75fcc76" providerId="LiveId" clId="{D2E9D5EE-8FC9-43E0-83E2-2F253631FD93}" dt="2024-11-13T00:56:56.612" v="1207" actId="20577"/>
          <ac:spMkLst>
            <pc:docMk/>
            <pc:sldMk cId="0" sldId="259"/>
            <ac:spMk id="113" creationId="{00000000-0000-0000-0000-000000000000}"/>
          </ac:spMkLst>
        </pc:spChg>
        <pc:picChg chg="add mod">
          <ac:chgData name="amy johnson" userId="25c68ebca75fcc76" providerId="LiveId" clId="{D2E9D5EE-8FC9-43E0-83E2-2F253631FD93}" dt="2024-11-13T00:41:46.483" v="1130" actId="1036"/>
          <ac:picMkLst>
            <pc:docMk/>
            <pc:sldMk cId="0" sldId="259"/>
            <ac:picMk id="3" creationId="{C8C15ED7-09B2-43B3-9C43-6157D2834BFF}"/>
          </ac:picMkLst>
        </pc:picChg>
        <pc:picChg chg="add mod">
          <ac:chgData name="amy johnson" userId="25c68ebca75fcc76" providerId="LiveId" clId="{D2E9D5EE-8FC9-43E0-83E2-2F253631FD93}" dt="2024-11-13T00:42:14.757" v="1143" actId="14100"/>
          <ac:picMkLst>
            <pc:docMk/>
            <pc:sldMk cId="0" sldId="259"/>
            <ac:picMk id="5" creationId="{DFD549A5-82E4-492D-B732-57048A85CFA1}"/>
          </ac:picMkLst>
        </pc:picChg>
        <pc:picChg chg="add mod">
          <ac:chgData name="amy johnson" userId="25c68ebca75fcc76" providerId="LiveId" clId="{D2E9D5EE-8FC9-43E0-83E2-2F253631FD93}" dt="2024-11-13T00:44:41.326" v="1171" actId="1076"/>
          <ac:picMkLst>
            <pc:docMk/>
            <pc:sldMk cId="0" sldId="259"/>
            <ac:picMk id="7" creationId="{636A19EC-9979-4768-9420-4E03A4A689A1}"/>
          </ac:picMkLst>
        </pc:picChg>
      </pc:sldChg>
      <pc:sldChg chg="modSp mod modNotes">
        <pc:chgData name="amy johnson" userId="25c68ebca75fcc76" providerId="LiveId" clId="{D2E9D5EE-8FC9-43E0-83E2-2F253631FD93}" dt="2024-11-13T00:39:03.751" v="1076" actId="27636"/>
        <pc:sldMkLst>
          <pc:docMk/>
          <pc:sldMk cId="0" sldId="260"/>
        </pc:sldMkLst>
        <pc:spChg chg="mod">
          <ac:chgData name="amy johnson" userId="25c68ebca75fcc76" providerId="LiveId" clId="{D2E9D5EE-8FC9-43E0-83E2-2F253631FD93}" dt="2024-11-13T00:39:03.751" v="1076" actId="27636"/>
          <ac:spMkLst>
            <pc:docMk/>
            <pc:sldMk cId="0" sldId="260"/>
            <ac:spMk id="118" creationId="{00000000-0000-0000-0000-000000000000}"/>
          </ac:spMkLst>
        </pc:spChg>
      </pc:sldChg>
      <pc:sldChg chg="modSp mod modNotes">
        <pc:chgData name="amy johnson" userId="25c68ebca75fcc76" providerId="LiveId" clId="{D2E9D5EE-8FC9-43E0-83E2-2F253631FD93}" dt="2024-11-13T00:39:03.767" v="1077" actId="27636"/>
        <pc:sldMkLst>
          <pc:docMk/>
          <pc:sldMk cId="0" sldId="261"/>
        </pc:sldMkLst>
        <pc:spChg chg="mod">
          <ac:chgData name="amy johnson" userId="25c68ebca75fcc76" providerId="LiveId" clId="{D2E9D5EE-8FC9-43E0-83E2-2F253631FD93}" dt="2024-11-13T00:39:03.767" v="1077" actId="27636"/>
          <ac:spMkLst>
            <pc:docMk/>
            <pc:sldMk cId="0" sldId="261"/>
            <ac:spMk id="124" creationId="{00000000-0000-0000-0000-000000000000}"/>
          </ac:spMkLst>
        </pc:spChg>
      </pc:sldChg>
      <pc:sldChg chg="modSp mod modNotes">
        <pc:chgData name="amy johnson" userId="25c68ebca75fcc76" providerId="LiveId" clId="{D2E9D5EE-8FC9-43E0-83E2-2F253631FD93}" dt="2024-11-13T00:39:03.767" v="1078" actId="27636"/>
        <pc:sldMkLst>
          <pc:docMk/>
          <pc:sldMk cId="0" sldId="262"/>
        </pc:sldMkLst>
        <pc:spChg chg="mod">
          <ac:chgData name="amy johnson" userId="25c68ebca75fcc76" providerId="LiveId" clId="{D2E9D5EE-8FC9-43E0-83E2-2F253631FD93}" dt="2024-11-13T00:39:03.767" v="1078" actId="27636"/>
          <ac:spMkLst>
            <pc:docMk/>
            <pc:sldMk cId="0" sldId="262"/>
            <ac:spMk id="130" creationId="{00000000-0000-0000-0000-000000000000}"/>
          </ac:spMkLst>
        </pc:spChg>
      </pc:sldChg>
      <pc:sldChg chg="modSp new del mod modShow">
        <pc:chgData name="amy johnson" userId="25c68ebca75fcc76" providerId="LiveId" clId="{D2E9D5EE-8FC9-43E0-83E2-2F253631FD93}" dt="2024-11-12T23:28:43.494" v="36" actId="47"/>
        <pc:sldMkLst>
          <pc:docMk/>
          <pc:sldMk cId="2784984312" sldId="263"/>
        </pc:sldMkLst>
        <pc:spChg chg="mod">
          <ac:chgData name="amy johnson" userId="25c68ebca75fcc76" providerId="LiveId" clId="{D2E9D5EE-8FC9-43E0-83E2-2F253631FD93}" dt="2024-11-12T23:28:40.658" v="35" actId="1076"/>
          <ac:spMkLst>
            <pc:docMk/>
            <pc:sldMk cId="2784984312" sldId="263"/>
            <ac:spMk id="2" creationId="{6675FE59-4B85-4A4E-86CA-E16C2C51053F}"/>
          </ac:spMkLst>
        </pc:spChg>
      </pc:sldChg>
      <pc:sldChg chg="addSp delSp modSp add mod modShow">
        <pc:chgData name="amy johnson" userId="25c68ebca75fcc76" providerId="LiveId" clId="{D2E9D5EE-8FC9-43E0-83E2-2F253631FD93}" dt="2024-11-13T00:48:48.756" v="1179" actId="1076"/>
        <pc:sldMkLst>
          <pc:docMk/>
          <pc:sldMk cId="4282625795" sldId="263"/>
        </pc:sldMkLst>
        <pc:spChg chg="add del">
          <ac:chgData name="amy johnson" userId="25c68ebca75fcc76" providerId="LiveId" clId="{D2E9D5EE-8FC9-43E0-83E2-2F253631FD93}" dt="2024-11-13T00:07:29.864" v="463" actId="22"/>
          <ac:spMkLst>
            <pc:docMk/>
            <pc:sldMk cId="4282625795" sldId="263"/>
            <ac:spMk id="14" creationId="{6661B4FA-592C-48A8-A190-D666D3853F6A}"/>
          </ac:spMkLst>
        </pc:spChg>
        <pc:spChg chg="mod">
          <ac:chgData name="amy johnson" userId="25c68ebca75fcc76" providerId="LiveId" clId="{D2E9D5EE-8FC9-43E0-83E2-2F253631FD93}" dt="2024-11-13T00:41:09.756" v="1119" actId="1076"/>
          <ac:spMkLst>
            <pc:docMk/>
            <pc:sldMk cId="4282625795" sldId="263"/>
            <ac:spMk id="102" creationId="{00000000-0000-0000-0000-000000000000}"/>
          </ac:spMkLst>
        </pc:spChg>
        <pc:spChg chg="mod">
          <ac:chgData name="amy johnson" userId="25c68ebca75fcc76" providerId="LiveId" clId="{D2E9D5EE-8FC9-43E0-83E2-2F253631FD93}" dt="2024-11-13T00:46:26.572" v="1177" actId="12"/>
          <ac:spMkLst>
            <pc:docMk/>
            <pc:sldMk cId="4282625795" sldId="263"/>
            <ac:spMk id="103" creationId="{00000000-0000-0000-0000-000000000000}"/>
          </ac:spMkLst>
        </pc:spChg>
        <pc:spChg chg="del mod">
          <ac:chgData name="amy johnson" userId="25c68ebca75fcc76" providerId="LiveId" clId="{D2E9D5EE-8FC9-43E0-83E2-2F253631FD93}" dt="2024-11-12T23:28:53.177" v="42" actId="478"/>
          <ac:spMkLst>
            <pc:docMk/>
            <pc:sldMk cId="4282625795" sldId="263"/>
            <ac:spMk id="106" creationId="{00000000-0000-0000-0000-000000000000}"/>
          </ac:spMkLst>
        </pc:spChg>
        <pc:picChg chg="add mod modCrop">
          <ac:chgData name="amy johnson" userId="25c68ebca75fcc76" providerId="LiveId" clId="{D2E9D5EE-8FC9-43E0-83E2-2F253631FD93}" dt="2024-11-13T00:41:12.852" v="1120" actId="1076"/>
          <ac:picMkLst>
            <pc:docMk/>
            <pc:sldMk cId="4282625795" sldId="263"/>
            <ac:picMk id="3" creationId="{6F3E45DF-D085-490D-857E-EC2A5B86B629}"/>
          </ac:picMkLst>
        </pc:picChg>
        <pc:picChg chg="add mod ord modCrop">
          <ac:chgData name="amy johnson" userId="25c68ebca75fcc76" providerId="LiveId" clId="{D2E9D5EE-8FC9-43E0-83E2-2F253631FD93}" dt="2024-11-13T00:48:48.756" v="1179" actId="1076"/>
          <ac:picMkLst>
            <pc:docMk/>
            <pc:sldMk cId="4282625795" sldId="263"/>
            <ac:picMk id="5" creationId="{A3CECA6A-5E5A-484E-A8C1-083C54D378A9}"/>
          </ac:picMkLst>
        </pc:picChg>
        <pc:picChg chg="add mod ord">
          <ac:chgData name="amy johnson" userId="25c68ebca75fcc76" providerId="LiveId" clId="{D2E9D5EE-8FC9-43E0-83E2-2F253631FD93}" dt="2024-11-13T00:41:22.834" v="1123" actId="14100"/>
          <ac:picMkLst>
            <pc:docMk/>
            <pc:sldMk cId="4282625795" sldId="263"/>
            <ac:picMk id="7" creationId="{CADD7A5F-7499-4BF2-9625-598281C9BE99}"/>
          </ac:picMkLst>
        </pc:picChg>
        <pc:picChg chg="add mod">
          <ac:chgData name="amy johnson" userId="25c68ebca75fcc76" providerId="LiveId" clId="{D2E9D5EE-8FC9-43E0-83E2-2F253631FD93}" dt="2024-11-13T00:48:13.015" v="1178" actId="571"/>
          <ac:picMkLst>
            <pc:docMk/>
            <pc:sldMk cId="4282625795" sldId="263"/>
            <ac:picMk id="15" creationId="{EEFE914C-1B9A-4A5A-99E7-F9A72B612679}"/>
          </ac:picMkLst>
        </pc:picChg>
        <pc:picChg chg="del">
          <ac:chgData name="amy johnson" userId="25c68ebca75fcc76" providerId="LiveId" clId="{D2E9D5EE-8FC9-43E0-83E2-2F253631FD93}" dt="2024-11-12T23:28:49.559" v="39" actId="478"/>
          <ac:picMkLst>
            <pc:docMk/>
            <pc:sldMk cId="4282625795" sldId="263"/>
            <ac:picMk id="104" creationId="{00000000-0000-0000-0000-000000000000}"/>
          </ac:picMkLst>
        </pc:picChg>
        <pc:picChg chg="del">
          <ac:chgData name="amy johnson" userId="25c68ebca75fcc76" providerId="LiveId" clId="{D2E9D5EE-8FC9-43E0-83E2-2F253631FD93}" dt="2024-11-12T23:28:50.652" v="40" actId="478"/>
          <ac:picMkLst>
            <pc:docMk/>
            <pc:sldMk cId="4282625795" sldId="263"/>
            <ac:picMk id="10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5181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73E2-AB17-4B87-BA35-2DAA285AF4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435B27-4BA6-455E-96E5-DD92F5C18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7AFDF9-F067-4B14-ADDC-135982F26FB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FE25D00-63AA-4B80-B2DC-8518F6C54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6E2B3-324C-4A0A-A67A-A3F2681AB4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5834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3650-B694-47EA-ADE9-E76ED4A4B2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97BAF7-9226-4853-892E-647312804E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8815DC-DB15-4D07-9603-4E691D72C28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5656F69-247E-4E3E-B13D-987BAC7E0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E4D81-49A1-46CB-B977-ED8382A316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3276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06F2E6-443E-4EA8-9783-43665774B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43888B-7B65-440D-8FED-0A56040EA5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B4024-F72B-4C58-BDA2-B3A8D224C4A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D6F5380-4096-4B25-B56E-863F45FB4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64D22-03D3-43C4-A428-0F709DAFDAA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2376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949B-AABE-4FC4-8A0C-9E1A4E4825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6C476E-1070-4A1C-B759-CA0C14D3A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62E3A-C79F-4A0D-996C-1872F1CC033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4DC6C7D-63AE-470C-9E93-0055A9B1A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7E8D7-C930-4527-B91D-A490625B9B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2855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2ECD-357E-450F-8C5E-C0B1A8BB74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AF206C-8DA7-4625-9095-4A1F7D0150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A3D2AE-0FFB-4FBE-9820-2C2C35DD0CA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3EBC0AE-8620-4A0A-9924-CE1DDFD44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5940D-F7DB-48E1-A69A-1AAE25C79D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55602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18D0-CBEE-40A7-BAB9-4026131029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093F9F-A374-43BD-83ED-BCED4BEC3F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A1F812-EE00-46BE-A7A4-9C33F4D9EE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B53CCF-5D75-4EF6-BE37-B6FE399C5E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33FBF6F-F85D-44C6-B71B-290AB0D856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EAA82-83BC-43A8-B295-7BC93393CD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68575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7803-0988-4C5F-8FE1-688008FD2D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BB9387-4D36-47FE-BF95-7B400E5283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698450-81D1-4DFF-ADE7-5338F5209D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D8CD98-407C-4779-A3D4-B668675976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6E1992-D161-4801-82A9-CC9BD7ACFF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7D6466-559C-4ABF-A63F-4DAF2BA26DF5}"/>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A975D89-7FCF-4BF4-9D49-56F8745157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FC8677-D606-42AC-8C8F-D849B5CCE8B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969775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76E69-6EA5-4DF7-BDB9-B1ADC24B5E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961FAD-9F71-445C-B539-F8F31BBE8AB4}"/>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14E2CCD-5C03-47A4-A496-0C5FD246F5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F59025-756B-4D5C-8754-F41482AA16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1805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583819-6D22-45BA-8EAB-13E84548968D}"/>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1C87F41-4774-48F3-A234-261FD28671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D34656-24DC-47C3-8BBF-3E632815F4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1936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4F7A-588C-490B-B4C6-E2055BFE9A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259934-61DF-45E9-9D18-C048A0358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3974E5-2B95-4EC0-8DA7-757BF3EE6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DBD21-E563-4135-ABD3-FFA83ED331C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76AAF3F-4C63-4129-B5E7-92074C171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4BD53-45F1-4946-98B8-02DED1C99E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4639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F85F6-4A76-415D-84E6-E7216FF38A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66C86-7000-4145-BD70-3D0BB78D4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D97050-C86F-4B1B-9775-FCAC7F1FA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6B2AB-0BCB-4AC3-AD4B-B799EC7B470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6DCB6FE-34E6-4E90-8957-1355B520E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151DD-2D54-445B-B936-7D9C0139F3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409820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5F3909-68BD-44DA-A28F-F0AA569E14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D83B21-97EE-41B2-B795-74B36EFE30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18DE2-1424-4CE5-9553-69B7650BF5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E06E75FC-D19B-4469-B36E-62E205E0D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490FD-05B0-43E8-9411-8E6392679F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3804871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subTitle" idx="1"/>
          </p:nvPr>
        </p:nvSpPr>
        <p:spPr>
          <a:xfrm>
            <a:off x="4402666" y="4385734"/>
            <a:ext cx="3386667" cy="1655762"/>
          </a:xfrm>
          <a:prstGeom prst="rect">
            <a:avLst/>
          </a:prstGeom>
          <a:noFill/>
          <a:ln>
            <a:noFill/>
          </a:ln>
        </p:spPr>
        <p:txBody>
          <a:bodyPr spcFirstLastPara="1" wrap="square" lIns="91425" tIns="45700" rIns="91425" bIns="45700" anchor="ctr" anchorCtr="0">
            <a:normAutofit fontScale="92500" lnSpcReduction="20000"/>
          </a:bodyPr>
          <a:lstStyle/>
          <a:p>
            <a:pPr marL="0" lvl="0" indent="0" algn="ctr" rtl="0">
              <a:lnSpc>
                <a:spcPct val="90000"/>
              </a:lnSpc>
              <a:spcBef>
                <a:spcPts val="0"/>
              </a:spcBef>
              <a:spcAft>
                <a:spcPts val="0"/>
              </a:spcAft>
              <a:buSzPct val="80000"/>
              <a:buNone/>
            </a:pPr>
            <a:r>
              <a:rPr lang="en-US"/>
              <a:t>Amy Johnson</a:t>
            </a:r>
            <a:endParaRPr/>
          </a:p>
          <a:p>
            <a:pPr marL="0" lvl="0" indent="0" algn="ctr" rtl="0">
              <a:lnSpc>
                <a:spcPct val="90000"/>
              </a:lnSpc>
              <a:spcBef>
                <a:spcPts val="1400"/>
              </a:spcBef>
              <a:spcAft>
                <a:spcPts val="0"/>
              </a:spcAft>
              <a:buSzPct val="80000"/>
              <a:buNone/>
            </a:pPr>
            <a:r>
              <a:rPr lang="en-US"/>
              <a:t>Seth Carter</a:t>
            </a:r>
            <a:endParaRPr/>
          </a:p>
          <a:p>
            <a:pPr marL="0" lvl="0" indent="0" algn="ctr" rtl="0">
              <a:lnSpc>
                <a:spcPct val="90000"/>
              </a:lnSpc>
              <a:spcBef>
                <a:spcPts val="1400"/>
              </a:spcBef>
              <a:spcAft>
                <a:spcPts val="0"/>
              </a:spcAft>
              <a:buSzPct val="80000"/>
              <a:buNone/>
            </a:pPr>
            <a:r>
              <a:rPr lang="en-US"/>
              <a:t>Eduardo Camacho</a:t>
            </a:r>
            <a:endParaRPr/>
          </a:p>
          <a:p>
            <a:pPr marL="0" lvl="0" indent="0" algn="ctr" rtl="0">
              <a:lnSpc>
                <a:spcPct val="90000"/>
              </a:lnSpc>
              <a:spcBef>
                <a:spcPts val="1400"/>
              </a:spcBef>
              <a:spcAft>
                <a:spcPts val="0"/>
              </a:spcAft>
              <a:buSzPct val="80000"/>
              <a:buNone/>
            </a:pPr>
            <a:r>
              <a:rPr lang="en-US"/>
              <a:t>Rafaela Peterson</a:t>
            </a:r>
            <a:endParaRPr/>
          </a:p>
        </p:txBody>
      </p:sp>
      <p:sp>
        <p:nvSpPr>
          <p:cNvPr id="89" name="Google Shape;89;p1"/>
          <p:cNvSpPr txBox="1"/>
          <p:nvPr/>
        </p:nvSpPr>
        <p:spPr>
          <a:xfrm>
            <a:off x="2484964" y="2338531"/>
            <a:ext cx="7222068" cy="954107"/>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200" b="0" i="0" u="none" strike="noStrike" cap="none">
                <a:solidFill>
                  <a:schemeClr val="dk1"/>
                </a:solidFill>
                <a:latin typeface="Corbel"/>
                <a:ea typeface="Corbel"/>
                <a:cs typeface="Corbel"/>
                <a:sym typeface="Corbel"/>
              </a:rPr>
              <a:t>Data Analytics Bootcamp – Project 1</a:t>
            </a:r>
            <a:endParaRPr/>
          </a:p>
          <a:p>
            <a:pPr marL="0" marR="0" lvl="0" indent="0" algn="ctr" rtl="0">
              <a:spcBef>
                <a:spcPts val="0"/>
              </a:spcBef>
              <a:spcAft>
                <a:spcPts val="0"/>
              </a:spcAft>
              <a:buNone/>
            </a:pPr>
            <a:r>
              <a:rPr lang="en-US" sz="2400" b="0" i="0" u="none" strike="noStrike" cap="none">
                <a:solidFill>
                  <a:schemeClr val="dk1"/>
                </a:solidFill>
                <a:latin typeface="Corbel"/>
                <a:ea typeface="Corbel"/>
                <a:cs typeface="Corbel"/>
                <a:sym typeface="Corbel"/>
              </a:rPr>
              <a:t>November 12, 2024</a:t>
            </a:r>
            <a:endParaRPr sz="2400" b="0" i="0" u="none" strike="noStrike" cap="none">
              <a:solidFill>
                <a:schemeClr val="dk1"/>
              </a:solidFill>
              <a:latin typeface="Corbel"/>
              <a:ea typeface="Corbel"/>
              <a:cs typeface="Corbel"/>
              <a:sym typeface="Corbel"/>
            </a:endParaRPr>
          </a:p>
        </p:txBody>
      </p:sp>
      <p:sp>
        <p:nvSpPr>
          <p:cNvPr id="90" name="Google Shape;90;p1"/>
          <p:cNvSpPr txBox="1"/>
          <p:nvPr/>
        </p:nvSpPr>
        <p:spPr>
          <a:xfrm>
            <a:off x="186264" y="1142205"/>
            <a:ext cx="11819467" cy="101566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6000" b="1" i="0" u="none" strike="noStrike" cap="none">
                <a:solidFill>
                  <a:schemeClr val="lt1"/>
                </a:solidFill>
                <a:latin typeface="Corbel"/>
                <a:ea typeface="Corbel"/>
                <a:cs typeface="Corbel"/>
                <a:sym typeface="Corbel"/>
              </a:rPr>
              <a:t>United States Housing Market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36413" y="242277"/>
            <a:ext cx="11736755" cy="8440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dirty="0"/>
              <a:t>What are the trends with the housing market?</a:t>
            </a:r>
            <a:endParaRPr dirty="0"/>
          </a:p>
        </p:txBody>
      </p:sp>
      <p:sp>
        <p:nvSpPr>
          <p:cNvPr id="96" name="Google Shape;96;p2"/>
          <p:cNvSpPr txBox="1">
            <a:spLocks noGrp="1"/>
          </p:cNvSpPr>
          <p:nvPr>
            <p:ph idx="1"/>
          </p:nvPr>
        </p:nvSpPr>
        <p:spPr>
          <a:xfrm>
            <a:off x="1143000" y="1219200"/>
            <a:ext cx="9872871" cy="4876800"/>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ts val="1920"/>
              <a:buNone/>
            </a:pPr>
            <a:r>
              <a:rPr lang="en-US" sz="2400" b="1" dirty="0"/>
              <a:t>Datasets were analyzed to determine trends and examine relationships between United States Median House Price and:</a:t>
            </a:r>
            <a:endParaRPr dirty="0"/>
          </a:p>
          <a:p>
            <a:pPr marL="274320" lvl="1" indent="0" algn="l" rtl="0">
              <a:lnSpc>
                <a:spcPct val="90000"/>
              </a:lnSpc>
              <a:spcBef>
                <a:spcPts val="200"/>
              </a:spcBef>
              <a:spcAft>
                <a:spcPts val="0"/>
              </a:spcAft>
              <a:buSzPts val="1600"/>
              <a:buNone/>
            </a:pPr>
            <a:endParaRPr lang="en-US" dirty="0"/>
          </a:p>
          <a:p>
            <a:pPr marL="457200" lvl="1" indent="-182880" algn="l" rtl="0">
              <a:lnSpc>
                <a:spcPct val="90000"/>
              </a:lnSpc>
              <a:spcBef>
                <a:spcPts val="200"/>
              </a:spcBef>
              <a:spcAft>
                <a:spcPts val="0"/>
              </a:spcAft>
              <a:buSzPts val="1600"/>
              <a:buChar char="•"/>
            </a:pPr>
            <a:r>
              <a:rPr lang="en-US" dirty="0"/>
              <a:t>Median Household Income</a:t>
            </a:r>
            <a:endParaRPr dirty="0"/>
          </a:p>
          <a:p>
            <a:pPr marL="457200" lvl="1" indent="-182880" algn="l" rtl="0">
              <a:lnSpc>
                <a:spcPct val="90000"/>
              </a:lnSpc>
              <a:spcBef>
                <a:spcPts val="600"/>
              </a:spcBef>
              <a:spcAft>
                <a:spcPts val="0"/>
              </a:spcAft>
              <a:buSzPts val="1600"/>
              <a:buChar char="•"/>
            </a:pPr>
            <a:r>
              <a:rPr lang="en-US" dirty="0"/>
              <a:t>Inflation Rate</a:t>
            </a:r>
            <a:endParaRPr dirty="0"/>
          </a:p>
          <a:p>
            <a:pPr marL="457200" lvl="1" indent="-182880" algn="l" rtl="0">
              <a:lnSpc>
                <a:spcPct val="90000"/>
              </a:lnSpc>
              <a:spcBef>
                <a:spcPts val="600"/>
              </a:spcBef>
              <a:spcAft>
                <a:spcPts val="0"/>
              </a:spcAft>
              <a:buSzPts val="1600"/>
              <a:buChar char="•"/>
            </a:pPr>
            <a:r>
              <a:rPr lang="en-US" dirty="0"/>
              <a:t>Interest Rates</a:t>
            </a:r>
            <a:endParaRPr dirty="0"/>
          </a:p>
          <a:p>
            <a:pPr marL="457200" lvl="1" indent="-182880" algn="l" rtl="0">
              <a:lnSpc>
                <a:spcPct val="90000"/>
              </a:lnSpc>
              <a:spcBef>
                <a:spcPts val="600"/>
              </a:spcBef>
              <a:spcAft>
                <a:spcPts val="0"/>
              </a:spcAft>
              <a:buSzPts val="1600"/>
              <a:buChar char="•"/>
            </a:pPr>
            <a:r>
              <a:rPr lang="en-US" dirty="0"/>
              <a:t>Population Growth</a:t>
            </a:r>
            <a:endParaRPr dirty="0"/>
          </a:p>
          <a:p>
            <a:pPr marL="457200" lvl="1" indent="-182880" algn="l" rtl="0">
              <a:lnSpc>
                <a:spcPct val="90000"/>
              </a:lnSpc>
              <a:spcBef>
                <a:spcPts val="600"/>
              </a:spcBef>
              <a:spcAft>
                <a:spcPts val="0"/>
              </a:spcAft>
              <a:buSzPts val="1600"/>
              <a:buChar char="•"/>
            </a:pPr>
            <a:r>
              <a:rPr lang="en-US" dirty="0"/>
              <a:t>Housing Inventory</a:t>
            </a:r>
            <a:endParaRPr dirty="0"/>
          </a:p>
          <a:p>
            <a:pPr marL="457200" lvl="1" indent="-182880" algn="l" rtl="0">
              <a:lnSpc>
                <a:spcPct val="90000"/>
              </a:lnSpc>
              <a:spcBef>
                <a:spcPts val="600"/>
              </a:spcBef>
              <a:spcAft>
                <a:spcPts val="0"/>
              </a:spcAft>
              <a:buSzPts val="1600"/>
              <a:buChar char="•"/>
            </a:pPr>
            <a:r>
              <a:rPr lang="en-US" dirty="0"/>
              <a:t>Unemployment Rate</a:t>
            </a:r>
            <a:endParaRPr dirty="0"/>
          </a:p>
          <a:p>
            <a:pPr marL="457200" lvl="1" indent="-81279" algn="l" rtl="0">
              <a:lnSpc>
                <a:spcPct val="90000"/>
              </a:lnSpc>
              <a:spcBef>
                <a:spcPts val="600"/>
              </a:spcBef>
              <a:spcAft>
                <a:spcPts val="0"/>
              </a:spcAft>
              <a:buSzPts val="1600"/>
              <a:buNone/>
            </a:pPr>
            <a:endParaRPr dirty="0"/>
          </a:p>
        </p:txBody>
      </p:sp>
      <p:pic>
        <p:nvPicPr>
          <p:cNvPr id="97" name="Google Shape;97;p2"/>
          <p:cNvPicPr preferRelativeResize="0"/>
          <p:nvPr/>
        </p:nvPicPr>
        <p:blipFill rotWithShape="1">
          <a:blip r:embed="rId3">
            <a:alphaModFix/>
          </a:blip>
          <a:srcRect/>
          <a:stretch/>
        </p:blipFill>
        <p:spPr>
          <a:xfrm>
            <a:off x="5462954" y="2450785"/>
            <a:ext cx="5844557" cy="33052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0" y="0"/>
            <a:ext cx="11743267" cy="73533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orbel"/>
              <a:buNone/>
            </a:pPr>
            <a:r>
              <a:rPr lang="en-US" sz="3600" b="1" dirty="0">
                <a:latin typeface="Corbel"/>
                <a:ea typeface="Corbel"/>
                <a:cs typeface="Corbel"/>
                <a:sym typeface="Corbel"/>
              </a:rPr>
              <a:t>United States Median House Price vs Median Household Income</a:t>
            </a:r>
            <a:endParaRPr sz="3600" dirty="0"/>
          </a:p>
        </p:txBody>
      </p:sp>
      <p:sp>
        <p:nvSpPr>
          <p:cNvPr id="103" name="Google Shape;103;p3"/>
          <p:cNvSpPr txBox="1">
            <a:spLocks noGrp="1"/>
          </p:cNvSpPr>
          <p:nvPr>
            <p:ph idx="1"/>
          </p:nvPr>
        </p:nvSpPr>
        <p:spPr>
          <a:xfrm>
            <a:off x="7173882" y="4389123"/>
            <a:ext cx="4893746" cy="1535698"/>
          </a:xfrm>
          <a:prstGeom prst="rect">
            <a:avLst/>
          </a:prstGeom>
          <a:noFill/>
          <a:ln>
            <a:solidFill>
              <a:srgbClr val="7030A0"/>
            </a:solidFill>
          </a:ln>
        </p:spPr>
        <p:txBody>
          <a:bodyPr spcFirstLastPara="1" wrap="square" lIns="91425" tIns="45700" rIns="91425" bIns="45700" anchor="t" anchorCtr="0">
            <a:normAutofit fontScale="92500"/>
          </a:bodyPr>
          <a:lstStyle/>
          <a:p>
            <a:pPr marL="228600" lvl="0" indent="-182880" algn="l" rtl="0">
              <a:lnSpc>
                <a:spcPct val="90000"/>
              </a:lnSpc>
              <a:spcBef>
                <a:spcPts val="0"/>
              </a:spcBef>
              <a:spcAft>
                <a:spcPts val="0"/>
              </a:spcAft>
              <a:buSzPct val="90000"/>
              <a:buChar char="•"/>
            </a:pPr>
            <a:r>
              <a:rPr lang="en-US" sz="2000" dirty="0"/>
              <a:t>There is a positive relationship with Median House Price and Median Household Income in the United States. </a:t>
            </a:r>
          </a:p>
          <a:p>
            <a:pPr marL="228600" lvl="0" indent="-182880" algn="l" rtl="0">
              <a:lnSpc>
                <a:spcPct val="90000"/>
              </a:lnSpc>
              <a:spcBef>
                <a:spcPts val="0"/>
              </a:spcBef>
              <a:spcAft>
                <a:spcPts val="0"/>
              </a:spcAft>
              <a:buSzPct val="90000"/>
              <a:buChar char="•"/>
            </a:pPr>
            <a:r>
              <a:rPr lang="en-US" sz="2000" dirty="0"/>
              <a:t>As Median House Price increases, so does the Median Household Income year over year.</a:t>
            </a:r>
          </a:p>
        </p:txBody>
      </p:sp>
      <p:pic>
        <p:nvPicPr>
          <p:cNvPr id="104" name="Google Shape;104;p3"/>
          <p:cNvPicPr preferRelativeResize="0"/>
          <p:nvPr/>
        </p:nvPicPr>
        <p:blipFill rotWithShape="1">
          <a:blip r:embed="rId3">
            <a:alphaModFix/>
          </a:blip>
          <a:srcRect/>
          <a:stretch/>
        </p:blipFill>
        <p:spPr>
          <a:xfrm>
            <a:off x="124372" y="3077211"/>
            <a:ext cx="6979365" cy="3631159"/>
          </a:xfrm>
          <a:prstGeom prst="rect">
            <a:avLst/>
          </a:prstGeom>
          <a:noFill/>
          <a:ln w="19050">
            <a:solidFill>
              <a:schemeClr val="accent4"/>
            </a:solidFill>
          </a:ln>
        </p:spPr>
      </p:pic>
      <p:pic>
        <p:nvPicPr>
          <p:cNvPr id="105" name="Google Shape;105;p3"/>
          <p:cNvPicPr preferRelativeResize="0"/>
          <p:nvPr/>
        </p:nvPicPr>
        <p:blipFill rotWithShape="1">
          <a:blip r:embed="rId4">
            <a:alphaModFix/>
          </a:blip>
          <a:srcRect t="509"/>
          <a:stretch/>
        </p:blipFill>
        <p:spPr>
          <a:xfrm>
            <a:off x="7173883" y="623457"/>
            <a:ext cx="5001491" cy="3715788"/>
          </a:xfrm>
          <a:prstGeom prst="rect">
            <a:avLst/>
          </a:prstGeom>
          <a:noFill/>
          <a:ln w="19050">
            <a:solidFill>
              <a:srgbClr val="7030A0"/>
            </a:solidFill>
          </a:ln>
        </p:spPr>
      </p:pic>
      <p:sp>
        <p:nvSpPr>
          <p:cNvPr id="106" name="Google Shape;106;p3"/>
          <p:cNvSpPr txBox="1"/>
          <p:nvPr/>
        </p:nvSpPr>
        <p:spPr>
          <a:xfrm>
            <a:off x="16626" y="623456"/>
            <a:ext cx="6979365" cy="2377439"/>
          </a:xfrm>
          <a:prstGeom prst="rect">
            <a:avLst/>
          </a:prstGeom>
          <a:noFill/>
          <a:ln>
            <a:solidFill>
              <a:schemeClr val="accent4"/>
            </a:solidFill>
          </a:ln>
        </p:spPr>
        <p:txBody>
          <a:bodyPr spcFirstLastPara="1" wrap="square" lIns="91425" tIns="45700" rIns="91425" bIns="45700" anchor="t" anchorCtr="0">
            <a:normAutofit lnSpcReduction="10000"/>
          </a:bodyPr>
          <a:lstStyle/>
          <a:p>
            <a:pPr marL="228600" marR="0" lvl="0" indent="-182880" algn="l" rtl="0">
              <a:lnSpc>
                <a:spcPct val="90000"/>
              </a:lnSpc>
              <a:spcBef>
                <a:spcPts val="0"/>
              </a:spcBef>
              <a:spcAft>
                <a:spcPts val="0"/>
              </a:spcAft>
              <a:buSzPct val="90000"/>
              <a:buFont typeface="Corbel"/>
              <a:buChar char="•"/>
            </a:pPr>
            <a:r>
              <a:rPr lang="en-US" b="0" i="0" u="none" strike="noStrike" cap="none" dirty="0">
                <a:latin typeface="Corbel"/>
                <a:ea typeface="Corbel"/>
                <a:cs typeface="Corbel"/>
                <a:sym typeface="Corbel"/>
              </a:rPr>
              <a:t>Median Household Income does not increase at the same rate as Median House Price in the United States year over year</a:t>
            </a:r>
          </a:p>
          <a:p>
            <a:pPr marL="228600" marR="0" lvl="0" indent="-182880" algn="l" rtl="0">
              <a:lnSpc>
                <a:spcPct val="90000"/>
              </a:lnSpc>
              <a:spcBef>
                <a:spcPts val="0"/>
              </a:spcBef>
              <a:spcAft>
                <a:spcPts val="0"/>
              </a:spcAft>
              <a:buSzPct val="90000"/>
              <a:buFont typeface="Corbel"/>
              <a:buChar char="•"/>
            </a:pPr>
            <a:r>
              <a:rPr lang="en-US" b="0" i="0" u="none" strike="noStrike" cap="none" dirty="0">
                <a:latin typeface="Corbel"/>
                <a:ea typeface="Corbel"/>
                <a:cs typeface="Corbel"/>
                <a:sym typeface="Corbel"/>
              </a:rPr>
              <a:t>Median House Prices may dip slightly from time to time, but looking at the greater picture overall, it always trends upwards</a:t>
            </a:r>
          </a:p>
          <a:p>
            <a:pPr marL="788670" lvl="1" indent="-285750">
              <a:lnSpc>
                <a:spcPct val="90000"/>
              </a:lnSpc>
              <a:buSzPct val="90000"/>
              <a:buFont typeface="Courier New" panose="02070309020205020404" pitchFamily="49" charset="0"/>
              <a:buChar char="o"/>
            </a:pPr>
            <a:r>
              <a:rPr lang="en-US" sz="1600" b="0" i="0" u="none" strike="noStrike" cap="none" dirty="0">
                <a:latin typeface="Corbel"/>
                <a:ea typeface="Corbel"/>
                <a:cs typeface="Corbel"/>
                <a:sym typeface="Corbel"/>
              </a:rPr>
              <a:t>Median Home Prices increase year or year and then dip a bit just for a couple of years like in years 2008-2009 and 2018-2019</a:t>
            </a:r>
          </a:p>
          <a:p>
            <a:pPr marL="788670" lvl="5" indent="-285750">
              <a:lnSpc>
                <a:spcPct val="90000"/>
              </a:lnSpc>
              <a:buSzPct val="90000"/>
              <a:buFont typeface="Courier New" panose="02070309020205020404" pitchFamily="49" charset="0"/>
              <a:buChar char="o"/>
            </a:pPr>
            <a:r>
              <a:rPr lang="en-US" sz="1600" dirty="0">
                <a:latin typeface="Corbel"/>
                <a:ea typeface="Corbel"/>
                <a:cs typeface="Corbel"/>
                <a:sym typeface="Corbel"/>
              </a:rPr>
              <a:t>I</a:t>
            </a:r>
            <a:r>
              <a:rPr lang="en-US" sz="1600" b="0" i="0" u="none" strike="noStrike" cap="none" dirty="0">
                <a:latin typeface="Corbel"/>
                <a:ea typeface="Corbel"/>
                <a:cs typeface="Corbel"/>
                <a:sym typeface="Corbel"/>
              </a:rPr>
              <a:t>t seems that we may be seeing that same trend in 2023-2024 since Median House Prices dipped from 2022</a:t>
            </a:r>
          </a:p>
          <a:p>
            <a:pPr marL="788670" lvl="5" indent="-285750">
              <a:lnSpc>
                <a:spcPct val="90000"/>
              </a:lnSpc>
              <a:buSzPct val="90000"/>
              <a:buFont typeface="Courier New" panose="02070309020205020404" pitchFamily="49" charset="0"/>
              <a:buChar char="o"/>
            </a:pPr>
            <a:r>
              <a:rPr lang="en-US" sz="1600" b="0" i="0" u="none" strike="noStrike" cap="none" dirty="0">
                <a:latin typeface="Corbel"/>
                <a:ea typeface="Corbel"/>
                <a:cs typeface="Corbel"/>
                <a:sym typeface="Corbel"/>
              </a:rPr>
              <a:t>Seeing how that trend has repeated itself, I'd guess that in 2024-2025 would be a good time to buy a house</a:t>
            </a:r>
          </a:p>
        </p:txBody>
      </p:sp>
      <p:pic>
        <p:nvPicPr>
          <p:cNvPr id="7" name="Picture 6">
            <a:extLst>
              <a:ext uri="{FF2B5EF4-FFF2-40B4-BE49-F238E27FC236}">
                <a16:creationId xmlns:a16="http://schemas.microsoft.com/office/drawing/2014/main" id="{AA7E2C59-8180-4A92-82B4-4A321972B1EA}"/>
              </a:ext>
            </a:extLst>
          </p:cNvPr>
          <p:cNvPicPr>
            <a:picLocks noChangeAspect="1"/>
          </p:cNvPicPr>
          <p:nvPr/>
        </p:nvPicPr>
        <p:blipFill rotWithShape="1">
          <a:blip r:embed="rId5"/>
          <a:srcRect b="51821"/>
          <a:stretch/>
        </p:blipFill>
        <p:spPr>
          <a:xfrm>
            <a:off x="7332571" y="6016759"/>
            <a:ext cx="4735057" cy="687800"/>
          </a:xfrm>
          <a:prstGeom prst="rect">
            <a:avLst/>
          </a:prstGeom>
        </p:spPr>
      </p:pic>
      <p:pic>
        <p:nvPicPr>
          <p:cNvPr id="3" name="Picture 2">
            <a:extLst>
              <a:ext uri="{FF2B5EF4-FFF2-40B4-BE49-F238E27FC236}">
                <a16:creationId xmlns:a16="http://schemas.microsoft.com/office/drawing/2014/main" id="{78AEAC01-DC09-4A37-8803-6C99803E853E}"/>
              </a:ext>
            </a:extLst>
          </p:cNvPr>
          <p:cNvPicPr>
            <a:picLocks noChangeAspect="1"/>
          </p:cNvPicPr>
          <p:nvPr/>
        </p:nvPicPr>
        <p:blipFill rotWithShape="1">
          <a:blip r:embed="rId6"/>
          <a:srcRect b="37806"/>
          <a:stretch/>
        </p:blipFill>
        <p:spPr>
          <a:xfrm>
            <a:off x="808597" y="3539157"/>
            <a:ext cx="3175050" cy="442676"/>
          </a:xfrm>
          <a:prstGeom prst="rect">
            <a:avLst/>
          </a:prstGeom>
        </p:spPr>
      </p:pic>
      <p:pic>
        <p:nvPicPr>
          <p:cNvPr id="5" name="Picture 4">
            <a:extLst>
              <a:ext uri="{FF2B5EF4-FFF2-40B4-BE49-F238E27FC236}">
                <a16:creationId xmlns:a16="http://schemas.microsoft.com/office/drawing/2014/main" id="{EF5C4DCD-1586-48F2-98F1-E6221CE849E1}"/>
              </a:ext>
            </a:extLst>
          </p:cNvPr>
          <p:cNvPicPr>
            <a:picLocks noChangeAspect="1"/>
          </p:cNvPicPr>
          <p:nvPr/>
        </p:nvPicPr>
        <p:blipFill>
          <a:blip r:embed="rId7"/>
          <a:stretch>
            <a:fillRect/>
          </a:stretch>
        </p:blipFill>
        <p:spPr>
          <a:xfrm>
            <a:off x="808597" y="4066005"/>
            <a:ext cx="3505708" cy="4426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01"/>
        <p:cNvGrpSpPr/>
        <p:nvPr/>
      </p:nvGrpSpPr>
      <p:grpSpPr>
        <a:xfrm>
          <a:off x="0" y="0"/>
          <a:ext cx="0" cy="0"/>
          <a:chOff x="0" y="0"/>
          <a:chExt cx="0" cy="0"/>
        </a:xfrm>
      </p:grpSpPr>
      <p:pic>
        <p:nvPicPr>
          <p:cNvPr id="7" name="Picture 6">
            <a:extLst>
              <a:ext uri="{FF2B5EF4-FFF2-40B4-BE49-F238E27FC236}">
                <a16:creationId xmlns:a16="http://schemas.microsoft.com/office/drawing/2014/main" id="{CADD7A5F-7499-4BF2-9625-598281C9BE99}"/>
              </a:ext>
            </a:extLst>
          </p:cNvPr>
          <p:cNvPicPr>
            <a:picLocks noChangeAspect="1"/>
          </p:cNvPicPr>
          <p:nvPr/>
        </p:nvPicPr>
        <p:blipFill>
          <a:blip r:embed="rId3"/>
          <a:stretch>
            <a:fillRect/>
          </a:stretch>
        </p:blipFill>
        <p:spPr>
          <a:xfrm>
            <a:off x="31119" y="3337650"/>
            <a:ext cx="4357220" cy="3258189"/>
          </a:xfrm>
          <a:prstGeom prst="rect">
            <a:avLst/>
          </a:prstGeom>
          <a:ln w="19050">
            <a:solidFill>
              <a:srgbClr val="7030A0"/>
            </a:solidFill>
          </a:ln>
        </p:spPr>
      </p:pic>
      <p:pic>
        <p:nvPicPr>
          <p:cNvPr id="5" name="Picture 4">
            <a:extLst>
              <a:ext uri="{FF2B5EF4-FFF2-40B4-BE49-F238E27FC236}">
                <a16:creationId xmlns:a16="http://schemas.microsoft.com/office/drawing/2014/main" id="{A3CECA6A-5E5A-484E-A8C1-083C54D378A9}"/>
              </a:ext>
            </a:extLst>
          </p:cNvPr>
          <p:cNvPicPr>
            <a:picLocks noChangeAspect="1"/>
          </p:cNvPicPr>
          <p:nvPr/>
        </p:nvPicPr>
        <p:blipFill rotWithShape="1">
          <a:blip r:embed="rId4"/>
          <a:srcRect t="1415" b="-1"/>
          <a:stretch/>
        </p:blipFill>
        <p:spPr>
          <a:xfrm>
            <a:off x="4139738" y="3286616"/>
            <a:ext cx="4739854" cy="3507200"/>
          </a:xfrm>
          <a:prstGeom prst="rect">
            <a:avLst/>
          </a:prstGeom>
          <a:ln w="19050">
            <a:solidFill>
              <a:srgbClr val="C00000"/>
            </a:solidFill>
          </a:ln>
        </p:spPr>
      </p:pic>
      <p:sp>
        <p:nvSpPr>
          <p:cNvPr id="102" name="Google Shape;102;p3"/>
          <p:cNvSpPr txBox="1">
            <a:spLocks noGrp="1"/>
          </p:cNvSpPr>
          <p:nvPr>
            <p:ph type="title"/>
          </p:nvPr>
        </p:nvSpPr>
        <p:spPr>
          <a:xfrm>
            <a:off x="0" y="0"/>
            <a:ext cx="11743267" cy="8720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ct val="100000"/>
              <a:buFont typeface="Corbel"/>
              <a:buNone/>
            </a:pPr>
            <a:r>
              <a:rPr lang="en-US" sz="3600" b="1" dirty="0">
                <a:latin typeface="Corbel"/>
                <a:ea typeface="Corbel"/>
                <a:cs typeface="Corbel"/>
                <a:sym typeface="Corbel"/>
              </a:rPr>
              <a:t>Backup Data</a:t>
            </a:r>
            <a:endParaRPr sz="3600" dirty="0"/>
          </a:p>
        </p:txBody>
      </p:sp>
      <p:sp>
        <p:nvSpPr>
          <p:cNvPr id="103" name="Google Shape;103;p3"/>
          <p:cNvSpPr txBox="1">
            <a:spLocks noGrp="1"/>
          </p:cNvSpPr>
          <p:nvPr>
            <p:ph idx="1"/>
          </p:nvPr>
        </p:nvSpPr>
        <p:spPr>
          <a:xfrm>
            <a:off x="195194" y="852636"/>
            <a:ext cx="6159029" cy="2319250"/>
          </a:xfrm>
          <a:prstGeom prst="rect">
            <a:avLst/>
          </a:prstGeom>
          <a:noFill/>
          <a:ln>
            <a:noFill/>
          </a:ln>
        </p:spPr>
        <p:txBody>
          <a:bodyPr spcFirstLastPara="1" wrap="square" lIns="91425" tIns="45700" rIns="91425" bIns="45700" anchor="t" anchorCtr="0">
            <a:normAutofit fontScale="77500" lnSpcReduction="20000"/>
          </a:bodyPr>
          <a:lstStyle/>
          <a:p>
            <a:pPr marL="228600" lvl="0" indent="-182880" algn="l" rtl="0">
              <a:lnSpc>
                <a:spcPct val="90000"/>
              </a:lnSpc>
              <a:spcBef>
                <a:spcPts val="0"/>
              </a:spcBef>
              <a:spcAft>
                <a:spcPts val="0"/>
              </a:spcAft>
              <a:buSzPct val="90000"/>
              <a:buChar char="•"/>
            </a:pPr>
            <a:r>
              <a:rPr lang="en-US" dirty="0"/>
              <a:t>There is a VERY strong analysis with </a:t>
            </a:r>
            <a:r>
              <a:rPr lang="en-US" b="1" dirty="0">
                <a:solidFill>
                  <a:schemeClr val="accent4"/>
                </a:solidFill>
              </a:rPr>
              <a:t>Median House Price and Year </a:t>
            </a:r>
            <a:r>
              <a:rPr lang="en-US" dirty="0"/>
              <a:t>and a slight ongoing pattern of increasing for a few years and then decreasing the following years before increasing again</a:t>
            </a:r>
          </a:p>
          <a:p>
            <a:pPr marL="228600" lvl="0" indent="-182880" algn="l" rtl="0">
              <a:lnSpc>
                <a:spcPct val="90000"/>
              </a:lnSpc>
              <a:spcBef>
                <a:spcPts val="0"/>
              </a:spcBef>
              <a:spcAft>
                <a:spcPts val="0"/>
              </a:spcAft>
              <a:buSzPct val="90000"/>
              <a:buChar char="•"/>
            </a:pPr>
            <a:r>
              <a:rPr lang="en-US" b="1" dirty="0">
                <a:solidFill>
                  <a:srgbClr val="C00000"/>
                </a:solidFill>
              </a:rPr>
              <a:t>Median Household Income by Year </a:t>
            </a:r>
            <a:r>
              <a:rPr lang="en-US" dirty="0"/>
              <a:t>also shows a similar trend, but not as strong</a:t>
            </a:r>
          </a:p>
          <a:p>
            <a:pPr marL="228600" lvl="0" indent="-182880" algn="l" rtl="0">
              <a:lnSpc>
                <a:spcPct val="90000"/>
              </a:lnSpc>
              <a:spcBef>
                <a:spcPts val="0"/>
              </a:spcBef>
              <a:spcAft>
                <a:spcPts val="0"/>
              </a:spcAft>
              <a:buSzPct val="90000"/>
              <a:buChar char="•"/>
            </a:pPr>
            <a:r>
              <a:rPr lang="en-US" dirty="0"/>
              <a:t>There is actually a slight negative relationship with </a:t>
            </a:r>
            <a:r>
              <a:rPr lang="en-US" b="1" dirty="0">
                <a:solidFill>
                  <a:srgbClr val="7030A0"/>
                </a:solidFill>
              </a:rPr>
              <a:t>Inflation Rate and Year</a:t>
            </a:r>
            <a:r>
              <a:rPr lang="en-US" dirty="0"/>
              <a:t>, but not very strong and quite a few outliers</a:t>
            </a:r>
          </a:p>
        </p:txBody>
      </p:sp>
      <p:pic>
        <p:nvPicPr>
          <p:cNvPr id="3" name="Picture 2">
            <a:extLst>
              <a:ext uri="{FF2B5EF4-FFF2-40B4-BE49-F238E27FC236}">
                <a16:creationId xmlns:a16="http://schemas.microsoft.com/office/drawing/2014/main" id="{6F3E45DF-D085-490D-857E-EC2A5B86B629}"/>
              </a:ext>
            </a:extLst>
          </p:cNvPr>
          <p:cNvPicPr>
            <a:picLocks noChangeAspect="1"/>
          </p:cNvPicPr>
          <p:nvPr/>
        </p:nvPicPr>
        <p:blipFill rotWithShape="1">
          <a:blip r:embed="rId5"/>
          <a:srcRect r="7704"/>
          <a:stretch/>
        </p:blipFill>
        <p:spPr>
          <a:xfrm>
            <a:off x="7639585" y="154096"/>
            <a:ext cx="4357221" cy="3536755"/>
          </a:xfrm>
          <a:prstGeom prst="rect">
            <a:avLst/>
          </a:prstGeom>
          <a:ln w="19050">
            <a:solidFill>
              <a:schemeClr val="accent4"/>
            </a:solidFill>
          </a:ln>
        </p:spPr>
      </p:pic>
      <p:pic>
        <p:nvPicPr>
          <p:cNvPr id="15" name="Picture 14">
            <a:extLst>
              <a:ext uri="{FF2B5EF4-FFF2-40B4-BE49-F238E27FC236}">
                <a16:creationId xmlns:a16="http://schemas.microsoft.com/office/drawing/2014/main" id="{EEFE914C-1B9A-4A5A-99E7-F9A72B612679}"/>
              </a:ext>
            </a:extLst>
          </p:cNvPr>
          <p:cNvPicPr>
            <a:picLocks noChangeAspect="1"/>
          </p:cNvPicPr>
          <p:nvPr/>
        </p:nvPicPr>
        <p:blipFill rotWithShape="1">
          <a:blip r:embed="rId5"/>
          <a:srcRect r="7704"/>
          <a:stretch/>
        </p:blipFill>
        <p:spPr>
          <a:xfrm>
            <a:off x="7639585" y="112532"/>
            <a:ext cx="4357221" cy="3536755"/>
          </a:xfrm>
          <a:prstGeom prst="rect">
            <a:avLst/>
          </a:prstGeom>
          <a:ln w="19050">
            <a:solidFill>
              <a:schemeClr val="accent4"/>
            </a:solidFill>
          </a:ln>
        </p:spPr>
      </p:pic>
    </p:spTree>
    <p:extLst>
      <p:ext uri="{BB962C8B-B14F-4D97-AF65-F5344CB8AC3E}">
        <p14:creationId xmlns:p14="http://schemas.microsoft.com/office/powerpoint/2010/main" val="4282625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0" y="-8005"/>
            <a:ext cx="11743267" cy="6210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Corbel"/>
              <a:buNone/>
            </a:pPr>
            <a:r>
              <a:rPr lang="en-US" sz="3600" b="1" dirty="0">
                <a:latin typeface="Corbel"/>
                <a:ea typeface="Corbel"/>
                <a:cs typeface="Corbel"/>
                <a:sym typeface="Corbel"/>
              </a:rPr>
              <a:t>United States Median House Price plus Inflation</a:t>
            </a:r>
            <a:endParaRPr sz="3600" dirty="0"/>
          </a:p>
        </p:txBody>
      </p:sp>
      <p:sp>
        <p:nvSpPr>
          <p:cNvPr id="112" name="Google Shape;112;p4"/>
          <p:cNvSpPr txBox="1">
            <a:spLocks noGrp="1"/>
          </p:cNvSpPr>
          <p:nvPr>
            <p:ph idx="1"/>
          </p:nvPr>
        </p:nvSpPr>
        <p:spPr>
          <a:xfrm>
            <a:off x="6180013" y="3859268"/>
            <a:ext cx="5898381" cy="1379380"/>
          </a:xfrm>
          <a:prstGeom prst="rect">
            <a:avLst/>
          </a:prstGeom>
          <a:noFill/>
          <a:ln>
            <a:solidFill>
              <a:srgbClr val="7030A0"/>
            </a:solidFill>
          </a:ln>
        </p:spPr>
        <p:txBody>
          <a:bodyPr spcFirstLastPara="1" wrap="square" lIns="91425" tIns="45700" rIns="91425" bIns="45700" anchor="t" anchorCtr="0">
            <a:normAutofit fontScale="55000" lnSpcReduction="20000"/>
          </a:bodyPr>
          <a:lstStyle/>
          <a:p>
            <a:pPr marL="228600" lvl="0" indent="-182880" algn="l" rtl="0">
              <a:lnSpc>
                <a:spcPct val="90000"/>
              </a:lnSpc>
              <a:spcBef>
                <a:spcPts val="0"/>
              </a:spcBef>
              <a:spcAft>
                <a:spcPts val="0"/>
              </a:spcAft>
              <a:buSzPts val="1760"/>
              <a:buChar char="•"/>
            </a:pPr>
            <a:r>
              <a:rPr lang="en-US" dirty="0"/>
              <a:t>This graph is the same as the graph showing the trend in Median House Price and Median Household Income year over year, but each year's inflation rate is added</a:t>
            </a:r>
          </a:p>
          <a:p>
            <a:pPr marL="228600" lvl="0" indent="-182880" algn="l" rtl="0">
              <a:lnSpc>
                <a:spcPct val="90000"/>
              </a:lnSpc>
              <a:spcBef>
                <a:spcPts val="0"/>
              </a:spcBef>
              <a:spcAft>
                <a:spcPts val="0"/>
              </a:spcAft>
              <a:buSzPts val="1760"/>
              <a:buChar char="•"/>
            </a:pPr>
            <a:r>
              <a:rPr lang="en-US" dirty="0"/>
              <a:t>Inflation rate varies significantly from year to year and there is no pattern with the trend like there is for Median House Price and Median Household Income</a:t>
            </a:r>
          </a:p>
          <a:p>
            <a:pPr marL="228600" lvl="0" indent="-182880" algn="l" rtl="0">
              <a:lnSpc>
                <a:spcPct val="90000"/>
              </a:lnSpc>
              <a:spcBef>
                <a:spcPts val="0"/>
              </a:spcBef>
              <a:spcAft>
                <a:spcPts val="0"/>
              </a:spcAft>
              <a:buSzPts val="1760"/>
              <a:buChar char="•"/>
            </a:pPr>
            <a:r>
              <a:rPr lang="en-US" dirty="0"/>
              <a:t>The lowest the inflation rate has ever been was 0.10% in 2008 and the highest was 7.00% in 2021 with an average from 1984-2023 of 2.82%.</a:t>
            </a:r>
          </a:p>
        </p:txBody>
      </p:sp>
      <p:sp>
        <p:nvSpPr>
          <p:cNvPr id="113" name="Google Shape;113;p4"/>
          <p:cNvSpPr txBox="1"/>
          <p:nvPr/>
        </p:nvSpPr>
        <p:spPr>
          <a:xfrm>
            <a:off x="23398" y="523702"/>
            <a:ext cx="5972849" cy="3264480"/>
          </a:xfrm>
          <a:prstGeom prst="rect">
            <a:avLst/>
          </a:prstGeom>
          <a:noFill/>
          <a:ln>
            <a:solidFill>
              <a:schemeClr val="accent4"/>
            </a:solidFill>
          </a:ln>
        </p:spPr>
        <p:txBody>
          <a:bodyPr spcFirstLastPara="1" wrap="square" lIns="91425" tIns="45700" rIns="91425" bIns="45700" anchor="t" anchorCtr="0">
            <a:normAutofit/>
          </a:bodyPr>
          <a:lstStyle/>
          <a:p>
            <a:pPr marL="228600" marR="0" lvl="0" indent="-182880" algn="l" rtl="0">
              <a:lnSpc>
                <a:spcPct val="90000"/>
              </a:lnSpc>
              <a:spcBef>
                <a:spcPts val="0"/>
              </a:spcBef>
              <a:spcAft>
                <a:spcPts val="0"/>
              </a:spcAft>
              <a:buSzPct val="90000"/>
              <a:buFont typeface="Corbel"/>
              <a:buChar char="•"/>
            </a:pPr>
            <a:r>
              <a:rPr lang="en-US" sz="1400" b="0" i="0" u="none" strike="noStrike" cap="none">
                <a:latin typeface="Corbel"/>
                <a:ea typeface="Corbel"/>
                <a:cs typeface="Corbel"/>
                <a:sym typeface="Corbel"/>
              </a:rPr>
              <a:t>Median </a:t>
            </a:r>
            <a:r>
              <a:rPr lang="en-US" sz="1400" b="0" i="0" u="none" strike="noStrike" cap="none" dirty="0">
                <a:latin typeface="Corbel"/>
                <a:ea typeface="Corbel"/>
                <a:cs typeface="Corbel"/>
                <a:sym typeface="Corbel"/>
              </a:rPr>
              <a:t>House Price % Change fluctuates quite a bit year to year, majority of the time still a positive % </a:t>
            </a:r>
            <a:r>
              <a:rPr lang="en-US" sz="1400" b="0" i="0" u="none" strike="noStrike" cap="none">
                <a:latin typeface="Corbel"/>
                <a:ea typeface="Corbel"/>
                <a:cs typeface="Corbel"/>
                <a:sym typeface="Corbel"/>
              </a:rPr>
              <a:t>increase.</a:t>
            </a:r>
            <a:endParaRPr lang="en-US" sz="1400" b="0" i="0" u="none" strike="noStrike" cap="none" dirty="0">
              <a:latin typeface="Corbel"/>
              <a:ea typeface="Corbel"/>
              <a:cs typeface="Corbel"/>
              <a:sym typeface="Corbel"/>
            </a:endParaRPr>
          </a:p>
          <a:p>
            <a:pPr marL="845820" lvl="1" indent="-342900">
              <a:lnSpc>
                <a:spcPct val="90000"/>
              </a:lnSpc>
              <a:buSzPct val="90000"/>
              <a:buFont typeface="Courier New" panose="02070309020205020404" pitchFamily="49" charset="0"/>
              <a:buChar char="o"/>
            </a:pPr>
            <a:r>
              <a:rPr lang="en-US" sz="1200" b="0" i="0" u="none" strike="noStrike" cap="none" dirty="0">
                <a:latin typeface="Corbel"/>
                <a:ea typeface="Corbel"/>
                <a:cs typeface="Corbel"/>
                <a:sym typeface="Corbel"/>
              </a:rPr>
              <a:t>There were four years that had a 10%+ increase in house price, 1987-1988 with a 17.37% increase, 2004-2005 with a 15.09% increase, 2012-2013 with a 10.35% increase, and 2021-2022 with the highest increase of them all at 22.27%. </a:t>
            </a:r>
          </a:p>
          <a:p>
            <a:pPr marL="845820" lvl="1" indent="-342900">
              <a:lnSpc>
                <a:spcPct val="90000"/>
              </a:lnSpc>
              <a:buSzPct val="90000"/>
              <a:buFont typeface="Courier New" panose="02070309020205020404" pitchFamily="49" charset="0"/>
              <a:buChar char="o"/>
            </a:pPr>
            <a:r>
              <a:rPr lang="en-US" sz="1200" b="0" i="0" u="none" strike="noStrike" cap="none" dirty="0">
                <a:latin typeface="Corbel"/>
                <a:ea typeface="Corbel"/>
                <a:cs typeface="Corbel"/>
                <a:sym typeface="Corbel"/>
              </a:rPr>
              <a:t>A few years later on those high % increases were pretty low % decreases with 1991-1992 with a -5.36% decrease, 2008-2009 and 2009-2010 with -8.59% and -6.12% decreases, respectively, 2018-2019 and 2019-2020 with -1.81% and -1.42% decreases, respectively, and 2023-2024 with a -1.63% decrease.</a:t>
            </a:r>
          </a:p>
          <a:p>
            <a:pPr marL="228600" marR="0" lvl="0" indent="-182880" algn="l" rtl="0">
              <a:lnSpc>
                <a:spcPct val="90000"/>
              </a:lnSpc>
              <a:spcBef>
                <a:spcPts val="0"/>
              </a:spcBef>
              <a:spcAft>
                <a:spcPts val="0"/>
              </a:spcAft>
              <a:buSzPct val="90000"/>
              <a:buFont typeface="Corbel"/>
              <a:buChar char="•"/>
            </a:pPr>
            <a:r>
              <a:rPr lang="en-US" sz="1400" b="0" i="0" u="none" strike="noStrike" cap="none" dirty="0">
                <a:latin typeface="Corbel"/>
                <a:ea typeface="Corbel"/>
                <a:cs typeface="Corbel"/>
                <a:sym typeface="Corbel"/>
              </a:rPr>
              <a:t>Median Household Income % Change also fluctuates a bit, but has more minimal change year to year than Median House Price. </a:t>
            </a:r>
          </a:p>
          <a:p>
            <a:pPr marL="845820" lvl="1" indent="-342900">
              <a:lnSpc>
                <a:spcPct val="90000"/>
              </a:lnSpc>
              <a:buSzPct val="90000"/>
              <a:buFont typeface="Courier New" panose="02070309020205020404" pitchFamily="49" charset="0"/>
              <a:buChar char="o"/>
            </a:pPr>
            <a:r>
              <a:rPr lang="en-US" sz="1200" b="0" i="0" u="none" strike="noStrike" cap="none" dirty="0">
                <a:latin typeface="Corbel"/>
                <a:ea typeface="Corbel"/>
                <a:cs typeface="Corbel"/>
                <a:sym typeface="Corbel"/>
              </a:rPr>
              <a:t>There were a lot more years where the Median Household Income decreased from the previous year than compared to the Median House Price which tells us that even though the Household Income went down, House Prices still increased in many years. </a:t>
            </a:r>
          </a:p>
          <a:p>
            <a:pPr marL="1303020" lvl="2" indent="-342900">
              <a:lnSpc>
                <a:spcPct val="90000"/>
              </a:lnSpc>
              <a:buSzPct val="90000"/>
              <a:buFont typeface="Wingdings" panose="05000000000000000000" pitchFamily="2" charset="2"/>
              <a:buChar char="§"/>
            </a:pPr>
            <a:r>
              <a:rPr lang="en-US" sz="1100" b="0" i="0" u="none" strike="noStrike" cap="none" dirty="0">
                <a:latin typeface="Corbel"/>
                <a:ea typeface="Corbel"/>
                <a:cs typeface="Corbel"/>
                <a:sym typeface="Corbel"/>
              </a:rPr>
              <a:t>For example, between the years 2020-2021, the Median Household Income decreased -2.03%, but Median House Prices increased 3.52%. </a:t>
            </a:r>
          </a:p>
          <a:p>
            <a:pPr marL="845820" lvl="1" indent="-342900">
              <a:lnSpc>
                <a:spcPct val="90000"/>
              </a:lnSpc>
              <a:buSzPct val="90000"/>
              <a:buFont typeface="Courier New" panose="02070309020205020404" pitchFamily="49" charset="0"/>
              <a:buChar char="o"/>
            </a:pPr>
            <a:r>
              <a:rPr lang="en-US" sz="1200" b="0" i="0" u="none" strike="noStrike" cap="none" dirty="0">
                <a:latin typeface="Corbel"/>
                <a:ea typeface="Corbel"/>
                <a:cs typeface="Corbel"/>
                <a:sym typeface="Corbel"/>
              </a:rPr>
              <a:t>However, both follow the same positive or negative trend majority of the time.</a:t>
            </a:r>
            <a:endParaRPr sz="1200" b="0" i="0" u="none" strike="noStrike" cap="none" dirty="0">
              <a:latin typeface="Corbel"/>
              <a:ea typeface="Corbel"/>
              <a:cs typeface="Corbel"/>
              <a:sym typeface="Corbel"/>
            </a:endParaRPr>
          </a:p>
        </p:txBody>
      </p:sp>
      <p:pic>
        <p:nvPicPr>
          <p:cNvPr id="3" name="Picture 2">
            <a:extLst>
              <a:ext uri="{FF2B5EF4-FFF2-40B4-BE49-F238E27FC236}">
                <a16:creationId xmlns:a16="http://schemas.microsoft.com/office/drawing/2014/main" id="{C8C15ED7-09B2-43B3-9C43-6157D2834BFF}"/>
              </a:ext>
            </a:extLst>
          </p:cNvPr>
          <p:cNvPicPr>
            <a:picLocks noChangeAspect="1"/>
          </p:cNvPicPr>
          <p:nvPr/>
        </p:nvPicPr>
        <p:blipFill>
          <a:blip r:embed="rId3"/>
          <a:stretch>
            <a:fillRect/>
          </a:stretch>
        </p:blipFill>
        <p:spPr>
          <a:xfrm>
            <a:off x="23398" y="3850164"/>
            <a:ext cx="5972849" cy="2981993"/>
          </a:xfrm>
          <a:prstGeom prst="rect">
            <a:avLst/>
          </a:prstGeom>
          <a:ln w="19050">
            <a:solidFill>
              <a:srgbClr val="7030A0"/>
            </a:solidFill>
          </a:ln>
        </p:spPr>
      </p:pic>
      <p:pic>
        <p:nvPicPr>
          <p:cNvPr id="5" name="Picture 4">
            <a:extLst>
              <a:ext uri="{FF2B5EF4-FFF2-40B4-BE49-F238E27FC236}">
                <a16:creationId xmlns:a16="http://schemas.microsoft.com/office/drawing/2014/main" id="{DFD549A5-82E4-492D-B732-57048A85CFA1}"/>
              </a:ext>
            </a:extLst>
          </p:cNvPr>
          <p:cNvPicPr>
            <a:picLocks noChangeAspect="1"/>
          </p:cNvPicPr>
          <p:nvPr/>
        </p:nvPicPr>
        <p:blipFill>
          <a:blip r:embed="rId4"/>
          <a:stretch>
            <a:fillRect/>
          </a:stretch>
        </p:blipFill>
        <p:spPr>
          <a:xfrm>
            <a:off x="6180014" y="613033"/>
            <a:ext cx="5898380" cy="2944814"/>
          </a:xfrm>
          <a:prstGeom prst="rect">
            <a:avLst/>
          </a:prstGeom>
          <a:ln w="19050">
            <a:solidFill>
              <a:schemeClr val="accent4"/>
            </a:solidFill>
          </a:ln>
        </p:spPr>
      </p:pic>
      <p:pic>
        <p:nvPicPr>
          <p:cNvPr id="7" name="Picture 6">
            <a:extLst>
              <a:ext uri="{FF2B5EF4-FFF2-40B4-BE49-F238E27FC236}">
                <a16:creationId xmlns:a16="http://schemas.microsoft.com/office/drawing/2014/main" id="{636A19EC-9979-4768-9420-4E03A4A689A1}"/>
              </a:ext>
            </a:extLst>
          </p:cNvPr>
          <p:cNvPicPr>
            <a:picLocks noChangeAspect="1"/>
          </p:cNvPicPr>
          <p:nvPr/>
        </p:nvPicPr>
        <p:blipFill>
          <a:blip r:embed="rId5"/>
          <a:stretch>
            <a:fillRect/>
          </a:stretch>
        </p:blipFill>
        <p:spPr>
          <a:xfrm>
            <a:off x="6958811" y="5341160"/>
            <a:ext cx="4340784" cy="13087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220132" y="245533"/>
            <a:ext cx="11743267" cy="8720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Corbel"/>
              <a:buNone/>
            </a:pPr>
            <a:r>
              <a:rPr lang="en-US" sz="3600" b="1">
                <a:latin typeface="Corbel"/>
                <a:ea typeface="Corbel"/>
                <a:cs typeface="Corbel"/>
                <a:sym typeface="Corbel"/>
              </a:rPr>
              <a:t>United States Median House Price vs Interest Rates</a:t>
            </a:r>
            <a:endParaRPr sz="3600"/>
          </a:p>
        </p:txBody>
      </p:sp>
      <p:sp>
        <p:nvSpPr>
          <p:cNvPr id="119" name="Google Shape;119;p5"/>
          <p:cNvSpPr txBox="1">
            <a:spLocks noGrp="1"/>
          </p:cNvSpPr>
          <p:nvPr>
            <p:ph idx="1"/>
          </p:nvPr>
        </p:nvSpPr>
        <p:spPr>
          <a:xfrm>
            <a:off x="584200" y="1058333"/>
            <a:ext cx="9872871" cy="4876800"/>
          </a:xfrm>
          <a:prstGeom prst="rect">
            <a:avLst/>
          </a:prstGeom>
          <a:noFill/>
          <a:ln>
            <a:noFill/>
          </a:ln>
        </p:spPr>
        <p:txBody>
          <a:bodyPr spcFirstLastPara="1" wrap="square" lIns="91425" tIns="45700" rIns="91425" bIns="45700" anchor="t" anchorCtr="0">
            <a:normAutofit/>
          </a:bodyPr>
          <a:lstStyle/>
          <a:p>
            <a:pPr marL="228600" lvl="0" indent="-71120" algn="l" rtl="0">
              <a:lnSpc>
                <a:spcPct val="90000"/>
              </a:lnSpc>
              <a:spcBef>
                <a:spcPts val="0"/>
              </a:spcBef>
              <a:spcAft>
                <a:spcPts val="0"/>
              </a:spcAft>
              <a:buSzPts val="1760"/>
              <a:buNone/>
            </a:pPr>
            <a:r>
              <a:rPr lang="en-US"/>
              <a:t>Seth made changes here.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txBox="1">
            <a:spLocks noGrp="1"/>
          </p:cNvSpPr>
          <p:nvPr>
            <p:ph type="title"/>
          </p:nvPr>
        </p:nvSpPr>
        <p:spPr>
          <a:xfrm>
            <a:off x="220132" y="245533"/>
            <a:ext cx="11743267" cy="8720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Corbel"/>
              <a:buNone/>
            </a:pPr>
            <a:r>
              <a:rPr lang="en-US" sz="3600" b="1">
                <a:latin typeface="Corbel"/>
                <a:ea typeface="Corbel"/>
                <a:cs typeface="Corbel"/>
                <a:sym typeface="Corbel"/>
              </a:rPr>
              <a:t>United States Median House Price vs Population Growth</a:t>
            </a:r>
            <a:endParaRPr sz="3600"/>
          </a:p>
        </p:txBody>
      </p:sp>
      <p:sp>
        <p:nvSpPr>
          <p:cNvPr id="125" name="Google Shape;125;p6"/>
          <p:cNvSpPr txBox="1">
            <a:spLocks noGrp="1"/>
          </p:cNvSpPr>
          <p:nvPr>
            <p:ph idx="1"/>
          </p:nvPr>
        </p:nvSpPr>
        <p:spPr>
          <a:xfrm>
            <a:off x="584200" y="1058333"/>
            <a:ext cx="9872871" cy="4876800"/>
          </a:xfrm>
          <a:prstGeom prst="rect">
            <a:avLst/>
          </a:prstGeom>
          <a:noFill/>
          <a:ln>
            <a:noFill/>
          </a:ln>
        </p:spPr>
        <p:txBody>
          <a:bodyPr spcFirstLastPara="1" wrap="square" lIns="91425" tIns="45700" rIns="91425" bIns="45700" anchor="t" anchorCtr="0">
            <a:normAutofit/>
          </a:bodyPr>
          <a:lstStyle/>
          <a:p>
            <a:pPr marL="228600" lvl="0" indent="-71120" algn="l" rtl="0">
              <a:lnSpc>
                <a:spcPct val="90000"/>
              </a:lnSpc>
              <a:spcBef>
                <a:spcPts val="0"/>
              </a:spcBef>
              <a:spcAft>
                <a:spcPts val="0"/>
              </a:spcAft>
              <a:buSzPts val="1760"/>
              <a:buNone/>
            </a:pPr>
            <a:r>
              <a:rPr lang="en-US"/>
              <a:t>Seth made changes here.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txBox="1">
            <a:spLocks noGrp="1"/>
          </p:cNvSpPr>
          <p:nvPr>
            <p:ph type="title"/>
          </p:nvPr>
        </p:nvSpPr>
        <p:spPr>
          <a:xfrm>
            <a:off x="220132" y="245533"/>
            <a:ext cx="11743267" cy="8720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Corbel"/>
              <a:buNone/>
            </a:pPr>
            <a:r>
              <a:rPr lang="en-US" sz="3600" b="1">
                <a:latin typeface="Corbel"/>
                <a:ea typeface="Corbel"/>
                <a:cs typeface="Corbel"/>
                <a:sym typeface="Corbel"/>
              </a:rPr>
              <a:t>United States Median House Price vs Unemployment</a:t>
            </a:r>
            <a:endParaRPr sz="3600"/>
          </a:p>
        </p:txBody>
      </p:sp>
      <p:sp>
        <p:nvSpPr>
          <p:cNvPr id="131" name="Google Shape;131;p7"/>
          <p:cNvSpPr txBox="1">
            <a:spLocks noGrp="1"/>
          </p:cNvSpPr>
          <p:nvPr>
            <p:ph idx="1"/>
          </p:nvPr>
        </p:nvSpPr>
        <p:spPr>
          <a:xfrm>
            <a:off x="584200" y="1058333"/>
            <a:ext cx="9872871" cy="4876800"/>
          </a:xfrm>
          <a:prstGeom prst="rect">
            <a:avLst/>
          </a:prstGeom>
          <a:noFill/>
          <a:ln>
            <a:noFill/>
          </a:ln>
        </p:spPr>
        <p:txBody>
          <a:bodyPr spcFirstLastPara="1" wrap="square" lIns="91425" tIns="45700" rIns="91425" bIns="45700" anchor="t" anchorCtr="0">
            <a:normAutofit/>
          </a:bodyPr>
          <a:lstStyle/>
          <a:p>
            <a:pPr marL="228600" lvl="0" indent="-71120" algn="l" rtl="0">
              <a:lnSpc>
                <a:spcPct val="90000"/>
              </a:lnSpc>
              <a:spcBef>
                <a:spcPts val="0"/>
              </a:spcBef>
              <a:spcAft>
                <a:spcPts val="0"/>
              </a:spcAft>
              <a:buSzPts val="1760"/>
              <a:buNone/>
            </a:pPr>
            <a:endParaRPr/>
          </a:p>
        </p:txBody>
      </p:sp>
    </p:spTree>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TotalTime>
  <Words>646</Words>
  <Application>Microsoft Office PowerPoint</Application>
  <PresentationFormat>Widescreen</PresentationFormat>
  <Paragraphs>44</Paragraphs>
  <Slides>8</Slides>
  <Notes>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Wingdings</vt:lpstr>
      <vt:lpstr>Arial</vt:lpstr>
      <vt:lpstr>Calibri Light</vt:lpstr>
      <vt:lpstr>Courier New</vt:lpstr>
      <vt:lpstr>Calibri</vt:lpstr>
      <vt:lpstr>Corbel</vt:lpstr>
      <vt:lpstr>Office Theme</vt:lpstr>
      <vt:lpstr>PowerPoint Presentation</vt:lpstr>
      <vt:lpstr>What are the trends with the housing market?</vt:lpstr>
      <vt:lpstr>United States Median House Price vs Median Household Income</vt:lpstr>
      <vt:lpstr>Backup Data</vt:lpstr>
      <vt:lpstr>United States Median House Price plus Inflation</vt:lpstr>
      <vt:lpstr>United States Median House Price vs Interest Rates</vt:lpstr>
      <vt:lpstr>United States Median House Price vs Population Growth</vt:lpstr>
      <vt:lpstr>United States Median House Price vs Unemployment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johnson</dc:creator>
  <cp:lastModifiedBy>amy johnson</cp:lastModifiedBy>
  <cp:revision>5</cp:revision>
  <dcterms:created xsi:type="dcterms:W3CDTF">2024-11-05T04:56:31Z</dcterms:created>
  <dcterms:modified xsi:type="dcterms:W3CDTF">2024-11-13T00:57:21Z</dcterms:modified>
</cp:coreProperties>
</file>