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6" r:id="rId1"/>
  </p:sldMasterIdLst>
  <p:notesMasterIdLst>
    <p:notesMasterId r:id="rId12"/>
  </p:notesMasterIdLst>
  <p:sldIdLst>
    <p:sldId id="256" r:id="rId2"/>
    <p:sldId id="257" r:id="rId3"/>
    <p:sldId id="258" r:id="rId4"/>
    <p:sldId id="259" r:id="rId5"/>
    <p:sldId id="263" r:id="rId6"/>
    <p:sldId id="264" r:id="rId7"/>
    <p:sldId id="265" r:id="rId8"/>
    <p:sldId id="267" r:id="rId9"/>
    <p:sldId id="266" r:id="rId10"/>
    <p:sldId id="268" r:id="rId11"/>
  </p:sldIdLst>
  <p:sldSz cx="12192000" cy="6858000"/>
  <p:notesSz cx="6858000" cy="9144000"/>
  <p:embeddedFontLst>
    <p:embeddedFont>
      <p:font typeface="Corbel" panose="020B050302020402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60AF64-AF40-4C53-8E2D-1E1493B2B7FE}">
          <p14:sldIdLst>
            <p14:sldId id="256"/>
            <p14:sldId id="257"/>
          </p14:sldIdLst>
        </p14:section>
        <p14:section name="Median Household Income - Amy" id="{1D9C2065-2392-430D-AB53-E6D9EB321460}">
          <p14:sldIdLst>
            <p14:sldId id="258"/>
            <p14:sldId id="259"/>
            <p14:sldId id="263"/>
          </p14:sldIdLst>
        </p14:section>
        <p14:section name="Interest Rates - Eduarado" id="{72AE059A-F562-4A98-A6CB-EAA3FB6C5AA2}">
          <p14:sldIdLst>
            <p14:sldId id="264"/>
            <p14:sldId id="265"/>
          </p14:sldIdLst>
        </p14:section>
        <p14:section name="Population Growth - Seth" id="{C7A848C7-5E12-492B-B5C9-AC6994ED9D98}">
          <p14:sldIdLst>
            <p14:sldId id="267"/>
          </p14:sldIdLst>
        </p14:section>
        <p14:section name="Unemployment - Rafa" id="{3B2F7B24-E69B-46F8-B7B1-168CE6A151CD}">
          <p14:sldIdLst>
            <p14:sldId id="266"/>
          </p14:sldIdLst>
        </p14:section>
        <p14:section name="Conclusion" id="{9A69AE74-7023-4F7E-9E6E-121579CDD829}">
          <p14:sldIdLst>
            <p14:sldId id="268"/>
          </p14:sldIdLst>
        </p14:section>
      </p14:sectionLst>
    </p:ex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yFFyykRKaI0yPxeFl06r0fjjh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y johnson" userId="25c68ebca75fcc76" providerId="LiveId" clId="{D2E9D5EE-8FC9-43E0-83E2-2F253631FD93}"/>
    <pc:docChg chg="undo redo custSel addSld delSld modSld sldOrd addSection modSection">
      <pc:chgData name="amy johnson" userId="25c68ebca75fcc76" providerId="LiveId" clId="{D2E9D5EE-8FC9-43E0-83E2-2F253631FD93}" dt="2024-11-13T02:19:45.362" v="1410" actId="47"/>
      <pc:docMkLst>
        <pc:docMk/>
      </pc:docMkLst>
      <pc:sldChg chg="modSp mod setBg modNotes">
        <pc:chgData name="amy johnson" userId="25c68ebca75fcc76" providerId="LiveId" clId="{D2E9D5EE-8FC9-43E0-83E2-2F253631FD93}" dt="2024-11-13T00:44:56.847" v="1172"/>
        <pc:sldMkLst>
          <pc:docMk/>
          <pc:sldMk cId="0" sldId="256"/>
        </pc:sldMkLst>
        <pc:spChg chg="mod">
          <ac:chgData name="amy johnson" userId="25c68ebca75fcc76" providerId="LiveId" clId="{D2E9D5EE-8FC9-43E0-83E2-2F253631FD93}" dt="2024-11-13T00:39:03.767" v="1079" actId="27636"/>
          <ac:spMkLst>
            <pc:docMk/>
            <pc:sldMk cId="0" sldId="256"/>
            <ac:spMk id="88" creationId="{00000000-0000-0000-0000-000000000000}"/>
          </ac:spMkLst>
        </pc:spChg>
      </pc:sldChg>
      <pc:sldChg chg="modSp mod modNotes">
        <pc:chgData name="amy johnson" userId="25c68ebca75fcc76" providerId="LiveId" clId="{D2E9D5EE-8FC9-43E0-83E2-2F253631FD93}" dt="2024-11-13T00:37:49.874" v="1061" actId="5793"/>
        <pc:sldMkLst>
          <pc:docMk/>
          <pc:sldMk cId="0" sldId="257"/>
        </pc:sldMkLst>
        <pc:spChg chg="mod">
          <ac:chgData name="amy johnson" userId="25c68ebca75fcc76" providerId="LiveId" clId="{D2E9D5EE-8FC9-43E0-83E2-2F253631FD93}" dt="2024-11-13T00:36:54.077" v="1035" actId="27636"/>
          <ac:spMkLst>
            <pc:docMk/>
            <pc:sldMk cId="0" sldId="257"/>
            <ac:spMk id="95" creationId="{00000000-0000-0000-0000-000000000000}"/>
          </ac:spMkLst>
        </pc:spChg>
        <pc:spChg chg="mod">
          <ac:chgData name="amy johnson" userId="25c68ebca75fcc76" providerId="LiveId" clId="{D2E9D5EE-8FC9-43E0-83E2-2F253631FD93}" dt="2024-11-13T00:37:49.874" v="1061" actId="5793"/>
          <ac:spMkLst>
            <pc:docMk/>
            <pc:sldMk cId="0" sldId="257"/>
            <ac:spMk id="96" creationId="{00000000-0000-0000-0000-000000000000}"/>
          </ac:spMkLst>
        </pc:spChg>
      </pc:sldChg>
      <pc:sldChg chg="addSp delSp modSp mod chgLayout">
        <pc:chgData name="amy johnson" userId="25c68ebca75fcc76" providerId="LiveId" clId="{D2E9D5EE-8FC9-43E0-83E2-2F253631FD93}" dt="2024-11-13T02:17:27.516" v="1386" actId="1076"/>
        <pc:sldMkLst>
          <pc:docMk/>
          <pc:sldMk cId="0" sldId="258"/>
        </pc:sldMkLst>
        <pc:spChg chg="add del mod">
          <ac:chgData name="amy johnson" userId="25c68ebca75fcc76" providerId="LiveId" clId="{D2E9D5EE-8FC9-43E0-83E2-2F253631FD93}" dt="2024-11-13T01:50:24.105" v="1216" actId="6264"/>
          <ac:spMkLst>
            <pc:docMk/>
            <pc:sldMk cId="0" sldId="258"/>
            <ac:spMk id="2" creationId="{9E74CF92-DF44-47C0-B8C3-7A5D147641C0}"/>
          </ac:spMkLst>
        </pc:spChg>
        <pc:spChg chg="add del mod">
          <ac:chgData name="amy johnson" userId="25c68ebca75fcc76" providerId="LiveId" clId="{D2E9D5EE-8FC9-43E0-83E2-2F253631FD93}" dt="2024-11-13T01:50:24.105" v="1216" actId="6264"/>
          <ac:spMkLst>
            <pc:docMk/>
            <pc:sldMk cId="0" sldId="258"/>
            <ac:spMk id="4" creationId="{397C587A-533D-412D-9FD2-F2552F72C792}"/>
          </ac:spMkLst>
        </pc:spChg>
        <pc:spChg chg="mod ord">
          <ac:chgData name="amy johnson" userId="25c68ebca75fcc76" providerId="LiveId" clId="{D2E9D5EE-8FC9-43E0-83E2-2F253631FD93}" dt="2024-11-13T01:50:24.105" v="1216" actId="6264"/>
          <ac:spMkLst>
            <pc:docMk/>
            <pc:sldMk cId="0" sldId="258"/>
            <ac:spMk id="102" creationId="{00000000-0000-0000-0000-000000000000}"/>
          </ac:spMkLst>
        </pc:spChg>
        <pc:spChg chg="mod ord">
          <ac:chgData name="amy johnson" userId="25c68ebca75fcc76" providerId="LiveId" clId="{D2E9D5EE-8FC9-43E0-83E2-2F253631FD93}" dt="2024-11-13T02:17:01.405" v="1382" actId="242"/>
          <ac:spMkLst>
            <pc:docMk/>
            <pc:sldMk cId="0" sldId="258"/>
            <ac:spMk id="103" creationId="{00000000-0000-0000-0000-000000000000}"/>
          </ac:spMkLst>
        </pc:spChg>
        <pc:spChg chg="mod">
          <ac:chgData name="amy johnson" userId="25c68ebca75fcc76" providerId="LiveId" clId="{D2E9D5EE-8FC9-43E0-83E2-2F253631FD93}" dt="2024-11-13T02:17:04.385" v="1383" actId="242"/>
          <ac:spMkLst>
            <pc:docMk/>
            <pc:sldMk cId="0" sldId="258"/>
            <ac:spMk id="106" creationId="{00000000-0000-0000-0000-000000000000}"/>
          </ac:spMkLst>
        </pc:spChg>
        <pc:picChg chg="add mod modCrop">
          <ac:chgData name="amy johnson" userId="25c68ebca75fcc76" providerId="LiveId" clId="{D2E9D5EE-8FC9-43E0-83E2-2F253631FD93}" dt="2024-11-13T02:16:13.870" v="1363" actId="14100"/>
          <ac:picMkLst>
            <pc:docMk/>
            <pc:sldMk cId="0" sldId="258"/>
            <ac:picMk id="3" creationId="{78AEAC01-DC09-4A37-8803-6C99803E853E}"/>
          </ac:picMkLst>
        </pc:picChg>
        <pc:picChg chg="add mod">
          <ac:chgData name="amy johnson" userId="25c68ebca75fcc76" providerId="LiveId" clId="{D2E9D5EE-8FC9-43E0-83E2-2F253631FD93}" dt="2024-11-13T02:16:13.870" v="1363" actId="14100"/>
          <ac:picMkLst>
            <pc:docMk/>
            <pc:sldMk cId="0" sldId="258"/>
            <ac:picMk id="5" creationId="{EF5C4DCD-1586-48F2-98F1-E6221CE849E1}"/>
          </ac:picMkLst>
        </pc:picChg>
        <pc:picChg chg="add mod modCrop">
          <ac:chgData name="amy johnson" userId="25c68ebca75fcc76" providerId="LiveId" clId="{D2E9D5EE-8FC9-43E0-83E2-2F253631FD93}" dt="2024-11-13T02:17:27.516" v="1386" actId="1076"/>
          <ac:picMkLst>
            <pc:docMk/>
            <pc:sldMk cId="0" sldId="258"/>
            <ac:picMk id="7" creationId="{AA7E2C59-8180-4A92-82B4-4A321972B1EA}"/>
          </ac:picMkLst>
        </pc:picChg>
        <pc:picChg chg="add mod">
          <ac:chgData name="amy johnson" userId="25c68ebca75fcc76" providerId="LiveId" clId="{D2E9D5EE-8FC9-43E0-83E2-2F253631FD93}" dt="2024-11-13T02:16:42.769" v="1375" actId="1076"/>
          <ac:picMkLst>
            <pc:docMk/>
            <pc:sldMk cId="0" sldId="258"/>
            <ac:picMk id="10" creationId="{558487DB-2ADB-4545-814C-68EE0D238BAA}"/>
          </ac:picMkLst>
        </pc:picChg>
        <pc:picChg chg="add mod">
          <ac:chgData name="amy johnson" userId="25c68ebca75fcc76" providerId="LiveId" clId="{D2E9D5EE-8FC9-43E0-83E2-2F253631FD93}" dt="2024-11-13T02:16:45.899" v="1376" actId="1076"/>
          <ac:picMkLst>
            <pc:docMk/>
            <pc:sldMk cId="0" sldId="258"/>
            <ac:picMk id="11" creationId="{7C10A745-770B-4DA2-8F4C-2BDF7FD4F38E}"/>
          </ac:picMkLst>
        </pc:picChg>
        <pc:picChg chg="mod">
          <ac:chgData name="amy johnson" userId="25c68ebca75fcc76" providerId="LiveId" clId="{D2E9D5EE-8FC9-43E0-83E2-2F253631FD93}" dt="2024-11-13T02:16:07.276" v="1362" actId="1036"/>
          <ac:picMkLst>
            <pc:docMk/>
            <pc:sldMk cId="0" sldId="258"/>
            <ac:picMk id="104" creationId="{00000000-0000-0000-0000-000000000000}"/>
          </ac:picMkLst>
        </pc:picChg>
        <pc:picChg chg="mod">
          <ac:chgData name="amy johnson" userId="25c68ebca75fcc76" providerId="LiveId" clId="{D2E9D5EE-8FC9-43E0-83E2-2F253631FD93}" dt="2024-11-13T02:17:19.366" v="1385" actId="14100"/>
          <ac:picMkLst>
            <pc:docMk/>
            <pc:sldMk cId="0" sldId="258"/>
            <ac:picMk id="105" creationId="{00000000-0000-0000-0000-000000000000}"/>
          </ac:picMkLst>
        </pc:picChg>
      </pc:sldChg>
      <pc:sldChg chg="addSp delSp modSp mod chgLayout">
        <pc:chgData name="amy johnson" userId="25c68ebca75fcc76" providerId="LiveId" clId="{D2E9D5EE-8FC9-43E0-83E2-2F253631FD93}" dt="2024-11-13T02:18:14.178" v="1404" actId="242"/>
        <pc:sldMkLst>
          <pc:docMk/>
          <pc:sldMk cId="0" sldId="259"/>
        </pc:sldMkLst>
        <pc:spChg chg="add del mod">
          <ac:chgData name="amy johnson" userId="25c68ebca75fcc76" providerId="LiveId" clId="{D2E9D5EE-8FC9-43E0-83E2-2F253631FD93}" dt="2024-11-13T01:50:24.105" v="1216" actId="6264"/>
          <ac:spMkLst>
            <pc:docMk/>
            <pc:sldMk cId="0" sldId="259"/>
            <ac:spMk id="2" creationId="{0F432095-D2D4-4EAB-802F-3D89F9E3D03A}"/>
          </ac:spMkLst>
        </pc:spChg>
        <pc:spChg chg="add del mod">
          <ac:chgData name="amy johnson" userId="25c68ebca75fcc76" providerId="LiveId" clId="{D2E9D5EE-8FC9-43E0-83E2-2F253631FD93}" dt="2024-11-13T01:50:24.105" v="1216" actId="6264"/>
          <ac:spMkLst>
            <pc:docMk/>
            <pc:sldMk cId="0" sldId="259"/>
            <ac:spMk id="4" creationId="{8B55F95C-A716-4C0B-BF23-D7AC17A42002}"/>
          </ac:spMkLst>
        </pc:spChg>
        <pc:spChg chg="mod ord">
          <ac:chgData name="amy johnson" userId="25c68ebca75fcc76" providerId="LiveId" clId="{D2E9D5EE-8FC9-43E0-83E2-2F253631FD93}" dt="2024-11-13T01:50:24.105" v="1216" actId="6264"/>
          <ac:spMkLst>
            <pc:docMk/>
            <pc:sldMk cId="0" sldId="259"/>
            <ac:spMk id="111" creationId="{00000000-0000-0000-0000-000000000000}"/>
          </ac:spMkLst>
        </pc:spChg>
        <pc:spChg chg="mod ord">
          <ac:chgData name="amy johnson" userId="25c68ebca75fcc76" providerId="LiveId" clId="{D2E9D5EE-8FC9-43E0-83E2-2F253631FD93}" dt="2024-11-13T02:18:04.848" v="1400" actId="242"/>
          <ac:spMkLst>
            <pc:docMk/>
            <pc:sldMk cId="0" sldId="259"/>
            <ac:spMk id="112" creationId="{00000000-0000-0000-0000-000000000000}"/>
          </ac:spMkLst>
        </pc:spChg>
        <pc:spChg chg="mod">
          <ac:chgData name="amy johnson" userId="25c68ebca75fcc76" providerId="LiveId" clId="{D2E9D5EE-8FC9-43E0-83E2-2F253631FD93}" dt="2024-11-13T02:18:14.178" v="1404" actId="242"/>
          <ac:spMkLst>
            <pc:docMk/>
            <pc:sldMk cId="0" sldId="259"/>
            <ac:spMk id="113" creationId="{00000000-0000-0000-0000-000000000000}"/>
          </ac:spMkLst>
        </pc:spChg>
        <pc:picChg chg="add mod">
          <ac:chgData name="amy johnson" userId="25c68ebca75fcc76" providerId="LiveId" clId="{D2E9D5EE-8FC9-43E0-83E2-2F253631FD93}" dt="2024-11-13T02:17:44.340" v="1391" actId="14100"/>
          <ac:picMkLst>
            <pc:docMk/>
            <pc:sldMk cId="0" sldId="259"/>
            <ac:picMk id="3" creationId="{C8C15ED7-09B2-43B3-9C43-6157D2834BFF}"/>
          </ac:picMkLst>
        </pc:picChg>
        <pc:picChg chg="add mod">
          <ac:chgData name="amy johnson" userId="25c68ebca75fcc76" providerId="LiveId" clId="{D2E9D5EE-8FC9-43E0-83E2-2F253631FD93}" dt="2024-11-13T00:42:14.757" v="1143" actId="14100"/>
          <ac:picMkLst>
            <pc:docMk/>
            <pc:sldMk cId="0" sldId="259"/>
            <ac:picMk id="5" creationId="{DFD549A5-82E4-492D-B732-57048A85CFA1}"/>
          </ac:picMkLst>
        </pc:picChg>
        <pc:picChg chg="add mod">
          <ac:chgData name="amy johnson" userId="25c68ebca75fcc76" providerId="LiveId" clId="{D2E9D5EE-8FC9-43E0-83E2-2F253631FD93}" dt="2024-11-13T02:13:39.145" v="1310" actId="1038"/>
          <ac:picMkLst>
            <pc:docMk/>
            <pc:sldMk cId="0" sldId="259"/>
            <ac:picMk id="7" creationId="{636A19EC-9979-4768-9420-4E03A4A689A1}"/>
          </ac:picMkLst>
        </pc:picChg>
        <pc:picChg chg="add del mod">
          <ac:chgData name="amy johnson" userId="25c68ebca75fcc76" providerId="LiveId" clId="{D2E9D5EE-8FC9-43E0-83E2-2F253631FD93}" dt="2024-11-13T02:17:33.629" v="1387" actId="478"/>
          <ac:picMkLst>
            <pc:docMk/>
            <pc:sldMk cId="0" sldId="259"/>
            <ac:picMk id="8" creationId="{751F33DF-EDEE-4921-B0EA-E09C5F0AF6D8}"/>
          </ac:picMkLst>
        </pc:picChg>
        <pc:picChg chg="add del mod">
          <ac:chgData name="amy johnson" userId="25c68ebca75fcc76" providerId="LiveId" clId="{D2E9D5EE-8FC9-43E0-83E2-2F253631FD93}" dt="2024-11-13T02:17:34.862" v="1388" actId="478"/>
          <ac:picMkLst>
            <pc:docMk/>
            <pc:sldMk cId="0" sldId="259"/>
            <ac:picMk id="9" creationId="{B86EF9E9-3E38-4E93-9732-575BC6EC3B8A}"/>
          </ac:picMkLst>
        </pc:picChg>
      </pc:sldChg>
      <pc:sldChg chg="modSp del mod modNotes">
        <pc:chgData name="amy johnson" userId="25c68ebca75fcc76" providerId="LiveId" clId="{D2E9D5EE-8FC9-43E0-83E2-2F253631FD93}" dt="2024-11-13T01:50:10.344" v="1210" actId="47"/>
        <pc:sldMkLst>
          <pc:docMk/>
          <pc:sldMk cId="0" sldId="260"/>
        </pc:sldMkLst>
        <pc:spChg chg="mod">
          <ac:chgData name="amy johnson" userId="25c68ebca75fcc76" providerId="LiveId" clId="{D2E9D5EE-8FC9-43E0-83E2-2F253631FD93}" dt="2024-11-13T00:39:03.751" v="1076" actId="27636"/>
          <ac:spMkLst>
            <pc:docMk/>
            <pc:sldMk cId="0" sldId="260"/>
            <ac:spMk id="118" creationId="{00000000-0000-0000-0000-000000000000}"/>
          </ac:spMkLst>
        </pc:spChg>
      </pc:sldChg>
      <pc:sldChg chg="modSp del mod modNotes">
        <pc:chgData name="amy johnson" userId="25c68ebca75fcc76" providerId="LiveId" clId="{D2E9D5EE-8FC9-43E0-83E2-2F253631FD93}" dt="2024-11-13T01:57:03.098" v="1229" actId="47"/>
        <pc:sldMkLst>
          <pc:docMk/>
          <pc:sldMk cId="0" sldId="261"/>
        </pc:sldMkLst>
        <pc:spChg chg="mod">
          <ac:chgData name="amy johnson" userId="25c68ebca75fcc76" providerId="LiveId" clId="{D2E9D5EE-8FC9-43E0-83E2-2F253631FD93}" dt="2024-11-13T00:39:03.767" v="1077" actId="27636"/>
          <ac:spMkLst>
            <pc:docMk/>
            <pc:sldMk cId="0" sldId="261"/>
            <ac:spMk id="124" creationId="{00000000-0000-0000-0000-000000000000}"/>
          </ac:spMkLst>
        </pc:spChg>
      </pc:sldChg>
      <pc:sldChg chg="modSp del mod modNotes">
        <pc:chgData name="amy johnson" userId="25c68ebca75fcc76" providerId="LiveId" clId="{D2E9D5EE-8FC9-43E0-83E2-2F253631FD93}" dt="2024-11-13T02:19:45.362" v="1410" actId="47"/>
        <pc:sldMkLst>
          <pc:docMk/>
          <pc:sldMk cId="3038296865" sldId="262"/>
        </pc:sldMkLst>
        <pc:spChg chg="mod">
          <ac:chgData name="amy johnson" userId="25c68ebca75fcc76" providerId="LiveId" clId="{D2E9D5EE-8FC9-43E0-83E2-2F253631FD93}" dt="2024-11-13T00:39:03.767" v="1078" actId="27636"/>
          <ac:spMkLst>
            <pc:docMk/>
            <pc:sldMk cId="3038296865" sldId="262"/>
            <ac:spMk id="130" creationId="{00000000-0000-0000-0000-000000000000}"/>
          </ac:spMkLst>
        </pc:spChg>
      </pc:sldChg>
      <pc:sldChg chg="modSp new del mod modShow">
        <pc:chgData name="amy johnson" userId="25c68ebca75fcc76" providerId="LiveId" clId="{D2E9D5EE-8FC9-43E0-83E2-2F253631FD93}" dt="2024-11-12T23:28:43.494" v="36" actId="47"/>
        <pc:sldMkLst>
          <pc:docMk/>
          <pc:sldMk cId="2784984312" sldId="263"/>
        </pc:sldMkLst>
        <pc:spChg chg="mod">
          <ac:chgData name="amy johnson" userId="25c68ebca75fcc76" providerId="LiveId" clId="{D2E9D5EE-8FC9-43E0-83E2-2F253631FD93}" dt="2024-11-12T23:28:40.658" v="35" actId="1076"/>
          <ac:spMkLst>
            <pc:docMk/>
            <pc:sldMk cId="2784984312" sldId="263"/>
            <ac:spMk id="2" creationId="{6675FE59-4B85-4A4E-86CA-E16C2C51053F}"/>
          </ac:spMkLst>
        </pc:spChg>
      </pc:sldChg>
      <pc:sldChg chg="addSp delSp modSp add mod ord modShow chgLayout">
        <pc:chgData name="amy johnson" userId="25c68ebca75fcc76" providerId="LiveId" clId="{D2E9D5EE-8FC9-43E0-83E2-2F253631FD93}" dt="2024-11-13T02:15:03.479" v="1333" actId="20577"/>
        <pc:sldMkLst>
          <pc:docMk/>
          <pc:sldMk cId="4282625795" sldId="263"/>
        </pc:sldMkLst>
        <pc:spChg chg="add del mod">
          <ac:chgData name="amy johnson" userId="25c68ebca75fcc76" providerId="LiveId" clId="{D2E9D5EE-8FC9-43E0-83E2-2F253631FD93}" dt="2024-11-13T01:50:24.105" v="1216" actId="6264"/>
          <ac:spMkLst>
            <pc:docMk/>
            <pc:sldMk cId="4282625795" sldId="263"/>
            <ac:spMk id="2" creationId="{C7D48366-458B-417E-86EF-4E3D31CA2E7F}"/>
          </ac:spMkLst>
        </pc:spChg>
        <pc:spChg chg="add del mod">
          <ac:chgData name="amy johnson" userId="25c68ebca75fcc76" providerId="LiveId" clId="{D2E9D5EE-8FC9-43E0-83E2-2F253631FD93}" dt="2024-11-13T01:50:24.105" v="1216" actId="6264"/>
          <ac:spMkLst>
            <pc:docMk/>
            <pc:sldMk cId="4282625795" sldId="263"/>
            <ac:spMk id="4" creationId="{EDF9BC70-6B83-47C1-80A6-F1960478E226}"/>
          </ac:spMkLst>
        </pc:spChg>
        <pc:spChg chg="add del">
          <ac:chgData name="amy johnson" userId="25c68ebca75fcc76" providerId="LiveId" clId="{D2E9D5EE-8FC9-43E0-83E2-2F253631FD93}" dt="2024-11-13T00:07:29.864" v="463" actId="22"/>
          <ac:spMkLst>
            <pc:docMk/>
            <pc:sldMk cId="4282625795" sldId="263"/>
            <ac:spMk id="14" creationId="{6661B4FA-592C-48A8-A190-D666D3853F6A}"/>
          </ac:spMkLst>
        </pc:spChg>
        <pc:spChg chg="mod ord">
          <ac:chgData name="amy johnson" userId="25c68ebca75fcc76" providerId="LiveId" clId="{D2E9D5EE-8FC9-43E0-83E2-2F253631FD93}" dt="2024-11-13T02:15:03.479" v="1333" actId="20577"/>
          <ac:spMkLst>
            <pc:docMk/>
            <pc:sldMk cId="4282625795" sldId="263"/>
            <ac:spMk id="102" creationId="{00000000-0000-0000-0000-000000000000}"/>
          </ac:spMkLst>
        </pc:spChg>
        <pc:spChg chg="mod ord">
          <ac:chgData name="amy johnson" userId="25c68ebca75fcc76" providerId="LiveId" clId="{D2E9D5EE-8FC9-43E0-83E2-2F253631FD93}" dt="2024-11-13T01:50:24.105" v="1216" actId="6264"/>
          <ac:spMkLst>
            <pc:docMk/>
            <pc:sldMk cId="4282625795" sldId="263"/>
            <ac:spMk id="103" creationId="{00000000-0000-0000-0000-000000000000}"/>
          </ac:spMkLst>
        </pc:spChg>
        <pc:spChg chg="del mod">
          <ac:chgData name="amy johnson" userId="25c68ebca75fcc76" providerId="LiveId" clId="{D2E9D5EE-8FC9-43E0-83E2-2F253631FD93}" dt="2024-11-12T23:28:53.177" v="42" actId="478"/>
          <ac:spMkLst>
            <pc:docMk/>
            <pc:sldMk cId="4282625795" sldId="263"/>
            <ac:spMk id="106" creationId="{00000000-0000-0000-0000-000000000000}"/>
          </ac:spMkLst>
        </pc:spChg>
        <pc:picChg chg="add mod modCrop">
          <ac:chgData name="amy johnson" userId="25c68ebca75fcc76" providerId="LiveId" clId="{D2E9D5EE-8FC9-43E0-83E2-2F253631FD93}" dt="2024-11-13T02:12:00.487" v="1281" actId="1076"/>
          <ac:picMkLst>
            <pc:docMk/>
            <pc:sldMk cId="4282625795" sldId="263"/>
            <ac:picMk id="3" creationId="{6F3E45DF-D085-490D-857E-EC2A5B86B629}"/>
          </ac:picMkLst>
        </pc:picChg>
        <pc:picChg chg="add mod ord modCrop">
          <ac:chgData name="amy johnson" userId="25c68ebca75fcc76" providerId="LiveId" clId="{D2E9D5EE-8FC9-43E0-83E2-2F253631FD93}" dt="2024-11-13T02:12:00.487" v="1281" actId="1076"/>
          <ac:picMkLst>
            <pc:docMk/>
            <pc:sldMk cId="4282625795" sldId="263"/>
            <ac:picMk id="5" creationId="{A3CECA6A-5E5A-484E-A8C1-083C54D378A9}"/>
          </ac:picMkLst>
        </pc:picChg>
        <pc:picChg chg="add mod ord">
          <ac:chgData name="amy johnson" userId="25c68ebca75fcc76" providerId="LiveId" clId="{D2E9D5EE-8FC9-43E0-83E2-2F253631FD93}" dt="2024-11-13T00:41:22.834" v="1123" actId="14100"/>
          <ac:picMkLst>
            <pc:docMk/>
            <pc:sldMk cId="4282625795" sldId="263"/>
            <ac:picMk id="7" creationId="{CADD7A5F-7499-4BF2-9625-598281C9BE99}"/>
          </ac:picMkLst>
        </pc:picChg>
        <pc:picChg chg="add del mod">
          <ac:chgData name="amy johnson" userId="25c68ebca75fcc76" providerId="LiveId" clId="{D2E9D5EE-8FC9-43E0-83E2-2F253631FD93}" dt="2024-11-13T02:11:34.912" v="1273" actId="478"/>
          <ac:picMkLst>
            <pc:docMk/>
            <pc:sldMk cId="4282625795" sldId="263"/>
            <ac:picMk id="15" creationId="{EEFE914C-1B9A-4A5A-99E7-F9A72B612679}"/>
          </ac:picMkLst>
        </pc:picChg>
        <pc:picChg chg="del">
          <ac:chgData name="amy johnson" userId="25c68ebca75fcc76" providerId="LiveId" clId="{D2E9D5EE-8FC9-43E0-83E2-2F253631FD93}" dt="2024-11-12T23:28:49.559" v="39" actId="478"/>
          <ac:picMkLst>
            <pc:docMk/>
            <pc:sldMk cId="4282625795" sldId="263"/>
            <ac:picMk id="104" creationId="{00000000-0000-0000-0000-000000000000}"/>
          </ac:picMkLst>
        </pc:picChg>
        <pc:picChg chg="del">
          <ac:chgData name="amy johnson" userId="25c68ebca75fcc76" providerId="LiveId" clId="{D2E9D5EE-8FC9-43E0-83E2-2F253631FD93}" dt="2024-11-12T23:28:50.652" v="40" actId="478"/>
          <ac:picMkLst>
            <pc:docMk/>
            <pc:sldMk cId="4282625795" sldId="263"/>
            <ac:picMk id="105" creationId="{00000000-0000-0000-0000-000000000000}"/>
          </ac:picMkLst>
        </pc:picChg>
      </pc:sldChg>
      <pc:sldChg chg="delSp add setBg delDesignElem">
        <pc:chgData name="amy johnson" userId="25c68ebca75fcc76" providerId="LiveId" clId="{D2E9D5EE-8FC9-43E0-83E2-2F253631FD93}" dt="2024-11-13T01:50:07.903" v="1209"/>
        <pc:sldMkLst>
          <pc:docMk/>
          <pc:sldMk cId="4162743762" sldId="264"/>
        </pc:sldMkLst>
        <pc:spChg chg="del">
          <ac:chgData name="amy johnson" userId="25c68ebca75fcc76" providerId="LiveId" clId="{D2E9D5EE-8FC9-43E0-83E2-2F253631FD93}" dt="2024-11-13T01:50:07.903" v="1209"/>
          <ac:spMkLst>
            <pc:docMk/>
            <pc:sldMk cId="4162743762" sldId="264"/>
            <ac:spMk id="34" creationId="{BA2EA6A6-CD0C-4CFD-8EC2-AA44F9870331}"/>
          </ac:spMkLst>
        </pc:spChg>
      </pc:sldChg>
      <pc:sldChg chg="add">
        <pc:chgData name="amy johnson" userId="25c68ebca75fcc76" providerId="LiveId" clId="{D2E9D5EE-8FC9-43E0-83E2-2F253631FD93}" dt="2024-11-13T01:50:07.903" v="1209"/>
        <pc:sldMkLst>
          <pc:docMk/>
          <pc:sldMk cId="1140609959" sldId="265"/>
        </pc:sldMkLst>
      </pc:sldChg>
      <pc:sldChg chg="add">
        <pc:chgData name="amy johnson" userId="25c68ebca75fcc76" providerId="LiveId" clId="{D2E9D5EE-8FC9-43E0-83E2-2F253631FD93}" dt="2024-11-13T01:54:49.997" v="1219"/>
        <pc:sldMkLst>
          <pc:docMk/>
          <pc:sldMk cId="953722196" sldId="266"/>
        </pc:sldMkLst>
      </pc:sldChg>
      <pc:sldChg chg="add">
        <pc:chgData name="amy johnson" userId="25c68ebca75fcc76" providerId="LiveId" clId="{D2E9D5EE-8FC9-43E0-83E2-2F253631FD93}" dt="2024-11-13T01:57:01.222" v="1228"/>
        <pc:sldMkLst>
          <pc:docMk/>
          <pc:sldMk cId="0" sldId="267"/>
        </pc:sldMkLst>
      </pc:sldChg>
      <pc:sldChg chg="add mod modShow">
        <pc:chgData name="amy johnson" userId="25c68ebca75fcc76" providerId="LiveId" clId="{D2E9D5EE-8FC9-43E0-83E2-2F253631FD93}" dt="2024-11-13T02:19:21.712" v="1407" actId="729"/>
        <pc:sldMkLst>
          <pc:docMk/>
          <pc:sldMk cId="2699079279"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5181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30E407CF-235C-A3F5-1BB9-4D240EC63415}"/>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0A5B0EF7-6083-D31D-F778-0EE67988C5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3603ABFE-972A-78CC-3BB5-78E4B274EA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84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73E2-AB17-4B87-BA35-2DAA285AF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435B27-4BA6-455E-96E5-DD92F5C18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7AFDF9-F067-4B14-ADDC-135982F26FB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FE25D00-63AA-4B80-B2DC-8518F6C54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6E2B3-324C-4A0A-A67A-A3F2681AB4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834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3650-B694-47EA-ADE9-E76ED4A4B2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97BAF7-9226-4853-892E-647312804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815DC-DB15-4D07-9603-4E691D72C28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5656F69-247E-4E3E-B13D-987BAC7E0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E4D81-49A1-46CB-B977-ED8382A316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276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06F2E6-443E-4EA8-9783-43665774B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43888B-7B65-440D-8FED-0A56040EA5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B4024-F72B-4C58-BDA2-B3A8D224C4A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D6F5380-4096-4B25-B56E-863F45FB4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64D22-03D3-43C4-A428-0F709DAFDAA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2376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949B-AABE-4FC4-8A0C-9E1A4E4825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6C476E-1070-4A1C-B759-CA0C14D3A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62E3A-C79F-4A0D-996C-1872F1CC033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4DC6C7D-63AE-470C-9E93-0055A9B1A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7E8D7-C930-4527-B91D-A490625B9B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855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2ECD-357E-450F-8C5E-C0B1A8BB74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AF206C-8DA7-4625-9095-4A1F7D015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3D2AE-0FFB-4FBE-9820-2C2C35DD0CA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3EBC0AE-8620-4A0A-9924-CE1DDFD44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5940D-F7DB-48E1-A69A-1AAE25C79D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560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18D0-CBEE-40A7-BAB9-4026131029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093F9F-A374-43BD-83ED-BCED4BEC3F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A1F812-EE00-46BE-A7A4-9C33F4D9E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B53CCF-5D75-4EF6-BE37-B6FE399C5E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33FBF6F-F85D-44C6-B71B-290AB0D85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EAA82-83BC-43A8-B295-7BC93393CD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8575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7803-0988-4C5F-8FE1-688008FD2D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BB9387-4D36-47FE-BF95-7B400E528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698450-81D1-4DFF-ADE7-5338F5209D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8CD98-407C-4779-A3D4-B668675976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6E1992-D161-4801-82A9-CC9BD7ACFF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7D6466-559C-4ABF-A63F-4DAF2BA26DF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A975D89-7FCF-4BF4-9D49-56F8745157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FC8677-D606-42AC-8C8F-D849B5CCE8B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69775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6E69-6EA5-4DF7-BDB9-B1ADC24B5E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961FAD-9F71-445C-B539-F8F31BBE8AB4}"/>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14E2CCD-5C03-47A4-A496-0C5FD246F5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F59025-756B-4D5C-8754-F41482AA16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180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83819-6D22-45BA-8EAB-13E84548968D}"/>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1C87F41-4774-48F3-A234-261FD28671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D34656-24DC-47C3-8BBF-3E632815F4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193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4F7A-588C-490B-B4C6-E2055BFE9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259934-61DF-45E9-9D18-C048A0358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3974E5-2B95-4EC0-8DA7-757BF3EE6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DBD21-E563-4135-ABD3-FFA83ED331C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76AAF3F-4C63-4129-B5E7-92074C171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4BD53-45F1-4946-98B8-02DED1C99E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463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85F6-4A76-415D-84E6-E7216FF38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66C86-7000-4145-BD70-3D0BB78D4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D97050-C86F-4B1B-9775-FCAC7F1FA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6B2AB-0BCB-4AC3-AD4B-B799EC7B470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6DCB6FE-34E6-4E90-8957-1355B520E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151DD-2D54-445B-B936-7D9C0139F3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09820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F3909-68BD-44DA-A28F-F0AA569E1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D83B21-97EE-41B2-B795-74B36EFE3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18DE2-1424-4CE5-9553-69B7650BF5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E06E75FC-D19B-4469-B36E-62E205E0D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490FD-05B0-43E8-9411-8E6392679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3804871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fred.stlouisfed.org/series/UNRATE" TargetMode="External"/><Relationship Id="rId3" Type="http://schemas.openxmlformats.org/officeDocument/2006/relationships/hyperlink" Target="https://fred.stlouisfed.org/series/MEHOINUSA672N" TargetMode="External"/><Relationship Id="rId7" Type="http://schemas.openxmlformats.org/officeDocument/2006/relationships/hyperlink" Target="https://fred.stlouisfed.org/series/MSACS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fred.stlouisfed.org/series/SPPOPGROWUSA" TargetMode="External"/><Relationship Id="rId5" Type="http://schemas.openxmlformats.org/officeDocument/2006/relationships/hyperlink" Target="https://www.freddiemac.com/pmms" TargetMode="External"/><Relationship Id="rId4" Type="http://schemas.openxmlformats.org/officeDocument/2006/relationships/hyperlink" Target="https://www.kaggle.com/datasets/sierradixon/u-s-inflation-rate-by-year-1929-2024" TargetMode="Externa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subTitle" idx="1"/>
          </p:nvPr>
        </p:nvSpPr>
        <p:spPr>
          <a:xfrm>
            <a:off x="4402666" y="4385734"/>
            <a:ext cx="3386667" cy="1655762"/>
          </a:xfrm>
          <a:prstGeom prst="rect">
            <a:avLst/>
          </a:prstGeom>
          <a:noFill/>
          <a:ln>
            <a:noFill/>
          </a:ln>
        </p:spPr>
        <p:txBody>
          <a:bodyPr spcFirstLastPara="1" wrap="square" lIns="91425" tIns="45700" rIns="91425" bIns="45700" anchor="ctr" anchorCtr="0">
            <a:normAutofit fontScale="92500" lnSpcReduction="20000"/>
          </a:bodyPr>
          <a:lstStyle/>
          <a:p>
            <a:pPr marL="0" lvl="0" indent="0" algn="ctr" rtl="0">
              <a:lnSpc>
                <a:spcPct val="90000"/>
              </a:lnSpc>
              <a:spcBef>
                <a:spcPts val="0"/>
              </a:spcBef>
              <a:spcAft>
                <a:spcPts val="0"/>
              </a:spcAft>
              <a:buSzPct val="80000"/>
              <a:buNone/>
            </a:pPr>
            <a:r>
              <a:rPr lang="en-US"/>
              <a:t>Amy Johnson</a:t>
            </a:r>
            <a:endParaRPr/>
          </a:p>
          <a:p>
            <a:pPr marL="0" lvl="0" indent="0" algn="ctr" rtl="0">
              <a:lnSpc>
                <a:spcPct val="90000"/>
              </a:lnSpc>
              <a:spcBef>
                <a:spcPts val="1400"/>
              </a:spcBef>
              <a:spcAft>
                <a:spcPts val="0"/>
              </a:spcAft>
              <a:buSzPct val="80000"/>
              <a:buNone/>
            </a:pPr>
            <a:r>
              <a:rPr lang="en-US"/>
              <a:t>Seth Carter</a:t>
            </a:r>
            <a:endParaRPr/>
          </a:p>
          <a:p>
            <a:pPr marL="0" lvl="0" indent="0" algn="ctr" rtl="0">
              <a:lnSpc>
                <a:spcPct val="90000"/>
              </a:lnSpc>
              <a:spcBef>
                <a:spcPts val="1400"/>
              </a:spcBef>
              <a:spcAft>
                <a:spcPts val="0"/>
              </a:spcAft>
              <a:buSzPct val="80000"/>
              <a:buNone/>
            </a:pPr>
            <a:r>
              <a:rPr lang="en-US"/>
              <a:t>Eduardo Camacho</a:t>
            </a:r>
            <a:endParaRPr/>
          </a:p>
          <a:p>
            <a:pPr marL="0" lvl="0" indent="0" algn="ctr" rtl="0">
              <a:lnSpc>
                <a:spcPct val="90000"/>
              </a:lnSpc>
              <a:spcBef>
                <a:spcPts val="1400"/>
              </a:spcBef>
              <a:spcAft>
                <a:spcPts val="0"/>
              </a:spcAft>
              <a:buSzPct val="80000"/>
              <a:buNone/>
            </a:pPr>
            <a:r>
              <a:rPr lang="en-US"/>
              <a:t>Rafaela Peterson</a:t>
            </a:r>
            <a:endParaRPr/>
          </a:p>
        </p:txBody>
      </p:sp>
      <p:sp>
        <p:nvSpPr>
          <p:cNvPr id="89" name="Google Shape;89;p1"/>
          <p:cNvSpPr txBox="1"/>
          <p:nvPr/>
        </p:nvSpPr>
        <p:spPr>
          <a:xfrm>
            <a:off x="2484964" y="2338531"/>
            <a:ext cx="7222068" cy="954107"/>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200" b="0" i="0" u="none" strike="noStrike" cap="none">
                <a:solidFill>
                  <a:schemeClr val="dk1"/>
                </a:solidFill>
                <a:latin typeface="Corbel"/>
                <a:ea typeface="Corbel"/>
                <a:cs typeface="Corbel"/>
                <a:sym typeface="Corbel"/>
              </a:rPr>
              <a:t>Data Analytics Bootcamp – Project 1</a:t>
            </a:r>
            <a:endParaRPr/>
          </a:p>
          <a:p>
            <a:pPr marL="0" marR="0" lvl="0" indent="0" algn="ctr" rtl="0">
              <a:spcBef>
                <a:spcPts val="0"/>
              </a:spcBef>
              <a:spcAft>
                <a:spcPts val="0"/>
              </a:spcAft>
              <a:buNone/>
            </a:pPr>
            <a:r>
              <a:rPr lang="en-US" sz="2400" b="0" i="0" u="none" strike="noStrike" cap="none">
                <a:solidFill>
                  <a:schemeClr val="dk1"/>
                </a:solidFill>
                <a:latin typeface="Corbel"/>
                <a:ea typeface="Corbel"/>
                <a:cs typeface="Corbel"/>
                <a:sym typeface="Corbel"/>
              </a:rPr>
              <a:t>November 12, 2024</a:t>
            </a:r>
            <a:endParaRPr sz="2400" b="0" i="0" u="none" strike="noStrike" cap="none">
              <a:solidFill>
                <a:schemeClr val="dk1"/>
              </a:solidFill>
              <a:latin typeface="Corbel"/>
              <a:ea typeface="Corbel"/>
              <a:cs typeface="Corbel"/>
              <a:sym typeface="Corbel"/>
            </a:endParaRPr>
          </a:p>
        </p:txBody>
      </p:sp>
      <p:sp>
        <p:nvSpPr>
          <p:cNvPr id="90" name="Google Shape;90;p1"/>
          <p:cNvSpPr txBox="1"/>
          <p:nvPr/>
        </p:nvSpPr>
        <p:spPr>
          <a:xfrm>
            <a:off x="186264" y="1142205"/>
            <a:ext cx="11819467" cy="101566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6000" b="1" i="0" u="none" strike="noStrike" cap="none" dirty="0">
                <a:solidFill>
                  <a:schemeClr val="lt1"/>
                </a:solidFill>
                <a:latin typeface="Corbel"/>
                <a:ea typeface="Corbel"/>
                <a:cs typeface="Corbel"/>
                <a:sym typeface="Corbel"/>
              </a:rPr>
              <a:t>United States Housing Market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2105A061-7E08-001A-AA7A-9474176F2345}"/>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EC1A36DE-4445-1D56-FF12-017DFD65F3CF}"/>
              </a:ext>
            </a:extLst>
          </p:cNvPr>
          <p:cNvSpPr txBox="1">
            <a:spLocks noGrp="1"/>
          </p:cNvSpPr>
          <p:nvPr>
            <p:ph type="title"/>
          </p:nvPr>
        </p:nvSpPr>
        <p:spPr>
          <a:xfrm>
            <a:off x="236413" y="242277"/>
            <a:ext cx="11736755" cy="8440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dirty="0"/>
              <a:t>Should you buy a house today?</a:t>
            </a:r>
            <a:endParaRPr dirty="0"/>
          </a:p>
        </p:txBody>
      </p:sp>
      <p:sp>
        <p:nvSpPr>
          <p:cNvPr id="96" name="Google Shape;96;p2">
            <a:extLst>
              <a:ext uri="{FF2B5EF4-FFF2-40B4-BE49-F238E27FC236}">
                <a16:creationId xmlns:a16="http://schemas.microsoft.com/office/drawing/2014/main" id="{40CE0F1F-A4B6-958B-5BD6-FDE9D0AB9FDD}"/>
              </a:ext>
            </a:extLst>
          </p:cNvPr>
          <p:cNvSpPr txBox="1">
            <a:spLocks noGrp="1"/>
          </p:cNvSpPr>
          <p:nvPr>
            <p:ph idx="1"/>
          </p:nvPr>
        </p:nvSpPr>
        <p:spPr>
          <a:xfrm>
            <a:off x="1143000" y="1219200"/>
            <a:ext cx="9872871" cy="487680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920"/>
              <a:buNone/>
            </a:pPr>
            <a:r>
              <a:rPr lang="en-US" sz="2400" b="1" dirty="0"/>
              <a:t>Maybe.</a:t>
            </a:r>
            <a:endParaRPr dirty="0"/>
          </a:p>
          <a:p>
            <a:pPr marL="274320" lvl="1" indent="0" algn="l" rtl="0">
              <a:lnSpc>
                <a:spcPct val="90000"/>
              </a:lnSpc>
              <a:spcBef>
                <a:spcPts val="200"/>
              </a:spcBef>
              <a:spcAft>
                <a:spcPts val="0"/>
              </a:spcAft>
              <a:buSzPts val="1600"/>
              <a:buNone/>
            </a:pPr>
            <a:endParaRPr lang="en-US" dirty="0"/>
          </a:p>
          <a:p>
            <a:pPr marL="457200" lvl="1" indent="-182880" algn="l" rtl="0">
              <a:lnSpc>
                <a:spcPct val="90000"/>
              </a:lnSpc>
              <a:spcBef>
                <a:spcPts val="200"/>
              </a:spcBef>
              <a:spcAft>
                <a:spcPts val="0"/>
              </a:spcAft>
              <a:buSzPts val="1600"/>
              <a:buChar char="•"/>
            </a:pPr>
            <a:r>
              <a:rPr lang="en-US" dirty="0"/>
              <a:t>Household Income is steadily increasing but so is </a:t>
            </a:r>
            <a:r>
              <a:rPr lang="en-US"/>
              <a:t>house price.</a:t>
            </a:r>
            <a:endParaRPr dirty="0"/>
          </a:p>
          <a:p>
            <a:pPr marL="457200" lvl="1" indent="-182880" algn="l" rtl="0">
              <a:lnSpc>
                <a:spcPct val="90000"/>
              </a:lnSpc>
              <a:spcBef>
                <a:spcPts val="600"/>
              </a:spcBef>
              <a:spcAft>
                <a:spcPts val="0"/>
              </a:spcAft>
              <a:buSzPts val="1600"/>
              <a:buChar char="•"/>
            </a:pPr>
            <a:r>
              <a:rPr lang="en-US" dirty="0"/>
              <a:t>Interest Rates are average.</a:t>
            </a:r>
            <a:endParaRPr dirty="0"/>
          </a:p>
          <a:p>
            <a:pPr marL="457200" lvl="1" indent="-182880" algn="l" rtl="0">
              <a:lnSpc>
                <a:spcPct val="90000"/>
              </a:lnSpc>
              <a:spcBef>
                <a:spcPts val="600"/>
              </a:spcBef>
              <a:spcAft>
                <a:spcPts val="0"/>
              </a:spcAft>
              <a:buSzPts val="1600"/>
              <a:buChar char="•"/>
            </a:pPr>
            <a:r>
              <a:rPr lang="en-US" dirty="0"/>
              <a:t>Demand is increasing</a:t>
            </a:r>
            <a:br>
              <a:rPr lang="en-US" dirty="0"/>
            </a:br>
            <a:r>
              <a:rPr lang="en-US" dirty="0"/>
              <a:t>but so is supply.</a:t>
            </a:r>
          </a:p>
          <a:p>
            <a:pPr marL="457200" lvl="1" indent="-182880">
              <a:spcBef>
                <a:spcPts val="600"/>
              </a:spcBef>
              <a:buSzPts val="1600"/>
            </a:pPr>
            <a:r>
              <a:rPr lang="en-US" dirty="0"/>
              <a:t>May be easier to afford</a:t>
            </a:r>
            <a:br>
              <a:rPr lang="en-US" dirty="0"/>
            </a:br>
            <a:r>
              <a:rPr lang="en-US" dirty="0"/>
              <a:t>as unemployment rate drops.</a:t>
            </a:r>
          </a:p>
          <a:p>
            <a:pPr marL="457200" lvl="1" indent="-182880" algn="l" rtl="0">
              <a:lnSpc>
                <a:spcPct val="90000"/>
              </a:lnSpc>
              <a:spcBef>
                <a:spcPts val="600"/>
              </a:spcBef>
              <a:spcAft>
                <a:spcPts val="0"/>
              </a:spcAft>
              <a:buSzPts val="1600"/>
              <a:buChar char="•"/>
            </a:pPr>
            <a:endParaRPr lang="en-US" dirty="0"/>
          </a:p>
          <a:p>
            <a:pPr marL="457200" lvl="1" indent="-182880" algn="l" rtl="0">
              <a:lnSpc>
                <a:spcPct val="90000"/>
              </a:lnSpc>
              <a:spcBef>
                <a:spcPts val="600"/>
              </a:spcBef>
              <a:spcAft>
                <a:spcPts val="0"/>
              </a:spcAft>
              <a:buSzPts val="1600"/>
              <a:buChar char="•"/>
            </a:pPr>
            <a:endParaRPr dirty="0"/>
          </a:p>
          <a:p>
            <a:pPr marL="718821" lvl="1" indent="-342900">
              <a:spcBef>
                <a:spcPts val="600"/>
              </a:spcBef>
              <a:buSzPts val="1600"/>
            </a:pPr>
            <a:endParaRPr dirty="0"/>
          </a:p>
        </p:txBody>
      </p:sp>
      <p:pic>
        <p:nvPicPr>
          <p:cNvPr id="97" name="Google Shape;97;p2">
            <a:extLst>
              <a:ext uri="{FF2B5EF4-FFF2-40B4-BE49-F238E27FC236}">
                <a16:creationId xmlns:a16="http://schemas.microsoft.com/office/drawing/2014/main" id="{77084BE3-4CBE-2655-2E3A-6D905BACE753}"/>
              </a:ext>
            </a:extLst>
          </p:cNvPr>
          <p:cNvPicPr preferRelativeResize="0"/>
          <p:nvPr/>
        </p:nvPicPr>
        <p:blipFill rotWithShape="1">
          <a:blip r:embed="rId3">
            <a:alphaModFix/>
          </a:blip>
          <a:srcRect/>
          <a:stretch/>
        </p:blipFill>
        <p:spPr>
          <a:xfrm>
            <a:off x="5462954" y="2450785"/>
            <a:ext cx="5844557" cy="3305245"/>
          </a:xfrm>
          <a:prstGeom prst="rect">
            <a:avLst/>
          </a:prstGeom>
          <a:noFill/>
          <a:ln>
            <a:noFill/>
          </a:ln>
        </p:spPr>
      </p:pic>
    </p:spTree>
    <p:extLst>
      <p:ext uri="{BB962C8B-B14F-4D97-AF65-F5344CB8AC3E}">
        <p14:creationId xmlns:p14="http://schemas.microsoft.com/office/powerpoint/2010/main" val="269907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36413" y="242277"/>
            <a:ext cx="11736755" cy="8440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dirty="0"/>
              <a:t>What are the trends with the housing market?</a:t>
            </a:r>
            <a:endParaRPr dirty="0"/>
          </a:p>
        </p:txBody>
      </p:sp>
      <p:sp>
        <p:nvSpPr>
          <p:cNvPr id="96" name="Google Shape;96;p2"/>
          <p:cNvSpPr txBox="1">
            <a:spLocks noGrp="1"/>
          </p:cNvSpPr>
          <p:nvPr>
            <p:ph idx="1"/>
          </p:nvPr>
        </p:nvSpPr>
        <p:spPr>
          <a:xfrm>
            <a:off x="1143000" y="1219200"/>
            <a:ext cx="9872871" cy="487680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920"/>
              <a:buNone/>
            </a:pPr>
            <a:r>
              <a:rPr lang="en-US" sz="2400" b="1" dirty="0"/>
              <a:t>Datasets were analyzed to determine trends and examine relationships between United States Median House Price and:</a:t>
            </a:r>
            <a:endParaRPr dirty="0"/>
          </a:p>
          <a:p>
            <a:pPr marL="274320" lvl="1" indent="0" algn="l" rtl="0">
              <a:lnSpc>
                <a:spcPct val="90000"/>
              </a:lnSpc>
              <a:spcBef>
                <a:spcPts val="200"/>
              </a:spcBef>
              <a:spcAft>
                <a:spcPts val="0"/>
              </a:spcAft>
              <a:buSzPts val="1600"/>
              <a:buNone/>
            </a:pPr>
            <a:endParaRPr lang="en-US" dirty="0"/>
          </a:p>
          <a:p>
            <a:pPr marL="457200" lvl="1" indent="-182880" algn="l" rtl="0">
              <a:lnSpc>
                <a:spcPct val="90000"/>
              </a:lnSpc>
              <a:spcBef>
                <a:spcPts val="200"/>
              </a:spcBef>
              <a:spcAft>
                <a:spcPts val="0"/>
              </a:spcAft>
              <a:buSzPts val="1600"/>
              <a:buChar char="•"/>
            </a:pPr>
            <a:r>
              <a:rPr lang="en-US" dirty="0">
                <a:hlinkClick r:id="rId3"/>
              </a:rPr>
              <a:t>Median Household Income</a:t>
            </a:r>
            <a:endParaRPr dirty="0"/>
          </a:p>
          <a:p>
            <a:pPr marL="457200" lvl="1" indent="-182880" algn="l" rtl="0">
              <a:lnSpc>
                <a:spcPct val="90000"/>
              </a:lnSpc>
              <a:spcBef>
                <a:spcPts val="600"/>
              </a:spcBef>
              <a:spcAft>
                <a:spcPts val="0"/>
              </a:spcAft>
              <a:buSzPts val="1600"/>
              <a:buChar char="•"/>
            </a:pPr>
            <a:r>
              <a:rPr lang="en-US" dirty="0">
                <a:hlinkClick r:id="rId4"/>
              </a:rPr>
              <a:t>Inflation Rate</a:t>
            </a:r>
            <a:endParaRPr dirty="0"/>
          </a:p>
          <a:p>
            <a:pPr marL="457200" lvl="1" indent="-182880" algn="l" rtl="0">
              <a:lnSpc>
                <a:spcPct val="90000"/>
              </a:lnSpc>
              <a:spcBef>
                <a:spcPts val="600"/>
              </a:spcBef>
              <a:spcAft>
                <a:spcPts val="0"/>
              </a:spcAft>
              <a:buSzPts val="1600"/>
              <a:buChar char="•"/>
            </a:pPr>
            <a:r>
              <a:rPr lang="en-US" dirty="0">
                <a:hlinkClick r:id="rId5"/>
              </a:rPr>
              <a:t>Interest Rates</a:t>
            </a:r>
            <a:endParaRPr dirty="0"/>
          </a:p>
          <a:p>
            <a:pPr marL="457200" lvl="1" indent="-182880" algn="l" rtl="0">
              <a:lnSpc>
                <a:spcPct val="90000"/>
              </a:lnSpc>
              <a:spcBef>
                <a:spcPts val="600"/>
              </a:spcBef>
              <a:spcAft>
                <a:spcPts val="0"/>
              </a:spcAft>
              <a:buSzPts val="1600"/>
              <a:buChar char="•"/>
            </a:pPr>
            <a:r>
              <a:rPr lang="en-US" dirty="0">
                <a:hlinkClick r:id="rId6"/>
              </a:rPr>
              <a:t>Population Growth</a:t>
            </a:r>
            <a:endParaRPr dirty="0"/>
          </a:p>
          <a:p>
            <a:pPr marL="457200" lvl="1" indent="-182880" algn="l" rtl="0">
              <a:lnSpc>
                <a:spcPct val="90000"/>
              </a:lnSpc>
              <a:spcBef>
                <a:spcPts val="600"/>
              </a:spcBef>
              <a:spcAft>
                <a:spcPts val="0"/>
              </a:spcAft>
              <a:buSzPts val="1600"/>
              <a:buChar char="•"/>
            </a:pPr>
            <a:r>
              <a:rPr lang="en-US" dirty="0">
                <a:hlinkClick r:id="rId7"/>
              </a:rPr>
              <a:t>Housing Inventory</a:t>
            </a:r>
            <a:endParaRPr dirty="0"/>
          </a:p>
          <a:p>
            <a:pPr marL="457200" lvl="1" indent="-182880" algn="l" rtl="0">
              <a:lnSpc>
                <a:spcPct val="90000"/>
              </a:lnSpc>
              <a:spcBef>
                <a:spcPts val="600"/>
              </a:spcBef>
              <a:spcAft>
                <a:spcPts val="0"/>
              </a:spcAft>
              <a:buSzPts val="1600"/>
              <a:buChar char="•"/>
            </a:pPr>
            <a:r>
              <a:rPr lang="en-US" dirty="0">
                <a:hlinkClick r:id="rId8"/>
              </a:rPr>
              <a:t>Unemployment Rate</a:t>
            </a:r>
            <a:endParaRPr lang="en-US" dirty="0"/>
          </a:p>
        </p:txBody>
      </p:sp>
      <p:pic>
        <p:nvPicPr>
          <p:cNvPr id="97" name="Google Shape;97;p2"/>
          <p:cNvPicPr preferRelativeResize="0"/>
          <p:nvPr/>
        </p:nvPicPr>
        <p:blipFill rotWithShape="1">
          <a:blip r:embed="rId9">
            <a:alphaModFix/>
          </a:blip>
          <a:srcRect/>
          <a:stretch/>
        </p:blipFill>
        <p:spPr>
          <a:xfrm>
            <a:off x="5462954" y="2450785"/>
            <a:ext cx="5844557" cy="33052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0" y="0"/>
            <a:ext cx="11743267" cy="73533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orbel"/>
              <a:buNone/>
            </a:pPr>
            <a:r>
              <a:rPr lang="en-US" sz="3600" b="1">
                <a:latin typeface="Corbel"/>
                <a:ea typeface="Corbel"/>
                <a:cs typeface="Corbel"/>
                <a:sym typeface="Corbel"/>
              </a:rPr>
              <a:t>United States Median House Price vs Median Household Income</a:t>
            </a:r>
            <a:endParaRPr lang="en-US" sz="3600" dirty="0"/>
          </a:p>
        </p:txBody>
      </p:sp>
      <p:sp>
        <p:nvSpPr>
          <p:cNvPr id="103" name="Google Shape;103;p3"/>
          <p:cNvSpPr txBox="1">
            <a:spLocks noGrp="1"/>
          </p:cNvSpPr>
          <p:nvPr>
            <p:ph idx="1"/>
          </p:nvPr>
        </p:nvSpPr>
        <p:spPr>
          <a:xfrm>
            <a:off x="2481977" y="684788"/>
            <a:ext cx="4893746" cy="849642"/>
          </a:xfrm>
          <a:prstGeom prst="rect">
            <a:avLst/>
          </a:prstGeom>
          <a:noFill/>
          <a:ln>
            <a:solidFill>
              <a:srgbClr val="7030A0"/>
            </a:solidFill>
          </a:ln>
        </p:spPr>
        <p:txBody>
          <a:bodyPr spcFirstLastPara="1" wrap="square" lIns="91425" tIns="45700" rIns="91425" bIns="45700" anchor="ctr" anchorCtr="0">
            <a:normAutofit lnSpcReduction="10000"/>
          </a:bodyPr>
          <a:lstStyle/>
          <a:p>
            <a:pPr marL="228600" lvl="0" indent="-182880" algn="l" rtl="0">
              <a:lnSpc>
                <a:spcPct val="90000"/>
              </a:lnSpc>
              <a:spcBef>
                <a:spcPts val="0"/>
              </a:spcBef>
              <a:spcAft>
                <a:spcPts val="0"/>
              </a:spcAft>
              <a:buSzPct val="90000"/>
              <a:buChar char="•"/>
            </a:pPr>
            <a:r>
              <a:rPr lang="en-US" sz="1400" dirty="0"/>
              <a:t>There is a positive relationship with Median House Price and Median Household Income in the United States. </a:t>
            </a:r>
          </a:p>
          <a:p>
            <a:pPr marL="228600" lvl="0" indent="-182880" algn="l" rtl="0">
              <a:lnSpc>
                <a:spcPct val="90000"/>
              </a:lnSpc>
              <a:spcBef>
                <a:spcPts val="0"/>
              </a:spcBef>
              <a:spcAft>
                <a:spcPts val="0"/>
              </a:spcAft>
              <a:buSzPct val="90000"/>
              <a:buChar char="•"/>
            </a:pPr>
            <a:r>
              <a:rPr lang="en-US" sz="1400" dirty="0"/>
              <a:t>As Median House Price increases, so does the Median Household Income year over year.</a:t>
            </a:r>
          </a:p>
        </p:txBody>
      </p:sp>
      <p:pic>
        <p:nvPicPr>
          <p:cNvPr id="104" name="Google Shape;104;p3"/>
          <p:cNvPicPr preferRelativeResize="0"/>
          <p:nvPr/>
        </p:nvPicPr>
        <p:blipFill rotWithShape="1">
          <a:blip r:embed="rId3">
            <a:alphaModFix/>
          </a:blip>
          <a:srcRect/>
          <a:stretch/>
        </p:blipFill>
        <p:spPr>
          <a:xfrm>
            <a:off x="57869" y="3882046"/>
            <a:ext cx="6160050" cy="2917766"/>
          </a:xfrm>
          <a:prstGeom prst="rect">
            <a:avLst/>
          </a:prstGeom>
          <a:noFill/>
          <a:ln w="19050">
            <a:solidFill>
              <a:schemeClr val="accent4"/>
            </a:solidFill>
          </a:ln>
        </p:spPr>
      </p:pic>
      <p:pic>
        <p:nvPicPr>
          <p:cNvPr id="105" name="Google Shape;105;p3"/>
          <p:cNvPicPr preferRelativeResize="0"/>
          <p:nvPr/>
        </p:nvPicPr>
        <p:blipFill rotWithShape="1">
          <a:blip r:embed="rId4">
            <a:alphaModFix/>
          </a:blip>
          <a:srcRect t="509"/>
          <a:stretch/>
        </p:blipFill>
        <p:spPr>
          <a:xfrm>
            <a:off x="7440317" y="623457"/>
            <a:ext cx="4735057" cy="2867888"/>
          </a:xfrm>
          <a:prstGeom prst="rect">
            <a:avLst/>
          </a:prstGeom>
          <a:noFill/>
          <a:ln w="19050">
            <a:solidFill>
              <a:srgbClr val="7030A0"/>
            </a:solidFill>
          </a:ln>
        </p:spPr>
      </p:pic>
      <p:sp>
        <p:nvSpPr>
          <p:cNvPr id="106" name="Google Shape;106;p3"/>
          <p:cNvSpPr txBox="1"/>
          <p:nvPr/>
        </p:nvSpPr>
        <p:spPr>
          <a:xfrm>
            <a:off x="57869" y="1636447"/>
            <a:ext cx="6979365" cy="2143584"/>
          </a:xfrm>
          <a:prstGeom prst="rect">
            <a:avLst/>
          </a:prstGeom>
          <a:noFill/>
          <a:ln>
            <a:solidFill>
              <a:schemeClr val="accent4"/>
            </a:solidFill>
          </a:ln>
        </p:spPr>
        <p:txBody>
          <a:bodyPr spcFirstLastPara="1" wrap="square" lIns="91425" tIns="45700" rIns="91425" bIns="45700" anchor="ctr" anchorCtr="0">
            <a:normAutofit fontScale="92500" lnSpcReduction="10000"/>
          </a:bodyPr>
          <a:lstStyle/>
          <a:p>
            <a:pPr marL="228600" marR="0" lvl="0" indent="-182880" algn="l" rtl="0">
              <a:lnSpc>
                <a:spcPct val="90000"/>
              </a:lnSpc>
              <a:spcBef>
                <a:spcPts val="0"/>
              </a:spcBef>
              <a:spcAft>
                <a:spcPts val="0"/>
              </a:spcAft>
              <a:buSzPct val="90000"/>
              <a:buFont typeface="Corbel"/>
              <a:buChar char="•"/>
            </a:pPr>
            <a:r>
              <a:rPr lang="en-US" b="0" i="0" u="none" strike="noStrike" cap="none" dirty="0">
                <a:latin typeface="Corbel"/>
                <a:ea typeface="Corbel"/>
                <a:cs typeface="Corbel"/>
                <a:sym typeface="Corbel"/>
              </a:rPr>
              <a:t>Median Household Income does not increase at the same rate as Median House Price in the United States year over year</a:t>
            </a:r>
          </a:p>
          <a:p>
            <a:pPr marL="228600" marR="0" lvl="0" indent="-182880" algn="l" rtl="0">
              <a:lnSpc>
                <a:spcPct val="90000"/>
              </a:lnSpc>
              <a:spcBef>
                <a:spcPts val="0"/>
              </a:spcBef>
              <a:spcAft>
                <a:spcPts val="0"/>
              </a:spcAft>
              <a:buSzPct val="90000"/>
              <a:buFont typeface="Corbel"/>
              <a:buChar char="•"/>
            </a:pPr>
            <a:r>
              <a:rPr lang="en-US" b="0" i="0" u="none" strike="noStrike" cap="none" dirty="0">
                <a:latin typeface="Corbel"/>
                <a:ea typeface="Corbel"/>
                <a:cs typeface="Corbel"/>
                <a:sym typeface="Corbel"/>
              </a:rPr>
              <a:t>Median House Prices may dip slightly from time to time, but looking at the greater picture overall, it always trends upwards</a:t>
            </a:r>
          </a:p>
          <a:p>
            <a:pPr marL="788670" lvl="1" indent="-285750">
              <a:lnSpc>
                <a:spcPct val="90000"/>
              </a:lnSpc>
              <a:buSzPct val="90000"/>
              <a:buFont typeface="Courier New" panose="02070309020205020404" pitchFamily="49" charset="0"/>
              <a:buChar char="o"/>
            </a:pPr>
            <a:r>
              <a:rPr lang="en-US" sz="1600" b="0" i="0" u="none" strike="noStrike" cap="none" dirty="0">
                <a:latin typeface="Corbel"/>
                <a:ea typeface="Corbel"/>
                <a:cs typeface="Corbel"/>
                <a:sym typeface="Corbel"/>
              </a:rPr>
              <a:t>Median Home Prices increase year over year and then dips a bit just for a couple of years like in years 2008-2009 and 2018-2019</a:t>
            </a:r>
          </a:p>
          <a:p>
            <a:pPr marL="788670" lvl="5" indent="-285750">
              <a:lnSpc>
                <a:spcPct val="90000"/>
              </a:lnSpc>
              <a:buSzPct val="90000"/>
              <a:buFont typeface="Courier New" panose="02070309020205020404" pitchFamily="49" charset="0"/>
              <a:buChar char="o"/>
            </a:pPr>
            <a:r>
              <a:rPr lang="en-US" sz="1600" dirty="0">
                <a:latin typeface="Corbel"/>
                <a:ea typeface="Corbel"/>
                <a:cs typeface="Corbel"/>
                <a:sym typeface="Corbel"/>
              </a:rPr>
              <a:t>I</a:t>
            </a:r>
            <a:r>
              <a:rPr lang="en-US" sz="1600" b="0" i="0" u="none" strike="noStrike" cap="none" dirty="0">
                <a:latin typeface="Corbel"/>
                <a:ea typeface="Corbel"/>
                <a:cs typeface="Corbel"/>
                <a:sym typeface="Corbel"/>
              </a:rPr>
              <a:t>t seems that we may be seeing that same trend in 2023-2024 since Median House Prices started to dip from 2022</a:t>
            </a:r>
          </a:p>
          <a:p>
            <a:pPr marL="788670" lvl="5" indent="-285750">
              <a:lnSpc>
                <a:spcPct val="90000"/>
              </a:lnSpc>
              <a:buSzPct val="90000"/>
              <a:buFont typeface="Courier New" panose="02070309020205020404" pitchFamily="49" charset="0"/>
              <a:buChar char="o"/>
            </a:pPr>
            <a:r>
              <a:rPr lang="en-US" sz="1600" b="0" i="0" u="none" strike="noStrike" cap="none" dirty="0">
                <a:latin typeface="Corbel"/>
                <a:ea typeface="Corbel"/>
                <a:cs typeface="Corbel"/>
                <a:sym typeface="Corbel"/>
              </a:rPr>
              <a:t>Seeing how that trend has repeated itself, I’d </a:t>
            </a:r>
            <a:r>
              <a:rPr lang="en-US" sz="1600" dirty="0">
                <a:latin typeface="Corbel"/>
                <a:ea typeface="Corbel"/>
                <a:cs typeface="Corbel"/>
                <a:sym typeface="Corbel"/>
              </a:rPr>
              <a:t>assume</a:t>
            </a:r>
            <a:r>
              <a:rPr lang="en-US" sz="1600" b="0" i="0" u="none" strike="noStrike" cap="none" dirty="0">
                <a:latin typeface="Corbel"/>
                <a:ea typeface="Corbel"/>
                <a:cs typeface="Corbel"/>
                <a:sym typeface="Corbel"/>
              </a:rPr>
              <a:t> that in 2024-2025 would be a good time to buy a house</a:t>
            </a:r>
          </a:p>
        </p:txBody>
      </p:sp>
      <p:pic>
        <p:nvPicPr>
          <p:cNvPr id="7" name="Picture 6">
            <a:extLst>
              <a:ext uri="{FF2B5EF4-FFF2-40B4-BE49-F238E27FC236}">
                <a16:creationId xmlns:a16="http://schemas.microsoft.com/office/drawing/2014/main" id="{AA7E2C59-8180-4A92-82B4-4A321972B1EA}"/>
              </a:ext>
            </a:extLst>
          </p:cNvPr>
          <p:cNvPicPr>
            <a:picLocks noChangeAspect="1"/>
          </p:cNvPicPr>
          <p:nvPr/>
        </p:nvPicPr>
        <p:blipFill rotWithShape="1">
          <a:blip r:embed="rId5"/>
          <a:srcRect b="51821"/>
          <a:stretch/>
        </p:blipFill>
        <p:spPr>
          <a:xfrm>
            <a:off x="7375723" y="6074449"/>
            <a:ext cx="4735057" cy="687800"/>
          </a:xfrm>
          <a:prstGeom prst="rect">
            <a:avLst/>
          </a:prstGeom>
        </p:spPr>
      </p:pic>
      <p:pic>
        <p:nvPicPr>
          <p:cNvPr id="3" name="Picture 2">
            <a:extLst>
              <a:ext uri="{FF2B5EF4-FFF2-40B4-BE49-F238E27FC236}">
                <a16:creationId xmlns:a16="http://schemas.microsoft.com/office/drawing/2014/main" id="{78AEAC01-DC09-4A37-8803-6C99803E853E}"/>
              </a:ext>
            </a:extLst>
          </p:cNvPr>
          <p:cNvPicPr>
            <a:picLocks noChangeAspect="1"/>
          </p:cNvPicPr>
          <p:nvPr/>
        </p:nvPicPr>
        <p:blipFill rotWithShape="1">
          <a:blip r:embed="rId6"/>
          <a:srcRect b="37806"/>
          <a:stretch/>
        </p:blipFill>
        <p:spPr>
          <a:xfrm>
            <a:off x="600779" y="4154298"/>
            <a:ext cx="3047063" cy="424832"/>
          </a:xfrm>
          <a:prstGeom prst="rect">
            <a:avLst/>
          </a:prstGeom>
        </p:spPr>
      </p:pic>
      <p:pic>
        <p:nvPicPr>
          <p:cNvPr id="5" name="Picture 4">
            <a:extLst>
              <a:ext uri="{FF2B5EF4-FFF2-40B4-BE49-F238E27FC236}">
                <a16:creationId xmlns:a16="http://schemas.microsoft.com/office/drawing/2014/main" id="{EF5C4DCD-1586-48F2-98F1-E6221CE849E1}"/>
              </a:ext>
            </a:extLst>
          </p:cNvPr>
          <p:cNvPicPr>
            <a:picLocks noChangeAspect="1"/>
          </p:cNvPicPr>
          <p:nvPr/>
        </p:nvPicPr>
        <p:blipFill>
          <a:blip r:embed="rId7"/>
          <a:stretch>
            <a:fillRect/>
          </a:stretch>
        </p:blipFill>
        <p:spPr>
          <a:xfrm>
            <a:off x="600779" y="4681146"/>
            <a:ext cx="3364392" cy="424832"/>
          </a:xfrm>
          <a:prstGeom prst="rect">
            <a:avLst/>
          </a:prstGeom>
        </p:spPr>
      </p:pic>
      <p:pic>
        <p:nvPicPr>
          <p:cNvPr id="10" name="Picture 9">
            <a:extLst>
              <a:ext uri="{FF2B5EF4-FFF2-40B4-BE49-F238E27FC236}">
                <a16:creationId xmlns:a16="http://schemas.microsoft.com/office/drawing/2014/main" id="{558487DB-2ADB-4545-814C-68EE0D238BAA}"/>
              </a:ext>
            </a:extLst>
          </p:cNvPr>
          <p:cNvPicPr>
            <a:picLocks noChangeAspect="1"/>
          </p:cNvPicPr>
          <p:nvPr/>
        </p:nvPicPr>
        <p:blipFill rotWithShape="1">
          <a:blip r:embed="rId8"/>
          <a:srcRect t="1415" b="-1"/>
          <a:stretch/>
        </p:blipFill>
        <p:spPr>
          <a:xfrm>
            <a:off x="6422853" y="3879053"/>
            <a:ext cx="2833174" cy="2096374"/>
          </a:xfrm>
          <a:prstGeom prst="rect">
            <a:avLst/>
          </a:prstGeom>
          <a:ln w="19050">
            <a:solidFill>
              <a:srgbClr val="C00000"/>
            </a:solidFill>
          </a:ln>
        </p:spPr>
      </p:pic>
      <p:pic>
        <p:nvPicPr>
          <p:cNvPr id="11" name="Picture 10">
            <a:extLst>
              <a:ext uri="{FF2B5EF4-FFF2-40B4-BE49-F238E27FC236}">
                <a16:creationId xmlns:a16="http://schemas.microsoft.com/office/drawing/2014/main" id="{7C10A745-770B-4DA2-8F4C-2BDF7FD4F38E}"/>
              </a:ext>
            </a:extLst>
          </p:cNvPr>
          <p:cNvPicPr>
            <a:picLocks noChangeAspect="1"/>
          </p:cNvPicPr>
          <p:nvPr/>
        </p:nvPicPr>
        <p:blipFill rotWithShape="1">
          <a:blip r:embed="rId9"/>
          <a:srcRect r="7704"/>
          <a:stretch/>
        </p:blipFill>
        <p:spPr>
          <a:xfrm>
            <a:off x="9366531" y="3418775"/>
            <a:ext cx="2701097" cy="2070170"/>
          </a:xfrm>
          <a:prstGeom prst="rect">
            <a:avLst/>
          </a:prstGeom>
          <a:ln w="19050">
            <a:solidFill>
              <a:schemeClr val="tx2"/>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0" y="-8005"/>
            <a:ext cx="11743267" cy="6210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Corbel"/>
              <a:buNone/>
            </a:pPr>
            <a:r>
              <a:rPr lang="en-US" sz="3600" b="1">
                <a:latin typeface="Corbel"/>
                <a:ea typeface="Corbel"/>
                <a:cs typeface="Corbel"/>
                <a:sym typeface="Corbel"/>
              </a:rPr>
              <a:t>United States Median House Price plus Inflation</a:t>
            </a:r>
            <a:endParaRPr lang="en-US" sz="3600" dirty="0"/>
          </a:p>
        </p:txBody>
      </p:sp>
      <p:sp>
        <p:nvSpPr>
          <p:cNvPr id="112" name="Google Shape;112;p4"/>
          <p:cNvSpPr txBox="1">
            <a:spLocks noGrp="1"/>
          </p:cNvSpPr>
          <p:nvPr>
            <p:ph idx="1"/>
          </p:nvPr>
        </p:nvSpPr>
        <p:spPr>
          <a:xfrm>
            <a:off x="7439891" y="3674225"/>
            <a:ext cx="4752109" cy="1812175"/>
          </a:xfrm>
          <a:prstGeom prst="rect">
            <a:avLst/>
          </a:prstGeom>
          <a:noFill/>
          <a:ln>
            <a:solidFill>
              <a:srgbClr val="7030A0"/>
            </a:solidFill>
          </a:ln>
        </p:spPr>
        <p:txBody>
          <a:bodyPr spcFirstLastPara="1" wrap="square" lIns="91425" tIns="45700" rIns="91425" bIns="45700" anchor="ctr" anchorCtr="0">
            <a:normAutofit lnSpcReduction="10000"/>
          </a:bodyPr>
          <a:lstStyle/>
          <a:p>
            <a:pPr marL="228600" lvl="0" indent="-182880" algn="l" rtl="0">
              <a:lnSpc>
                <a:spcPct val="90000"/>
              </a:lnSpc>
              <a:spcBef>
                <a:spcPts val="0"/>
              </a:spcBef>
              <a:spcAft>
                <a:spcPts val="0"/>
              </a:spcAft>
              <a:buSzPct val="90000"/>
              <a:buChar char="•"/>
            </a:pPr>
            <a:r>
              <a:rPr lang="en-US" sz="1400" dirty="0"/>
              <a:t>This graph is the same as the graph showing the trend in Median House Price and Median Household Income year over year, but each year's inflation rate is added</a:t>
            </a:r>
          </a:p>
          <a:p>
            <a:pPr marL="228600" lvl="0" indent="-182880" algn="l" rtl="0">
              <a:lnSpc>
                <a:spcPct val="90000"/>
              </a:lnSpc>
              <a:spcBef>
                <a:spcPts val="0"/>
              </a:spcBef>
              <a:spcAft>
                <a:spcPts val="0"/>
              </a:spcAft>
              <a:buSzPct val="90000"/>
              <a:buChar char="•"/>
            </a:pPr>
            <a:r>
              <a:rPr lang="en-US" sz="1400" dirty="0"/>
              <a:t>Inflation rate varies significantly from year to year and there is no pattern with the trend like there is for Median House Price and Median Household Income</a:t>
            </a:r>
          </a:p>
          <a:p>
            <a:pPr marL="228600" lvl="0" indent="-182880" algn="l" rtl="0">
              <a:lnSpc>
                <a:spcPct val="90000"/>
              </a:lnSpc>
              <a:spcBef>
                <a:spcPts val="0"/>
              </a:spcBef>
              <a:spcAft>
                <a:spcPts val="0"/>
              </a:spcAft>
              <a:buSzPct val="90000"/>
              <a:buChar char="•"/>
            </a:pPr>
            <a:r>
              <a:rPr lang="en-US" sz="1400" dirty="0"/>
              <a:t>The lowest the inflation rate has ever been was 0.10% in 2008 and the highest was 7.00% in 2021 with an average from 1984-2023 of 2.82%.</a:t>
            </a:r>
          </a:p>
        </p:txBody>
      </p:sp>
      <p:sp>
        <p:nvSpPr>
          <p:cNvPr id="113" name="Google Shape;113;p4"/>
          <p:cNvSpPr txBox="1"/>
          <p:nvPr/>
        </p:nvSpPr>
        <p:spPr>
          <a:xfrm>
            <a:off x="23398" y="523701"/>
            <a:ext cx="5972849" cy="2527069"/>
          </a:xfrm>
          <a:prstGeom prst="rect">
            <a:avLst/>
          </a:prstGeom>
          <a:noFill/>
          <a:ln>
            <a:solidFill>
              <a:schemeClr val="accent4"/>
            </a:solidFill>
          </a:ln>
        </p:spPr>
        <p:txBody>
          <a:bodyPr spcFirstLastPara="1" wrap="square" lIns="91425" tIns="45700" rIns="91425" bIns="45700" anchor="ctr" anchorCtr="0">
            <a:normAutofit/>
          </a:bodyPr>
          <a:lstStyle/>
          <a:p>
            <a:pPr marL="228600" marR="0" lvl="0" indent="-182880" algn="l" rtl="0">
              <a:lnSpc>
                <a:spcPct val="90000"/>
              </a:lnSpc>
              <a:spcBef>
                <a:spcPts val="0"/>
              </a:spcBef>
              <a:spcAft>
                <a:spcPts val="0"/>
              </a:spcAft>
              <a:buSzPct val="90000"/>
              <a:buFont typeface="Corbel"/>
              <a:buChar char="•"/>
            </a:pPr>
            <a:r>
              <a:rPr lang="en-US" sz="1600" b="0" i="0" u="none" strike="noStrike" cap="none" dirty="0">
                <a:latin typeface="Corbel"/>
                <a:ea typeface="Corbel"/>
                <a:cs typeface="Corbel"/>
                <a:sym typeface="Corbel"/>
              </a:rPr>
              <a:t>Median House Price % Change fluctuates quite a bit year to year, majority of the time still a positive % increase</a:t>
            </a:r>
          </a:p>
          <a:p>
            <a:pPr marL="228600" marR="0" lvl="0" indent="-182880" algn="l" rtl="0">
              <a:lnSpc>
                <a:spcPct val="90000"/>
              </a:lnSpc>
              <a:spcBef>
                <a:spcPts val="0"/>
              </a:spcBef>
              <a:spcAft>
                <a:spcPts val="0"/>
              </a:spcAft>
              <a:buSzPct val="90000"/>
              <a:buFont typeface="Corbel"/>
              <a:buChar char="•"/>
            </a:pPr>
            <a:r>
              <a:rPr lang="en-US" sz="1600" b="0" i="0" u="none" strike="noStrike" cap="none" dirty="0">
                <a:latin typeface="Corbel"/>
                <a:ea typeface="Corbel"/>
                <a:cs typeface="Corbel"/>
                <a:sym typeface="Corbel"/>
              </a:rPr>
              <a:t>Median Household Income % Change also fluctuates a bit, but has more minimal change year to year than Median House Price</a:t>
            </a:r>
          </a:p>
          <a:p>
            <a:pPr marL="845820" lvl="1" indent="-342900">
              <a:lnSpc>
                <a:spcPct val="90000"/>
              </a:lnSpc>
              <a:buSzPct val="90000"/>
              <a:buFont typeface="Courier New" panose="02070309020205020404" pitchFamily="49" charset="0"/>
              <a:buChar char="o"/>
            </a:pPr>
            <a:r>
              <a:rPr lang="en-US" sz="1400" b="0" i="0" u="none" strike="noStrike" cap="none" dirty="0">
                <a:latin typeface="Corbel"/>
                <a:ea typeface="Corbel"/>
                <a:cs typeface="Corbel"/>
                <a:sym typeface="Corbel"/>
              </a:rPr>
              <a:t>There were a lot more years where the Median Household Income decreased from the previous year than compared to the Median House Price which tells us that even though the Household Income went down, House Prices still increased in many years. </a:t>
            </a:r>
          </a:p>
          <a:p>
            <a:pPr marL="1303020" lvl="2" indent="-342900">
              <a:lnSpc>
                <a:spcPct val="90000"/>
              </a:lnSpc>
              <a:buSzPct val="90000"/>
              <a:buFont typeface="Wingdings" panose="05000000000000000000" pitchFamily="2" charset="2"/>
              <a:buChar char="§"/>
            </a:pPr>
            <a:r>
              <a:rPr lang="en-US" sz="1200" b="0" i="0" u="none" strike="noStrike" cap="none" dirty="0">
                <a:latin typeface="Corbel"/>
                <a:ea typeface="Corbel"/>
                <a:cs typeface="Corbel"/>
                <a:sym typeface="Corbel"/>
              </a:rPr>
              <a:t>For example, between the years 2020-2021, the Median Household Income decreased -2.03%, but Median House Prices increased 3.52%. </a:t>
            </a:r>
          </a:p>
          <a:p>
            <a:pPr marL="845820" lvl="1" indent="-342900">
              <a:lnSpc>
                <a:spcPct val="90000"/>
              </a:lnSpc>
              <a:buSzPct val="90000"/>
              <a:buFont typeface="Courier New" panose="02070309020205020404" pitchFamily="49" charset="0"/>
              <a:buChar char="o"/>
            </a:pPr>
            <a:r>
              <a:rPr lang="en-US" sz="1400" b="0" i="0" u="none" strike="noStrike" cap="none" dirty="0">
                <a:latin typeface="Corbel"/>
                <a:ea typeface="Corbel"/>
                <a:cs typeface="Corbel"/>
                <a:sym typeface="Corbel"/>
              </a:rPr>
              <a:t>However, both follow the same positive or negative trend majority of the time.</a:t>
            </a:r>
            <a:endParaRPr sz="1400" b="0" i="0" u="none" strike="noStrike" cap="none" dirty="0">
              <a:latin typeface="Corbel"/>
              <a:ea typeface="Corbel"/>
              <a:cs typeface="Corbel"/>
              <a:sym typeface="Corbel"/>
            </a:endParaRPr>
          </a:p>
        </p:txBody>
      </p:sp>
      <p:pic>
        <p:nvPicPr>
          <p:cNvPr id="3" name="Picture 2">
            <a:extLst>
              <a:ext uri="{FF2B5EF4-FFF2-40B4-BE49-F238E27FC236}">
                <a16:creationId xmlns:a16="http://schemas.microsoft.com/office/drawing/2014/main" id="{C8C15ED7-09B2-43B3-9C43-6157D2834BFF}"/>
              </a:ext>
            </a:extLst>
          </p:cNvPr>
          <p:cNvPicPr>
            <a:picLocks noChangeAspect="1"/>
          </p:cNvPicPr>
          <p:nvPr/>
        </p:nvPicPr>
        <p:blipFill>
          <a:blip r:embed="rId3"/>
          <a:stretch>
            <a:fillRect/>
          </a:stretch>
        </p:blipFill>
        <p:spPr>
          <a:xfrm>
            <a:off x="107412" y="3200400"/>
            <a:ext cx="7106180" cy="3547818"/>
          </a:xfrm>
          <a:prstGeom prst="rect">
            <a:avLst/>
          </a:prstGeom>
          <a:ln w="19050">
            <a:solidFill>
              <a:srgbClr val="7030A0"/>
            </a:solidFill>
          </a:ln>
        </p:spPr>
      </p:pic>
      <p:pic>
        <p:nvPicPr>
          <p:cNvPr id="5" name="Picture 4">
            <a:extLst>
              <a:ext uri="{FF2B5EF4-FFF2-40B4-BE49-F238E27FC236}">
                <a16:creationId xmlns:a16="http://schemas.microsoft.com/office/drawing/2014/main" id="{DFD549A5-82E4-492D-B732-57048A85CFA1}"/>
              </a:ext>
            </a:extLst>
          </p:cNvPr>
          <p:cNvPicPr>
            <a:picLocks noChangeAspect="1"/>
          </p:cNvPicPr>
          <p:nvPr/>
        </p:nvPicPr>
        <p:blipFill>
          <a:blip r:embed="rId4"/>
          <a:stretch>
            <a:fillRect/>
          </a:stretch>
        </p:blipFill>
        <p:spPr>
          <a:xfrm>
            <a:off x="6180014" y="613033"/>
            <a:ext cx="5898380" cy="2944814"/>
          </a:xfrm>
          <a:prstGeom prst="rect">
            <a:avLst/>
          </a:prstGeom>
          <a:ln w="19050">
            <a:solidFill>
              <a:schemeClr val="accent4"/>
            </a:solidFill>
          </a:ln>
        </p:spPr>
      </p:pic>
      <p:pic>
        <p:nvPicPr>
          <p:cNvPr id="7" name="Picture 6">
            <a:extLst>
              <a:ext uri="{FF2B5EF4-FFF2-40B4-BE49-F238E27FC236}">
                <a16:creationId xmlns:a16="http://schemas.microsoft.com/office/drawing/2014/main" id="{636A19EC-9979-4768-9420-4E03A4A689A1}"/>
              </a:ext>
            </a:extLst>
          </p:cNvPr>
          <p:cNvPicPr>
            <a:picLocks noChangeAspect="1"/>
          </p:cNvPicPr>
          <p:nvPr/>
        </p:nvPicPr>
        <p:blipFill>
          <a:blip r:embed="rId5"/>
          <a:stretch>
            <a:fillRect/>
          </a:stretch>
        </p:blipFill>
        <p:spPr>
          <a:xfrm>
            <a:off x="7867842" y="5590610"/>
            <a:ext cx="4340784" cy="13087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pic>
        <p:nvPicPr>
          <p:cNvPr id="7" name="Picture 6">
            <a:extLst>
              <a:ext uri="{FF2B5EF4-FFF2-40B4-BE49-F238E27FC236}">
                <a16:creationId xmlns:a16="http://schemas.microsoft.com/office/drawing/2014/main" id="{CADD7A5F-7499-4BF2-9625-598281C9BE99}"/>
              </a:ext>
            </a:extLst>
          </p:cNvPr>
          <p:cNvPicPr>
            <a:picLocks noChangeAspect="1"/>
          </p:cNvPicPr>
          <p:nvPr/>
        </p:nvPicPr>
        <p:blipFill>
          <a:blip r:embed="rId3"/>
          <a:stretch>
            <a:fillRect/>
          </a:stretch>
        </p:blipFill>
        <p:spPr>
          <a:xfrm>
            <a:off x="31119" y="3337650"/>
            <a:ext cx="4357220" cy="3258189"/>
          </a:xfrm>
          <a:prstGeom prst="rect">
            <a:avLst/>
          </a:prstGeom>
          <a:ln w="19050">
            <a:solidFill>
              <a:srgbClr val="7030A0"/>
            </a:solidFill>
          </a:ln>
        </p:spPr>
      </p:pic>
      <p:pic>
        <p:nvPicPr>
          <p:cNvPr id="5" name="Picture 4">
            <a:extLst>
              <a:ext uri="{FF2B5EF4-FFF2-40B4-BE49-F238E27FC236}">
                <a16:creationId xmlns:a16="http://schemas.microsoft.com/office/drawing/2014/main" id="{A3CECA6A-5E5A-484E-A8C1-083C54D378A9}"/>
              </a:ext>
            </a:extLst>
          </p:cNvPr>
          <p:cNvPicPr>
            <a:picLocks noChangeAspect="1"/>
          </p:cNvPicPr>
          <p:nvPr/>
        </p:nvPicPr>
        <p:blipFill rotWithShape="1">
          <a:blip r:embed="rId4"/>
          <a:srcRect t="1415" b="-1"/>
          <a:stretch/>
        </p:blipFill>
        <p:spPr>
          <a:xfrm>
            <a:off x="4139738" y="3245052"/>
            <a:ext cx="4739854" cy="3507200"/>
          </a:xfrm>
          <a:prstGeom prst="rect">
            <a:avLst/>
          </a:prstGeom>
          <a:ln w="19050">
            <a:solidFill>
              <a:srgbClr val="C00000"/>
            </a:solidFill>
          </a:ln>
        </p:spPr>
      </p:pic>
      <p:sp>
        <p:nvSpPr>
          <p:cNvPr id="102" name="Google Shape;102;p3"/>
          <p:cNvSpPr txBox="1">
            <a:spLocks noGrp="1"/>
          </p:cNvSpPr>
          <p:nvPr>
            <p:ph type="title"/>
          </p:nvPr>
        </p:nvSpPr>
        <p:spPr>
          <a:xfrm>
            <a:off x="0" y="0"/>
            <a:ext cx="11743267" cy="8720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ct val="100000"/>
              <a:buFont typeface="Corbel"/>
              <a:buNone/>
            </a:pPr>
            <a:r>
              <a:rPr lang="en-US" sz="3600" b="1" dirty="0">
                <a:latin typeface="Corbel"/>
                <a:ea typeface="Corbel"/>
                <a:cs typeface="Corbel"/>
                <a:sym typeface="Corbel"/>
              </a:rPr>
              <a:t>Backup Data</a:t>
            </a:r>
            <a:endParaRPr lang="en-US" sz="3600" dirty="0"/>
          </a:p>
        </p:txBody>
      </p:sp>
      <p:sp>
        <p:nvSpPr>
          <p:cNvPr id="103" name="Google Shape;103;p3"/>
          <p:cNvSpPr txBox="1">
            <a:spLocks noGrp="1"/>
          </p:cNvSpPr>
          <p:nvPr>
            <p:ph idx="1"/>
          </p:nvPr>
        </p:nvSpPr>
        <p:spPr>
          <a:xfrm>
            <a:off x="195194" y="852636"/>
            <a:ext cx="6159029" cy="2319250"/>
          </a:xfrm>
          <a:prstGeom prst="rect">
            <a:avLst/>
          </a:prstGeom>
          <a:noFill/>
          <a:ln>
            <a:noFill/>
          </a:ln>
        </p:spPr>
        <p:txBody>
          <a:bodyPr spcFirstLastPara="1" wrap="square" lIns="91425" tIns="45700" rIns="91425" bIns="45700" anchor="t" anchorCtr="0">
            <a:normAutofit fontScale="77500" lnSpcReduction="20000"/>
          </a:bodyPr>
          <a:lstStyle/>
          <a:p>
            <a:pPr marL="228600" lvl="0" indent="-182880" algn="l" rtl="0">
              <a:lnSpc>
                <a:spcPct val="90000"/>
              </a:lnSpc>
              <a:spcBef>
                <a:spcPts val="0"/>
              </a:spcBef>
              <a:spcAft>
                <a:spcPts val="0"/>
              </a:spcAft>
              <a:buSzPct val="90000"/>
              <a:buChar char="•"/>
            </a:pPr>
            <a:r>
              <a:rPr lang="en-US" dirty="0"/>
              <a:t>There is a VERY strong analysis with </a:t>
            </a:r>
            <a:r>
              <a:rPr lang="en-US" b="1" dirty="0">
                <a:solidFill>
                  <a:schemeClr val="accent4"/>
                </a:solidFill>
              </a:rPr>
              <a:t>Median House Price and Year </a:t>
            </a:r>
            <a:r>
              <a:rPr lang="en-US" dirty="0"/>
              <a:t>and a slight ongoing pattern of increasing for a few years and then decreasing the following years before increasing again</a:t>
            </a:r>
          </a:p>
          <a:p>
            <a:pPr marL="228600" lvl="0" indent="-182880" algn="l" rtl="0">
              <a:lnSpc>
                <a:spcPct val="90000"/>
              </a:lnSpc>
              <a:spcBef>
                <a:spcPts val="0"/>
              </a:spcBef>
              <a:spcAft>
                <a:spcPts val="0"/>
              </a:spcAft>
              <a:buSzPct val="90000"/>
              <a:buChar char="•"/>
            </a:pPr>
            <a:r>
              <a:rPr lang="en-US" b="1" dirty="0">
                <a:solidFill>
                  <a:srgbClr val="C00000"/>
                </a:solidFill>
              </a:rPr>
              <a:t>Median Household Income by Year </a:t>
            </a:r>
            <a:r>
              <a:rPr lang="en-US" dirty="0"/>
              <a:t>also shows a similar trend, but not as strong</a:t>
            </a:r>
          </a:p>
          <a:p>
            <a:pPr marL="228600" lvl="0" indent="-182880" algn="l" rtl="0">
              <a:lnSpc>
                <a:spcPct val="90000"/>
              </a:lnSpc>
              <a:spcBef>
                <a:spcPts val="0"/>
              </a:spcBef>
              <a:spcAft>
                <a:spcPts val="0"/>
              </a:spcAft>
              <a:buSzPct val="90000"/>
              <a:buChar char="•"/>
            </a:pPr>
            <a:r>
              <a:rPr lang="en-US" dirty="0"/>
              <a:t>There is actually a slight negative relationship with </a:t>
            </a:r>
            <a:r>
              <a:rPr lang="en-US" b="1" dirty="0">
                <a:solidFill>
                  <a:srgbClr val="7030A0"/>
                </a:solidFill>
              </a:rPr>
              <a:t>Inflation Rate and Year</a:t>
            </a:r>
            <a:r>
              <a:rPr lang="en-US" dirty="0"/>
              <a:t>, but not very strong and quite a few outliers</a:t>
            </a:r>
          </a:p>
        </p:txBody>
      </p:sp>
      <p:pic>
        <p:nvPicPr>
          <p:cNvPr id="3" name="Picture 2">
            <a:extLst>
              <a:ext uri="{FF2B5EF4-FFF2-40B4-BE49-F238E27FC236}">
                <a16:creationId xmlns:a16="http://schemas.microsoft.com/office/drawing/2014/main" id="{6F3E45DF-D085-490D-857E-EC2A5B86B629}"/>
              </a:ext>
            </a:extLst>
          </p:cNvPr>
          <p:cNvPicPr>
            <a:picLocks noChangeAspect="1"/>
          </p:cNvPicPr>
          <p:nvPr/>
        </p:nvPicPr>
        <p:blipFill rotWithShape="1">
          <a:blip r:embed="rId5"/>
          <a:srcRect r="7704"/>
          <a:stretch/>
        </p:blipFill>
        <p:spPr>
          <a:xfrm>
            <a:off x="7639585" y="112532"/>
            <a:ext cx="4357221" cy="3536755"/>
          </a:xfrm>
          <a:prstGeom prst="rect">
            <a:avLst/>
          </a:prstGeom>
          <a:ln w="19050">
            <a:solidFill>
              <a:schemeClr val="accent4"/>
            </a:solidFill>
          </a:ln>
        </p:spPr>
      </p:pic>
    </p:spTree>
    <p:extLst>
      <p:ext uri="{BB962C8B-B14F-4D97-AF65-F5344CB8AC3E}">
        <p14:creationId xmlns:p14="http://schemas.microsoft.com/office/powerpoint/2010/main" val="428262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9D08-CBBB-3205-D68B-4DAE3DD53FE1}"/>
              </a:ext>
            </a:extLst>
          </p:cNvPr>
          <p:cNvSpPr>
            <a:spLocks noGrp="1"/>
          </p:cNvSpPr>
          <p:nvPr>
            <p:ph type="title"/>
          </p:nvPr>
        </p:nvSpPr>
        <p:spPr>
          <a:xfrm>
            <a:off x="541401" y="110490"/>
            <a:ext cx="9775697" cy="1356360"/>
          </a:xfrm>
        </p:spPr>
        <p:txBody>
          <a:bodyPr>
            <a:normAutofit/>
          </a:bodyPr>
          <a:lstStyle/>
          <a:p>
            <a:r>
              <a:rPr lang="en-US" sz="3200" b="1" dirty="0"/>
              <a:t>United States Home Interest Rates </a:t>
            </a:r>
          </a:p>
        </p:txBody>
      </p:sp>
      <p:sp>
        <p:nvSpPr>
          <p:cNvPr id="35" name="Content Placeholder 8">
            <a:extLst>
              <a:ext uri="{FF2B5EF4-FFF2-40B4-BE49-F238E27FC236}">
                <a16:creationId xmlns:a16="http://schemas.microsoft.com/office/drawing/2014/main" id="{D1200BB2-FFA6-1418-D2FF-81E25984BBB1}"/>
              </a:ext>
            </a:extLst>
          </p:cNvPr>
          <p:cNvSpPr>
            <a:spLocks noGrp="1"/>
          </p:cNvSpPr>
          <p:nvPr>
            <p:ph idx="1"/>
          </p:nvPr>
        </p:nvSpPr>
        <p:spPr>
          <a:xfrm>
            <a:off x="9211765" y="1706845"/>
            <a:ext cx="2308097" cy="3924300"/>
          </a:xfrm>
        </p:spPr>
        <p:txBody>
          <a:bodyPr>
            <a:normAutofit/>
          </a:bodyPr>
          <a:lstStyle/>
          <a:p>
            <a:pPr marL="45720" indent="0" algn="ctr">
              <a:buNone/>
            </a:pPr>
            <a:r>
              <a:rPr lang="en-US" sz="1600" dirty="0"/>
              <a:t>Highest Rate: </a:t>
            </a:r>
          </a:p>
          <a:p>
            <a:pPr marL="45720" indent="0" algn="ctr">
              <a:buNone/>
            </a:pPr>
            <a:r>
              <a:rPr lang="en-US" sz="1600" dirty="0"/>
              <a:t>10/9/1981: 18.63%</a:t>
            </a:r>
          </a:p>
          <a:p>
            <a:pPr marL="45720" indent="0" algn="ctr">
              <a:buNone/>
            </a:pPr>
            <a:endParaRPr lang="en-US" sz="1600" dirty="0"/>
          </a:p>
          <a:p>
            <a:pPr marL="45720" indent="0" algn="ctr">
              <a:buNone/>
            </a:pPr>
            <a:r>
              <a:rPr lang="en-US" sz="1600" dirty="0"/>
              <a:t>Lowest Rate: </a:t>
            </a:r>
          </a:p>
          <a:p>
            <a:pPr marL="45720" indent="0" algn="ctr">
              <a:buNone/>
            </a:pPr>
            <a:r>
              <a:rPr lang="en-US" sz="1600" dirty="0"/>
              <a:t>1/7/2021: 2.65%</a:t>
            </a:r>
          </a:p>
        </p:txBody>
      </p:sp>
      <p:pic>
        <p:nvPicPr>
          <p:cNvPr id="7" name="Picture 6">
            <a:extLst>
              <a:ext uri="{FF2B5EF4-FFF2-40B4-BE49-F238E27FC236}">
                <a16:creationId xmlns:a16="http://schemas.microsoft.com/office/drawing/2014/main" id="{C5510417-32D0-85AC-7B81-113B5AAA694B}"/>
              </a:ext>
            </a:extLst>
          </p:cNvPr>
          <p:cNvPicPr>
            <a:picLocks noChangeAspect="1"/>
          </p:cNvPicPr>
          <p:nvPr/>
        </p:nvPicPr>
        <p:blipFill>
          <a:blip r:embed="rId2"/>
          <a:stretch>
            <a:fillRect/>
          </a:stretch>
        </p:blipFill>
        <p:spPr>
          <a:xfrm>
            <a:off x="541401" y="1466850"/>
            <a:ext cx="8749769" cy="4295181"/>
          </a:xfrm>
          <a:prstGeom prst="rect">
            <a:avLst/>
          </a:prstGeom>
        </p:spPr>
      </p:pic>
    </p:spTree>
    <p:extLst>
      <p:ext uri="{BB962C8B-B14F-4D97-AF65-F5344CB8AC3E}">
        <p14:creationId xmlns:p14="http://schemas.microsoft.com/office/powerpoint/2010/main" val="416274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13AD-8CBE-4C0B-8446-9DA06A566F4D}"/>
              </a:ext>
            </a:extLst>
          </p:cNvPr>
          <p:cNvSpPr>
            <a:spLocks noGrp="1"/>
          </p:cNvSpPr>
          <p:nvPr>
            <p:ph type="title"/>
          </p:nvPr>
        </p:nvSpPr>
        <p:spPr>
          <a:xfrm>
            <a:off x="220132" y="245533"/>
            <a:ext cx="11743267" cy="872067"/>
          </a:xfrm>
        </p:spPr>
        <p:txBody>
          <a:bodyPr>
            <a:normAutofit/>
          </a:bodyPr>
          <a:lstStyle/>
          <a:p>
            <a:r>
              <a:rPr lang="en-US" sz="3600" b="1" dirty="0">
                <a:latin typeface="+mn-lt"/>
              </a:rPr>
              <a:t>United States Median House Price vs Interest Rates</a:t>
            </a:r>
            <a:endParaRPr lang="en-US" sz="3600" dirty="0"/>
          </a:p>
        </p:txBody>
      </p:sp>
      <p:pic>
        <p:nvPicPr>
          <p:cNvPr id="9" name="Content Placeholder 8">
            <a:extLst>
              <a:ext uri="{FF2B5EF4-FFF2-40B4-BE49-F238E27FC236}">
                <a16:creationId xmlns:a16="http://schemas.microsoft.com/office/drawing/2014/main" id="{FB852D0F-C551-BD9D-9E54-2BA488DA5074}"/>
              </a:ext>
            </a:extLst>
          </p:cNvPr>
          <p:cNvPicPr>
            <a:picLocks noGrp="1" noChangeAspect="1"/>
          </p:cNvPicPr>
          <p:nvPr>
            <p:ph idx="1"/>
          </p:nvPr>
        </p:nvPicPr>
        <p:blipFill>
          <a:blip r:embed="rId2"/>
          <a:stretch>
            <a:fillRect/>
          </a:stretch>
        </p:blipFill>
        <p:spPr>
          <a:xfrm>
            <a:off x="2020764" y="1209675"/>
            <a:ext cx="8142002" cy="4820802"/>
          </a:xfrm>
        </p:spPr>
      </p:pic>
    </p:spTree>
    <p:extLst>
      <p:ext uri="{BB962C8B-B14F-4D97-AF65-F5344CB8AC3E}">
        <p14:creationId xmlns:p14="http://schemas.microsoft.com/office/powerpoint/2010/main" val="114060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220132" y="245533"/>
            <a:ext cx="11743267" cy="8720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Corbel"/>
              <a:buNone/>
            </a:pPr>
            <a:r>
              <a:rPr lang="en-US" sz="3600" b="1" dirty="0">
                <a:latin typeface="Corbel"/>
                <a:ea typeface="Corbel"/>
                <a:cs typeface="Corbel"/>
                <a:sym typeface="Corbel"/>
              </a:rPr>
              <a:t>House Price vs Supply and Demand</a:t>
            </a:r>
            <a:endParaRPr sz="3600" dirty="0"/>
          </a:p>
        </p:txBody>
      </p:sp>
      <p:pic>
        <p:nvPicPr>
          <p:cNvPr id="10" name="Picture 9" descr="A graph with a line going up&#10;&#10;Description automatically generated">
            <a:extLst>
              <a:ext uri="{FF2B5EF4-FFF2-40B4-BE49-F238E27FC236}">
                <a16:creationId xmlns:a16="http://schemas.microsoft.com/office/drawing/2014/main" id="{93DD1970-29E7-9547-605A-3138F6BE4173}"/>
              </a:ext>
            </a:extLst>
          </p:cNvPr>
          <p:cNvPicPr>
            <a:picLocks noChangeAspect="1"/>
          </p:cNvPicPr>
          <p:nvPr/>
        </p:nvPicPr>
        <p:blipFill>
          <a:blip r:embed="rId3"/>
          <a:srcRect b="1108"/>
          <a:stretch/>
        </p:blipFill>
        <p:spPr>
          <a:xfrm>
            <a:off x="6280023" y="833420"/>
            <a:ext cx="5547885" cy="4114800"/>
          </a:xfrm>
          <a:prstGeom prst="rect">
            <a:avLst/>
          </a:prstGeom>
        </p:spPr>
      </p:pic>
      <p:pic>
        <p:nvPicPr>
          <p:cNvPr id="6" name="Picture 5" descr="A graph showing the price of a house&#10;&#10;Description automatically generated">
            <a:extLst>
              <a:ext uri="{FF2B5EF4-FFF2-40B4-BE49-F238E27FC236}">
                <a16:creationId xmlns:a16="http://schemas.microsoft.com/office/drawing/2014/main" id="{CB642275-02C9-9D54-ABAB-7706209612AC}"/>
              </a:ext>
            </a:extLst>
          </p:cNvPr>
          <p:cNvPicPr>
            <a:picLocks noChangeAspect="1"/>
          </p:cNvPicPr>
          <p:nvPr/>
        </p:nvPicPr>
        <p:blipFill>
          <a:blip r:embed="rId4"/>
          <a:stretch>
            <a:fillRect/>
          </a:stretch>
        </p:blipFill>
        <p:spPr>
          <a:xfrm>
            <a:off x="282885" y="2501449"/>
            <a:ext cx="5486400" cy="4114800"/>
          </a:xfrm>
          <a:prstGeom prst="rect">
            <a:avLst/>
          </a:prstGeom>
        </p:spPr>
      </p:pic>
      <p:sp>
        <p:nvSpPr>
          <p:cNvPr id="2" name="TextBox 1">
            <a:extLst>
              <a:ext uri="{FF2B5EF4-FFF2-40B4-BE49-F238E27FC236}">
                <a16:creationId xmlns:a16="http://schemas.microsoft.com/office/drawing/2014/main" id="{79200883-CD89-68B6-F2CD-4789E7F7010F}"/>
              </a:ext>
            </a:extLst>
          </p:cNvPr>
          <p:cNvSpPr txBox="1"/>
          <p:nvPr/>
        </p:nvSpPr>
        <p:spPr>
          <a:xfrm>
            <a:off x="493555" y="1417083"/>
            <a:ext cx="506505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Demand was calculated using the difference in population divided by the average household size.</a:t>
            </a:r>
          </a:p>
          <a:p>
            <a:pPr marL="285750" indent="-285750">
              <a:buFont typeface="Arial" panose="020B0604020202020204" pitchFamily="34" charset="0"/>
              <a:buChar char="•"/>
            </a:pPr>
            <a:r>
              <a:rPr lang="en-US" sz="1600" dirty="0"/>
              <a:t>As seen in 2008, Demand lowering resulted in house prices lowering as well. </a:t>
            </a:r>
          </a:p>
        </p:txBody>
      </p:sp>
      <p:sp>
        <p:nvSpPr>
          <p:cNvPr id="3" name="TextBox 2">
            <a:extLst>
              <a:ext uri="{FF2B5EF4-FFF2-40B4-BE49-F238E27FC236}">
                <a16:creationId xmlns:a16="http://schemas.microsoft.com/office/drawing/2014/main" id="{4D9CEC96-341E-ACEE-D81A-425C33D99751}"/>
              </a:ext>
            </a:extLst>
          </p:cNvPr>
          <p:cNvSpPr txBox="1"/>
          <p:nvPr/>
        </p:nvSpPr>
        <p:spPr>
          <a:xfrm>
            <a:off x="6853130" y="5037868"/>
            <a:ext cx="5065059"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Supply ratio is the number of new houses for sale to new houses sold.</a:t>
            </a:r>
          </a:p>
          <a:p>
            <a:pPr marL="285750" indent="-285750">
              <a:buFont typeface="Arial" panose="020B0604020202020204" pitchFamily="34" charset="0"/>
              <a:buChar char="•"/>
            </a:pPr>
            <a:r>
              <a:rPr lang="en-US" sz="1600" dirty="0"/>
              <a:t>In 2021, supply had dropped significantly due to the pandemic, partially resulting in the large rise in house price for 2022.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13AD-8CBE-4C0B-8446-9DA06A566F4D}"/>
              </a:ext>
            </a:extLst>
          </p:cNvPr>
          <p:cNvSpPr>
            <a:spLocks noGrp="1"/>
          </p:cNvSpPr>
          <p:nvPr>
            <p:ph type="title"/>
          </p:nvPr>
        </p:nvSpPr>
        <p:spPr>
          <a:xfrm>
            <a:off x="220132" y="245533"/>
            <a:ext cx="11743267" cy="872067"/>
          </a:xfrm>
        </p:spPr>
        <p:txBody>
          <a:bodyPr>
            <a:normAutofit/>
          </a:bodyPr>
          <a:lstStyle/>
          <a:p>
            <a:r>
              <a:rPr lang="en-US" sz="3600" b="1" dirty="0">
                <a:latin typeface="+mn-lt"/>
              </a:rPr>
              <a:t>United States Median House Price vs Unemployment</a:t>
            </a:r>
            <a:endParaRPr lang="en-US" sz="3600" dirty="0"/>
          </a:p>
        </p:txBody>
      </p:sp>
      <p:pic>
        <p:nvPicPr>
          <p:cNvPr id="5" name="Content Placeholder 4" descr="A graph of a number of people&#10;&#10;Description automatically generated">
            <a:extLst>
              <a:ext uri="{FF2B5EF4-FFF2-40B4-BE49-F238E27FC236}">
                <a16:creationId xmlns:a16="http://schemas.microsoft.com/office/drawing/2014/main" id="{8F663D73-84B0-341C-8B1D-D2FBE225AB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211" y="1058863"/>
            <a:ext cx="7118640" cy="4876800"/>
          </a:xfrm>
        </p:spPr>
      </p:pic>
      <p:pic>
        <p:nvPicPr>
          <p:cNvPr id="11" name="Picture 10" descr="A graph of blue bars&#10;&#10;Description automatically generated with medium confidence">
            <a:extLst>
              <a:ext uri="{FF2B5EF4-FFF2-40B4-BE49-F238E27FC236}">
                <a16:creationId xmlns:a16="http://schemas.microsoft.com/office/drawing/2014/main" id="{0EE00213-83A6-A826-345A-71E0321B4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3253" y="1214520"/>
            <a:ext cx="7234251" cy="4366234"/>
          </a:xfrm>
          <a:prstGeom prst="rect">
            <a:avLst/>
          </a:prstGeom>
        </p:spPr>
      </p:pic>
    </p:spTree>
    <p:extLst>
      <p:ext uri="{BB962C8B-B14F-4D97-AF65-F5344CB8AC3E}">
        <p14:creationId xmlns:p14="http://schemas.microsoft.com/office/powerpoint/2010/main" val="953722196"/>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TotalTime>
  <Words>659</Words>
  <Application>Microsoft Office PowerPoint</Application>
  <PresentationFormat>Widescreen</PresentationFormat>
  <Paragraphs>58</Paragraphs>
  <Slides>10</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 Light</vt:lpstr>
      <vt:lpstr>Courier New</vt:lpstr>
      <vt:lpstr>Corbel</vt:lpstr>
      <vt:lpstr>Calibri</vt:lpstr>
      <vt:lpstr>Arial</vt:lpstr>
      <vt:lpstr>Wingdings</vt:lpstr>
      <vt:lpstr>Office Theme</vt:lpstr>
      <vt:lpstr>PowerPoint Presentation</vt:lpstr>
      <vt:lpstr>What are the trends with the housing market?</vt:lpstr>
      <vt:lpstr>United States Median House Price vs Median Household Income</vt:lpstr>
      <vt:lpstr>United States Median House Price plus Inflation</vt:lpstr>
      <vt:lpstr>Backup Data</vt:lpstr>
      <vt:lpstr>United States Home Interest Rates </vt:lpstr>
      <vt:lpstr>United States Median House Price vs Interest Rates</vt:lpstr>
      <vt:lpstr>House Price vs Supply and Demand</vt:lpstr>
      <vt:lpstr>United States Median House Price vs Unemployment</vt:lpstr>
      <vt:lpstr>Should you buy a house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johnson</dc:creator>
  <cp:lastModifiedBy>Kelly Carter</cp:lastModifiedBy>
  <cp:revision>8</cp:revision>
  <dcterms:created xsi:type="dcterms:W3CDTF">2024-11-05T04:56:31Z</dcterms:created>
  <dcterms:modified xsi:type="dcterms:W3CDTF">2024-11-17T23:29:48Z</dcterms:modified>
</cp:coreProperties>
</file>