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282" r:id="rId7"/>
    <p:sldId id="319" r:id="rId8"/>
    <p:sldId id="315" r:id="rId9"/>
    <p:sldId id="321" r:id="rId10"/>
    <p:sldId id="318" r:id="rId11"/>
    <p:sldId id="307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5388" autoAdjust="0"/>
  </p:normalViewPr>
  <p:slideViewPr>
    <p:cSldViewPr snapToGrid="0" snapToObjects="1">
      <p:cViewPr varScale="1">
        <p:scale>
          <a:sx n="66" d="100"/>
          <a:sy n="66" d="100"/>
        </p:scale>
        <p:origin x="1044" y="6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-6" y="-18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opics/agile-vs-waterfall?utm_source=chatgpt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1513389"/>
            <a:ext cx="6392421" cy="3831221"/>
          </a:xfrm>
        </p:spPr>
        <p:txBody>
          <a:bodyPr anchor="ctr"/>
          <a:lstStyle/>
          <a:p>
            <a:r>
              <a:rPr lang="en-US" dirty="0"/>
              <a:t>Agile Development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By Seth Brien</a:t>
            </a:r>
            <a:br>
              <a:rPr lang="en-US" sz="1600" dirty="0"/>
            </a:br>
            <a:br>
              <a:rPr lang="en-US" sz="1600" dirty="0"/>
            </a:br>
            <a:r>
              <a:rPr lang="en-US" sz="1000" dirty="0"/>
              <a:t>19 October 2025</a:t>
            </a:r>
            <a:br>
              <a:rPr lang="en-US" sz="1000" dirty="0"/>
            </a:br>
            <a:r>
              <a:rPr lang="en-US" sz="1000" dirty="0"/>
              <a:t>CS 250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E663D-6DE9-F9FD-AA84-DAA4B1A82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498" y="221890"/>
            <a:ext cx="271500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010"/>
            <a:ext cx="6583680" cy="76567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26755"/>
            <a:ext cx="10130971" cy="3207344"/>
          </a:xfrm>
        </p:spPr>
        <p:txBody>
          <a:bodyPr/>
          <a:lstStyle/>
          <a:p>
            <a:r>
              <a:rPr lang="en-US" dirty="0"/>
              <a:t>Software Development Lifecycle (SDLC) is the process that a development team uses to design, develop, and test deployable software. </a:t>
            </a:r>
          </a:p>
          <a:p>
            <a:endParaRPr lang="en-US" dirty="0"/>
          </a:p>
          <a:p>
            <a:r>
              <a:rPr lang="en-US" dirty="0"/>
              <a:t>Agenda to go over key facets of the Agile methodology, contrast it with the current Waterfall model, and help leadership make an informed decision.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725C6-2CD3-53BB-A8BD-30F3124767EB}"/>
              </a:ext>
            </a:extLst>
          </p:cNvPr>
          <p:cNvSpPr txBox="1"/>
          <p:nvPr/>
        </p:nvSpPr>
        <p:spPr>
          <a:xfrm>
            <a:off x="914400" y="4242213"/>
            <a:ext cx="5602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and Scrum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Phases in the SDLC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vs Agile: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to Consider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431606"/>
            <a:ext cx="7965461" cy="994164"/>
          </a:xfrm>
        </p:spPr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475648"/>
            <a:ext cx="7965460" cy="52299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Scrum Master</a:t>
            </a:r>
          </a:p>
          <a:p>
            <a:r>
              <a:rPr lang="en-US" dirty="0"/>
              <a:t>Provides Agile principles guidance</a:t>
            </a:r>
          </a:p>
          <a:p>
            <a:r>
              <a:rPr lang="en-US" dirty="0"/>
              <a:t>Facilitates stakeholder collaboration and Scrum events</a:t>
            </a:r>
          </a:p>
          <a:p>
            <a:r>
              <a:rPr lang="en-US" dirty="0"/>
              <a:t>Addresses impediments and removes barriers</a:t>
            </a:r>
          </a:p>
          <a:p>
            <a:pPr marL="0" indent="0">
              <a:buNone/>
            </a:pPr>
            <a:r>
              <a:rPr lang="en-US" b="1" dirty="0"/>
              <a:t>Product Owner</a:t>
            </a:r>
          </a:p>
          <a:p>
            <a:r>
              <a:rPr lang="en-US" dirty="0"/>
              <a:t>Communicates Product Goal and Product Backlog</a:t>
            </a:r>
          </a:p>
          <a:p>
            <a:r>
              <a:rPr lang="en-US" dirty="0"/>
              <a:t>Ensures the Product Backlog is refined and understood</a:t>
            </a:r>
          </a:p>
          <a:p>
            <a:r>
              <a:rPr lang="en-US" dirty="0"/>
              <a:t>Maximizes the development team’s work towards the product</a:t>
            </a:r>
          </a:p>
          <a:p>
            <a:pPr marL="0" indent="0">
              <a:buNone/>
            </a:pPr>
            <a:r>
              <a:rPr lang="en-US" b="1" dirty="0"/>
              <a:t>Development Team</a:t>
            </a:r>
          </a:p>
          <a:p>
            <a:r>
              <a:rPr lang="en-US" dirty="0"/>
              <a:t>Developers implement functions while testers ensure function is accurate to client vision</a:t>
            </a:r>
          </a:p>
          <a:p>
            <a:r>
              <a:rPr lang="en-US" dirty="0"/>
              <a:t>Self-organized, usually based around strengths</a:t>
            </a:r>
          </a:p>
          <a:p>
            <a:r>
              <a:rPr lang="en-US" dirty="0"/>
              <a:t>Adaptable in their daily plan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37" y="331354"/>
            <a:ext cx="9879437" cy="980844"/>
          </a:xfrm>
        </p:spPr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022" y="1663241"/>
            <a:ext cx="3239150" cy="4410624"/>
          </a:xfrm>
        </p:spPr>
        <p:txBody>
          <a:bodyPr/>
          <a:lstStyle/>
          <a:p>
            <a:r>
              <a:rPr lang="en-US" b="1" u="sng" dirty="0"/>
              <a:t>Concept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project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Collaborate with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requirement</a:t>
            </a:r>
          </a:p>
          <a:p>
            <a:r>
              <a:rPr lang="en-US" b="1" u="sng" dirty="0"/>
              <a:t>Inception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Backlog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assignments</a:t>
            </a:r>
          </a:p>
          <a:p>
            <a:r>
              <a:rPr lang="en-US" b="1" u="sng" dirty="0"/>
              <a:t>Iteration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software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Blueprint functionality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76E5F72-0486-C7A9-12FF-F91A3B3200D2}"/>
              </a:ext>
            </a:extLst>
          </p:cNvPr>
          <p:cNvSpPr txBox="1">
            <a:spLocks/>
          </p:cNvSpPr>
          <p:nvPr/>
        </p:nvSpPr>
        <p:spPr>
          <a:xfrm>
            <a:off x="4238172" y="1645856"/>
            <a:ext cx="3239150" cy="4410624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Testing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product functions as intended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usable feedback</a:t>
            </a:r>
          </a:p>
          <a:p>
            <a:r>
              <a:rPr lang="en-US" b="1" u="sng" dirty="0"/>
              <a:t>Deployment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 get hands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beta test</a:t>
            </a:r>
          </a:p>
          <a:p>
            <a:r>
              <a:rPr lang="en-US" b="1" u="sng" dirty="0"/>
              <a:t>Maintenance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Continued support to remain functional</a:t>
            </a:r>
          </a:p>
        </p:txBody>
      </p:sp>
      <p:pic>
        <p:nvPicPr>
          <p:cNvPr id="1026" name="Picture 2" descr="Software Development Abstract Background Abstract background. Life Cycle Stock Photo">
            <a:extLst>
              <a:ext uri="{FF2B5EF4-FFF2-40B4-BE49-F238E27FC236}">
                <a16:creationId xmlns:a16="http://schemas.microsoft.com/office/drawing/2014/main" id="{52A721E7-DACB-2958-F74D-2803461C8E0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71" y="1930400"/>
            <a:ext cx="4343756" cy="367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24833"/>
            <a:ext cx="7796464" cy="736220"/>
          </a:xfrm>
        </p:spPr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458" y="1295162"/>
            <a:ext cx="8246405" cy="5562837"/>
          </a:xfrm>
        </p:spPr>
        <p:txBody>
          <a:bodyPr>
            <a:normAutofit/>
          </a:bodyPr>
          <a:lstStyle/>
          <a:p>
            <a:r>
              <a:rPr lang="en-US" dirty="0"/>
              <a:t>Current model is based on the Waterfall approach which is linear, sequential phases:</a:t>
            </a:r>
          </a:p>
          <a:p>
            <a:r>
              <a:rPr lang="en-US" b="1" dirty="0"/>
              <a:t>Requirements → Design → Implementation → Testing → Development → Maintenance</a:t>
            </a:r>
          </a:p>
          <a:p>
            <a:r>
              <a:rPr lang="en-US" dirty="0"/>
              <a:t>How would this affect </a:t>
            </a:r>
            <a:r>
              <a:rPr lang="en-US" dirty="0" err="1"/>
              <a:t>ChadaTech</a:t>
            </a:r>
            <a:r>
              <a:rPr lang="en-US" dirty="0"/>
              <a:t>:</a:t>
            </a:r>
          </a:p>
          <a:p>
            <a:r>
              <a:rPr lang="en-US" dirty="0"/>
              <a:t>All SNHU Travel requirements locked in at beginning, product is designed, built, and tested with minimal feedback. Product then deploys.</a:t>
            </a:r>
          </a:p>
          <a:p>
            <a:r>
              <a:rPr lang="en-US" b="1" u="sng" dirty="0"/>
              <a:t>The PROS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well-defined structure that is easy to follow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Timeline is mapped out at beginning, so it becomes 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documentation is created up front</a:t>
            </a:r>
          </a:p>
          <a:p>
            <a:r>
              <a:rPr lang="en-US" b="1" u="sng" dirty="0"/>
              <a:t>The CONS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to no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 in the process feedback (product is fully built out which makes updates difficult)</a:t>
            </a:r>
          </a:p>
        </p:txBody>
      </p:sp>
      <p:pic>
        <p:nvPicPr>
          <p:cNvPr id="2050" name="Picture 2" descr="What is the Waterfall software model? Development sequence?">
            <a:extLst>
              <a:ext uri="{FF2B5EF4-FFF2-40B4-BE49-F238E27FC236}">
                <a16:creationId xmlns:a16="http://schemas.microsoft.com/office/drawing/2014/main" id="{3B1E2C1B-6818-9D2F-0F59-EAA1D57F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42" y="2061029"/>
            <a:ext cx="3207657" cy="30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317045"/>
            <a:ext cx="9875463" cy="999746"/>
          </a:xfrm>
        </p:spPr>
        <p:txBody>
          <a:bodyPr/>
          <a:lstStyle/>
          <a:p>
            <a:r>
              <a:rPr lang="en-US" dirty="0"/>
              <a:t>Waterfall vs agile: comparison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3266" y="1751486"/>
            <a:ext cx="4833019" cy="478946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Waterfall</a:t>
            </a:r>
          </a:p>
          <a:p>
            <a:r>
              <a:rPr lang="en-US" dirty="0"/>
              <a:t>Low flexibility – makes any changes costly</a:t>
            </a:r>
          </a:p>
          <a:p>
            <a:r>
              <a:rPr lang="en-US" dirty="0"/>
              <a:t>Customer is only involved at milestones when product is almost fully developed</a:t>
            </a:r>
          </a:p>
          <a:p>
            <a:r>
              <a:rPr lang="en-US" dirty="0"/>
              <a:t>Testing is done after development phase on the whole product</a:t>
            </a:r>
          </a:p>
          <a:p>
            <a:r>
              <a:rPr lang="en-US" dirty="0"/>
              <a:t>Needs to be predictable in risk management as phases are more concrete in timelines</a:t>
            </a:r>
          </a:p>
          <a:p>
            <a:r>
              <a:rPr lang="en-US" dirty="0"/>
              <a:t>Best suited for a fixed scope and well-defined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4F4C046-7679-F5C7-C089-3ABD1F9F583A}"/>
              </a:ext>
            </a:extLst>
          </p:cNvPr>
          <p:cNvSpPr txBox="1">
            <a:spLocks/>
          </p:cNvSpPr>
          <p:nvPr/>
        </p:nvSpPr>
        <p:spPr>
          <a:xfrm>
            <a:off x="6386285" y="1751486"/>
            <a:ext cx="4833019" cy="478946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Agile</a:t>
            </a:r>
          </a:p>
          <a:p>
            <a:r>
              <a:rPr lang="en-US" dirty="0"/>
              <a:t>High flexibility – able to adapt to changes during each phase</a:t>
            </a:r>
          </a:p>
          <a:p>
            <a:r>
              <a:rPr lang="en-US" dirty="0"/>
              <a:t>Customer is involved throughout the whole lifecycle via Product Owner’s responsibility	</a:t>
            </a:r>
          </a:p>
          <a:p>
            <a:r>
              <a:rPr lang="en-US" dirty="0"/>
              <a:t>Tested in each iteration of development</a:t>
            </a:r>
          </a:p>
          <a:p>
            <a:r>
              <a:rPr lang="en-US" dirty="0"/>
              <a:t>Early feedback reduces risks</a:t>
            </a:r>
          </a:p>
          <a:p>
            <a:r>
              <a:rPr lang="en-US" dirty="0"/>
              <a:t>Best suited for uncertain requirements and evolving scope from clients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Factors to consider when choosing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95289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Project Complexity and Size: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complex is the project and what is the scope?</a:t>
            </a:r>
          </a:p>
          <a:p>
            <a:r>
              <a:rPr lang="en-US" b="1" dirty="0"/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the client seem sure about their product requirements?</a:t>
            </a:r>
          </a:p>
          <a:p>
            <a:r>
              <a:rPr lang="en-US" b="1" dirty="0"/>
              <a:t>Stakeholder Engagement: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the client want to be heavily involved in the development lifecycle?</a:t>
            </a:r>
          </a:p>
          <a:p>
            <a:r>
              <a:rPr lang="en-US" b="1" dirty="0"/>
              <a:t>Team Dynamics: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a larger or smaller team be heading the project?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1E8441-3BAB-585F-9B03-4658AFBF2878}"/>
              </a:ext>
            </a:extLst>
          </p:cNvPr>
          <p:cNvSpPr txBox="1">
            <a:spLocks/>
          </p:cNvSpPr>
          <p:nvPr/>
        </p:nvSpPr>
        <p:spPr>
          <a:xfrm>
            <a:off x="1306404" y="1461200"/>
            <a:ext cx="9579191" cy="4789469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87394-A1E3-D257-B446-16609A518F29}"/>
              </a:ext>
            </a:extLst>
          </p:cNvPr>
          <p:cNvSpPr txBox="1"/>
          <p:nvPr/>
        </p:nvSpPr>
        <p:spPr>
          <a:xfrm>
            <a:off x="1640114" y="1461200"/>
            <a:ext cx="957919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Alexander, M. (2020, Oct 5). </a:t>
            </a:r>
            <a:r>
              <a:rPr lang="en-US" sz="1400" i="1" dirty="0"/>
              <a:t>Agile vs. waterfall: Project methodologies compared.</a:t>
            </a:r>
            <a:r>
              <a:rPr lang="en-US" sz="1400" dirty="0"/>
              <a:t> CIO. https://www.cio.com/article/194093/agile-vs-waterfall-project-methodologies-compared.html CIO</a:t>
            </a:r>
          </a:p>
          <a:p>
            <a:endParaRPr lang="en-US" sz="1400" dirty="0"/>
          </a:p>
          <a:p>
            <a:r>
              <a:rPr lang="en-US" sz="1400" dirty="0"/>
              <a:t>IBM. (n.d.). </a:t>
            </a:r>
            <a:r>
              <a:rPr lang="en-US" sz="1400" i="1" dirty="0"/>
              <a:t>Agile vs. waterfall: Which project management methodology should you use?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IBM Think. https://www.ibm.com/think/topics/agile-vs-waterfall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</a:t>
            </a:r>
            <a:endParaRPr lang="en-US" sz="1400" dirty="0"/>
          </a:p>
          <a:p>
            <a:r>
              <a:rPr lang="en-US" sz="1400" dirty="0" err="1"/>
              <a:t>Shaydulin</a:t>
            </a:r>
            <a:r>
              <a:rPr lang="en-US" sz="1400" dirty="0"/>
              <a:t>, R., &amp; Sybrandt, J. (2017). </a:t>
            </a:r>
            <a:r>
              <a:rPr lang="en-US" sz="1400" i="1" dirty="0"/>
              <a:t>To Agile, or not to Agile: A comparison of software development methodologies.</a:t>
            </a:r>
            <a:r>
              <a:rPr lang="en-US" sz="1400" dirty="0"/>
              <a:t> </a:t>
            </a:r>
            <a:r>
              <a:rPr lang="en-US" sz="1400" dirty="0" err="1"/>
              <a:t>arXiv</a:t>
            </a:r>
            <a:r>
              <a:rPr lang="en-US" sz="1400" dirty="0"/>
              <a:t>. https://arxiv.org/abs/1704.07469arXiv</a:t>
            </a:r>
          </a:p>
          <a:p>
            <a:endParaRPr lang="en-US" sz="1400" dirty="0"/>
          </a:p>
          <a:p>
            <a:r>
              <a:rPr lang="en-US" sz="1400" dirty="0"/>
              <a:t>Van </a:t>
            </a:r>
            <a:r>
              <a:rPr lang="en-US" sz="1400" dirty="0" err="1"/>
              <a:t>Casteren</a:t>
            </a:r>
            <a:r>
              <a:rPr lang="en-US" sz="1400" dirty="0"/>
              <a:t>, W. (2017, Feb). </a:t>
            </a:r>
            <a:r>
              <a:rPr lang="en-US" sz="1400" i="1" dirty="0"/>
              <a:t>The Waterfall Model and the Agile Methodologies: A comparison by project characteristics.</a:t>
            </a:r>
            <a:r>
              <a:rPr lang="en-US" sz="1400" dirty="0"/>
              <a:t> Open University of the Netherlands.</a:t>
            </a:r>
          </a:p>
          <a:p>
            <a:endParaRPr lang="en-US" sz="1400" dirty="0"/>
          </a:p>
          <a:p>
            <a:r>
              <a:rPr lang="en-US" sz="1400" dirty="0"/>
              <a:t>Rafalski, K. (2024). </a:t>
            </a:r>
            <a:r>
              <a:rPr lang="en-US" sz="1400" i="1" dirty="0"/>
              <a:t>5 Top SDLC Methodologies: Choosing The Right One in 2024</a:t>
            </a:r>
            <a:r>
              <a:rPr lang="en-US" sz="1400" dirty="0"/>
              <a:t>. Netguru.com; </a:t>
            </a:r>
            <a:r>
              <a:rPr lang="en-US" sz="1400" dirty="0" err="1"/>
              <a:t>Netguru</a:t>
            </a:r>
            <a:r>
              <a:rPr lang="en-US" sz="1400" dirty="0"/>
              <a:t>. https://www.netguru.com/blog/sdlc-methodologies</a:t>
            </a:r>
          </a:p>
          <a:p>
            <a:r>
              <a:rPr lang="en-US" sz="1400" dirty="0"/>
              <a:t>‌</a:t>
            </a:r>
          </a:p>
          <a:p>
            <a:r>
              <a:rPr lang="en-US" sz="1400" dirty="0" err="1"/>
              <a:t>Zhezherau</a:t>
            </a:r>
            <a:r>
              <a:rPr lang="en-US" sz="1400" dirty="0"/>
              <a:t>, A. (2022). </a:t>
            </a:r>
            <a:r>
              <a:rPr lang="en-US" sz="1400" i="1" dirty="0"/>
              <a:t>The Agile Software Development Life Cycle | Wrike Agile Guide</a:t>
            </a:r>
            <a:r>
              <a:rPr lang="en-US" sz="1400" dirty="0"/>
              <a:t>. Wrike. https://www.wrike.com/agile-guide/agile-development-life-cycle/</a:t>
            </a:r>
          </a:p>
          <a:p>
            <a:r>
              <a:rPr lang="en-US" sz="1400" dirty="0"/>
              <a:t>‌</a:t>
            </a:r>
          </a:p>
          <a:p>
            <a:r>
              <a:rPr lang="en-US" sz="1400" dirty="0"/>
              <a:t>Schwaber, K., &amp; Sutherland, J. (2020, November). </a:t>
            </a:r>
            <a:r>
              <a:rPr lang="en-US" sz="1400" i="1" dirty="0"/>
              <a:t>The 2020 Scrum Guide</a:t>
            </a:r>
            <a:r>
              <a:rPr lang="en-US" sz="1400" dirty="0"/>
              <a:t>. Scrumguides.org. https://scrumguides.org/scrum-guide.html</a:t>
            </a:r>
          </a:p>
          <a:p>
            <a:r>
              <a:rPr lang="en-US" sz="1400" dirty="0"/>
              <a:t>‌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F4402-CEAC-83F0-30D9-F34A267E8D07}"/>
              </a:ext>
            </a:extLst>
          </p:cNvPr>
          <p:cNvSpPr txBox="1"/>
          <p:nvPr/>
        </p:nvSpPr>
        <p:spPr>
          <a:xfrm>
            <a:off x="1640114" y="679913"/>
            <a:ext cx="552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Seth Brien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{1DD1F089-84BB-48AB-AF1D-4B1A3AD847C7}TF8a9b5915-b8c7-461e-8cdd-693d48b5e32371f7b7e2_win32-4bf0b9a2ea37</Template>
  <TotalTime>82</TotalTime>
  <Words>740</Words>
  <Application>Microsoft Office PowerPoint</Application>
  <PresentationFormat>Widescreen</PresentationFormat>
  <Paragraphs>101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Times New Roman</vt:lpstr>
      <vt:lpstr>Custom</vt:lpstr>
      <vt:lpstr>Agile Development  By Seth Brien  19 October 2025 CS 250</vt:lpstr>
      <vt:lpstr>Introduction</vt:lpstr>
      <vt:lpstr>Agile Roles</vt:lpstr>
      <vt:lpstr>Agile Phases</vt:lpstr>
      <vt:lpstr>Waterfall model</vt:lpstr>
      <vt:lpstr>Waterfall vs agile: comparison</vt:lpstr>
      <vt:lpstr>Factors to consider when choosing approach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Seth Brien</dc:creator>
  <cp:lastModifiedBy>Seth Brien</cp:lastModifiedBy>
  <cp:revision>15</cp:revision>
  <dcterms:created xsi:type="dcterms:W3CDTF">2025-10-20T00:31:52Z</dcterms:created>
  <dcterms:modified xsi:type="dcterms:W3CDTF">2025-10-20T01:54:10Z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