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3"/>
  </p:notesMasterIdLst>
  <p:sldIdLst>
    <p:sldId id="256" r:id="rId2"/>
  </p:sldIdLst>
  <p:sldSz cx="43891200" cy="21945600"/>
  <p:notesSz cx="7004050" cy="9283700"/>
  <p:embeddedFontLst>
    <p:embeddedFont>
      <p:font typeface="Roboto" panose="02000000000000000000"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B8E17D-0BEC-4046-A341-55698D6E5A84}" v="80" dt="2024-11-07T05:06:00.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484" y="-4086"/>
      </p:cViewPr>
      <p:guideLst>
        <p:guide orient="horz" pos="691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0-25T06:50:08.846"/>
    </inkml:context>
    <inkml:brush xml:id="br0">
      <inkml:brushProperty name="width" value="0.1" units="cm"/>
      <inkml:brushProperty name="height" value="0.1" units="cm"/>
      <inkml:brushProperty name="color" value="#E71224"/>
    </inkml:brush>
  </inkml:definitions>
  <inkml:trace contextRef="#ctx0" brushRef="#br0">26670 14235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275"/>
            <a:ext cx="4669600" cy="34813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09750"/>
            <a:ext cx="5603225" cy="41776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700400" y="4409750"/>
            <a:ext cx="5603225" cy="4177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20638" y="696913"/>
            <a:ext cx="6962775"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sp>
        <p:nvSpPr>
          <p:cNvPr id="13" name="Google Shape;13;p2"/>
          <p:cNvSpPr/>
          <p:nvPr/>
        </p:nvSpPr>
        <p:spPr>
          <a:xfrm>
            <a:off x="-7498080" y="0"/>
            <a:ext cx="6949440" cy="21945600"/>
          </a:xfrm>
          <a:prstGeom prst="rect">
            <a:avLst/>
          </a:prstGeom>
          <a:solidFill>
            <a:srgbClr val="D8D8D8"/>
          </a:solidFill>
          <a:ln>
            <a:noFill/>
          </a:ln>
        </p:spPr>
        <p:txBody>
          <a:bodyPr spcFirstLastPara="1" wrap="square" lIns="146875" tIns="146875" rIns="146875" bIns="146875" anchor="t" anchorCtr="0">
            <a:noAutofit/>
          </a:bodyPr>
          <a:lstStyle/>
          <a:p>
            <a:pPr marL="0" marR="0" lvl="0" indent="0" algn="l" rtl="0">
              <a:spcBef>
                <a:spcPts val="0"/>
              </a:spcBef>
              <a:spcAft>
                <a:spcPts val="0"/>
              </a:spcAft>
              <a:buNone/>
            </a:pPr>
            <a:r>
              <a:rPr lang="en-US" sz="5400">
                <a:solidFill>
                  <a:srgbClr val="7F7F7F"/>
                </a:solidFill>
                <a:latin typeface="Calibri"/>
                <a:ea typeface="Calibri"/>
                <a:cs typeface="Calibri"/>
                <a:sym typeface="Calibri"/>
              </a:rPr>
              <a:t>Poster Print Size:</a:t>
            </a:r>
            <a:endParaRPr sz="5400">
              <a:solidFill>
                <a:srgbClr val="7F7F7F"/>
              </a:solidFill>
              <a:latin typeface="Calibri"/>
              <a:ea typeface="Calibri"/>
              <a:cs typeface="Calibri"/>
              <a:sym typeface="Calibri"/>
            </a:endParaRPr>
          </a:p>
          <a:p>
            <a:pPr marL="0" marR="0" lvl="0" indent="0" algn="l" rtl="0">
              <a:spcBef>
                <a:spcPts val="1544"/>
              </a:spcBef>
              <a:spcAft>
                <a:spcPts val="0"/>
              </a:spcAft>
              <a:buNone/>
            </a:pPr>
            <a:r>
              <a:rPr lang="en-US" sz="3200">
                <a:solidFill>
                  <a:srgbClr val="7F7F7F"/>
                </a:solidFill>
                <a:latin typeface="Calibri"/>
                <a:ea typeface="Calibri"/>
                <a:cs typeface="Calibri"/>
                <a:sym typeface="Calibri"/>
              </a:rPr>
              <a:t>This poster template is 24” high by 48” wide . It can be used to print any poster with a 1:2 aspect ratio including 30x60, 36x72, 42x84, and 48x96. </a:t>
            </a:r>
            <a:endParaRPr/>
          </a:p>
          <a:p>
            <a:pPr marL="0" marR="0" lvl="0" indent="0" algn="l" rtl="0">
              <a:spcBef>
                <a:spcPts val="1544"/>
              </a:spcBef>
              <a:spcAft>
                <a:spcPts val="0"/>
              </a:spcAft>
              <a:buNone/>
            </a:pPr>
            <a:r>
              <a:rPr lang="en-US" sz="5400">
                <a:solidFill>
                  <a:srgbClr val="7F7F7F"/>
                </a:solidFill>
                <a:latin typeface="Calibri"/>
                <a:ea typeface="Calibri"/>
                <a:cs typeface="Calibri"/>
                <a:sym typeface="Calibri"/>
              </a:rPr>
              <a:t>Placeholders:</a:t>
            </a:r>
            <a:endParaRPr/>
          </a:p>
          <a:p>
            <a:pPr marL="0" marR="0" lvl="0" indent="0" algn="l" rtl="0">
              <a:spcBef>
                <a:spcPts val="1544"/>
              </a:spcBef>
              <a:spcAft>
                <a:spcPts val="0"/>
              </a:spcAft>
              <a:buNone/>
            </a:pPr>
            <a:r>
              <a:rPr lang="en-US" sz="3200">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544"/>
              </a:spcBef>
              <a:spcAft>
                <a:spcPts val="0"/>
              </a:spcAft>
              <a:buNone/>
            </a:pPr>
            <a:r>
              <a:rPr lang="en-US" sz="5400">
                <a:solidFill>
                  <a:srgbClr val="7F7F7F"/>
                </a:solidFill>
                <a:latin typeface="Calibri"/>
                <a:ea typeface="Calibri"/>
                <a:cs typeface="Calibri"/>
                <a:sym typeface="Calibri"/>
              </a:rPr>
              <a:t>Image Quality:</a:t>
            </a:r>
            <a:endParaRPr/>
          </a:p>
          <a:p>
            <a:pPr marL="0" marR="0" lvl="0" indent="0" algn="l" rtl="0">
              <a:spcBef>
                <a:spcPts val="1544"/>
              </a:spcBef>
              <a:spcAft>
                <a:spcPts val="0"/>
              </a:spcAft>
              <a:buNone/>
            </a:pPr>
            <a:r>
              <a:rPr lang="en-US" sz="3200">
                <a:solidFill>
                  <a:srgbClr val="7F7F7F"/>
                </a:solidFill>
                <a:latin typeface="Calibri"/>
                <a:ea typeface="Calibri"/>
                <a:cs typeface="Calibri"/>
                <a:sym typeface="Calibri"/>
              </a:rPr>
              <a:t>You can place digital photos or logo art in your poster file by selecting the </a:t>
            </a:r>
            <a:r>
              <a:rPr lang="en-US" sz="3200" b="1">
                <a:solidFill>
                  <a:srgbClr val="7F7F7F"/>
                </a:solidFill>
                <a:latin typeface="Calibri"/>
                <a:ea typeface="Calibri"/>
                <a:cs typeface="Calibri"/>
                <a:sym typeface="Calibri"/>
              </a:rPr>
              <a:t>Insert, Picture</a:t>
            </a:r>
            <a:r>
              <a:rPr lang="en-US" sz="3200">
                <a:solidFill>
                  <a:srgbClr val="7F7F7F"/>
                </a:solidFill>
                <a:latin typeface="Calibri"/>
                <a:ea typeface="Calibri"/>
                <a:cs typeface="Calibri"/>
                <a:sym typeface="Calibri"/>
              </a:rPr>
              <a:t> command, or by using standard copy &amp; paste. For best results, all graphic elements should be at least </a:t>
            </a:r>
            <a:r>
              <a:rPr lang="en-US" sz="3200" b="1">
                <a:solidFill>
                  <a:srgbClr val="7F7F7F"/>
                </a:solidFill>
                <a:latin typeface="Calibri"/>
                <a:ea typeface="Calibri"/>
                <a:cs typeface="Calibri"/>
                <a:sym typeface="Calibri"/>
              </a:rPr>
              <a:t>150-200 pixels per inch in their final printed size</a:t>
            </a:r>
            <a:r>
              <a:rPr lang="en-US" sz="3200">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544"/>
              </a:spcBef>
              <a:spcAft>
                <a:spcPts val="0"/>
              </a:spcAft>
              <a:buNone/>
            </a:pPr>
            <a:r>
              <a:rPr lang="en-US" sz="3200">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544"/>
              </a:spcBef>
              <a:spcAft>
                <a:spcPts val="0"/>
              </a:spcAft>
              <a:buNone/>
            </a:pPr>
            <a:r>
              <a:rPr lang="en-US" sz="3200">
                <a:solidFill>
                  <a:srgbClr val="7F7F7F"/>
                </a:solidFill>
                <a:latin typeface="Calibri"/>
                <a:ea typeface="Calibri"/>
                <a:cs typeface="Calibri"/>
                <a:sym typeface="Calibri"/>
              </a:rPr>
              <a:t>Please note that graphics from websites (such as the logo on your hospital's or university's home page) will only be 72 dpi and not suitable for printing.</a:t>
            </a:r>
            <a:endParaRPr/>
          </a:p>
          <a:p>
            <a:pPr marL="0" marR="0" lvl="0" indent="0" algn="ctr" rtl="0">
              <a:spcBef>
                <a:spcPts val="1544"/>
              </a:spcBef>
              <a:spcAft>
                <a:spcPts val="0"/>
              </a:spcAft>
              <a:buNone/>
            </a:pPr>
            <a:br>
              <a:rPr lang="en-US" sz="2800">
                <a:solidFill>
                  <a:srgbClr val="7F7F7F"/>
                </a:solidFill>
                <a:latin typeface="Calibri"/>
                <a:ea typeface="Calibri"/>
                <a:cs typeface="Calibri"/>
                <a:sym typeface="Calibri"/>
              </a:rPr>
            </a:br>
            <a:r>
              <a:rPr lang="en-US" sz="2800">
                <a:solidFill>
                  <a:srgbClr val="7F7F7F"/>
                </a:solidFill>
                <a:latin typeface="Calibri"/>
                <a:ea typeface="Calibri"/>
                <a:cs typeface="Calibri"/>
                <a:sym typeface="Calibri"/>
              </a:rPr>
              <a:t>[This sidebar area does not print.]</a:t>
            </a:r>
            <a:endParaRPr/>
          </a:p>
        </p:txBody>
      </p:sp>
      <p:grpSp>
        <p:nvGrpSpPr>
          <p:cNvPr id="14" name="Google Shape;14;p2"/>
          <p:cNvGrpSpPr/>
          <p:nvPr/>
        </p:nvGrpSpPr>
        <p:grpSpPr>
          <a:xfrm>
            <a:off x="44439840" y="0"/>
            <a:ext cx="6949440" cy="21945600"/>
            <a:chOff x="33832800" y="0"/>
            <a:chExt cx="12801600" cy="43891200"/>
          </a:xfrm>
        </p:grpSpPr>
        <p:sp>
          <p:nvSpPr>
            <p:cNvPr id="15" name="Google Shape;15;p2"/>
            <p:cNvSpPr/>
            <p:nvPr/>
          </p:nvSpPr>
          <p:spPr>
            <a:xfrm>
              <a:off x="33832800" y="0"/>
              <a:ext cx="12801600" cy="43891200"/>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5400">
                  <a:solidFill>
                    <a:srgbClr val="7F7F7F"/>
                  </a:solidFill>
                  <a:latin typeface="Calibri"/>
                  <a:ea typeface="Calibri"/>
                  <a:cs typeface="Calibri"/>
                  <a:sym typeface="Calibri"/>
                </a:rPr>
                <a:t>Change Color Theme:</a:t>
              </a:r>
              <a:endParaRPr sz="5400">
                <a:solidFill>
                  <a:srgbClr val="7F7F7F"/>
                </a:solidFill>
                <a:latin typeface="Calibri"/>
                <a:ea typeface="Calibri"/>
                <a:cs typeface="Calibri"/>
                <a:sym typeface="Calibri"/>
              </a:endParaRPr>
            </a:p>
            <a:p>
              <a:pPr marL="0" marR="0" lvl="0" indent="0" algn="l" rtl="0">
                <a:spcBef>
                  <a:spcPts val="1544"/>
                </a:spcBef>
                <a:spcAft>
                  <a:spcPts val="0"/>
                </a:spcAft>
                <a:buNone/>
              </a:pPr>
              <a:r>
                <a:rPr lang="en-US" sz="3200">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544"/>
                </a:spcBef>
                <a:spcAft>
                  <a:spcPts val="0"/>
                </a:spcAft>
                <a:buNone/>
              </a:pPr>
              <a:r>
                <a:rPr lang="en-US" sz="3200">
                  <a:solidFill>
                    <a:srgbClr val="7F7F7F"/>
                  </a:solidFill>
                  <a:latin typeface="Calibri"/>
                  <a:ea typeface="Calibri"/>
                  <a:cs typeface="Calibri"/>
                  <a:sym typeface="Calibri"/>
                </a:rPr>
                <a:t>To change the color theme, select the </a:t>
              </a:r>
              <a:r>
                <a:rPr lang="en-US" sz="3200" b="1">
                  <a:solidFill>
                    <a:srgbClr val="7F7F7F"/>
                  </a:solidFill>
                  <a:latin typeface="Calibri"/>
                  <a:ea typeface="Calibri"/>
                  <a:cs typeface="Calibri"/>
                  <a:sym typeface="Calibri"/>
                </a:rPr>
                <a:t>Design</a:t>
              </a:r>
              <a:r>
                <a:rPr lang="en-US" sz="3200">
                  <a:solidFill>
                    <a:srgbClr val="7F7F7F"/>
                  </a:solidFill>
                  <a:latin typeface="Calibri"/>
                  <a:ea typeface="Calibri"/>
                  <a:cs typeface="Calibri"/>
                  <a:sym typeface="Calibri"/>
                </a:rPr>
                <a:t> tab, then select the </a:t>
              </a:r>
              <a:r>
                <a:rPr lang="en-US" sz="3200" b="1">
                  <a:solidFill>
                    <a:srgbClr val="7F7F7F"/>
                  </a:solidFill>
                  <a:latin typeface="Calibri"/>
                  <a:ea typeface="Calibri"/>
                  <a:cs typeface="Calibri"/>
                  <a:sym typeface="Calibri"/>
                </a:rPr>
                <a:t>Colors</a:t>
              </a:r>
              <a:r>
                <a:rPr lang="en-US" sz="3200">
                  <a:solidFill>
                    <a:srgbClr val="7F7F7F"/>
                  </a:solidFill>
                  <a:latin typeface="Calibri"/>
                  <a:ea typeface="Calibri"/>
                  <a:cs typeface="Calibri"/>
                  <a:sym typeface="Calibri"/>
                </a:rPr>
                <a:t> drop-down list.</a:t>
              </a:r>
              <a:endParaRPr/>
            </a:p>
            <a:p>
              <a:pPr marL="0" marR="0" lvl="0" indent="0" algn="l" rtl="0">
                <a:spcBef>
                  <a:spcPts val="1544"/>
                </a:spcBef>
                <a:spcAft>
                  <a:spcPts val="0"/>
                </a:spcAft>
                <a:buNone/>
              </a:pPr>
              <a:endParaRPr sz="3200">
                <a:solidFill>
                  <a:srgbClr val="7F7F7F"/>
                </a:solidFill>
                <a:latin typeface="Calibri"/>
                <a:ea typeface="Calibri"/>
                <a:cs typeface="Calibri"/>
                <a:sym typeface="Calibri"/>
              </a:endParaRPr>
            </a:p>
            <a:p>
              <a:pPr marL="0" marR="0" lvl="0" indent="0" algn="l" rtl="0">
                <a:spcBef>
                  <a:spcPts val="1544"/>
                </a:spcBef>
                <a:spcAft>
                  <a:spcPts val="0"/>
                </a:spcAft>
                <a:buNone/>
              </a:pPr>
              <a:endParaRPr sz="3200">
                <a:solidFill>
                  <a:srgbClr val="7F7F7F"/>
                </a:solidFill>
                <a:latin typeface="Calibri"/>
                <a:ea typeface="Calibri"/>
                <a:cs typeface="Calibri"/>
                <a:sym typeface="Calibri"/>
              </a:endParaRPr>
            </a:p>
            <a:p>
              <a:pPr marL="0" marR="0" lvl="0" indent="0" algn="l" rtl="0">
                <a:spcBef>
                  <a:spcPts val="1544"/>
                </a:spcBef>
                <a:spcAft>
                  <a:spcPts val="0"/>
                </a:spcAft>
                <a:buNone/>
              </a:pPr>
              <a:endParaRPr sz="3200">
                <a:solidFill>
                  <a:srgbClr val="7F7F7F"/>
                </a:solidFill>
                <a:latin typeface="Calibri"/>
                <a:ea typeface="Calibri"/>
                <a:cs typeface="Calibri"/>
                <a:sym typeface="Calibri"/>
              </a:endParaRPr>
            </a:p>
            <a:p>
              <a:pPr marL="0" marR="0" lvl="0" indent="0" algn="l" rtl="0">
                <a:spcBef>
                  <a:spcPts val="1544"/>
                </a:spcBef>
                <a:spcAft>
                  <a:spcPts val="0"/>
                </a:spcAft>
                <a:buNone/>
              </a:pPr>
              <a:endParaRPr sz="3200">
                <a:solidFill>
                  <a:srgbClr val="7F7F7F"/>
                </a:solidFill>
                <a:latin typeface="Calibri"/>
                <a:ea typeface="Calibri"/>
                <a:cs typeface="Calibri"/>
                <a:sym typeface="Calibri"/>
              </a:endParaRPr>
            </a:p>
            <a:p>
              <a:pPr marL="0" marR="0" lvl="0" indent="0" algn="l" rtl="0">
                <a:spcBef>
                  <a:spcPts val="1544"/>
                </a:spcBef>
                <a:spcAft>
                  <a:spcPts val="0"/>
                </a:spcAft>
                <a:buNone/>
              </a:pPr>
              <a:endParaRPr sz="3200">
                <a:solidFill>
                  <a:srgbClr val="7F7F7F"/>
                </a:solidFill>
                <a:latin typeface="Calibri"/>
                <a:ea typeface="Calibri"/>
                <a:cs typeface="Calibri"/>
                <a:sym typeface="Calibri"/>
              </a:endParaRPr>
            </a:p>
            <a:p>
              <a:pPr marL="0" marR="0" lvl="0" indent="0" algn="l" rtl="0">
                <a:spcBef>
                  <a:spcPts val="1544"/>
                </a:spcBef>
                <a:spcAft>
                  <a:spcPts val="0"/>
                </a:spcAft>
                <a:buNone/>
              </a:pPr>
              <a:endParaRPr sz="3200">
                <a:solidFill>
                  <a:srgbClr val="7F7F7F"/>
                </a:solidFill>
                <a:latin typeface="Calibri"/>
                <a:ea typeface="Calibri"/>
                <a:cs typeface="Calibri"/>
                <a:sym typeface="Calibri"/>
              </a:endParaRPr>
            </a:p>
            <a:p>
              <a:pPr marL="0" marR="0" lvl="0" indent="0" algn="l" rtl="0">
                <a:spcBef>
                  <a:spcPts val="1544"/>
                </a:spcBef>
                <a:spcAft>
                  <a:spcPts val="0"/>
                </a:spcAft>
                <a:buNone/>
              </a:pPr>
              <a:endParaRPr sz="3200">
                <a:solidFill>
                  <a:srgbClr val="7F7F7F"/>
                </a:solidFill>
                <a:latin typeface="Calibri"/>
                <a:ea typeface="Calibri"/>
                <a:cs typeface="Calibri"/>
                <a:sym typeface="Calibri"/>
              </a:endParaRPr>
            </a:p>
            <a:p>
              <a:pPr marL="0" marR="0" lvl="0" indent="0" algn="l" rtl="0">
                <a:spcBef>
                  <a:spcPts val="1544"/>
                </a:spcBef>
                <a:spcAft>
                  <a:spcPts val="0"/>
                </a:spcAft>
                <a:buNone/>
              </a:pPr>
              <a:endParaRPr sz="3200">
                <a:solidFill>
                  <a:srgbClr val="7F7F7F"/>
                </a:solidFill>
                <a:latin typeface="Calibri"/>
                <a:ea typeface="Calibri"/>
                <a:cs typeface="Calibri"/>
                <a:sym typeface="Calibri"/>
              </a:endParaRPr>
            </a:p>
            <a:p>
              <a:pPr marL="0" marR="0" lvl="0" indent="0" algn="l" rtl="0">
                <a:spcBef>
                  <a:spcPts val="1544"/>
                </a:spcBef>
                <a:spcAft>
                  <a:spcPts val="0"/>
                </a:spcAft>
                <a:buNone/>
              </a:pPr>
              <a:r>
                <a:rPr lang="en-US" sz="3200">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544"/>
                </a:spcBef>
                <a:spcAft>
                  <a:spcPts val="0"/>
                </a:spcAft>
                <a:buNone/>
              </a:pPr>
              <a:r>
                <a:rPr lang="en-US" sz="5400">
                  <a:solidFill>
                    <a:srgbClr val="7F7F7F"/>
                  </a:solidFill>
                  <a:latin typeface="Calibri"/>
                  <a:ea typeface="Calibri"/>
                  <a:cs typeface="Calibri"/>
                  <a:sym typeface="Calibri"/>
                </a:rPr>
                <a:t>Printing Your Poster:</a:t>
              </a:r>
              <a:endParaRPr/>
            </a:p>
            <a:p>
              <a:pPr marL="0" marR="0" lvl="0" indent="0" algn="l" rtl="0">
                <a:spcBef>
                  <a:spcPts val="1544"/>
                </a:spcBef>
                <a:spcAft>
                  <a:spcPts val="0"/>
                </a:spcAft>
                <a:buNone/>
              </a:pPr>
              <a:r>
                <a:rPr lang="en-US" sz="3200">
                  <a:solidFill>
                    <a:srgbClr val="7F7F7F"/>
                  </a:solidFill>
                  <a:latin typeface="Calibri"/>
                  <a:ea typeface="Calibri"/>
                  <a:cs typeface="Calibri"/>
                  <a:sym typeface="Calibri"/>
                </a:rPr>
                <a:t>Once your poster file is ready, visit </a:t>
              </a:r>
              <a:r>
                <a:rPr lang="en-US" sz="3200" b="1">
                  <a:solidFill>
                    <a:srgbClr val="7F7F7F"/>
                  </a:solidFill>
                  <a:latin typeface="Calibri"/>
                  <a:ea typeface="Calibri"/>
                  <a:cs typeface="Calibri"/>
                  <a:sym typeface="Calibri"/>
                </a:rPr>
                <a:t>www.genigraphics.com</a:t>
              </a:r>
              <a:r>
                <a:rPr lang="en-US" sz="3200">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544"/>
                </a:spcBef>
                <a:spcAft>
                  <a:spcPts val="0"/>
                </a:spcAft>
                <a:buNone/>
              </a:pPr>
              <a:r>
                <a:rPr lang="en-US" sz="3200">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544"/>
                </a:spcBef>
                <a:spcAft>
                  <a:spcPts val="0"/>
                </a:spcAft>
                <a:buNone/>
              </a:pPr>
              <a:endParaRPr sz="3200">
                <a:solidFill>
                  <a:srgbClr val="7F7F7F"/>
                </a:solidFill>
                <a:latin typeface="Calibri"/>
                <a:ea typeface="Calibri"/>
                <a:cs typeface="Calibri"/>
                <a:sym typeface="Calibri"/>
              </a:endParaRPr>
            </a:p>
            <a:p>
              <a:pPr marL="0" marR="0" lvl="0" indent="0" algn="ctr" rtl="0">
                <a:spcBef>
                  <a:spcPts val="0"/>
                </a:spcBef>
                <a:spcAft>
                  <a:spcPts val="0"/>
                </a:spcAft>
                <a:buNone/>
              </a:pPr>
              <a:r>
                <a:rPr lang="en-US" sz="3200">
                  <a:solidFill>
                    <a:srgbClr val="7F7F7F"/>
                  </a:solidFill>
                  <a:latin typeface="Calibri"/>
                  <a:ea typeface="Calibri"/>
                  <a:cs typeface="Calibri"/>
                  <a:sym typeface="Calibri"/>
                </a:rPr>
                <a:t>US and Canada:  1-800-790-4001</a:t>
              </a:r>
              <a:br>
                <a:rPr lang="en-US" sz="3200">
                  <a:solidFill>
                    <a:srgbClr val="7F7F7F"/>
                  </a:solidFill>
                  <a:latin typeface="Calibri"/>
                  <a:ea typeface="Calibri"/>
                  <a:cs typeface="Calibri"/>
                  <a:sym typeface="Calibri"/>
                </a:rPr>
              </a:br>
              <a:r>
                <a:rPr lang="en-US" sz="3200">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2800">
                  <a:solidFill>
                    <a:srgbClr val="7F7F7F"/>
                  </a:solidFill>
                  <a:latin typeface="Calibri"/>
                  <a:ea typeface="Calibri"/>
                  <a:cs typeface="Calibri"/>
                  <a:sym typeface="Calibri"/>
                </a:rPr>
              </a:br>
              <a:r>
                <a:rPr lang="en-US" sz="2800">
                  <a:solidFill>
                    <a:srgbClr val="7F7F7F"/>
                  </a:solidFill>
                  <a:latin typeface="Calibri"/>
                  <a:ea typeface="Calibri"/>
                  <a:cs typeface="Calibri"/>
                  <a:sym typeface="Calibri"/>
                </a:rPr>
                <a:t>[This sidebar area does not print.]</a:t>
              </a:r>
              <a:endParaRPr/>
            </a:p>
          </p:txBody>
        </p:sp>
        <p:pic>
          <p:nvPicPr>
            <p:cNvPr id="16" name="Google Shape;16;p2"/>
            <p:cNvPicPr preferRelativeResize="0"/>
            <p:nvPr/>
          </p:nvPicPr>
          <p:blipFill rotWithShape="1">
            <a:blip r:embed="rId2">
              <a:alphaModFix/>
            </a:blip>
            <a:srcRect/>
            <a:stretch/>
          </p:blipFill>
          <p:spPr>
            <a:xfrm>
              <a:off x="34281342" y="9107874"/>
              <a:ext cx="11904515" cy="10246926"/>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3656013"/>
            <a:ext cx="7313613" cy="18281650"/>
          </a:xfrm>
          <a:prstGeom prst="rect">
            <a:avLst/>
          </a:prstGeom>
          <a:solidFill>
            <a:srgbClr val="366092"/>
          </a:solidFill>
          <a:ln>
            <a:noFill/>
          </a:ln>
        </p:spPr>
        <p:txBody>
          <a:bodyPr spcFirstLastPara="1" wrap="square" lIns="457200" tIns="228600" rIns="457200" bIns="457200" anchor="t" anchorCtr="0">
            <a:noAutofit/>
          </a:bodyPr>
          <a:lstStyle/>
          <a:p>
            <a:pPr marL="0" marR="0" lvl="0" indent="0" algn="ctr" rtl="0">
              <a:spcBef>
                <a:spcPts val="0"/>
              </a:spcBef>
              <a:spcAft>
                <a:spcPts val="0"/>
              </a:spcAft>
              <a:buNone/>
            </a:pPr>
            <a:endParaRPr sz="4800" b="0" i="0" u="none" strike="noStrike" cap="none">
              <a:solidFill>
                <a:schemeClr val="dk1"/>
              </a:solidFill>
              <a:latin typeface="Calibri"/>
              <a:ea typeface="Calibri"/>
              <a:cs typeface="Calibri"/>
              <a:sym typeface="Calibri"/>
            </a:endParaRPr>
          </a:p>
        </p:txBody>
      </p:sp>
      <p:sp>
        <p:nvSpPr>
          <p:cNvPr id="7" name="Google Shape;7;p1"/>
          <p:cNvSpPr/>
          <p:nvPr/>
        </p:nvSpPr>
        <p:spPr>
          <a:xfrm>
            <a:off x="7312025" y="0"/>
            <a:ext cx="36564888" cy="3656013"/>
          </a:xfrm>
          <a:prstGeom prst="rect">
            <a:avLst/>
          </a:prstGeom>
          <a:solidFill>
            <a:srgbClr val="366092"/>
          </a:solidFill>
          <a:ln>
            <a:noFill/>
          </a:ln>
        </p:spPr>
        <p:txBody>
          <a:bodyPr spcFirstLastPara="1" wrap="square" lIns="457200" tIns="457200" rIns="457200" bIns="4572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8" name="Google Shape;8;p1"/>
          <p:cNvSpPr/>
          <p:nvPr/>
        </p:nvSpPr>
        <p:spPr>
          <a:xfrm>
            <a:off x="7312025" y="3656013"/>
            <a:ext cx="36564888" cy="18281650"/>
          </a:xfrm>
          <a:prstGeom prst="rect">
            <a:avLst/>
          </a:prstGeom>
          <a:solidFill>
            <a:schemeClr val="lt2"/>
          </a:solidFill>
          <a:ln>
            <a:noFill/>
          </a:ln>
        </p:spPr>
        <p:txBody>
          <a:bodyPr spcFirstLastPara="1" wrap="square" lIns="457200" tIns="457200" rIns="457200" bIns="4572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cxnSp>
        <p:nvCxnSpPr>
          <p:cNvPr id="9" name="Google Shape;9;p1"/>
          <p:cNvCxnSpPr/>
          <p:nvPr/>
        </p:nvCxnSpPr>
        <p:spPr>
          <a:xfrm>
            <a:off x="7312025" y="0"/>
            <a:ext cx="0" cy="21939250"/>
          </a:xfrm>
          <a:prstGeom prst="straightConnector1">
            <a:avLst/>
          </a:prstGeom>
          <a:noFill/>
          <a:ln w="76200" cap="flat" cmpd="sng">
            <a:solidFill>
              <a:schemeClr val="dk1"/>
            </a:solidFill>
            <a:prstDash val="solid"/>
            <a:round/>
            <a:headEnd type="none" w="med" len="med"/>
            <a:tailEnd type="none" w="med" len="med"/>
          </a:ln>
        </p:spPr>
      </p:cxnSp>
      <p:cxnSp>
        <p:nvCxnSpPr>
          <p:cNvPr id="10" name="Google Shape;10;p1"/>
          <p:cNvCxnSpPr/>
          <p:nvPr/>
        </p:nvCxnSpPr>
        <p:spPr>
          <a:xfrm>
            <a:off x="0" y="3657600"/>
            <a:ext cx="43876913" cy="0"/>
          </a:xfrm>
          <a:prstGeom prst="straightConnector1">
            <a:avLst/>
          </a:prstGeom>
          <a:noFill/>
          <a:ln w="76200" cap="flat" cmpd="sng">
            <a:solidFill>
              <a:schemeClr val="dk1"/>
            </a:solidFill>
            <a:prstDash val="solid"/>
            <a:round/>
            <a:headEnd type="none" w="med" len="med"/>
            <a:tailEnd type="none" w="med" len="med"/>
          </a:ln>
        </p:spPr>
      </p:cxnSp>
      <p:pic>
        <p:nvPicPr>
          <p:cNvPr id="11" name="Google Shape;11;p1"/>
          <p:cNvPicPr preferRelativeResize="0"/>
          <p:nvPr/>
        </p:nvPicPr>
        <p:blipFill rotWithShape="1">
          <a:blip r:embed="rId3">
            <a:alphaModFix/>
          </a:blip>
          <a:srcRect/>
          <a:stretch/>
        </p:blipFill>
        <p:spPr>
          <a:xfrm>
            <a:off x="38404800" y="21640800"/>
            <a:ext cx="5297435" cy="1859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ustomXml" Target="../ink/ink1.xml"/><Relationship Id="rId10" Type="http://schemas.openxmlformats.org/officeDocument/2006/relationships/image" Target="../media/image8.jpg"/><Relationship Id="rId4" Type="http://schemas.openxmlformats.org/officeDocument/2006/relationships/image" Target="../media/image4.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sp>
        <p:nvSpPr>
          <p:cNvPr id="21" name="Google Shape;21;p3"/>
          <p:cNvSpPr txBox="1"/>
          <p:nvPr/>
        </p:nvSpPr>
        <p:spPr>
          <a:xfrm>
            <a:off x="7854528" y="-16169"/>
            <a:ext cx="36564888" cy="1828800"/>
          </a:xfrm>
          <a:prstGeom prst="rect">
            <a:avLst/>
          </a:prstGeom>
          <a:noFill/>
          <a:ln>
            <a:noFill/>
          </a:ln>
        </p:spPr>
        <p:txBody>
          <a:bodyPr spcFirstLastPara="1" wrap="square" lIns="457200" tIns="457200" rIns="457200" bIns="457200" anchor="ctr" anchorCtr="1">
            <a:noAutofit/>
          </a:bodyPr>
          <a:lstStyle/>
          <a:p>
            <a:pPr algn="ctr"/>
            <a:r>
              <a:rPr lang="en-US" sz="6300" b="1" dirty="0">
                <a:solidFill>
                  <a:schemeClr val="bg1"/>
                </a:solidFill>
                <a:latin typeface="Times New Roman"/>
                <a:cs typeface="Times New Roman"/>
              </a:rPr>
              <a:t>INVENTORY MANAGEMENT AND DEMAND FORECASTING USING MACHINE LEARNING</a:t>
            </a:r>
            <a:r>
              <a:rPr lang="en-US" sz="6300" b="1" dirty="0">
                <a:latin typeface="Times New Roman"/>
                <a:cs typeface="Times New Roman"/>
              </a:rPr>
              <a:t> </a:t>
            </a:r>
            <a:endParaRPr lang="en-US" sz="6300" dirty="0">
              <a:latin typeface="Times New Roman"/>
            </a:endParaRPr>
          </a:p>
        </p:txBody>
      </p:sp>
      <p:sp>
        <p:nvSpPr>
          <p:cNvPr id="22" name="Google Shape;22;p3"/>
          <p:cNvSpPr txBox="1"/>
          <p:nvPr/>
        </p:nvSpPr>
        <p:spPr>
          <a:xfrm>
            <a:off x="7326312" y="1238211"/>
            <a:ext cx="36564888" cy="1828800"/>
          </a:xfrm>
          <a:prstGeom prst="rect">
            <a:avLst/>
          </a:prstGeom>
          <a:noFill/>
          <a:ln>
            <a:noFill/>
          </a:ln>
        </p:spPr>
        <p:txBody>
          <a:bodyPr spcFirstLastPara="1" wrap="square" lIns="457200" tIns="457200" rIns="457200" bIns="457200" anchor="ctr" anchorCtr="1">
            <a:noAutofit/>
          </a:bodyPr>
          <a:lstStyle/>
          <a:p>
            <a:pPr algn="ctr">
              <a:lnSpc>
                <a:spcPct val="114000"/>
              </a:lnSpc>
            </a:pPr>
            <a:r>
              <a:rPr lang="en-US" sz="3200">
                <a:solidFill>
                  <a:schemeClr val="lt1"/>
                </a:solidFill>
                <a:latin typeface="Times New Roman"/>
                <a:ea typeface="Arial"/>
                <a:cs typeface="Arial"/>
                <a:sym typeface="Arial"/>
              </a:rPr>
              <a:t>     </a:t>
            </a:r>
            <a:r>
              <a:rPr lang="en-US" sz="3200" b="1">
                <a:solidFill>
                  <a:schemeClr val="lt1"/>
                </a:solidFill>
                <a:latin typeface="Times New Roman"/>
                <a:ea typeface="Arial"/>
                <a:cs typeface="Arial"/>
                <a:sym typeface="Arial"/>
              </a:rPr>
              <a:t>Department of </a:t>
            </a:r>
            <a:r>
              <a:rPr lang="en-US" sz="3200" b="1">
                <a:solidFill>
                  <a:schemeClr val="lt1"/>
                </a:solidFill>
                <a:latin typeface="Times New Roman"/>
              </a:rPr>
              <a:t>Artificial Intelligence &amp; Data Science</a:t>
            </a:r>
            <a:endParaRPr lang="en-US">
              <a:solidFill>
                <a:schemeClr val="lt1"/>
              </a:solidFill>
              <a:latin typeface="Times New Roman"/>
            </a:endParaRPr>
          </a:p>
          <a:p>
            <a:pPr algn="ctr">
              <a:lnSpc>
                <a:spcPct val="114000"/>
              </a:lnSpc>
            </a:pPr>
            <a:r>
              <a:rPr lang="en-US" sz="3200" b="1">
                <a:solidFill>
                  <a:schemeClr val="lt1"/>
                </a:solidFill>
                <a:latin typeface="Times New Roman"/>
                <a:ea typeface="Arial"/>
                <a:cs typeface="Arial"/>
                <a:sym typeface="Arial"/>
              </a:rPr>
              <a:t>School of Computing</a:t>
            </a:r>
            <a:endParaRPr lang="en-US">
              <a:solidFill>
                <a:schemeClr val="lt1"/>
              </a:solidFill>
              <a:latin typeface="Times New Roman"/>
            </a:endParaRPr>
          </a:p>
        </p:txBody>
      </p:sp>
      <p:sp>
        <p:nvSpPr>
          <p:cNvPr id="23" name="Google Shape;23;p3"/>
          <p:cNvSpPr txBox="1"/>
          <p:nvPr/>
        </p:nvSpPr>
        <p:spPr>
          <a:xfrm>
            <a:off x="8229600" y="3810000"/>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000" b="1">
                <a:solidFill>
                  <a:schemeClr val="dk1"/>
                </a:solidFill>
                <a:latin typeface="Times New Roman"/>
                <a:ea typeface="Arial"/>
                <a:cs typeface="Arial"/>
                <a:sym typeface="Arial"/>
              </a:rPr>
              <a:t>Describe The Solution</a:t>
            </a:r>
            <a:endParaRPr lang="en-US">
              <a:solidFill>
                <a:schemeClr val="dk1"/>
              </a:solidFill>
              <a:latin typeface="Times New Roman"/>
            </a:endParaRPr>
          </a:p>
        </p:txBody>
      </p:sp>
      <p:sp>
        <p:nvSpPr>
          <p:cNvPr id="24" name="Google Shape;24;p3"/>
          <p:cNvSpPr txBox="1"/>
          <p:nvPr/>
        </p:nvSpPr>
        <p:spPr>
          <a:xfrm>
            <a:off x="7863850" y="13701646"/>
            <a:ext cx="10969500" cy="954000"/>
          </a:xfrm>
          <a:prstGeom prst="rect">
            <a:avLst/>
          </a:prstGeom>
          <a:noFill/>
          <a:ln>
            <a:noFill/>
          </a:ln>
        </p:spPr>
        <p:txBody>
          <a:bodyPr spcFirstLastPara="1" wrap="square" lIns="228600" tIns="228600" rIns="228600" bIns="228600" anchor="ctr" anchorCtr="1">
            <a:normAutofit fontScale="85000" lnSpcReduction="10000"/>
          </a:bodyPr>
          <a:lstStyle/>
          <a:p>
            <a:r>
              <a:rPr lang="en-US" sz="4000" b="1" dirty="0">
                <a:solidFill>
                  <a:schemeClr val="dk1"/>
                </a:solidFill>
                <a:latin typeface="Times New Roman"/>
                <a:ea typeface="Arial"/>
                <a:cs typeface="Arial"/>
                <a:sym typeface="Arial"/>
              </a:rPr>
              <a:t>Describe the </a:t>
            </a:r>
            <a:r>
              <a:rPr lang="en-US" sz="4000" b="1" dirty="0">
                <a:solidFill>
                  <a:schemeClr val="dk1"/>
                </a:solidFill>
                <a:latin typeface="Times New Roman"/>
              </a:rPr>
              <a:t>DEPENDENCIES and SHOW STOPPERS</a:t>
            </a:r>
          </a:p>
        </p:txBody>
      </p:sp>
      <p:sp>
        <p:nvSpPr>
          <p:cNvPr id="25" name="Google Shape;25;p3"/>
          <p:cNvSpPr txBox="1"/>
          <p:nvPr/>
        </p:nvSpPr>
        <p:spPr>
          <a:xfrm>
            <a:off x="32010781" y="13195375"/>
            <a:ext cx="10969500" cy="9144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000" b="1">
                <a:solidFill>
                  <a:schemeClr val="dk1"/>
                </a:solidFill>
                <a:latin typeface="Times New Roman"/>
                <a:ea typeface="Arial"/>
                <a:cs typeface="Arial"/>
                <a:sym typeface="Arial"/>
              </a:rPr>
              <a:t>Describe the </a:t>
            </a:r>
            <a:r>
              <a:rPr lang="en-US" sz="4000" b="1">
                <a:solidFill>
                  <a:schemeClr val="dk1"/>
                </a:solidFill>
                <a:latin typeface="Times New Roman"/>
              </a:rPr>
              <a:t>USE CASES</a:t>
            </a:r>
            <a:endParaRPr lang="en-US">
              <a:solidFill>
                <a:schemeClr val="dk1"/>
              </a:solidFill>
              <a:latin typeface="Times New Roman"/>
            </a:endParaRPr>
          </a:p>
        </p:txBody>
      </p:sp>
      <p:sp>
        <p:nvSpPr>
          <p:cNvPr id="26" name="Google Shape;26;p3"/>
          <p:cNvSpPr txBox="1"/>
          <p:nvPr/>
        </p:nvSpPr>
        <p:spPr>
          <a:xfrm>
            <a:off x="32115531" y="3815731"/>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000" b="1">
                <a:solidFill>
                  <a:schemeClr val="dk1"/>
                </a:solidFill>
                <a:latin typeface="Times New Roman"/>
                <a:ea typeface="Arial"/>
                <a:cs typeface="Arial"/>
                <a:sym typeface="Arial"/>
              </a:rPr>
              <a:t>Explain the Technology Stack</a:t>
            </a:r>
            <a:endParaRPr lang="en-US">
              <a:solidFill>
                <a:schemeClr val="dk1"/>
              </a:solidFill>
              <a:latin typeface="Times New Roman"/>
            </a:endParaRPr>
          </a:p>
        </p:txBody>
      </p:sp>
      <p:sp>
        <p:nvSpPr>
          <p:cNvPr id="27" name="Google Shape;27;p3"/>
          <p:cNvSpPr txBox="1"/>
          <p:nvPr/>
        </p:nvSpPr>
        <p:spPr>
          <a:xfrm>
            <a:off x="20045316" y="3952968"/>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000" b="1">
                <a:solidFill>
                  <a:schemeClr val="dk1"/>
                </a:solidFill>
                <a:latin typeface="Times New Roman"/>
                <a:ea typeface="Arial"/>
                <a:cs typeface="Arial"/>
                <a:sym typeface="Arial"/>
              </a:rPr>
              <a:t>RESULTS</a:t>
            </a:r>
            <a:endParaRPr lang="en-US">
              <a:solidFill>
                <a:schemeClr val="dk1"/>
              </a:solidFill>
              <a:latin typeface="Times New Roman"/>
            </a:endParaRPr>
          </a:p>
        </p:txBody>
      </p:sp>
      <p:sp>
        <p:nvSpPr>
          <p:cNvPr id="28" name="Google Shape;28;p3"/>
          <p:cNvSpPr txBox="1"/>
          <p:nvPr/>
        </p:nvSpPr>
        <p:spPr>
          <a:xfrm>
            <a:off x="32072826" y="17943724"/>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000" b="1">
                <a:solidFill>
                  <a:srgbClr val="244061"/>
                </a:solidFill>
                <a:latin typeface="Times New Roman"/>
                <a:ea typeface="Arial"/>
                <a:cs typeface="Arial"/>
                <a:sym typeface="Arial"/>
              </a:rPr>
              <a:t>ACKNOWLEDGEMENT</a:t>
            </a:r>
            <a:endParaRPr lang="en-US" sz="4000" b="1">
              <a:solidFill>
                <a:srgbClr val="244061"/>
              </a:solidFill>
              <a:latin typeface="Times New Roman"/>
              <a:ea typeface="Arial"/>
              <a:cs typeface="Arial"/>
            </a:endParaRPr>
          </a:p>
        </p:txBody>
      </p:sp>
      <p:sp>
        <p:nvSpPr>
          <p:cNvPr id="29" name="Google Shape;29;p3"/>
          <p:cNvSpPr txBox="1"/>
          <p:nvPr/>
        </p:nvSpPr>
        <p:spPr>
          <a:xfrm>
            <a:off x="33216646" y="12818054"/>
            <a:ext cx="35478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244061"/>
                </a:solidFill>
                <a:latin typeface="Times New Roman"/>
                <a:ea typeface="Arial"/>
                <a:cs typeface="Arial"/>
                <a:sym typeface="Arial"/>
              </a:rPr>
              <a:t>Figure 1.</a:t>
            </a:r>
            <a:endParaRPr lang="en-US">
              <a:latin typeface="Times New Roman"/>
            </a:endParaRPr>
          </a:p>
        </p:txBody>
      </p:sp>
      <p:sp>
        <p:nvSpPr>
          <p:cNvPr id="30" name="Google Shape;30;p3"/>
          <p:cNvSpPr txBox="1"/>
          <p:nvPr/>
        </p:nvSpPr>
        <p:spPr>
          <a:xfrm>
            <a:off x="38596568" y="12812516"/>
            <a:ext cx="359585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244061"/>
                </a:solidFill>
                <a:latin typeface="Times New Roman"/>
                <a:ea typeface="Arial"/>
                <a:cs typeface="Arial"/>
                <a:sym typeface="Arial"/>
              </a:rPr>
              <a:t>Figure 2</a:t>
            </a:r>
            <a:r>
              <a:rPr lang="en-US" sz="2000">
                <a:solidFill>
                  <a:srgbClr val="244061"/>
                </a:solidFill>
                <a:latin typeface="Times New Roman"/>
                <a:ea typeface="Arial"/>
                <a:cs typeface="Arial"/>
                <a:sym typeface="Arial"/>
              </a:rPr>
              <a:t>.</a:t>
            </a:r>
            <a:endParaRPr lang="en-US">
              <a:latin typeface="Times New Roman"/>
            </a:endParaRPr>
          </a:p>
        </p:txBody>
      </p:sp>
      <p:sp>
        <p:nvSpPr>
          <p:cNvPr id="31" name="Google Shape;31;p3"/>
          <p:cNvSpPr txBox="1"/>
          <p:nvPr/>
        </p:nvSpPr>
        <p:spPr>
          <a:xfrm>
            <a:off x="685800" y="3656013"/>
            <a:ext cx="5943600" cy="914400"/>
          </a:xfrm>
          <a:prstGeom prst="rect">
            <a:avLst/>
          </a:prstGeom>
          <a:noFill/>
          <a:ln>
            <a:noFill/>
          </a:ln>
        </p:spPr>
        <p:txBody>
          <a:bodyPr spcFirstLastPara="1" wrap="square" lIns="228600" tIns="228600" rIns="228600" bIns="228600" anchor="ctr" anchorCtr="0">
            <a:noAutofit/>
          </a:bodyPr>
          <a:lstStyle/>
          <a:p>
            <a:pPr marL="0" marR="0" lvl="0" indent="0" algn="l" rtl="0">
              <a:spcBef>
                <a:spcPts val="0"/>
              </a:spcBef>
              <a:spcAft>
                <a:spcPts val="0"/>
              </a:spcAft>
              <a:buNone/>
            </a:pPr>
            <a:r>
              <a:rPr lang="en-US" sz="4000">
                <a:solidFill>
                  <a:schemeClr val="lt1"/>
                </a:solidFill>
                <a:latin typeface="Times New Roman"/>
                <a:ea typeface="Arial"/>
                <a:cs typeface="Arial"/>
                <a:sym typeface="Arial"/>
              </a:rPr>
              <a:t>ABSTRACT</a:t>
            </a:r>
            <a:endParaRPr lang="en-US">
              <a:solidFill>
                <a:schemeClr val="lt1"/>
              </a:solidFill>
              <a:latin typeface="Times New Roman"/>
            </a:endParaRPr>
          </a:p>
        </p:txBody>
      </p:sp>
      <p:sp>
        <p:nvSpPr>
          <p:cNvPr id="32" name="Google Shape;32;p3"/>
          <p:cNvSpPr txBox="1"/>
          <p:nvPr/>
        </p:nvSpPr>
        <p:spPr>
          <a:xfrm>
            <a:off x="552450" y="13906500"/>
            <a:ext cx="5943600" cy="914400"/>
          </a:xfrm>
          <a:prstGeom prst="rect">
            <a:avLst/>
          </a:prstGeom>
          <a:noFill/>
          <a:ln>
            <a:noFill/>
          </a:ln>
        </p:spPr>
        <p:txBody>
          <a:bodyPr spcFirstLastPara="1" wrap="square" lIns="228600" tIns="228600" rIns="228600" bIns="228600" anchor="ctr" anchorCtr="0">
            <a:noAutofit/>
          </a:bodyPr>
          <a:lstStyle/>
          <a:p>
            <a:pPr marL="0" marR="0" lvl="0" indent="0" algn="l" rtl="0">
              <a:spcBef>
                <a:spcPts val="0"/>
              </a:spcBef>
              <a:spcAft>
                <a:spcPts val="0"/>
              </a:spcAft>
              <a:buNone/>
            </a:pPr>
            <a:r>
              <a:rPr lang="en-US" sz="4000" dirty="0">
                <a:solidFill>
                  <a:schemeClr val="lt1"/>
                </a:solidFill>
                <a:latin typeface="Arial"/>
                <a:ea typeface="Arial"/>
                <a:cs typeface="Arial"/>
                <a:sym typeface="Arial"/>
              </a:rPr>
              <a:t>TEAM MEMBER DETAILS</a:t>
            </a:r>
            <a:endParaRPr dirty="0"/>
          </a:p>
        </p:txBody>
      </p:sp>
      <p:sp>
        <p:nvSpPr>
          <p:cNvPr id="34" name="Google Shape;34;p3"/>
          <p:cNvSpPr txBox="1"/>
          <p:nvPr/>
        </p:nvSpPr>
        <p:spPr>
          <a:xfrm>
            <a:off x="680115" y="4567346"/>
            <a:ext cx="5943600" cy="9079409"/>
          </a:xfrm>
          <a:prstGeom prst="rect">
            <a:avLst/>
          </a:prstGeom>
          <a:solidFill>
            <a:srgbClr val="366092"/>
          </a:solidFill>
          <a:ln>
            <a:noFill/>
          </a:ln>
        </p:spPr>
        <p:txBody>
          <a:bodyPr spcFirstLastPara="1" wrap="square" lIns="228600" tIns="228600" rIns="228600" bIns="228600" anchor="t" anchorCtr="0">
            <a:spAutoFit/>
          </a:bodyPr>
          <a:lstStyle/>
          <a:p>
            <a:pPr algn="just"/>
            <a:r>
              <a:rPr lang="en-US" sz="2000" dirty="0">
                <a:solidFill>
                  <a:schemeClr val="bg1"/>
                </a:solidFill>
                <a:latin typeface="Times New Roman"/>
              </a:rPr>
              <a:t>Effective inventory management is essential for businesses to meet customer demands while minimizing costs. Accurate demand forecasting plays a critical role in preventing stockouts and overstock situations. This study explores the integration of machine learning and extensive historical data to enhance inventory demand forecasting systems. The primary objective is to optimize inventory levels through precise demand predictions, identify purchasing trends to align production schedules, and improve resource allocation for increased customer satisfaction and profitability.</a:t>
            </a:r>
            <a:endParaRPr lang="en-US" dirty="0">
              <a:solidFill>
                <a:schemeClr val="bg1"/>
              </a:solidFill>
              <a:latin typeface="Times New Roman"/>
            </a:endParaRPr>
          </a:p>
          <a:p>
            <a:pPr algn="just"/>
            <a:r>
              <a:rPr lang="en-US" sz="2000" dirty="0">
                <a:solidFill>
                  <a:schemeClr val="bg1"/>
                </a:solidFill>
                <a:latin typeface="Times New Roman"/>
              </a:rPr>
              <a:t>Data preparation involved loading historical sales data into a pandas Data Frame, followed by preprocessing to handle missing values, modify data types, manage categorical variables, and split the dataset into training and testing sets. Two machine learning models were employed: Time Series Forecasting using ARIMA, which predicts future demand based on historical trends, and Supervised Learning using Random Forest Regression, which leverages historical data for demand prediction.</a:t>
            </a:r>
            <a:endParaRPr lang="en-US" dirty="0">
              <a:solidFill>
                <a:schemeClr val="bg1"/>
              </a:solidFill>
              <a:latin typeface="Times New Roman"/>
            </a:endParaRPr>
          </a:p>
          <a:p>
            <a:pPr algn="just"/>
            <a:r>
              <a:rPr lang="en-US" sz="2000" dirty="0">
                <a:solidFill>
                  <a:schemeClr val="bg1"/>
                </a:solidFill>
                <a:latin typeface="Times New Roman"/>
              </a:rPr>
              <a:t>Results demonstrate that both ARIMA and Random Forest Regression models effectively forecast inventory demand, enabling businesses to optimize stock levels, reduce costs, and enhance operational efficiency.</a:t>
            </a:r>
          </a:p>
        </p:txBody>
      </p:sp>
      <p:sp>
        <p:nvSpPr>
          <p:cNvPr id="35" name="Google Shape;35;p3"/>
          <p:cNvSpPr txBox="1"/>
          <p:nvPr/>
        </p:nvSpPr>
        <p:spPr>
          <a:xfrm>
            <a:off x="20184203" y="5077097"/>
            <a:ext cx="10969500" cy="8125291"/>
          </a:xfrm>
          <a:prstGeom prst="rect">
            <a:avLst/>
          </a:prstGeom>
          <a:solidFill>
            <a:schemeClr val="lt1"/>
          </a:solidFill>
          <a:ln>
            <a:noFill/>
          </a:ln>
        </p:spPr>
        <p:txBody>
          <a:bodyPr spcFirstLastPara="1" wrap="square" lIns="182875" tIns="182875" rIns="182875" bIns="182875" anchor="t" anchorCtr="0">
            <a:spAutoFit/>
          </a:bodyPr>
          <a:lstStyle/>
          <a:p>
            <a:pPr algn="just"/>
            <a:r>
              <a:rPr lang="en-US" sz="2800" dirty="0">
                <a:solidFill>
                  <a:schemeClr val="dk1"/>
                </a:solidFill>
                <a:latin typeface="Times New Roman"/>
              </a:rPr>
              <a:t>Our inventory optimization and demand forecasting project effectively minimizes stock imbalances by predicting demand trends accurately. This leads to optimized inventory levels, reducing both excess stock and the risk of stockouts, which directly improves operational efficiency and lowers holding costs.</a:t>
            </a:r>
          </a:p>
          <a:p>
            <a:pPr algn="just"/>
            <a:endParaRPr lang="en-US" sz="2800" dirty="0">
              <a:solidFill>
                <a:schemeClr val="dk1"/>
              </a:solidFill>
              <a:latin typeface="Times New Roman"/>
            </a:endParaRPr>
          </a:p>
          <a:p>
            <a:pPr algn="just"/>
            <a:r>
              <a:rPr lang="en-US" sz="2800" dirty="0">
                <a:solidFill>
                  <a:schemeClr val="dk1"/>
                </a:solidFill>
                <a:latin typeface="Times New Roman"/>
              </a:rPr>
              <a:t>Through precise demand forecasting, our solution enables businesses to make data-driven decisions that meet customer needs promptly. The model's accuracy in forecasting helps align inventory availability with real-time demand, contributing to smoother supply chain operations and enhanced customer satisfaction.</a:t>
            </a:r>
          </a:p>
          <a:p>
            <a:pPr algn="just"/>
            <a:endParaRPr lang="en-US" sz="2800" dirty="0">
              <a:solidFill>
                <a:schemeClr val="dk1"/>
              </a:solidFill>
              <a:latin typeface="Times New Roman"/>
            </a:endParaRPr>
          </a:p>
          <a:p>
            <a:pPr algn="just"/>
            <a:r>
              <a:rPr lang="en-US" sz="2800" dirty="0">
                <a:solidFill>
                  <a:schemeClr val="dk1"/>
                </a:solidFill>
                <a:latin typeface="Times New Roman"/>
              </a:rPr>
              <a:t>Overall, our solution supports better planning and efficient resource allocation. The project’s results help prevent costly inventory mismanagement, improve service levels, and promote sustainable practices by reducing waste. This proactive inventory management ultimately strengthens the business's competitiveness and customer retention in a dynamic market.</a:t>
            </a:r>
            <a:endParaRPr lang="en-US" dirty="0">
              <a:solidFill>
                <a:schemeClr val="dk1"/>
              </a:solidFill>
              <a:latin typeface="Times New Roman"/>
            </a:endParaRPr>
          </a:p>
        </p:txBody>
      </p:sp>
      <p:sp>
        <p:nvSpPr>
          <p:cNvPr id="37" name="Google Shape;37;p3"/>
          <p:cNvSpPr txBox="1"/>
          <p:nvPr/>
        </p:nvSpPr>
        <p:spPr>
          <a:xfrm>
            <a:off x="8166679" y="14767756"/>
            <a:ext cx="10845563" cy="6832630"/>
          </a:xfrm>
          <a:prstGeom prst="rect">
            <a:avLst/>
          </a:prstGeom>
          <a:solidFill>
            <a:schemeClr val="lt1"/>
          </a:solidFill>
          <a:ln>
            <a:noFill/>
          </a:ln>
        </p:spPr>
        <p:txBody>
          <a:bodyPr spcFirstLastPara="1" wrap="square" lIns="182875" tIns="182875" rIns="182875" bIns="182875" anchor="t" anchorCtr="0">
            <a:spAutoFit/>
          </a:bodyPr>
          <a:lstStyle/>
          <a:p>
            <a:pPr marL="0" marR="0" lvl="0" indent="0" algn="l" rtl="0">
              <a:spcBef>
                <a:spcPts val="0"/>
              </a:spcBef>
              <a:spcAft>
                <a:spcPts val="0"/>
              </a:spcAft>
              <a:buClr>
                <a:schemeClr val="dk1"/>
              </a:buClr>
              <a:buSzPts val="1100"/>
              <a:buFont typeface="Arial"/>
              <a:buNone/>
            </a:pPr>
            <a:r>
              <a:rPr lang="en-US" sz="2800" b="1" dirty="0">
                <a:latin typeface="Times New Roman"/>
                <a:ea typeface="Times New Roman"/>
                <a:cs typeface="Times New Roman"/>
                <a:sym typeface="Times New Roman"/>
              </a:rPr>
              <a:t>Dependencies:</a:t>
            </a:r>
            <a:endParaRPr lang="en-US" sz="2800" b="1" dirty="0">
              <a:latin typeface="Times New Roman"/>
              <a:ea typeface="Times New Roman"/>
              <a:cs typeface="Times New Roman"/>
            </a:endParaRPr>
          </a:p>
          <a:p>
            <a:pPr marL="457200" marR="0" lvl="0" indent="-457200" algn="l" rtl="0">
              <a:spcBef>
                <a:spcPts val="0"/>
              </a:spcBef>
              <a:spcAft>
                <a:spcPts val="0"/>
              </a:spcAft>
              <a:buClr>
                <a:schemeClr val="dk1"/>
              </a:buClr>
              <a:buSzPts val="1100"/>
              <a:buChar char="•"/>
            </a:pPr>
            <a:r>
              <a:rPr lang="en-US" sz="2800" dirty="0">
                <a:latin typeface="Times New Roman"/>
                <a:ea typeface="Times New Roman"/>
                <a:cs typeface="Times New Roman"/>
                <a:sym typeface="Times New Roman"/>
              </a:rPr>
              <a:t>Data Availability</a:t>
            </a:r>
            <a:endParaRPr lang="en-US" sz="2800" dirty="0">
              <a:latin typeface="Times New Roman"/>
              <a:ea typeface="Times New Roman"/>
              <a:cs typeface="Times New Roman"/>
            </a:endParaRPr>
          </a:p>
          <a:p>
            <a:pPr marL="457200" marR="0" lvl="0" indent="-457200" algn="l" rtl="0">
              <a:spcBef>
                <a:spcPts val="0"/>
              </a:spcBef>
              <a:spcAft>
                <a:spcPts val="0"/>
              </a:spcAft>
              <a:buClr>
                <a:schemeClr val="dk1"/>
              </a:buClr>
              <a:buSzPts val="1100"/>
              <a:buChar char="•"/>
            </a:pPr>
            <a:r>
              <a:rPr lang="en-US" sz="2800" dirty="0">
                <a:latin typeface="Times New Roman"/>
                <a:ea typeface="Times New Roman"/>
                <a:cs typeface="Times New Roman"/>
                <a:sym typeface="Times New Roman"/>
              </a:rPr>
              <a:t>Model Selection</a:t>
            </a:r>
            <a:endParaRPr lang="en-US" sz="2800" dirty="0">
              <a:latin typeface="Times New Roman"/>
              <a:ea typeface="Times New Roman"/>
              <a:cs typeface="Times New Roman"/>
            </a:endParaRPr>
          </a:p>
          <a:p>
            <a:pPr marL="457200" marR="0" lvl="0" indent="-457200" algn="l" rtl="0">
              <a:spcBef>
                <a:spcPts val="0"/>
              </a:spcBef>
              <a:spcAft>
                <a:spcPts val="0"/>
              </a:spcAft>
              <a:buClr>
                <a:schemeClr val="dk1"/>
              </a:buClr>
              <a:buSzPts val="1100"/>
              <a:buChar char="•"/>
            </a:pPr>
            <a:r>
              <a:rPr lang="en-US" sz="2800" dirty="0">
                <a:latin typeface="Times New Roman"/>
                <a:ea typeface="Times New Roman"/>
                <a:cs typeface="Times New Roman"/>
                <a:sym typeface="Times New Roman"/>
              </a:rPr>
              <a:t>Software &amp; Tools</a:t>
            </a:r>
            <a:endParaRPr lang="en-US" sz="2800" dirty="0">
              <a:latin typeface="Times New Roman"/>
              <a:ea typeface="Times New Roman"/>
              <a:cs typeface="Times New Roman"/>
            </a:endParaRPr>
          </a:p>
          <a:p>
            <a:pPr marL="457200" marR="0" lvl="0" indent="-457200" algn="l" rtl="0">
              <a:spcBef>
                <a:spcPts val="0"/>
              </a:spcBef>
              <a:spcAft>
                <a:spcPts val="0"/>
              </a:spcAft>
              <a:buClr>
                <a:schemeClr val="dk1"/>
              </a:buClr>
              <a:buSzPts val="1100"/>
              <a:buChar char="•"/>
            </a:pPr>
            <a:r>
              <a:rPr lang="en-US" sz="2800" dirty="0">
                <a:latin typeface="Times New Roman"/>
                <a:ea typeface="Times New Roman"/>
                <a:cs typeface="Times New Roman"/>
                <a:sym typeface="Times New Roman"/>
              </a:rPr>
              <a:t>Processing Power</a:t>
            </a:r>
            <a:endParaRPr lang="en-US" sz="2800" dirty="0">
              <a:latin typeface="Times New Roman"/>
              <a:ea typeface="Times New Roman"/>
              <a:cs typeface="Times New Roman"/>
            </a:endParaRPr>
          </a:p>
          <a:p>
            <a:pPr marL="457200" marR="0" lvl="0" indent="-457200" algn="l" rtl="0">
              <a:spcBef>
                <a:spcPts val="0"/>
              </a:spcBef>
              <a:spcAft>
                <a:spcPts val="0"/>
              </a:spcAft>
              <a:buClr>
                <a:schemeClr val="dk1"/>
              </a:buClr>
              <a:buSzPts val="1100"/>
              <a:buChar char="•"/>
            </a:pPr>
            <a:r>
              <a:rPr lang="en-US" sz="2800" dirty="0">
                <a:latin typeface="Times New Roman"/>
                <a:ea typeface="Times New Roman"/>
                <a:cs typeface="Times New Roman"/>
                <a:sym typeface="Times New Roman"/>
              </a:rPr>
              <a:t>Data Quality</a:t>
            </a:r>
            <a:endParaRPr lang="en-US" sz="2800" dirty="0">
              <a:latin typeface="Times New Roman"/>
              <a:ea typeface="Times New Roman"/>
              <a:cs typeface="Times New Roman"/>
            </a:endParaRPr>
          </a:p>
          <a:p>
            <a:pPr marL="457200" marR="0" lvl="0" indent="-457200" algn="l" rtl="0">
              <a:spcBef>
                <a:spcPts val="0"/>
              </a:spcBef>
              <a:spcAft>
                <a:spcPts val="0"/>
              </a:spcAft>
              <a:buClr>
                <a:schemeClr val="dk1"/>
              </a:buClr>
              <a:buSzPts val="1100"/>
              <a:buChar char="•"/>
            </a:pPr>
            <a:r>
              <a:rPr lang="en-US" sz="2800" dirty="0">
                <a:latin typeface="Times New Roman"/>
                <a:ea typeface="Times New Roman"/>
                <a:cs typeface="Times New Roman"/>
                <a:sym typeface="Times New Roman"/>
              </a:rPr>
              <a:t>Skillset of Team</a:t>
            </a:r>
            <a:endParaRPr lang="en-US" sz="2800" dirty="0">
              <a:latin typeface="Times New Roman"/>
              <a:ea typeface="Times New Roman"/>
              <a:cs typeface="Times New Roman"/>
            </a:endParaRPr>
          </a:p>
          <a:p>
            <a:pPr marL="457200" indent="-457200">
              <a:buSzPts val="1100"/>
              <a:buChar char="•"/>
            </a:pPr>
            <a:endParaRPr lang="en-US" sz="2800" dirty="0">
              <a:latin typeface="Times New Roman"/>
              <a:ea typeface="Times New Roman"/>
              <a:cs typeface="Times New Roman"/>
            </a:endParaRPr>
          </a:p>
          <a:p>
            <a:pPr marR="0" lvl="0" algn="l" rtl="0">
              <a:spcBef>
                <a:spcPts val="0"/>
              </a:spcBef>
              <a:spcAft>
                <a:spcPts val="0"/>
              </a:spcAft>
              <a:buClr>
                <a:schemeClr val="dk1"/>
              </a:buClr>
              <a:buSzPts val="1100"/>
            </a:pPr>
            <a:r>
              <a:rPr lang="en-US" sz="2800" b="1" dirty="0">
                <a:latin typeface="Times New Roman"/>
                <a:ea typeface="Times New Roman"/>
                <a:cs typeface="Times New Roman"/>
                <a:sym typeface="Times New Roman"/>
              </a:rPr>
              <a:t>Show Stoppers:</a:t>
            </a:r>
            <a:endParaRPr lang="en-US" sz="2800" b="1" dirty="0">
              <a:latin typeface="Times New Roman"/>
              <a:ea typeface="Times New Roman"/>
              <a:cs typeface="Times New Roman"/>
            </a:endParaRPr>
          </a:p>
          <a:p>
            <a:pPr marL="457200" indent="-457200">
              <a:buClr>
                <a:schemeClr val="dk1"/>
              </a:buClr>
              <a:buSzPts val="1100"/>
              <a:buChar char="•"/>
            </a:pPr>
            <a:r>
              <a:rPr lang="en-US" sz="2800" dirty="0">
                <a:latin typeface="Times New Roman"/>
                <a:ea typeface="Times New Roman"/>
                <a:sym typeface="Times New Roman"/>
              </a:rPr>
              <a:t>Data Inconsistency</a:t>
            </a:r>
            <a:endParaRPr lang="en-US" sz="2800" dirty="0">
              <a:latin typeface="Times New Roman"/>
              <a:ea typeface="Times New Roman"/>
            </a:endParaRPr>
          </a:p>
          <a:p>
            <a:pPr marL="457200" indent="-457200">
              <a:buClr>
                <a:schemeClr val="dk1"/>
              </a:buClr>
              <a:buSzPts val="1100"/>
              <a:buChar char="•"/>
            </a:pPr>
            <a:r>
              <a:rPr lang="en-US" sz="2800" dirty="0">
                <a:latin typeface="Times New Roman"/>
                <a:ea typeface="Times New Roman"/>
                <a:sym typeface="Times New Roman"/>
              </a:rPr>
              <a:t>Model Overfitting</a:t>
            </a:r>
            <a:endParaRPr lang="en-US" sz="2800" dirty="0">
              <a:latin typeface="Times New Roman"/>
              <a:ea typeface="Times New Roman"/>
            </a:endParaRPr>
          </a:p>
          <a:p>
            <a:pPr marL="457200" indent="-457200">
              <a:buClr>
                <a:schemeClr val="dk1"/>
              </a:buClr>
              <a:buSzPts val="1100"/>
              <a:buChar char="•"/>
            </a:pPr>
            <a:r>
              <a:rPr lang="en-US" sz="2800" dirty="0">
                <a:latin typeface="Times New Roman"/>
                <a:ea typeface="Times New Roman"/>
                <a:sym typeface="Times New Roman"/>
              </a:rPr>
              <a:t>Limited Hardware</a:t>
            </a:r>
            <a:endParaRPr lang="en-US" sz="2800" dirty="0">
              <a:latin typeface="Times New Roman"/>
              <a:ea typeface="Times New Roman"/>
            </a:endParaRPr>
          </a:p>
          <a:p>
            <a:pPr marL="457200" indent="-457200">
              <a:buClr>
                <a:schemeClr val="dk1"/>
              </a:buClr>
              <a:buSzPts val="1100"/>
              <a:buChar char="•"/>
            </a:pPr>
            <a:r>
              <a:rPr lang="en-US" sz="2800" dirty="0">
                <a:latin typeface="Times New Roman"/>
                <a:ea typeface="Times New Roman"/>
                <a:sym typeface="Times New Roman"/>
              </a:rPr>
              <a:t>Unanticipated Costs</a:t>
            </a:r>
            <a:endParaRPr lang="en-US" sz="2800" dirty="0">
              <a:latin typeface="Times New Roman"/>
              <a:ea typeface="Times New Roman"/>
            </a:endParaRPr>
          </a:p>
          <a:p>
            <a:pPr marL="457200" indent="-457200">
              <a:buClr>
                <a:schemeClr val="dk1"/>
              </a:buClr>
              <a:buSzPts val="1100"/>
              <a:buChar char="•"/>
            </a:pPr>
            <a:r>
              <a:rPr lang="en-US" sz="2800" dirty="0">
                <a:latin typeface="Times New Roman"/>
                <a:ea typeface="Times New Roman"/>
                <a:sym typeface="Times New Roman"/>
              </a:rPr>
              <a:t>Low Model Accuracy</a:t>
            </a:r>
            <a:endParaRPr lang="en-US" sz="2800" dirty="0">
              <a:latin typeface="Times New Roman"/>
              <a:ea typeface="Times New Roman"/>
            </a:endParaRPr>
          </a:p>
          <a:p>
            <a:pPr marL="457200" indent="-457200">
              <a:buClr>
                <a:schemeClr val="dk1"/>
              </a:buClr>
              <a:buSzPts val="1100"/>
              <a:buChar char="•"/>
            </a:pPr>
            <a:r>
              <a:rPr lang="en-US" sz="2800" dirty="0">
                <a:latin typeface="Times New Roman"/>
                <a:ea typeface="Times New Roman"/>
                <a:sym typeface="Times New Roman"/>
              </a:rPr>
              <a:t>Stakeholder Alignment</a:t>
            </a:r>
            <a:endParaRPr lang="en-US" sz="2300" dirty="0">
              <a:latin typeface="Times New Roman"/>
              <a:ea typeface="Times New Roman"/>
              <a:cs typeface="Times New Roman"/>
            </a:endParaRPr>
          </a:p>
        </p:txBody>
      </p:sp>
      <p:sp>
        <p:nvSpPr>
          <p:cNvPr id="38" name="Google Shape;38;p3"/>
          <p:cNvSpPr txBox="1"/>
          <p:nvPr/>
        </p:nvSpPr>
        <p:spPr>
          <a:xfrm>
            <a:off x="32117674" y="14135100"/>
            <a:ext cx="10969500" cy="3674842"/>
          </a:xfrm>
          <a:prstGeom prst="rect">
            <a:avLst/>
          </a:prstGeom>
          <a:solidFill>
            <a:schemeClr val="lt1"/>
          </a:solidFill>
          <a:ln>
            <a:noFill/>
          </a:ln>
        </p:spPr>
        <p:txBody>
          <a:bodyPr spcFirstLastPara="1" wrap="square" lIns="182875" tIns="182875" rIns="182875" bIns="182875" anchor="t" anchorCtr="0">
            <a:spAutoFit/>
          </a:bodyPr>
          <a:lstStyle/>
          <a:p>
            <a:pPr algn="just">
              <a:lnSpc>
                <a:spcPct val="114999"/>
              </a:lnSpc>
              <a:spcBef>
                <a:spcPts val="1200"/>
              </a:spcBef>
            </a:pPr>
            <a:r>
              <a:rPr lang="en-IN" sz="2800" b="1" dirty="0"/>
              <a:t>Retail Inventory Optimization:</a:t>
            </a:r>
            <a:endParaRPr lang="en-US" b="1" dirty="0"/>
          </a:p>
          <a:p>
            <a:pPr algn="just">
              <a:lnSpc>
                <a:spcPct val="114999"/>
              </a:lnSpc>
              <a:spcBef>
                <a:spcPts val="1200"/>
              </a:spcBef>
            </a:pPr>
            <a:r>
              <a:rPr lang="en-US" sz="2400" dirty="0"/>
              <a:t>Accurate demand forecasting enables retailers to stock the right products in the right quantities, optimizing inventory and enhancing customer satisfaction.</a:t>
            </a:r>
          </a:p>
          <a:p>
            <a:pPr algn="just">
              <a:lnSpc>
                <a:spcPct val="114999"/>
              </a:lnSpc>
              <a:spcBef>
                <a:spcPts val="1200"/>
              </a:spcBef>
            </a:pPr>
            <a:r>
              <a:rPr lang="en-US" sz="2800" b="1" dirty="0"/>
              <a:t>Product Sales Prediction &amp; Forecast:</a:t>
            </a:r>
            <a:endParaRPr lang="en-US" b="1" dirty="0"/>
          </a:p>
          <a:p>
            <a:pPr algn="just">
              <a:lnSpc>
                <a:spcPct val="114999"/>
              </a:lnSpc>
              <a:spcBef>
                <a:spcPts val="1200"/>
              </a:spcBef>
            </a:pPr>
            <a:r>
              <a:rPr lang="en-US" sz="2400" dirty="0"/>
              <a:t>Demand forecasting models allow manufacturers to produce according to anticipated demand, rather than on assumption-based production schedules.</a:t>
            </a:r>
          </a:p>
        </p:txBody>
      </p:sp>
      <p:sp>
        <p:nvSpPr>
          <p:cNvPr id="39" name="Google Shape;39;p3"/>
          <p:cNvSpPr txBox="1"/>
          <p:nvPr/>
        </p:nvSpPr>
        <p:spPr>
          <a:xfrm>
            <a:off x="32072951" y="19110614"/>
            <a:ext cx="10969500" cy="2051834"/>
          </a:xfrm>
          <a:prstGeom prst="rect">
            <a:avLst/>
          </a:prstGeom>
          <a:solidFill>
            <a:schemeClr val="lt1"/>
          </a:solidFill>
          <a:ln>
            <a:noFill/>
          </a:ln>
        </p:spPr>
        <p:txBody>
          <a:bodyPr spcFirstLastPara="1" wrap="square" lIns="182875" tIns="182875" rIns="182875" bIns="182875" anchor="t" anchorCtr="0">
            <a:spAutoFit/>
          </a:bodyPr>
          <a:lstStyle/>
          <a:p>
            <a:pPr marL="457200" indent="-381000">
              <a:spcBef>
                <a:spcPts val="1600"/>
              </a:spcBef>
              <a:buClr>
                <a:schemeClr val="dk1"/>
              </a:buClr>
              <a:buSzPts val="2400"/>
              <a:buChar char="•"/>
            </a:pPr>
            <a:r>
              <a:rPr lang="en-US" sz="2400" dirty="0">
                <a:solidFill>
                  <a:schemeClr val="dk1"/>
                </a:solidFill>
                <a:latin typeface="Times New Roman"/>
              </a:rPr>
              <a:t>Dr. V. Dhilip Kumar/ Professor </a:t>
            </a:r>
            <a:endParaRPr lang="en-US" dirty="0">
              <a:solidFill>
                <a:schemeClr val="dk1"/>
              </a:solidFill>
            </a:endParaRPr>
          </a:p>
          <a:p>
            <a:pPr marL="457200" indent="-381000">
              <a:buClr>
                <a:schemeClr val="dk1"/>
              </a:buClr>
              <a:buSzPts val="2400"/>
              <a:buChar char="•"/>
            </a:pPr>
            <a:r>
              <a:rPr lang="en-US" sz="2400" dirty="0">
                <a:solidFill>
                  <a:schemeClr val="dk1"/>
                </a:solidFill>
                <a:latin typeface="Times New Roman"/>
              </a:rPr>
              <a:t>TTS 2750</a:t>
            </a:r>
            <a:endParaRPr lang="en-US" dirty="0">
              <a:solidFill>
                <a:schemeClr val="dk1"/>
              </a:solidFill>
            </a:endParaRPr>
          </a:p>
          <a:p>
            <a:pPr marL="457200" indent="-381000">
              <a:buClr>
                <a:schemeClr val="dk1"/>
              </a:buClr>
              <a:buSzPts val="2400"/>
              <a:buChar char="•"/>
            </a:pPr>
            <a:r>
              <a:rPr lang="en-US" sz="2400" dirty="0">
                <a:solidFill>
                  <a:schemeClr val="dk1"/>
                </a:solidFill>
                <a:latin typeface="Times New Roman"/>
              </a:rPr>
              <a:t>PHONE NO : 9994614463</a:t>
            </a:r>
          </a:p>
          <a:p>
            <a:pPr marL="457200" indent="-381000">
              <a:buClr>
                <a:schemeClr val="dk1"/>
              </a:buClr>
              <a:buSzPts val="2400"/>
              <a:buChar char="•"/>
            </a:pPr>
            <a:r>
              <a:rPr lang="en-US" sz="2400" dirty="0">
                <a:solidFill>
                  <a:schemeClr val="dk1"/>
                </a:solidFill>
                <a:latin typeface="Times New Roman"/>
              </a:rPr>
              <a:t>Email-ID : vdhilipkumar@veltech.edu.in</a:t>
            </a:r>
          </a:p>
        </p:txBody>
      </p:sp>
      <p:pic>
        <p:nvPicPr>
          <p:cNvPr id="41" name="Google Shape;41;p3"/>
          <p:cNvPicPr preferRelativeResize="0"/>
          <p:nvPr/>
        </p:nvPicPr>
        <p:blipFill rotWithShape="1">
          <a:blip r:embed="rId3">
            <a:alphaModFix/>
          </a:blip>
          <a:srcRect/>
          <a:stretch/>
        </p:blipFill>
        <p:spPr>
          <a:xfrm>
            <a:off x="685801" y="688725"/>
            <a:ext cx="5943600" cy="1828800"/>
          </a:xfrm>
          <a:prstGeom prst="rect">
            <a:avLst/>
          </a:prstGeom>
          <a:noFill/>
          <a:ln>
            <a:noFill/>
          </a:ln>
        </p:spPr>
      </p:pic>
      <p:sp>
        <p:nvSpPr>
          <p:cNvPr id="42" name="Google Shape;42;p3"/>
          <p:cNvSpPr txBox="1"/>
          <p:nvPr/>
        </p:nvSpPr>
        <p:spPr>
          <a:xfrm>
            <a:off x="20202883" y="13517754"/>
            <a:ext cx="9244829" cy="700171"/>
          </a:xfrm>
          <a:prstGeom prst="rect">
            <a:avLst/>
          </a:prstGeom>
          <a:noFill/>
          <a:ln>
            <a:noFill/>
          </a:ln>
        </p:spPr>
        <p:txBody>
          <a:bodyPr spcFirstLastPara="1" wrap="square" lIns="83800" tIns="41900" rIns="83800" bIns="41900" anchor="t" anchorCtr="0">
            <a:spAutoFit/>
          </a:bodyPr>
          <a:lstStyle/>
          <a:p>
            <a:r>
              <a:rPr lang="en-US" sz="4000" b="1" dirty="0">
                <a:solidFill>
                  <a:srgbClr val="244061"/>
                </a:solidFill>
                <a:latin typeface="Times New Roman"/>
                <a:ea typeface="Arial"/>
                <a:cs typeface="Arial"/>
                <a:sym typeface="Arial"/>
              </a:rPr>
              <a:t>Explain the </a:t>
            </a:r>
            <a:r>
              <a:rPr lang="en-US" sz="4000" b="1" dirty="0">
                <a:solidFill>
                  <a:srgbClr val="244061"/>
                </a:solidFill>
                <a:latin typeface="Times New Roman"/>
              </a:rPr>
              <a:t>work  </a:t>
            </a:r>
            <a:r>
              <a:rPr lang="en-US" sz="4000" b="1" dirty="0">
                <a:solidFill>
                  <a:srgbClr val="244061"/>
                </a:solidFill>
                <a:latin typeface="Times New Roman"/>
                <a:ea typeface="Arial"/>
                <a:cs typeface="Arial"/>
                <a:sym typeface="Arial"/>
              </a:rPr>
              <a:t>flow of the solution</a:t>
            </a:r>
            <a:endParaRPr lang="en-US" sz="4000" dirty="0">
              <a:solidFill>
                <a:srgbClr val="244061"/>
              </a:solidFill>
              <a:latin typeface="Times New Roman"/>
              <a:ea typeface="Arial"/>
              <a:cs typeface="Arial"/>
            </a:endParaRPr>
          </a:p>
        </p:txBody>
      </p:sp>
      <p:sp>
        <p:nvSpPr>
          <p:cNvPr id="44" name="Google Shape;44;p3"/>
          <p:cNvSpPr txBox="1"/>
          <p:nvPr/>
        </p:nvSpPr>
        <p:spPr>
          <a:xfrm>
            <a:off x="8690450" y="5335225"/>
            <a:ext cx="10508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dk1"/>
              </a:solidFill>
              <a:latin typeface="Roboto"/>
              <a:ea typeface="Roboto"/>
              <a:cs typeface="Roboto"/>
              <a:sym typeface="Roboto"/>
            </a:endParaRPr>
          </a:p>
        </p:txBody>
      </p:sp>
      <p:pic>
        <p:nvPicPr>
          <p:cNvPr id="45" name="Google Shape;45;p3"/>
          <p:cNvPicPr preferRelativeResize="0"/>
          <p:nvPr/>
        </p:nvPicPr>
        <p:blipFill>
          <a:blip r:embed="rId4">
            <a:alphaModFix/>
          </a:blip>
          <a:stretch>
            <a:fillRect/>
          </a:stretch>
        </p:blipFill>
        <p:spPr>
          <a:xfrm>
            <a:off x="7904847" y="4857653"/>
            <a:ext cx="11335300" cy="8604300"/>
          </a:xfrm>
          <a:prstGeom prst="rect">
            <a:avLst/>
          </a:prstGeom>
          <a:noFill/>
          <a:ln>
            <a:noFill/>
          </a:ln>
        </p:spPr>
      </p:pic>
      <p:sp>
        <p:nvSpPr>
          <p:cNvPr id="46" name="Google Shape;46;p3"/>
          <p:cNvSpPr txBox="1"/>
          <p:nvPr/>
        </p:nvSpPr>
        <p:spPr>
          <a:xfrm>
            <a:off x="8136450" y="5081111"/>
            <a:ext cx="10790100" cy="8371492"/>
          </a:xfrm>
          <a:prstGeom prst="rect">
            <a:avLst/>
          </a:prstGeom>
          <a:noFill/>
          <a:ln>
            <a:noFill/>
          </a:ln>
        </p:spPr>
        <p:txBody>
          <a:bodyPr spcFirstLastPara="1" wrap="square" lIns="91425" tIns="91425" rIns="91425" bIns="91425" anchor="t" anchorCtr="0">
            <a:spAutoFit/>
          </a:bodyPr>
          <a:lstStyle/>
          <a:p>
            <a:pPr algn="just"/>
            <a:r>
              <a:rPr lang="en-US" sz="2800" dirty="0">
                <a:latin typeface="Times New Roman"/>
              </a:rPr>
              <a:t>Our inventory optimization and demand forecasting solution leverages advanced data analytics to enhance inventory management. By analyzing historical sales data, seasonal patterns, and relevant variables, we can forecast future demand with high accuracy. This proactive approach helps maintain optimal stock levels to meet customer needs without overstocking, reducing both costs and waste.</a:t>
            </a:r>
          </a:p>
          <a:p>
            <a:pPr algn="just"/>
            <a:endParaRPr lang="en-US" sz="2800" dirty="0">
              <a:latin typeface="Times New Roman"/>
            </a:endParaRPr>
          </a:p>
          <a:p>
            <a:pPr algn="just"/>
            <a:r>
              <a:rPr lang="en-US" sz="2800" dirty="0">
                <a:latin typeface="Times New Roman"/>
              </a:rPr>
              <a:t>Using machine learning models like ARIMA and Random Forest Regression, our solution predicts inventory needs effectively, minimizing stockouts and excess inventory. Data preprocessing, feature extraction, and selection techniques prepare the data by ensuring it's clean and structured, ultimately boosting the model's performance and reliability in real-world scenarios.</a:t>
            </a:r>
          </a:p>
          <a:p>
            <a:pPr algn="just"/>
            <a:endParaRPr lang="en-US" sz="2800" dirty="0">
              <a:latin typeface="Times New Roman"/>
            </a:endParaRPr>
          </a:p>
          <a:p>
            <a:pPr algn="just"/>
            <a:r>
              <a:rPr lang="en-US" sz="2800" dirty="0">
                <a:latin typeface="Times New Roman"/>
              </a:rPr>
              <a:t>Real-time monitoring and periodic updates ensure forecasts adapt to changing market trends, aligning inventory with customer demand shifts. This data-driven solution empowers businesses to make informed decisions, enhancing operational efficiency and customer satisfaction by ensuring products are consistently available when needed.</a:t>
            </a:r>
            <a:endParaRPr lang="en-US" sz="2800" dirty="0">
              <a:latin typeface="Times New Roman"/>
              <a:cs typeface="Times New Roman"/>
            </a:endParaRPr>
          </a:p>
        </p:txBody>
      </p:sp>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BF8B547B-9CF4-B2DA-02A9-DD46BDD21AD1}"/>
                  </a:ext>
                </a:extLst>
              </p14:cNvPr>
              <p14:cNvContentPartPr/>
              <p14:nvPr/>
            </p14:nvContentPartPr>
            <p14:xfrm>
              <a:off x="27648251" y="15474050"/>
              <a:ext cx="32037" cy="32037"/>
            </p14:xfrm>
          </p:contentPart>
        </mc:Choice>
        <mc:Fallback xmlns="">
          <p:pic>
            <p:nvPicPr>
              <p:cNvPr id="18" name="Ink 17">
                <a:extLst>
                  <a:ext uri="{FF2B5EF4-FFF2-40B4-BE49-F238E27FC236}">
                    <a16:creationId xmlns:a16="http://schemas.microsoft.com/office/drawing/2014/main" id="{BF8B547B-9CF4-B2DA-02A9-DD46BDD21AD1}"/>
                  </a:ext>
                </a:extLst>
              </p:cNvPr>
              <p:cNvPicPr/>
              <p:nvPr/>
            </p:nvPicPr>
            <p:blipFill>
              <a:blip r:embed="rId7"/>
              <a:stretch>
                <a:fillRect/>
              </a:stretch>
            </p:blipFill>
            <p:spPr>
              <a:xfrm>
                <a:off x="26046401" y="13872200"/>
                <a:ext cx="3203700" cy="3203700"/>
              </a:xfrm>
              <a:prstGeom prst="rect">
                <a:avLst/>
              </a:prstGeom>
            </p:spPr>
          </p:pic>
        </mc:Fallback>
      </mc:AlternateContent>
      <p:pic>
        <p:nvPicPr>
          <p:cNvPr id="7" name="Picture 6" descr="A diagram of a process&#10;&#10;Description automatically generated">
            <a:extLst>
              <a:ext uri="{FF2B5EF4-FFF2-40B4-BE49-F238E27FC236}">
                <a16:creationId xmlns:a16="http://schemas.microsoft.com/office/drawing/2014/main" id="{BB74D6ED-4156-2A49-4DF5-C7215EB8A97D}"/>
              </a:ext>
            </a:extLst>
          </p:cNvPr>
          <p:cNvPicPr>
            <a:picLocks noChangeAspect="1"/>
          </p:cNvPicPr>
          <p:nvPr/>
        </p:nvPicPr>
        <p:blipFill>
          <a:blip r:embed="rId8"/>
          <a:stretch>
            <a:fillRect/>
          </a:stretch>
        </p:blipFill>
        <p:spPr>
          <a:xfrm>
            <a:off x="20025946" y="14634797"/>
            <a:ext cx="11013830" cy="6518616"/>
          </a:xfrm>
          <a:prstGeom prst="rect">
            <a:avLst/>
          </a:prstGeom>
        </p:spPr>
      </p:pic>
      <p:pic>
        <p:nvPicPr>
          <p:cNvPr id="9" name="Picture 8" descr="A diagram of supply chain&#10;&#10;Description automatically generated">
            <a:extLst>
              <a:ext uri="{FF2B5EF4-FFF2-40B4-BE49-F238E27FC236}">
                <a16:creationId xmlns:a16="http://schemas.microsoft.com/office/drawing/2014/main" id="{AFB6AAAB-952D-F2FD-CB35-04E090BBC7BB}"/>
              </a:ext>
            </a:extLst>
          </p:cNvPr>
          <p:cNvPicPr>
            <a:picLocks noChangeAspect="1"/>
          </p:cNvPicPr>
          <p:nvPr/>
        </p:nvPicPr>
        <p:blipFill>
          <a:blip r:embed="rId9"/>
          <a:stretch>
            <a:fillRect/>
          </a:stretch>
        </p:blipFill>
        <p:spPr>
          <a:xfrm>
            <a:off x="31635688" y="9625906"/>
            <a:ext cx="6478894" cy="2948766"/>
          </a:xfrm>
          <a:prstGeom prst="rect">
            <a:avLst/>
          </a:prstGeom>
        </p:spPr>
      </p:pic>
      <p:grpSp>
        <p:nvGrpSpPr>
          <p:cNvPr id="13" name="Group 12">
            <a:extLst>
              <a:ext uri="{FF2B5EF4-FFF2-40B4-BE49-F238E27FC236}">
                <a16:creationId xmlns:a16="http://schemas.microsoft.com/office/drawing/2014/main" id="{CF1DD2A1-0CCC-66F4-EDDB-CA1B4EDAD3F4}"/>
              </a:ext>
            </a:extLst>
          </p:cNvPr>
          <p:cNvGrpSpPr/>
          <p:nvPr/>
        </p:nvGrpSpPr>
        <p:grpSpPr>
          <a:xfrm>
            <a:off x="33216646" y="4857653"/>
            <a:ext cx="7844670" cy="4392603"/>
            <a:chOff x="32962026" y="3683025"/>
            <a:chExt cx="6333443" cy="4392603"/>
          </a:xfrm>
        </p:grpSpPr>
        <p:sp>
          <p:nvSpPr>
            <p:cNvPr id="8" name="Rectangle: Rounded Corners 7">
              <a:extLst>
                <a:ext uri="{FF2B5EF4-FFF2-40B4-BE49-F238E27FC236}">
                  <a16:creationId xmlns:a16="http://schemas.microsoft.com/office/drawing/2014/main" id="{09D27E37-EA40-F23E-4CC2-65D8CDEF667D}"/>
                </a:ext>
              </a:extLst>
            </p:cNvPr>
            <p:cNvSpPr/>
            <p:nvPr/>
          </p:nvSpPr>
          <p:spPr>
            <a:xfrm>
              <a:off x="36285699" y="3684696"/>
              <a:ext cx="3009770" cy="4390932"/>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WEB APPLICATION</a:t>
              </a:r>
            </a:p>
            <a:p>
              <a:pPr marL="342900" indent="-342900">
                <a:buFont typeface="Arial" panose="020B0604020202020204" pitchFamily="34" charset="0"/>
                <a:buChar char="•"/>
              </a:pPr>
              <a:r>
                <a:rPr lang="en-IN" sz="1800" dirty="0" err="1">
                  <a:solidFill>
                    <a:schemeClr val="tx1"/>
                  </a:solidFill>
                  <a:latin typeface="Times New Roman" panose="02020603050405020304" pitchFamily="18" charset="0"/>
                  <a:cs typeface="Times New Roman" panose="02020603050405020304" pitchFamily="18" charset="0"/>
                </a:rPr>
                <a:t>streamlit</a:t>
              </a:r>
              <a:r>
                <a:rPr lang="en-IN" sz="1800" dirty="0">
                  <a:solidFill>
                    <a:schemeClr val="tx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pandas </a:t>
              </a:r>
            </a:p>
            <a:p>
              <a:pPr marL="342900" indent="-342900">
                <a:buFont typeface="Arial" panose="020B0604020202020204" pitchFamily="34" charset="0"/>
                <a:buChar char="•"/>
              </a:pPr>
              <a:r>
                <a:rPr lang="en-IN" sz="1800" dirty="0" err="1">
                  <a:solidFill>
                    <a:schemeClr val="tx1"/>
                  </a:solidFill>
                  <a:latin typeface="Times New Roman" panose="02020603050405020304" pitchFamily="18" charset="0"/>
                  <a:cs typeface="Times New Roman" panose="02020603050405020304" pitchFamily="18" charset="0"/>
                </a:rPr>
                <a:t>numpy</a:t>
              </a:r>
              <a:r>
                <a:rPr lang="en-IN" sz="1800" dirty="0">
                  <a:solidFill>
                    <a:schemeClr val="tx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scikit-learn </a:t>
              </a:r>
            </a:p>
            <a:p>
              <a:pPr marL="342900" indent="-342900">
                <a:buFont typeface="Arial" panose="020B0604020202020204" pitchFamily="34" charset="0"/>
                <a:buChar char="•"/>
              </a:pPr>
              <a:r>
                <a:rPr lang="en-IN" sz="1800" dirty="0" err="1">
                  <a:solidFill>
                    <a:schemeClr val="tx1"/>
                  </a:solidFill>
                  <a:latin typeface="Times New Roman" panose="02020603050405020304" pitchFamily="18" charset="0"/>
                  <a:cs typeface="Times New Roman" panose="02020603050405020304" pitchFamily="18" charset="0"/>
                </a:rPr>
                <a:t>tensorflow</a:t>
              </a:r>
              <a:r>
                <a:rPr lang="en-IN" sz="1800" dirty="0">
                  <a:solidFill>
                    <a:schemeClr val="tx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1800" dirty="0" err="1">
                  <a:solidFill>
                    <a:schemeClr val="tx1"/>
                  </a:solidFill>
                  <a:latin typeface="Times New Roman" panose="02020603050405020304" pitchFamily="18" charset="0"/>
                  <a:cs typeface="Times New Roman" panose="02020603050405020304" pitchFamily="18" charset="0"/>
                </a:rPr>
                <a:t>keras</a:t>
              </a:r>
              <a:r>
                <a:rPr lang="en-IN" sz="1800" dirty="0">
                  <a:solidFill>
                    <a:schemeClr val="tx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1800" dirty="0" err="1">
                  <a:solidFill>
                    <a:schemeClr val="tx1"/>
                  </a:solidFill>
                  <a:latin typeface="Times New Roman" panose="02020603050405020304" pitchFamily="18" charset="0"/>
                  <a:cs typeface="Times New Roman" panose="02020603050405020304" pitchFamily="18" charset="0"/>
                </a:rPr>
                <a:t>plotly</a:t>
              </a:r>
              <a:r>
                <a:rPr lang="en-IN" sz="1800" dirty="0">
                  <a:solidFill>
                    <a:schemeClr val="tx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sqlite3 </a:t>
              </a:r>
            </a:p>
            <a:p>
              <a:pPr marL="342900" indent="-342900">
                <a:buFont typeface="Arial" panose="020B0604020202020204" pitchFamily="34" charset="0"/>
                <a:buChar char="•"/>
              </a:pPr>
              <a:r>
                <a:rPr lang="en-IN" sz="1800" dirty="0" err="1">
                  <a:solidFill>
                    <a:schemeClr val="tx1"/>
                  </a:solidFill>
                  <a:latin typeface="Times New Roman" panose="02020603050405020304" pitchFamily="18" charset="0"/>
                  <a:cs typeface="Times New Roman" panose="02020603050405020304" pitchFamily="18" charset="0"/>
                </a:rPr>
                <a:t>hashlib</a:t>
              </a:r>
              <a:r>
                <a:rPr lang="en-IN" sz="1800" dirty="0">
                  <a:solidFill>
                    <a:schemeClr val="tx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Datetime</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time </a:t>
              </a:r>
            </a:p>
            <a:p>
              <a:pPr marL="342900" indent="-342900">
                <a:buFont typeface="Arial" panose="020B0604020202020204" pitchFamily="34" charset="0"/>
                <a:buChar char="•"/>
              </a:pPr>
              <a:r>
                <a:rPr lang="en-US" sz="1800" dirty="0" err="1">
                  <a:solidFill>
                    <a:schemeClr val="tx1"/>
                  </a:solidFill>
                  <a:latin typeface="Times New Roman" panose="02020603050405020304" pitchFamily="18" charset="0"/>
                  <a:cs typeface="Times New Roman" panose="02020603050405020304" pitchFamily="18" charset="0"/>
                </a:rPr>
                <a:t>chardet</a:t>
              </a:r>
              <a:r>
                <a:rPr lang="en-US" sz="1800" dirty="0">
                  <a:solidFill>
                    <a:schemeClr val="tx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warnings </a:t>
              </a:r>
            </a:p>
            <a:p>
              <a:pPr marL="342900" indent="-342900">
                <a:buFont typeface="Arial" panose="020B0604020202020204" pitchFamily="34" charset="0"/>
                <a:buChar char="•"/>
              </a:pPr>
              <a:r>
                <a:rPr lang="en-US" sz="1800" dirty="0" err="1">
                  <a:solidFill>
                    <a:schemeClr val="tx1"/>
                  </a:solidFill>
                  <a:latin typeface="Times New Roman" panose="02020603050405020304" pitchFamily="18" charset="0"/>
                  <a:cs typeface="Times New Roman" panose="02020603050405020304" pitchFamily="18" charset="0"/>
                </a:rPr>
                <a:t>statsmodels</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DFAE9C54-2D69-F27E-D15A-13BD2333DA62}"/>
                </a:ext>
              </a:extLst>
            </p:cNvPr>
            <p:cNvSpPr/>
            <p:nvPr/>
          </p:nvSpPr>
          <p:spPr>
            <a:xfrm>
              <a:off x="32962026" y="3683025"/>
              <a:ext cx="3009770" cy="439093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AI BASED</a:t>
              </a:r>
            </a:p>
            <a:p>
              <a:pPr algn="ctr"/>
              <a:r>
                <a:rPr lang="en-US" sz="2000" b="1" dirty="0">
                  <a:solidFill>
                    <a:schemeClr val="tx1"/>
                  </a:solidFill>
                  <a:latin typeface="Times New Roman" panose="02020603050405020304" pitchFamily="18" charset="0"/>
                  <a:cs typeface="Times New Roman" panose="02020603050405020304" pitchFamily="18" charset="0"/>
                </a:rPr>
                <a:t>PERSONALIZATION</a:t>
              </a:r>
            </a:p>
            <a:p>
              <a:pPr marL="285750" indent="-285750">
                <a:buFont typeface="Wingdings" panose="05000000000000000000" pitchFamily="2" charset="2"/>
                <a:buChar char="Ø"/>
              </a:pPr>
              <a:endParaRPr lang="en-IN" sz="2000"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1" u="sng" dirty="0">
                  <a:solidFill>
                    <a:schemeClr val="tx1"/>
                  </a:solidFill>
                  <a:latin typeface="Times New Roman" panose="02020603050405020304" pitchFamily="18" charset="0"/>
                  <a:cs typeface="Times New Roman" panose="02020603050405020304" pitchFamily="18" charset="0"/>
                </a:rPr>
                <a:t>Inventory Optimization</a:t>
              </a:r>
              <a:r>
                <a:rPr lang="en-IN" sz="2000" b="1" dirty="0">
                  <a:solidFill>
                    <a:schemeClr val="tx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Random Forest Classifier </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ARIMA</a:t>
              </a:r>
            </a:p>
            <a:p>
              <a:endParaRPr lang="en-IN" sz="2000" b="1" dirty="0">
                <a:solidFill>
                  <a:schemeClr val="tx1"/>
                </a:solidFill>
                <a:latin typeface="Times New Roman" panose="02020603050405020304" pitchFamily="18" charset="0"/>
                <a:cs typeface="Times New Roman" panose="02020603050405020304" pitchFamily="18" charset="0"/>
              </a:endParaRPr>
            </a:p>
            <a:p>
              <a:endParaRPr lang="en-IN" sz="2000"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i="1" u="sng" dirty="0">
                  <a:solidFill>
                    <a:schemeClr val="tx1"/>
                  </a:solidFill>
                  <a:latin typeface="Times New Roman" panose="02020603050405020304" pitchFamily="18" charset="0"/>
                  <a:cs typeface="Times New Roman" panose="02020603050405020304" pitchFamily="18" charset="0"/>
                </a:rPr>
                <a:t>Sales prediction</a:t>
              </a:r>
              <a:r>
                <a:rPr lang="en-US" sz="2000" b="1" dirty="0">
                  <a:solidFill>
                    <a:schemeClr val="tx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Linear Regression </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ARIMA </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Random Forest </a:t>
              </a:r>
            </a:p>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LSTM Model</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12" name="Hexagon 11">
              <a:extLst>
                <a:ext uri="{FF2B5EF4-FFF2-40B4-BE49-F238E27FC236}">
                  <a16:creationId xmlns:a16="http://schemas.microsoft.com/office/drawing/2014/main" id="{9AB5BC34-ACDD-2034-5715-301FE87DAFF9}"/>
                </a:ext>
              </a:extLst>
            </p:cNvPr>
            <p:cNvSpPr/>
            <p:nvPr/>
          </p:nvSpPr>
          <p:spPr>
            <a:xfrm>
              <a:off x="35539855" y="5553482"/>
              <a:ext cx="1154811" cy="671685"/>
            </a:xfrm>
            <a:prstGeom prst="hex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a:latin typeface="Times New Roman" panose="02020603050405020304" pitchFamily="18" charset="0"/>
                  <a:cs typeface="Times New Roman" panose="02020603050405020304" pitchFamily="18" charset="0"/>
                </a:rPr>
                <a:t>TECH STACK</a:t>
              </a:r>
              <a:endParaRPr lang="en-IN" b="1">
                <a:latin typeface="Times New Roman" panose="02020603050405020304" pitchFamily="18" charset="0"/>
                <a:cs typeface="Times New Roman" panose="02020603050405020304" pitchFamily="18" charset="0"/>
              </a:endParaRPr>
            </a:p>
          </p:txBody>
        </p:sp>
      </p:grpSp>
      <p:pic>
        <p:nvPicPr>
          <p:cNvPr id="16" name="Picture 15">
            <a:extLst>
              <a:ext uri="{FF2B5EF4-FFF2-40B4-BE49-F238E27FC236}">
                <a16:creationId xmlns:a16="http://schemas.microsoft.com/office/drawing/2014/main" id="{2D537C80-8462-32E9-6189-2A77DA8CF80B}"/>
              </a:ext>
            </a:extLst>
          </p:cNvPr>
          <p:cNvPicPr>
            <a:picLocks noChangeAspect="1"/>
          </p:cNvPicPr>
          <p:nvPr/>
        </p:nvPicPr>
        <p:blipFill>
          <a:blip r:embed="rId10"/>
          <a:stretch>
            <a:fillRect/>
          </a:stretch>
        </p:blipFill>
        <p:spPr>
          <a:xfrm>
            <a:off x="38227680" y="9923921"/>
            <a:ext cx="4752601" cy="2612794"/>
          </a:xfrm>
          <a:prstGeom prst="rect">
            <a:avLst/>
          </a:prstGeom>
        </p:spPr>
      </p:pic>
      <p:sp>
        <p:nvSpPr>
          <p:cNvPr id="5" name="Rectangle 4">
            <a:extLst>
              <a:ext uri="{FF2B5EF4-FFF2-40B4-BE49-F238E27FC236}">
                <a16:creationId xmlns:a16="http://schemas.microsoft.com/office/drawing/2014/main" id="{B2B445C7-B2D1-B93A-D7BE-D921EEA2B09B}"/>
              </a:ext>
            </a:extLst>
          </p:cNvPr>
          <p:cNvSpPr/>
          <p:nvPr/>
        </p:nvSpPr>
        <p:spPr>
          <a:xfrm>
            <a:off x="570520" y="15501080"/>
            <a:ext cx="5975764" cy="1015663"/>
          </a:xfrm>
          <a:prstGeom prst="rect">
            <a:avLst/>
          </a:prstGeom>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000" dirty="0">
                <a:solidFill>
                  <a:schemeClr val="bg1"/>
                </a:solidFill>
                <a:latin typeface="Times New Roman"/>
                <a:cs typeface="Times New Roman"/>
              </a:rPr>
              <a:t>1</a:t>
            </a:r>
            <a:r>
              <a:rPr lang="en-US" sz="2000" dirty="0">
                <a:solidFill>
                  <a:schemeClr val="bg1"/>
                </a:solidFill>
              </a:rPr>
              <a:t> </a:t>
            </a:r>
            <a:r>
              <a:rPr lang="en-IN" sz="2000" dirty="0">
                <a:solidFill>
                  <a:schemeClr val="bg1"/>
                </a:solidFill>
                <a:latin typeface="Times New Roman"/>
                <a:cs typeface="Times New Roman"/>
              </a:rPr>
              <a:t>SETHU RAMAN Y      (VTU 21546)(</a:t>
            </a:r>
            <a:r>
              <a:rPr lang="en-US" sz="2000" dirty="0">
                <a:solidFill>
                  <a:schemeClr val="bg1"/>
                </a:solidFill>
              </a:rPr>
              <a:t>22UEAD0067</a:t>
            </a:r>
            <a:r>
              <a:rPr lang="en-IN" sz="2000" dirty="0">
                <a:solidFill>
                  <a:schemeClr val="bg1"/>
                </a:solidFill>
                <a:latin typeface="Times New Roman"/>
                <a:cs typeface="Times New Roman"/>
              </a:rPr>
              <a:t>)</a:t>
            </a:r>
          </a:p>
          <a:p>
            <a:r>
              <a:rPr lang="en-IN" sz="2000" dirty="0">
                <a:solidFill>
                  <a:schemeClr val="bg1"/>
                </a:solidFill>
                <a:latin typeface="Times New Roman"/>
                <a:cs typeface="Times New Roman"/>
              </a:rPr>
              <a:t>2.INIYAVAN S             </a:t>
            </a:r>
            <a:r>
              <a:rPr lang="en-US" sz="2000" dirty="0">
                <a:solidFill>
                  <a:schemeClr val="bg1"/>
                </a:solidFill>
                <a:latin typeface="Times New Roman"/>
                <a:cs typeface="Times New Roman"/>
              </a:rPr>
              <a:t> </a:t>
            </a:r>
            <a:r>
              <a:rPr lang="en-IN" sz="2000" dirty="0">
                <a:solidFill>
                  <a:schemeClr val="bg1"/>
                </a:solidFill>
                <a:latin typeface="Times New Roman"/>
                <a:cs typeface="Times New Roman"/>
              </a:rPr>
              <a:t>  (VTU 22510)(</a:t>
            </a:r>
            <a:r>
              <a:rPr lang="en-US" sz="2000" dirty="0">
                <a:solidFill>
                  <a:schemeClr val="bg1"/>
                </a:solidFill>
              </a:rPr>
              <a:t>22UEAD0013</a:t>
            </a:r>
            <a:r>
              <a:rPr lang="en-IN" sz="2000" dirty="0">
                <a:solidFill>
                  <a:schemeClr val="bg1"/>
                </a:solidFill>
                <a:latin typeface="Times New Roman"/>
                <a:cs typeface="Times New Roman"/>
              </a:rPr>
              <a:t>)</a:t>
            </a:r>
          </a:p>
          <a:p>
            <a:r>
              <a:rPr lang="en-IN" sz="2000" dirty="0">
                <a:solidFill>
                  <a:schemeClr val="bg1"/>
                </a:solidFill>
                <a:latin typeface="Times New Roman"/>
                <a:cs typeface="Times New Roman"/>
              </a:rPr>
              <a:t>3.NAVADEEP J               (VTU</a:t>
            </a:r>
            <a:r>
              <a:rPr lang="en-US" sz="2000">
                <a:solidFill>
                  <a:schemeClr val="bg1"/>
                </a:solidFill>
                <a:latin typeface="Times New Roman"/>
                <a:cs typeface="Times New Roman"/>
              </a:rPr>
              <a:t> 23403</a:t>
            </a:r>
            <a:r>
              <a:rPr lang="en-US" sz="2000">
                <a:solidFill>
                  <a:schemeClr val="bg1"/>
                </a:solidFill>
              </a:rPr>
              <a:t>)(22UEAD0040</a:t>
            </a:r>
            <a:endParaRPr lang="en-IN" sz="2000">
              <a:solidFill>
                <a:schemeClr val="bg1"/>
              </a:solidFill>
              <a:cs typeface="Calibri"/>
            </a:endParaRPr>
          </a:p>
        </p:txBody>
      </p:sp>
    </p:spTree>
  </p:cSld>
  <p:clrMapOvr>
    <a:masterClrMapping/>
  </p:clrMapOvr>
</p:sld>
</file>

<file path=ppt/theme/theme1.xml><?xml version="1.0" encoding="utf-8"?>
<a:theme xmlns:a="http://schemas.openxmlformats.org/drawingml/2006/main" name="Default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682</Words>
  <Application>Microsoft Office PowerPoint</Application>
  <PresentationFormat>Custom</PresentationFormat>
  <Paragraphs>78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 ram kumar</dc:creator>
  <cp:lastModifiedBy>SETHU RAMAN</cp:lastModifiedBy>
  <cp:revision>26</cp:revision>
  <dcterms:modified xsi:type="dcterms:W3CDTF">2024-11-07T05:06:06Z</dcterms:modified>
</cp:coreProperties>
</file>