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1"/>
  </p:notesMasterIdLst>
  <p:handoutMasterIdLst>
    <p:handoutMasterId r:id="rId32"/>
  </p:handoutMasterIdLst>
  <p:sldIdLst>
    <p:sldId id="266"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261" r:id="rId30"/>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1" autoAdjust="0"/>
    <p:restoredTop sz="94660"/>
  </p:normalViewPr>
  <p:slideViewPr>
    <p:cSldViewPr>
      <p:cViewPr varScale="1">
        <p:scale>
          <a:sx n="85" d="100"/>
          <a:sy n="85" d="100"/>
        </p:scale>
        <p:origin x="143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2/2/2023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2/2/2023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29</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2/2/2023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2/2/2023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400" kern="1000" dirty="0"/>
              <a:t>.</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062103"/>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CSS Background</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8083624"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305800"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Radial Gradient - Differently Spaced Color Stops</a:t>
            </a:r>
            <a:endParaRPr lang="en-IN" dirty="0">
              <a:solidFill>
                <a:schemeClr val="accent4"/>
              </a:solidFill>
              <a:latin typeface="Arial" panose="020B0604020202020204" pitchFamily="34" charset="0"/>
              <a:cs typeface="Arial" panose="020B0604020202020204" pitchFamily="34" charset="0"/>
            </a:endParaRPr>
          </a:p>
        </p:txBody>
      </p:sp>
      <p:sp>
        <p:nvSpPr>
          <p:cNvPr id="5" name="Rectangle 4"/>
          <p:cNvSpPr/>
          <p:nvPr/>
        </p:nvSpPr>
        <p:spPr>
          <a:xfrm>
            <a:off x="321972" y="838200"/>
            <a:ext cx="897442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radial-gradient(red 5%, yellow 15%, green 60%);</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6" name="Rectangle 5"/>
          <p:cNvSpPr/>
          <p:nvPr/>
        </p:nvSpPr>
        <p:spPr>
          <a:xfrm>
            <a:off x="286554" y="2209800"/>
            <a:ext cx="8247845" cy="1200329"/>
          </a:xfrm>
          <a:prstGeom prst="rect">
            <a:avLst/>
          </a:prstGeom>
        </p:spPr>
        <p:txBody>
          <a:bodyPr wrap="square">
            <a:spAutoFit/>
          </a:bodyPr>
          <a:lstStyle/>
          <a:p>
            <a:pPr algn="ctr"/>
            <a:r>
              <a:rPr lang="en-IN" b="1" dirty="0">
                <a:solidFill>
                  <a:schemeClr val="accent4"/>
                </a:solidFill>
                <a:latin typeface="Arial" panose="020B0604020202020204" pitchFamily="34" charset="0"/>
                <a:cs typeface="Arial" panose="020B0604020202020204" pitchFamily="34" charset="0"/>
              </a:rPr>
              <a:t>Set Shape</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shape parameter defines the shape. It can take the value circle or ellipse. The default value is ellipse.</a:t>
            </a:r>
            <a:endParaRPr lang="en-IN" b="0" i="0" dirty="0">
              <a:solidFill>
                <a:srgbClr val="000000"/>
              </a:solidFill>
              <a:effectLst/>
              <a:latin typeface="Arial" panose="020B0604020202020204" pitchFamily="34" charset="0"/>
              <a:cs typeface="Arial" panose="020B0604020202020204" pitchFamily="34" charset="0"/>
            </a:endParaRPr>
          </a:p>
        </p:txBody>
      </p:sp>
      <p:sp>
        <p:nvSpPr>
          <p:cNvPr id="7" name="Rectangle 6"/>
          <p:cNvSpPr/>
          <p:nvPr/>
        </p:nvSpPr>
        <p:spPr>
          <a:xfrm>
            <a:off x="533400" y="3858399"/>
            <a:ext cx="7848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radial-gradient(circle, red, yellow, green);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13484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447800"/>
            <a:ext cx="7772400" cy="3139321"/>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Use of Different Size Keywords</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size parameter defines the size of the gradient. It can take four values:</a:t>
            </a:r>
          </a:p>
          <a:p>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0000"/>
                </a:solidFill>
                <a:latin typeface="Arial" panose="020B0604020202020204" pitchFamily="34" charset="0"/>
                <a:cs typeface="Arial" panose="020B0604020202020204" pitchFamily="34" charset="0"/>
              </a:rPr>
              <a:t>closest-side</a:t>
            </a:r>
          </a:p>
          <a:p>
            <a:pPr marL="285750" indent="-285750">
              <a:buFont typeface="Wingdings" panose="05000000000000000000" pitchFamily="2" charset="2"/>
              <a:buChar char="Ø"/>
            </a:pPr>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0000"/>
                </a:solidFill>
                <a:latin typeface="Arial" panose="020B0604020202020204" pitchFamily="34" charset="0"/>
                <a:cs typeface="Arial" panose="020B0604020202020204" pitchFamily="34" charset="0"/>
              </a:rPr>
              <a:t>farthest-side</a:t>
            </a:r>
          </a:p>
          <a:p>
            <a:pPr marL="285750" indent="-285750">
              <a:buFont typeface="Wingdings" panose="05000000000000000000" pitchFamily="2" charset="2"/>
              <a:buChar char="Ø"/>
            </a:pPr>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0000"/>
                </a:solidFill>
                <a:latin typeface="Arial" panose="020B0604020202020204" pitchFamily="34" charset="0"/>
                <a:cs typeface="Arial" panose="020B0604020202020204" pitchFamily="34" charset="0"/>
              </a:rPr>
              <a:t>closest-corner</a:t>
            </a:r>
          </a:p>
          <a:p>
            <a:pPr marL="285750" indent="-285750">
              <a:buFont typeface="Wingdings" panose="05000000000000000000" pitchFamily="2" charset="2"/>
              <a:buChar char="Ø"/>
            </a:pPr>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0000"/>
                </a:solidFill>
                <a:latin typeface="Arial" panose="020B0604020202020204" pitchFamily="34" charset="0"/>
                <a:cs typeface="Arial" panose="020B0604020202020204" pitchFamily="34" charset="0"/>
              </a:rPr>
              <a:t>farthest-corner</a:t>
            </a:r>
            <a:endParaRPr lang="en-IN"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4502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7924800" cy="2585323"/>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#grad1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radial-gradient(closest-side at 60% 55%, red, yellow, black);</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#grad2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radial-gradient(farthest-side at 60% 55%, red, yellow, black);</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5" name="Rectangle 4"/>
          <p:cNvSpPr/>
          <p:nvPr/>
        </p:nvSpPr>
        <p:spPr>
          <a:xfrm>
            <a:off x="368121" y="3546395"/>
            <a:ext cx="7937679"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Repeating a radial-gradient</a:t>
            </a:r>
            <a:endParaRPr lang="en-IN" b="1" i="0" dirty="0">
              <a:solidFill>
                <a:schemeClr val="accent4"/>
              </a:solidFill>
              <a:effectLst/>
              <a:latin typeface="Arial" panose="020B0604020202020204" pitchFamily="34" charset="0"/>
              <a:cs typeface="Arial" panose="020B0604020202020204" pitchFamily="34" charset="0"/>
            </a:endParaRPr>
          </a:p>
        </p:txBody>
      </p:sp>
      <p:sp>
        <p:nvSpPr>
          <p:cNvPr id="6" name="Rectangle 5"/>
          <p:cNvSpPr/>
          <p:nvPr/>
        </p:nvSpPr>
        <p:spPr>
          <a:xfrm>
            <a:off x="381000" y="4343400"/>
            <a:ext cx="80010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repeating-radial-gradient(red, yellow 10%, green 15%);</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272037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997" y="1295400"/>
            <a:ext cx="8153400" cy="2169825"/>
          </a:xfrm>
          <a:prstGeom prst="rect">
            <a:avLst/>
          </a:prstGeom>
        </p:spPr>
        <p:txBody>
          <a:bodyPr wrap="square">
            <a:spAutoFit/>
          </a:bodyPr>
          <a:lstStyle/>
          <a:p>
            <a:pPr algn="ctr">
              <a:lnSpc>
                <a:spcPct val="150000"/>
              </a:lnSpc>
            </a:pPr>
            <a:r>
              <a:rPr lang="en-IN" b="1" dirty="0">
                <a:solidFill>
                  <a:schemeClr val="accent4"/>
                </a:solidFill>
                <a:latin typeface="Arial" panose="020B0604020202020204" pitchFamily="34" charset="0"/>
                <a:cs typeface="Arial" panose="020B0604020202020204" pitchFamily="34" charset="0"/>
              </a:rPr>
              <a:t>CSS Conic Gradients</a:t>
            </a:r>
          </a:p>
          <a:p>
            <a:pPr algn="ctr">
              <a:lnSpc>
                <a:spcPct val="150000"/>
              </a:lnSpc>
            </a:pPr>
            <a:endParaRPr lang="en-IN" b="1" dirty="0">
              <a:solidFill>
                <a:srgbClr val="000000"/>
              </a:solidFill>
              <a:latin typeface="Arial" panose="020B0604020202020204" pitchFamily="34" charset="0"/>
              <a:cs typeface="Arial" panose="020B0604020202020204" pitchFamily="34" charset="0"/>
            </a:endParaRPr>
          </a:p>
          <a:p>
            <a:pPr>
              <a:lnSpc>
                <a:spcPct val="150000"/>
              </a:lnSpc>
            </a:pPr>
            <a:r>
              <a:rPr lang="en-IN" dirty="0">
                <a:solidFill>
                  <a:srgbClr val="000000"/>
                </a:solidFill>
                <a:latin typeface="Arial" panose="020B0604020202020204" pitchFamily="34" charset="0"/>
                <a:cs typeface="Arial" panose="020B0604020202020204" pitchFamily="34" charset="0"/>
              </a:rPr>
              <a:t>A conic gradient is a gradient with color transitions rotated around a center point.</a:t>
            </a:r>
          </a:p>
          <a:p>
            <a:pPr>
              <a:lnSpc>
                <a:spcPct val="150000"/>
              </a:lnSpc>
            </a:pPr>
            <a:r>
              <a:rPr lang="en-IN" dirty="0">
                <a:solidFill>
                  <a:srgbClr val="000000"/>
                </a:solidFill>
                <a:latin typeface="Arial" panose="020B0604020202020204" pitchFamily="34" charset="0"/>
                <a:cs typeface="Arial" panose="020B0604020202020204" pitchFamily="34" charset="0"/>
              </a:rPr>
              <a:t>To create a conic gradient you must define at least two colors.</a:t>
            </a:r>
            <a:endParaRPr lang="en-IN" b="0" i="0" dirty="0">
              <a:solidFill>
                <a:srgbClr val="000000"/>
              </a:solidFill>
              <a:effectLst/>
              <a:latin typeface="Arial" panose="020B0604020202020204" pitchFamily="34" charset="0"/>
              <a:cs typeface="Arial" panose="020B0604020202020204" pitchFamily="34" charset="0"/>
            </a:endParaRPr>
          </a:p>
        </p:txBody>
      </p:sp>
      <p:sp>
        <p:nvSpPr>
          <p:cNvPr id="5" name="Rectangle 4"/>
          <p:cNvSpPr/>
          <p:nvPr/>
        </p:nvSpPr>
        <p:spPr>
          <a:xfrm>
            <a:off x="336997" y="4038600"/>
            <a:ext cx="8153400" cy="1200329"/>
          </a:xfrm>
          <a:prstGeom prst="rect">
            <a:avLst/>
          </a:prstGeom>
        </p:spPr>
        <p:txBody>
          <a:bodyPr wrap="square">
            <a:spAutoFit/>
          </a:bodyPr>
          <a:lstStyle/>
          <a:p>
            <a:r>
              <a:rPr lang="en-IN" b="1" dirty="0">
                <a:solidFill>
                  <a:srgbClr val="000000"/>
                </a:solidFill>
                <a:latin typeface="Arial" panose="020B0604020202020204" pitchFamily="34" charset="0"/>
                <a:cs typeface="Arial" panose="020B0604020202020204" pitchFamily="34" charset="0"/>
              </a:rPr>
              <a:t>Syntax</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background-image: conic-gradient([from</a:t>
            </a:r>
            <a:r>
              <a:rPr lang="en-IN" i="1" dirty="0">
                <a:solidFill>
                  <a:srgbClr val="000000"/>
                </a:solidFill>
                <a:latin typeface="Arial" panose="020B0604020202020204" pitchFamily="34" charset="0"/>
                <a:cs typeface="Arial" panose="020B0604020202020204" pitchFamily="34" charset="0"/>
              </a:rPr>
              <a:t> angle</a:t>
            </a:r>
            <a:r>
              <a:rPr lang="en-IN" dirty="0">
                <a:solidFill>
                  <a:srgbClr val="000000"/>
                </a:solidFill>
                <a:latin typeface="Arial" panose="020B0604020202020204" pitchFamily="34" charset="0"/>
                <a:cs typeface="Arial" panose="020B0604020202020204" pitchFamily="34" charset="0"/>
              </a:rPr>
              <a:t>] [at </a:t>
            </a:r>
            <a:r>
              <a:rPr lang="en-IN" i="1" dirty="0">
                <a:solidFill>
                  <a:srgbClr val="000000"/>
                </a:solidFill>
                <a:latin typeface="Arial" panose="020B0604020202020204" pitchFamily="34" charset="0"/>
                <a:cs typeface="Arial" panose="020B0604020202020204" pitchFamily="34" charset="0"/>
              </a:rPr>
              <a:t>position</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color </a:t>
            </a:r>
            <a:r>
              <a:rPr lang="en-IN" dirty="0">
                <a:solidFill>
                  <a:srgbClr val="000000"/>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degree</a:t>
            </a:r>
            <a:r>
              <a:rPr lang="en-IN" dirty="0">
                <a:solidFill>
                  <a:srgbClr val="000000"/>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 color </a:t>
            </a:r>
            <a:r>
              <a:rPr lang="en-IN" dirty="0">
                <a:solidFill>
                  <a:srgbClr val="000000"/>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degree</a:t>
            </a:r>
            <a:r>
              <a:rPr lang="en-IN" dirty="0">
                <a:solidFill>
                  <a:srgbClr val="000000"/>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 ...</a:t>
            </a:r>
            <a:r>
              <a:rPr lang="en-IN" dirty="0">
                <a:solidFill>
                  <a:srgbClr val="000000"/>
                </a:solidFill>
                <a:latin typeface="Arial" panose="020B0604020202020204" pitchFamily="34" charset="0"/>
                <a:cs typeface="Arial" panose="020B0604020202020204" pitchFamily="34" charset="0"/>
              </a:rPr>
              <a:t>);</a:t>
            </a:r>
            <a:endParaRPr lang="en-IN"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0829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229600" cy="923330"/>
          </a:xfrm>
          <a:prstGeom prst="rect">
            <a:avLst/>
          </a:prstGeom>
        </p:spPr>
        <p:txBody>
          <a:bodyPr wrap="square">
            <a:spAutoFit/>
          </a:bodyPr>
          <a:lstStyle/>
          <a:p>
            <a:r>
              <a:rPr lang="en-IN" dirty="0">
                <a:solidFill>
                  <a:schemeClr val="accent4"/>
                </a:solidFill>
                <a:latin typeface="Arial" panose="020B0604020202020204" pitchFamily="34" charset="0"/>
                <a:cs typeface="Arial" panose="020B0604020202020204" pitchFamily="34" charset="0"/>
              </a:rPr>
              <a:t>Conic Gradient: Three Colors</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following example shows a conic gradient with three colors</a:t>
            </a:r>
            <a:endParaRPr lang="en-IN" b="0"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2819400" y="1895032"/>
            <a:ext cx="4572000" cy="1200329"/>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#grad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background-image</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conic-gradient(red, yellow, green)</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304800" y="3899946"/>
            <a:ext cx="7924800" cy="923330"/>
          </a:xfrm>
          <a:prstGeom prst="rect">
            <a:avLst/>
          </a:prstGeom>
        </p:spPr>
        <p:txBody>
          <a:bodyPr wrap="square">
            <a:spAutoFit/>
          </a:bodyPr>
          <a:lstStyle/>
          <a:p>
            <a:r>
              <a:rPr lang="en-IN" dirty="0">
                <a:solidFill>
                  <a:schemeClr val="accent4"/>
                </a:solidFill>
                <a:latin typeface="Arial" panose="020B0604020202020204" pitchFamily="34" charset="0"/>
                <a:cs typeface="Arial" panose="020B0604020202020204" pitchFamily="34" charset="0"/>
              </a:rPr>
              <a:t>Conic Gradient: Five Colors</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following example shows a conic gradient with five colors:</a:t>
            </a:r>
            <a:endParaRPr lang="en-IN" b="0" i="0" dirty="0">
              <a:solidFill>
                <a:srgbClr val="000000"/>
              </a:solidFill>
              <a:effectLst/>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248400" y="5014079"/>
            <a:ext cx="1457325" cy="1428750"/>
          </a:xfrm>
          <a:prstGeom prst="rect">
            <a:avLst/>
          </a:prstGeom>
        </p:spPr>
      </p:pic>
      <p:sp>
        <p:nvSpPr>
          <p:cNvPr id="9" name="Rectangle 8"/>
          <p:cNvSpPr/>
          <p:nvPr/>
        </p:nvSpPr>
        <p:spPr>
          <a:xfrm>
            <a:off x="1066800" y="4876113"/>
            <a:ext cx="4572000" cy="1200329"/>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#grad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background-image</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conic-gradient(red, yellow, green, blue, black)</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838200" y="1948870"/>
            <a:ext cx="1390650" cy="1419225"/>
          </a:xfrm>
          <a:prstGeom prst="rect">
            <a:avLst/>
          </a:prstGeom>
        </p:spPr>
      </p:pic>
    </p:spTree>
    <p:extLst>
      <p:ext uri="{BB962C8B-B14F-4D97-AF65-F5344CB8AC3E}">
        <p14:creationId xmlns:p14="http://schemas.microsoft.com/office/powerpoint/2010/main" val="14102189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7924800"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Conic Gradient: Three Colors and Degrees</a:t>
            </a:r>
            <a:endParaRPr lang="en-IN" b="1" i="0" dirty="0">
              <a:solidFill>
                <a:schemeClr val="accent4"/>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81000" y="1143000"/>
            <a:ext cx="1390650" cy="1390650"/>
          </a:xfrm>
          <a:prstGeom prst="rect">
            <a:avLst/>
          </a:prstGeom>
        </p:spPr>
      </p:pic>
      <p:sp>
        <p:nvSpPr>
          <p:cNvPr id="6" name="Rectangle 5"/>
          <p:cNvSpPr/>
          <p:nvPr/>
        </p:nvSpPr>
        <p:spPr>
          <a:xfrm>
            <a:off x="2667000" y="1099661"/>
            <a:ext cx="4572000" cy="1200329"/>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#grad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background-image</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conic-gradient(red 45deg, yellow 90deg, green 210deg)</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381000" y="3045857"/>
            <a:ext cx="8001000" cy="923330"/>
          </a:xfrm>
          <a:prstGeom prst="rect">
            <a:avLst/>
          </a:prstGeom>
        </p:spPr>
        <p:txBody>
          <a:bodyPr wrap="square">
            <a:spAutoFit/>
          </a:bodyPr>
          <a:lstStyle/>
          <a:p>
            <a:pPr lvl="0" eaLnBrk="0" fontAlgn="base" hangingPunct="0">
              <a:spcBef>
                <a:spcPct val="0"/>
              </a:spcBef>
              <a:spcAft>
                <a:spcPct val="0"/>
              </a:spcAft>
            </a:pPr>
            <a:r>
              <a:rPr lang="en-US" b="1" dirty="0">
                <a:solidFill>
                  <a:schemeClr val="accent4"/>
                </a:solidFill>
                <a:latin typeface="Arial" panose="020B0604020202020204" pitchFamily="34" charset="0"/>
                <a:cs typeface="Arial" panose="020B0604020202020204" pitchFamily="34" charset="0"/>
              </a:rPr>
              <a:t>Create Pie Charts</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Just add border-radius: 50% to make the conic gradient look like a pie:</a:t>
            </a:r>
          </a:p>
        </p:txBody>
      </p:sp>
      <p:pic>
        <p:nvPicPr>
          <p:cNvPr id="9" name="Picture 8"/>
          <p:cNvPicPr>
            <a:picLocks noChangeAspect="1"/>
          </p:cNvPicPr>
          <p:nvPr/>
        </p:nvPicPr>
        <p:blipFill>
          <a:blip r:embed="rId3"/>
          <a:stretch>
            <a:fillRect/>
          </a:stretch>
        </p:blipFill>
        <p:spPr>
          <a:xfrm>
            <a:off x="6597874" y="4419600"/>
            <a:ext cx="1495425" cy="1476375"/>
          </a:xfrm>
          <a:prstGeom prst="rect">
            <a:avLst/>
          </a:prstGeom>
        </p:spPr>
      </p:pic>
      <p:sp>
        <p:nvSpPr>
          <p:cNvPr id="10" name="Rectangle 9"/>
          <p:cNvSpPr/>
          <p:nvPr/>
        </p:nvSpPr>
        <p:spPr>
          <a:xfrm>
            <a:off x="762000" y="4419600"/>
            <a:ext cx="4572000" cy="1477328"/>
          </a:xfrm>
          <a:prstGeom prst="rect">
            <a:avLst/>
          </a:prstGeom>
        </p:spPr>
        <p:txBody>
          <a:bodyPr>
            <a:spAutoFit/>
          </a:bodyPr>
          <a:lstStyle/>
          <a:p>
            <a:r>
              <a:rPr lang="en-IN" dirty="0">
                <a:solidFill>
                  <a:srgbClr val="A52A2A"/>
                </a:solidFill>
                <a:latin typeface="Arial" panose="020B0604020202020204" pitchFamily="34" charset="0"/>
                <a:cs typeface="Arial" panose="020B0604020202020204" pitchFamily="34" charset="0"/>
              </a:rPr>
              <a:t>#grad </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background-image</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conic-gradient(red, yellow, green, blue, black)</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FF0000"/>
                </a:solidFill>
                <a:latin typeface="Arial" panose="020B0604020202020204" pitchFamily="34" charset="0"/>
                <a:cs typeface="Arial" panose="020B0604020202020204" pitchFamily="34" charset="0"/>
              </a:rPr>
              <a:t>  border-radius</a:t>
            </a:r>
            <a:r>
              <a:rPr lang="en-IN" dirty="0">
                <a:solidFill>
                  <a:srgbClr val="000000"/>
                </a:solidFill>
                <a:latin typeface="Arial" panose="020B0604020202020204" pitchFamily="34" charset="0"/>
                <a:cs typeface="Arial" panose="020B0604020202020204" pitchFamily="34" charset="0"/>
              </a:rPr>
              <a:t>:</a:t>
            </a:r>
            <a:r>
              <a:rPr lang="en-IN" dirty="0">
                <a:solidFill>
                  <a:srgbClr val="0000CD"/>
                </a:solidFill>
                <a:latin typeface="Arial" panose="020B0604020202020204" pitchFamily="34" charset="0"/>
                <a:cs typeface="Arial" panose="020B0604020202020204" pitchFamily="34" charset="0"/>
              </a:rPr>
              <a:t> 50%</a:t>
            </a:r>
            <a:r>
              <a:rPr lang="en-IN" dirty="0">
                <a:solidFill>
                  <a:srgbClr val="000000"/>
                </a:solidFill>
                <a:latin typeface="Arial" panose="020B0604020202020204" pitchFamily="34" charset="0"/>
                <a:cs typeface="Arial" panose="020B0604020202020204" pitchFamily="34" charset="0"/>
              </a:rPr>
              <a:t>;</a:t>
            </a:r>
            <a:br>
              <a:rPr lang="en-IN" dirty="0">
                <a:solidFill>
                  <a:srgbClr val="FF0000"/>
                </a:solidFill>
                <a:latin typeface="Arial" panose="020B0604020202020204" pitchFamily="34" charset="0"/>
                <a:cs typeface="Arial" panose="020B0604020202020204" pitchFamily="34" charset="0"/>
              </a:rPr>
            </a:br>
            <a:r>
              <a:rPr lang="en-IN" dirty="0">
                <a:solidFill>
                  <a:srgbClr val="000000"/>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02976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490" y="228600"/>
            <a:ext cx="8421710" cy="923330"/>
          </a:xfrm>
          <a:prstGeom prst="rect">
            <a:avLst/>
          </a:prstGeom>
        </p:spPr>
        <p:txBody>
          <a:bodyPr wrap="square">
            <a:spAutoFit/>
          </a:bodyPr>
          <a:lstStyle/>
          <a:p>
            <a:pPr lvl="0" eaLnBrk="0" fontAlgn="base" hangingPunct="0">
              <a:spcBef>
                <a:spcPct val="0"/>
              </a:spcBef>
              <a:spcAft>
                <a:spcPct val="0"/>
              </a:spcAft>
            </a:pPr>
            <a:r>
              <a:rPr lang="en-US" b="1" dirty="0">
                <a:solidFill>
                  <a:schemeClr val="accent4"/>
                </a:solidFill>
                <a:latin typeface="Arial" panose="020B0604020202020204" pitchFamily="34" charset="0"/>
                <a:cs typeface="Arial" panose="020B0604020202020204" pitchFamily="34" charset="0"/>
              </a:rPr>
              <a:t>Repeating a Conic Gradient</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repeating-conic-gradient() function is used to repeat conic gradients:</a:t>
            </a:r>
          </a:p>
        </p:txBody>
      </p:sp>
      <p:pic>
        <p:nvPicPr>
          <p:cNvPr id="6" name="Picture 5"/>
          <p:cNvPicPr>
            <a:picLocks noChangeAspect="1"/>
          </p:cNvPicPr>
          <p:nvPr/>
        </p:nvPicPr>
        <p:blipFill>
          <a:blip r:embed="rId2"/>
          <a:stretch>
            <a:fillRect/>
          </a:stretch>
        </p:blipFill>
        <p:spPr>
          <a:xfrm>
            <a:off x="457200" y="1676400"/>
            <a:ext cx="1476375" cy="1428750"/>
          </a:xfrm>
          <a:prstGeom prst="rect">
            <a:avLst/>
          </a:prstGeom>
        </p:spPr>
      </p:pic>
      <p:sp>
        <p:nvSpPr>
          <p:cNvPr id="7" name="Rectangle 6"/>
          <p:cNvSpPr/>
          <p:nvPr/>
        </p:nvSpPr>
        <p:spPr>
          <a:xfrm>
            <a:off x="2895600" y="1513612"/>
            <a:ext cx="53340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repeating-conic-gradient(red 10%, yellow 20%);</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border-radius: 50%;</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8" name="Rectangle 7"/>
          <p:cNvSpPr/>
          <p:nvPr/>
        </p:nvSpPr>
        <p:spPr>
          <a:xfrm>
            <a:off x="762000" y="4038600"/>
            <a:ext cx="7467600" cy="1477328"/>
          </a:xfrm>
          <a:prstGeom prst="rect">
            <a:avLst/>
          </a:prstGeom>
        </p:spPr>
        <p:txBody>
          <a:bodyPr wrap="square">
            <a:spAutoFit/>
          </a:bodyPr>
          <a:lstStyle/>
          <a:p>
            <a:r>
              <a:rPr lang="en-IN" dirty="0">
                <a:latin typeface="Consolas" panose="020B0609020204030204" pitchFamily="49" charset="0"/>
              </a:rPr>
              <a:t>#grad {</a:t>
            </a:r>
            <a:br>
              <a:rPr lang="en-IN" dirty="0">
                <a:latin typeface="Consolas" panose="020B0609020204030204" pitchFamily="49" charset="0"/>
              </a:rPr>
            </a:br>
            <a:r>
              <a:rPr lang="en-IN" dirty="0">
                <a:latin typeface="Consolas" panose="020B0609020204030204" pitchFamily="49" charset="0"/>
              </a:rPr>
              <a:t>  background-image: repeating-conic-gradient(red 0deg 10deg, yellow 10deg 20deg, blue 20deg 30deg);</a:t>
            </a:r>
            <a:br>
              <a:rPr lang="en-IN" dirty="0">
                <a:latin typeface="Consolas" panose="020B0609020204030204" pitchFamily="49" charset="0"/>
              </a:rPr>
            </a:br>
            <a:r>
              <a:rPr lang="en-IN" dirty="0">
                <a:latin typeface="Consolas" panose="020B0609020204030204" pitchFamily="49" charset="0"/>
              </a:rPr>
              <a:t>  border-radius: 50%;</a:t>
            </a:r>
            <a:br>
              <a:rPr lang="en-IN" dirty="0">
                <a:latin typeface="Consolas" panose="020B0609020204030204" pitchFamily="49" charset="0"/>
              </a:rPr>
            </a:br>
            <a:r>
              <a:rPr lang="en-IN" dirty="0">
                <a:latin typeface="Consolas" panose="020B0609020204030204" pitchFamily="49" charset="0"/>
              </a:rPr>
              <a:t>}</a:t>
            </a:r>
            <a:endParaRPr lang="en-IN" dirty="0"/>
          </a:p>
        </p:txBody>
      </p:sp>
    </p:spTree>
    <p:extLst>
      <p:ext uri="{BB962C8B-B14F-4D97-AF65-F5344CB8AC3E}">
        <p14:creationId xmlns:p14="http://schemas.microsoft.com/office/powerpoint/2010/main" val="39650502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57200"/>
            <a:ext cx="6667500" cy="3733800"/>
          </a:xfrm>
          <a:prstGeom prst="rect">
            <a:avLst/>
          </a:prstGeom>
        </p:spPr>
      </p:pic>
      <p:sp>
        <p:nvSpPr>
          <p:cNvPr id="8" name="Rectangle 7"/>
          <p:cNvSpPr/>
          <p:nvPr/>
        </p:nvSpPr>
        <p:spPr>
          <a:xfrm>
            <a:off x="533400" y="5029200"/>
            <a:ext cx="8077200" cy="923330"/>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background-attachment CSS property sets whether a background image's position is fixed within the viewport, or scrolls with its containing block. </a:t>
            </a:r>
          </a:p>
        </p:txBody>
      </p:sp>
    </p:spTree>
    <p:extLst>
      <p:ext uri="{BB962C8B-B14F-4D97-AF65-F5344CB8AC3E}">
        <p14:creationId xmlns:p14="http://schemas.microsoft.com/office/powerpoint/2010/main" val="19535728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457200"/>
            <a:ext cx="3942105" cy="2585323"/>
          </a:xfrm>
          <a:prstGeom prst="rect">
            <a:avLst/>
          </a:prstGeom>
        </p:spPr>
        <p:txBody>
          <a:bodyPr wrap="none">
            <a:spAutoFit/>
          </a:bodyPr>
          <a:lstStyle/>
          <a:p>
            <a:r>
              <a:rPr lang="en-IN" dirty="0">
                <a:latin typeface="Arial" panose="020B0604020202020204" pitchFamily="34" charset="0"/>
                <a:cs typeface="Arial" panose="020B0604020202020204" pitchFamily="34" charset="0"/>
              </a:rPr>
              <a:t>background-attachment: scroll;</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background-attachment: fixed;</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background-attachment: local;</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background-attachment: local, scroll;</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background-attachment: scroll, local;</a:t>
            </a:r>
          </a:p>
        </p:txBody>
      </p:sp>
      <p:sp>
        <p:nvSpPr>
          <p:cNvPr id="5" name="Rectangle 4"/>
          <p:cNvSpPr/>
          <p:nvPr/>
        </p:nvSpPr>
        <p:spPr>
          <a:xfrm>
            <a:off x="457200" y="3505200"/>
            <a:ext cx="80772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&lt;p&gt;</a:t>
            </a:r>
          </a:p>
          <a:p>
            <a:r>
              <a:rPr lang="en-IN" dirty="0">
                <a:latin typeface="Arial" panose="020B0604020202020204" pitchFamily="34" charset="0"/>
                <a:cs typeface="Arial" panose="020B0604020202020204" pitchFamily="34" charset="0"/>
              </a:rPr>
              <a:t>  There were doors all round the hall, but they were all locked; and when Alice</a:t>
            </a:r>
          </a:p>
          <a:p>
            <a:r>
              <a:rPr lang="en-IN" dirty="0">
                <a:latin typeface="Arial" panose="020B0604020202020204" pitchFamily="34" charset="0"/>
                <a:cs typeface="Arial" panose="020B0604020202020204" pitchFamily="34" charset="0"/>
              </a:rPr>
              <a:t>  had been all the way down one side and up the other, trying every door, she</a:t>
            </a:r>
          </a:p>
          <a:p>
            <a:r>
              <a:rPr lang="en-IN" dirty="0">
                <a:latin typeface="Arial" panose="020B0604020202020204" pitchFamily="34" charset="0"/>
                <a:cs typeface="Arial" panose="020B0604020202020204" pitchFamily="34" charset="0"/>
              </a:rPr>
              <a:t>  walked sadly down the middle, wondering how she was ever to get out again.</a:t>
            </a:r>
          </a:p>
          <a:p>
            <a:r>
              <a:rPr lang="en-IN" dirty="0">
                <a:latin typeface="Arial" panose="020B0604020202020204" pitchFamily="34" charset="0"/>
                <a:cs typeface="Arial" panose="020B0604020202020204" pitchFamily="34" charset="0"/>
              </a:rPr>
              <a:t>&lt;/p&gt;</a:t>
            </a:r>
          </a:p>
        </p:txBody>
      </p:sp>
      <p:sp>
        <p:nvSpPr>
          <p:cNvPr id="6" name="Rectangle 5"/>
          <p:cNvSpPr/>
          <p:nvPr/>
        </p:nvSpPr>
        <p:spPr>
          <a:xfrm>
            <a:off x="3048000" y="5259526"/>
            <a:ext cx="4572000" cy="1200329"/>
          </a:xfrm>
          <a:prstGeom prst="rect">
            <a:avLst/>
          </a:prstGeom>
        </p:spPr>
        <p:txBody>
          <a:bodyPr>
            <a:spAutoFit/>
          </a:bodyPr>
          <a:lstStyle/>
          <a:p>
            <a:r>
              <a:rPr lang="en-IN" dirty="0">
                <a:latin typeface="Arial" panose="020B0604020202020204" pitchFamily="34" charset="0"/>
                <a:cs typeface="Arial" panose="020B0604020202020204" pitchFamily="34" charset="0"/>
              </a:rPr>
              <a:t>p {</a:t>
            </a:r>
          </a:p>
          <a:p>
            <a:r>
              <a:rPr lang="en-IN" dirty="0">
                <a:latin typeface="Arial" panose="020B0604020202020204" pitchFamily="34" charset="0"/>
                <a:cs typeface="Arial" panose="020B0604020202020204" pitchFamily="34" charset="0"/>
              </a:rPr>
              <a:t>  background-image: url(“img.gif");</a:t>
            </a:r>
          </a:p>
          <a:p>
            <a:r>
              <a:rPr lang="en-IN" dirty="0">
                <a:latin typeface="Arial" panose="020B0604020202020204" pitchFamily="34" charset="0"/>
                <a:cs typeface="Arial" panose="020B0604020202020204" pitchFamily="34" charset="0"/>
              </a:rPr>
              <a:t>  background-attachment: fixed;</a:t>
            </a:r>
          </a:p>
          <a:p>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284493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152400" y="304800"/>
            <a:ext cx="8305800" cy="1754326"/>
          </a:xfrm>
          <a:prstGeom prst="rect">
            <a:avLst/>
          </a:prstGeom>
        </p:spPr>
        <p:txBody>
          <a:bodyPr wrap="square">
            <a:spAutoFit/>
          </a:bodyPr>
          <a:lstStyle/>
          <a:p>
            <a:pPr lvl="0" algn="ctr" eaLnBrk="0" fontAlgn="base" hangingPunct="0">
              <a:spcBef>
                <a:spcPct val="0"/>
              </a:spcBef>
              <a:spcAft>
                <a:spcPct val="0"/>
              </a:spcAft>
            </a:pPr>
            <a:r>
              <a:rPr lang="en-US" b="1" dirty="0">
                <a:latin typeface="Arial" panose="020B0604020202020204" pitchFamily="34" charset="0"/>
                <a:cs typeface="Arial" panose="020B0604020202020204" pitchFamily="34" charset="0"/>
              </a:rPr>
              <a:t>Multiple background images</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This property supports multiple background images. You can specify a different &lt;attachment&gt; for each background, separated by commas. Each image is matched with the corresponding &lt;attachment&gt; type, from first specified to last.</a:t>
            </a:r>
          </a:p>
        </p:txBody>
      </p:sp>
      <p:sp>
        <p:nvSpPr>
          <p:cNvPr id="6" name="Rectangle 5"/>
          <p:cNvSpPr/>
          <p:nvPr/>
        </p:nvSpPr>
        <p:spPr>
          <a:xfrm>
            <a:off x="381000" y="4572000"/>
            <a:ext cx="79248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p {</a:t>
            </a:r>
          </a:p>
          <a:p>
            <a:r>
              <a:rPr lang="en-IN" dirty="0">
                <a:latin typeface="Arial" panose="020B0604020202020204" pitchFamily="34" charset="0"/>
                <a:cs typeface="Arial" panose="020B0604020202020204" pitchFamily="34" charset="0"/>
              </a:rPr>
              <a:t>  background-image: url("starsolid.gif"), url("startransparent.gif");</a:t>
            </a:r>
          </a:p>
          <a:p>
            <a:r>
              <a:rPr lang="en-IN" dirty="0">
                <a:latin typeface="Arial" panose="020B0604020202020204" pitchFamily="34" charset="0"/>
                <a:cs typeface="Arial" panose="020B0604020202020204" pitchFamily="34" charset="0"/>
              </a:rPr>
              <a:t>  background-attachment: fixed, scroll;</a:t>
            </a:r>
          </a:p>
          <a:p>
            <a:r>
              <a:rPr lang="en-IN" dirty="0">
                <a:latin typeface="Arial" panose="020B0604020202020204" pitchFamily="34" charset="0"/>
                <a:cs typeface="Arial" panose="020B0604020202020204" pitchFamily="34" charset="0"/>
              </a:rPr>
              <a:t>  background-repeat: no-repeat, repeat-y;</a:t>
            </a:r>
          </a:p>
          <a:p>
            <a:r>
              <a:rPr lang="en-IN" dirty="0">
                <a:latin typeface="Arial" panose="020B0604020202020204" pitchFamily="34" charset="0"/>
                <a:cs typeface="Arial" panose="020B0604020202020204" pitchFamily="34" charset="0"/>
              </a:rPr>
              <a:t>}</a:t>
            </a:r>
          </a:p>
        </p:txBody>
      </p:sp>
      <p:sp>
        <p:nvSpPr>
          <p:cNvPr id="8" name="Rectangle 7"/>
          <p:cNvSpPr/>
          <p:nvPr/>
        </p:nvSpPr>
        <p:spPr>
          <a:xfrm>
            <a:off x="190500" y="2590800"/>
            <a:ext cx="8305800" cy="1477328"/>
          </a:xfrm>
          <a:prstGeom prst="rect">
            <a:avLst/>
          </a:prstGeom>
        </p:spPr>
        <p:txBody>
          <a:bodyPr wrap="square">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&lt;p&gt; There were doors all round the hall, but they were all locked; and when Alice had been all the way down one side and up the other, trying every door, she walked sadly down the middle, wondering how she was ever to get out again. Suddenly she came upon a little three-legged table, all made of solid glass; &lt;/p&gt; </a:t>
            </a:r>
          </a:p>
        </p:txBody>
      </p:sp>
    </p:spTree>
    <p:extLst>
      <p:ext uri="{BB962C8B-B14F-4D97-AF65-F5344CB8AC3E}">
        <p14:creationId xmlns:p14="http://schemas.microsoft.com/office/powerpoint/2010/main" val="2485316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ackground gradients - Webflow CSS tutorial (using the Old UI)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263466"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580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229600" cy="1477328"/>
          </a:xfrm>
          <a:prstGeom prst="rect">
            <a:avLst/>
          </a:prstGeom>
        </p:spPr>
        <p:txBody>
          <a:bodyPr wrap="square">
            <a:spAutoFit/>
          </a:bodyPr>
          <a:lstStyle/>
          <a:p>
            <a:pPr lvl="0" algn="ctr" eaLnBrk="0" fontAlgn="base" hangingPunct="0">
              <a:spcBef>
                <a:spcPct val="0"/>
              </a:spcBef>
              <a:spcAft>
                <a:spcPct val="0"/>
              </a:spcAft>
            </a:pPr>
            <a:r>
              <a:rPr lang="en-US" b="1" dirty="0">
                <a:latin typeface="Arial" panose="020B0604020202020204" pitchFamily="34" charset="0"/>
                <a:cs typeface="Arial" panose="020B0604020202020204" pitchFamily="34" charset="0"/>
              </a:rPr>
              <a:t>background-clip</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background-clip CSS property sets whether an element's background extends underneath its border box, padding box, or content box.</a:t>
            </a:r>
          </a:p>
        </p:txBody>
      </p:sp>
      <p:sp>
        <p:nvSpPr>
          <p:cNvPr id="6" name="Rectangle 5"/>
          <p:cNvSpPr/>
          <p:nvPr/>
        </p:nvSpPr>
        <p:spPr>
          <a:xfrm>
            <a:off x="660340" y="4419600"/>
            <a:ext cx="7366119" cy="2031325"/>
          </a:xfrm>
          <a:prstGeom prst="rect">
            <a:avLst/>
          </a:prstGeom>
        </p:spPr>
        <p:txBody>
          <a:bodyPr wrap="none">
            <a:spAutoFit/>
          </a:bodyPr>
          <a:lstStyle/>
          <a:p>
            <a:r>
              <a:rPr lang="en-IN" dirty="0">
                <a:latin typeface="Arial" panose="020B0604020202020204" pitchFamily="34" charset="0"/>
                <a:cs typeface="Arial" panose="020B0604020202020204" pitchFamily="34" charset="0"/>
              </a:rPr>
              <a:t>background-clip: border-box;</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background-clip: padding-box;</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background-clip: content-box;</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background-clip: text; -webkit-background-clip: text; color: transparent;</a:t>
            </a:r>
          </a:p>
        </p:txBody>
      </p:sp>
      <p:pic>
        <p:nvPicPr>
          <p:cNvPr id="7171" name="Picture 3" descr="The `background-clip` Property and its Use Cases | CSS-Tricks - CSS-T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9985"/>
            <a:ext cx="3108325" cy="254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5099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382000" cy="1754326"/>
          </a:xfrm>
          <a:prstGeom prst="rect">
            <a:avLst/>
          </a:prstGeom>
        </p:spPr>
        <p:txBody>
          <a:bodyPr wrap="square">
            <a:spAutoFit/>
          </a:bodyPr>
          <a:lstStyle/>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border-box</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1" indent="-45720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 extends to the outside edge of the border (but underneath the border in z-ordering).</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p:txBody>
      </p:sp>
      <p:sp>
        <p:nvSpPr>
          <p:cNvPr id="7" name="Rectangle 6"/>
          <p:cNvSpPr/>
          <p:nvPr/>
        </p:nvSpPr>
        <p:spPr>
          <a:xfrm>
            <a:off x="152400" y="1524000"/>
            <a:ext cx="8153400" cy="1754326"/>
          </a:xfrm>
          <a:prstGeom prst="rect">
            <a:avLst/>
          </a:prstGeom>
        </p:spPr>
        <p:txBody>
          <a:bodyPr wrap="square">
            <a:spAutoFit/>
          </a:bodyPr>
          <a:lstStyle/>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padding-box</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1" indent="-45720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 extends to the outside edge of the padding. No background is drawn beneath the border.</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p:txBody>
      </p:sp>
      <p:sp>
        <p:nvSpPr>
          <p:cNvPr id="9" name="Rectangle 8"/>
          <p:cNvSpPr/>
          <p:nvPr/>
        </p:nvSpPr>
        <p:spPr>
          <a:xfrm>
            <a:off x="152400" y="3048000"/>
            <a:ext cx="8382000" cy="1477328"/>
          </a:xfrm>
          <a:prstGeom prst="rect">
            <a:avLst/>
          </a:prstGeom>
        </p:spPr>
        <p:txBody>
          <a:bodyPr wrap="square">
            <a:spAutoFit/>
          </a:bodyPr>
          <a:lstStyle/>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content-box</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1" indent="-45720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 is painted within (clipped to) the content box.</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p:txBody>
      </p:sp>
      <p:sp>
        <p:nvSpPr>
          <p:cNvPr id="11" name="Rectangle 10"/>
          <p:cNvSpPr/>
          <p:nvPr/>
        </p:nvSpPr>
        <p:spPr>
          <a:xfrm>
            <a:off x="179230" y="4265474"/>
            <a:ext cx="8278969" cy="1477328"/>
          </a:xfrm>
          <a:prstGeom prst="rect">
            <a:avLst/>
          </a:prstGeom>
        </p:spPr>
        <p:txBody>
          <a:bodyPr wrap="square">
            <a:spAutoFit/>
          </a:bodyPr>
          <a:lstStyle/>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b="1" dirty="0">
                <a:latin typeface="Arial" panose="020B0604020202020204" pitchFamily="34" charset="0"/>
                <a:cs typeface="Arial" panose="020B0604020202020204" pitchFamily="34" charset="0"/>
              </a:rPr>
              <a:t>Text</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1" indent="-45720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 is painted within (clipped to) the foreground text.</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0216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752600"/>
            <a:ext cx="8153400" cy="3416320"/>
          </a:xfrm>
          <a:prstGeom prst="rect">
            <a:avLst/>
          </a:prstGeom>
        </p:spPr>
        <p:txBody>
          <a:bodyPr wrap="square">
            <a:spAutoFit/>
          </a:bodyPr>
          <a:lstStyle/>
          <a:p>
            <a:r>
              <a:rPr lang="en-US" dirty="0">
                <a:latin typeface="Arial" panose="020B0604020202020204" pitchFamily="34" charset="0"/>
                <a:cs typeface="Arial" panose="020B0604020202020204" pitchFamily="34" charset="0"/>
              </a:rPr>
              <a:t>HTML File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&lt;p class="border-box"&gt;The background extends behind the border.&lt;/p&gt;</a:t>
            </a:r>
          </a:p>
          <a:p>
            <a:r>
              <a:rPr lang="en-IN" dirty="0">
                <a:latin typeface="Arial" panose="020B0604020202020204" pitchFamily="34" charset="0"/>
                <a:cs typeface="Arial" panose="020B0604020202020204" pitchFamily="34" charset="0"/>
              </a:rPr>
              <a:t>&lt;p class="padding-box"&gt;</a:t>
            </a:r>
          </a:p>
          <a:p>
            <a:r>
              <a:rPr lang="en-IN" dirty="0">
                <a:latin typeface="Arial" panose="020B0604020202020204" pitchFamily="34" charset="0"/>
                <a:cs typeface="Arial" panose="020B0604020202020204" pitchFamily="34" charset="0"/>
              </a:rPr>
              <a:t>  The background extends to the inside edge of the border.</a:t>
            </a:r>
          </a:p>
          <a:p>
            <a:r>
              <a:rPr lang="en-IN" dirty="0">
                <a:latin typeface="Arial" panose="020B0604020202020204" pitchFamily="34" charset="0"/>
                <a:cs typeface="Arial" panose="020B0604020202020204" pitchFamily="34" charset="0"/>
              </a:rPr>
              <a:t>&lt;/p&gt;</a:t>
            </a:r>
          </a:p>
          <a:p>
            <a:r>
              <a:rPr lang="en-IN" dirty="0">
                <a:latin typeface="Arial" panose="020B0604020202020204" pitchFamily="34" charset="0"/>
                <a:cs typeface="Arial" panose="020B0604020202020204" pitchFamily="34" charset="0"/>
              </a:rPr>
              <a:t>&lt;p class="content-box"&gt;</a:t>
            </a:r>
          </a:p>
          <a:p>
            <a:r>
              <a:rPr lang="en-IN" dirty="0">
                <a:latin typeface="Arial" panose="020B0604020202020204" pitchFamily="34" charset="0"/>
                <a:cs typeface="Arial" panose="020B0604020202020204" pitchFamily="34" charset="0"/>
              </a:rPr>
              <a:t>  The background extends only to the edge of the content box.</a:t>
            </a:r>
          </a:p>
          <a:p>
            <a:r>
              <a:rPr lang="en-IN" dirty="0">
                <a:latin typeface="Arial" panose="020B0604020202020204" pitchFamily="34" charset="0"/>
                <a:cs typeface="Arial" panose="020B0604020202020204" pitchFamily="34" charset="0"/>
              </a:rPr>
              <a:t>&lt;/p&gt;</a:t>
            </a:r>
          </a:p>
          <a:p>
            <a:r>
              <a:rPr lang="en-IN" dirty="0">
                <a:latin typeface="Arial" panose="020B0604020202020204" pitchFamily="34" charset="0"/>
                <a:cs typeface="Arial" panose="020B0604020202020204" pitchFamily="34" charset="0"/>
              </a:rPr>
              <a:t>&lt;p class="text"&gt;The background is clipped to the foreground text.&lt;/p&gt;</a:t>
            </a:r>
          </a:p>
        </p:txBody>
      </p:sp>
    </p:spTree>
    <p:extLst>
      <p:ext uri="{BB962C8B-B14F-4D97-AF65-F5344CB8AC3E}">
        <p14:creationId xmlns:p14="http://schemas.microsoft.com/office/powerpoint/2010/main" val="13899687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94692"/>
            <a:ext cx="8305800" cy="6463308"/>
          </a:xfrm>
          <a:prstGeom prst="rect">
            <a:avLst/>
          </a:prstGeom>
        </p:spPr>
        <p:txBody>
          <a:bodyPr wrap="square">
            <a:spAutoFit/>
          </a:bodyPr>
          <a:lstStyle/>
          <a:p>
            <a:r>
              <a:rPr lang="en-IN" dirty="0"/>
              <a:t>p {</a:t>
            </a:r>
          </a:p>
          <a:p>
            <a:r>
              <a:rPr lang="en-IN" dirty="0"/>
              <a:t>  border: 0.8em darkviolet;</a:t>
            </a:r>
          </a:p>
          <a:p>
            <a:r>
              <a:rPr lang="en-IN" dirty="0"/>
              <a:t>  border-style: dotted double;</a:t>
            </a:r>
          </a:p>
          <a:p>
            <a:r>
              <a:rPr lang="en-IN" dirty="0"/>
              <a:t>  margin: 1em 0;</a:t>
            </a:r>
          </a:p>
          <a:p>
            <a:r>
              <a:rPr lang="en-IN" dirty="0"/>
              <a:t>  padding: 1.4em;</a:t>
            </a:r>
          </a:p>
          <a:p>
            <a:r>
              <a:rPr lang="en-IN" dirty="0"/>
              <a:t>  background: linear-gradient(60deg, red, yellow, red, yellow, red);</a:t>
            </a:r>
          </a:p>
          <a:p>
            <a:r>
              <a:rPr lang="en-IN" dirty="0"/>
              <a:t>  font: 900 1.2em sans-serif;</a:t>
            </a:r>
          </a:p>
          <a:p>
            <a:r>
              <a:rPr lang="en-IN" dirty="0"/>
              <a:t>  text-decoration: underline;</a:t>
            </a:r>
          </a:p>
          <a:p>
            <a:r>
              <a:rPr lang="en-IN" dirty="0"/>
              <a:t>}</a:t>
            </a:r>
          </a:p>
          <a:p>
            <a:r>
              <a:rPr lang="en-IN" dirty="0"/>
              <a:t>.border-box {</a:t>
            </a:r>
          </a:p>
          <a:p>
            <a:r>
              <a:rPr lang="en-IN" dirty="0"/>
              <a:t>  background-clip: border-box;</a:t>
            </a:r>
          </a:p>
          <a:p>
            <a:r>
              <a:rPr lang="en-IN" dirty="0"/>
              <a:t>}</a:t>
            </a:r>
          </a:p>
          <a:p>
            <a:r>
              <a:rPr lang="en-IN" dirty="0"/>
              <a:t>.padding-box {</a:t>
            </a:r>
          </a:p>
          <a:p>
            <a:r>
              <a:rPr lang="en-IN" dirty="0"/>
              <a:t>  background-clip: padding-box;</a:t>
            </a:r>
          </a:p>
          <a:p>
            <a:r>
              <a:rPr lang="en-IN" dirty="0"/>
              <a:t>}</a:t>
            </a:r>
          </a:p>
          <a:p>
            <a:r>
              <a:rPr lang="en-IN" dirty="0"/>
              <a:t>.content-box {</a:t>
            </a:r>
          </a:p>
          <a:p>
            <a:r>
              <a:rPr lang="en-IN" dirty="0"/>
              <a:t>  background-clip: content-box;</a:t>
            </a:r>
          </a:p>
          <a:p>
            <a:r>
              <a:rPr lang="en-IN" dirty="0"/>
              <a:t>}</a:t>
            </a:r>
          </a:p>
          <a:p>
            <a:r>
              <a:rPr lang="en-IN" dirty="0"/>
              <a:t>.text {</a:t>
            </a:r>
          </a:p>
          <a:p>
            <a:r>
              <a:rPr lang="en-IN" dirty="0"/>
              <a:t>  background-clip: text;</a:t>
            </a:r>
          </a:p>
          <a:p>
            <a:r>
              <a:rPr lang="en-IN" dirty="0"/>
              <a:t>  -webkit-background-clip: text;</a:t>
            </a:r>
          </a:p>
          <a:p>
            <a:r>
              <a:rPr lang="en-IN" dirty="0"/>
              <a:t>  color: rgba(0, 0, 0, 0.2);</a:t>
            </a:r>
          </a:p>
          <a:p>
            <a:r>
              <a:rPr lang="en-IN" dirty="0"/>
              <a:t>}</a:t>
            </a:r>
          </a:p>
        </p:txBody>
      </p:sp>
    </p:spTree>
    <p:extLst>
      <p:ext uri="{BB962C8B-B14F-4D97-AF65-F5344CB8AC3E}">
        <p14:creationId xmlns:p14="http://schemas.microsoft.com/office/powerpoint/2010/main" val="4343827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04800"/>
            <a:ext cx="8305800" cy="1231106"/>
          </a:xfrm>
          <a:prstGeom prst="rect">
            <a:avLst/>
          </a:prstGeom>
        </p:spPr>
        <p:txBody>
          <a:bodyPr wrap="square">
            <a:spAutoFit/>
          </a:bodyPr>
          <a:lstStyle/>
          <a:p>
            <a:pPr lvl="0" algn="ctr"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background-origin</a:t>
            </a:r>
          </a:p>
          <a:p>
            <a:pPr lvl="0" eaLnBrk="0" fontAlgn="base" hangingPunct="0">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The background-origin CSS property sets the background's origin: from the border start, inside the border, or inside the padding.</a:t>
            </a:r>
          </a:p>
        </p:txBody>
      </p:sp>
      <p:sp>
        <p:nvSpPr>
          <p:cNvPr id="6" name="Rectangle 5"/>
          <p:cNvSpPr/>
          <p:nvPr/>
        </p:nvSpPr>
        <p:spPr>
          <a:xfrm>
            <a:off x="152400" y="1905000"/>
            <a:ext cx="7315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background-origin: border-box; background-repeat: no-repeat;</a:t>
            </a:r>
          </a:p>
        </p:txBody>
      </p:sp>
      <p:pic>
        <p:nvPicPr>
          <p:cNvPr id="7" name="Picture 6"/>
          <p:cNvPicPr>
            <a:picLocks noChangeAspect="1"/>
          </p:cNvPicPr>
          <p:nvPr/>
        </p:nvPicPr>
        <p:blipFill>
          <a:blip r:embed="rId2"/>
          <a:stretch>
            <a:fillRect/>
          </a:stretch>
        </p:blipFill>
        <p:spPr>
          <a:xfrm>
            <a:off x="1828800" y="2514600"/>
            <a:ext cx="3067050" cy="1676400"/>
          </a:xfrm>
          <a:prstGeom prst="rect">
            <a:avLst/>
          </a:prstGeom>
        </p:spPr>
      </p:pic>
      <p:sp>
        <p:nvSpPr>
          <p:cNvPr id="9" name="Rectangle 8"/>
          <p:cNvSpPr/>
          <p:nvPr/>
        </p:nvSpPr>
        <p:spPr>
          <a:xfrm>
            <a:off x="152400" y="4431268"/>
            <a:ext cx="83058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background-origin: padding-box; background-repeat: no-repeat;</a:t>
            </a:r>
          </a:p>
        </p:txBody>
      </p:sp>
      <p:pic>
        <p:nvPicPr>
          <p:cNvPr id="10" name="Picture 9"/>
          <p:cNvPicPr>
            <a:picLocks noChangeAspect="1"/>
          </p:cNvPicPr>
          <p:nvPr/>
        </p:nvPicPr>
        <p:blipFill>
          <a:blip r:embed="rId3"/>
          <a:stretch>
            <a:fillRect/>
          </a:stretch>
        </p:blipFill>
        <p:spPr>
          <a:xfrm>
            <a:off x="1857375" y="5040868"/>
            <a:ext cx="3038475" cy="1676400"/>
          </a:xfrm>
          <a:prstGeom prst="rect">
            <a:avLst/>
          </a:prstGeom>
        </p:spPr>
      </p:pic>
    </p:spTree>
    <p:extLst>
      <p:ext uri="{BB962C8B-B14F-4D97-AF65-F5344CB8AC3E}">
        <p14:creationId xmlns:p14="http://schemas.microsoft.com/office/powerpoint/2010/main" val="21388782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78486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background-origin: content-box; background-repeat: no-repeat;</a:t>
            </a:r>
          </a:p>
        </p:txBody>
      </p:sp>
      <p:pic>
        <p:nvPicPr>
          <p:cNvPr id="5" name="Picture 4"/>
          <p:cNvPicPr>
            <a:picLocks noChangeAspect="1"/>
          </p:cNvPicPr>
          <p:nvPr/>
        </p:nvPicPr>
        <p:blipFill>
          <a:blip r:embed="rId2"/>
          <a:stretch>
            <a:fillRect/>
          </a:stretch>
        </p:blipFill>
        <p:spPr>
          <a:xfrm>
            <a:off x="457200" y="1219200"/>
            <a:ext cx="3019425" cy="1666875"/>
          </a:xfrm>
          <a:prstGeom prst="rect">
            <a:avLst/>
          </a:prstGeom>
        </p:spPr>
      </p:pic>
      <p:sp>
        <p:nvSpPr>
          <p:cNvPr id="7" name="Rectangle 6"/>
          <p:cNvSpPr/>
          <p:nvPr/>
        </p:nvSpPr>
        <p:spPr>
          <a:xfrm>
            <a:off x="228600" y="3276600"/>
            <a:ext cx="8229600" cy="3416320"/>
          </a:xfrm>
          <a:prstGeom prst="rect">
            <a:avLst/>
          </a:prstGeom>
        </p:spPr>
        <p:txBody>
          <a:bodyPr wrap="square">
            <a:spAutoFit/>
          </a:bodyPr>
          <a:lstStyle/>
          <a:p>
            <a:pPr lvl="0" eaLnBrk="0" fontAlgn="base" hangingPunct="0">
              <a:lnSpc>
                <a:spcPct val="150000"/>
              </a:lnSpc>
              <a:spcBef>
                <a:spcPct val="0"/>
              </a:spcBef>
              <a:spcAft>
                <a:spcPct val="0"/>
              </a:spcAft>
            </a:pPr>
            <a:endParaRPr lang="en-US" dirty="0">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border-box</a:t>
            </a:r>
          </a:p>
          <a:p>
            <a:pPr lvl="1" indent="-45720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background is positioned relative to the border box.</a:t>
            </a:r>
          </a:p>
          <a:p>
            <a:pPr lvl="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padding-box</a:t>
            </a:r>
          </a:p>
          <a:p>
            <a:pPr lvl="1" indent="-45720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background is positioned relative to the padding box.</a:t>
            </a:r>
          </a:p>
          <a:p>
            <a:pPr lvl="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content-box</a:t>
            </a:r>
          </a:p>
          <a:p>
            <a:pPr lvl="1" indent="-457200"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The background is positioned relative to the content box.</a:t>
            </a:r>
          </a:p>
          <a:p>
            <a:pPr lvl="0" eaLnBrk="0" fontAlgn="base" hangingPunct="0">
              <a:lnSpc>
                <a:spcPct val="150000"/>
              </a:lnSpc>
              <a:spcBef>
                <a:spcPct val="0"/>
              </a:spcBef>
              <a:spcAft>
                <a:spcPct val="0"/>
              </a:spcAft>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2816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5802" y="1371600"/>
            <a:ext cx="7962900" cy="2314575"/>
          </a:xfrm>
          <a:prstGeom prst="rect">
            <a:avLst/>
          </a:prstGeom>
        </p:spPr>
      </p:pic>
      <p:pic>
        <p:nvPicPr>
          <p:cNvPr id="5" name="Picture 4"/>
          <p:cNvPicPr>
            <a:picLocks noChangeAspect="1"/>
          </p:cNvPicPr>
          <p:nvPr/>
        </p:nvPicPr>
        <p:blipFill>
          <a:blip r:embed="rId3"/>
          <a:stretch>
            <a:fillRect/>
          </a:stretch>
        </p:blipFill>
        <p:spPr>
          <a:xfrm>
            <a:off x="414337" y="4114800"/>
            <a:ext cx="7896225" cy="2314575"/>
          </a:xfrm>
          <a:prstGeom prst="rect">
            <a:avLst/>
          </a:prstGeom>
        </p:spPr>
      </p:pic>
    </p:spTree>
    <p:extLst>
      <p:ext uri="{BB962C8B-B14F-4D97-AF65-F5344CB8AC3E}">
        <p14:creationId xmlns:p14="http://schemas.microsoft.com/office/powerpoint/2010/main" val="4954164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099" y="838200"/>
            <a:ext cx="7915275" cy="2533650"/>
          </a:xfrm>
          <a:prstGeom prst="rect">
            <a:avLst/>
          </a:prstGeom>
        </p:spPr>
      </p:pic>
      <p:pic>
        <p:nvPicPr>
          <p:cNvPr id="5" name="Picture 4"/>
          <p:cNvPicPr>
            <a:picLocks noChangeAspect="1"/>
          </p:cNvPicPr>
          <p:nvPr/>
        </p:nvPicPr>
        <p:blipFill>
          <a:blip r:embed="rId3"/>
          <a:stretch>
            <a:fillRect/>
          </a:stretch>
        </p:blipFill>
        <p:spPr>
          <a:xfrm>
            <a:off x="381000" y="4114800"/>
            <a:ext cx="7839075" cy="2247900"/>
          </a:xfrm>
          <a:prstGeom prst="rect">
            <a:avLst/>
          </a:prstGeom>
        </p:spPr>
      </p:pic>
    </p:spTree>
    <p:extLst>
      <p:ext uri="{BB962C8B-B14F-4D97-AF65-F5344CB8AC3E}">
        <p14:creationId xmlns:p14="http://schemas.microsoft.com/office/powerpoint/2010/main" val="3359032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7848600" cy="4414838"/>
          </a:xfrm>
          <a:prstGeom prst="rect">
            <a:avLst/>
          </a:prstGeom>
        </p:spPr>
      </p:pic>
    </p:spTree>
    <p:extLst>
      <p:ext uri="{BB962C8B-B14F-4D97-AF65-F5344CB8AC3E}">
        <p14:creationId xmlns:p14="http://schemas.microsoft.com/office/powerpoint/2010/main" val="39157558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667000"/>
            <a:ext cx="8229600" cy="2031325"/>
          </a:xfrm>
          <a:prstGeom prst="rect">
            <a:avLst/>
          </a:prstGeom>
        </p:spPr>
        <p:txBody>
          <a:bodyPr wrap="square">
            <a:spAutoFit/>
          </a:bodyPr>
          <a:lstStyle/>
          <a:p>
            <a:r>
              <a:rPr lang="en-IN" b="1" dirty="0">
                <a:solidFill>
                  <a:srgbClr val="000000"/>
                </a:solidFill>
                <a:latin typeface="Arial" panose="020B0604020202020204" pitchFamily="34" charset="0"/>
                <a:cs typeface="Arial" panose="020B0604020202020204" pitchFamily="34" charset="0"/>
              </a:rPr>
              <a:t>CSS defines three types of gradients</a:t>
            </a:r>
          </a:p>
          <a:p>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0000"/>
                </a:solidFill>
                <a:latin typeface="Arial" panose="020B0604020202020204" pitchFamily="34" charset="0"/>
                <a:cs typeface="Arial" panose="020B0604020202020204" pitchFamily="34" charset="0"/>
              </a:rPr>
              <a:t>Linear Gradients (goes down/up/left/right/diagonally)</a:t>
            </a:r>
          </a:p>
          <a:p>
            <a:pPr marL="285750" indent="-285750">
              <a:buFont typeface="Wingdings" panose="05000000000000000000" pitchFamily="2" charset="2"/>
              <a:buChar char="Ø"/>
            </a:pPr>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0000"/>
                </a:solidFill>
                <a:latin typeface="Arial" panose="020B0604020202020204" pitchFamily="34" charset="0"/>
                <a:cs typeface="Arial" panose="020B0604020202020204" pitchFamily="34" charset="0"/>
              </a:rPr>
              <a:t>Radial Gradients (defined by their center)</a:t>
            </a:r>
          </a:p>
          <a:p>
            <a:pPr marL="285750" indent="-285750">
              <a:buFont typeface="Wingdings" panose="05000000000000000000" pitchFamily="2" charset="2"/>
              <a:buChar char="Ø"/>
            </a:pPr>
            <a:endParaRPr lang="en-IN"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solidFill>
                  <a:srgbClr val="000000"/>
                </a:solidFill>
                <a:latin typeface="Arial" panose="020B0604020202020204" pitchFamily="34" charset="0"/>
                <a:cs typeface="Arial" panose="020B0604020202020204" pitchFamily="34" charset="0"/>
              </a:rPr>
              <a:t>Conic Gradients (rotated around a center point)</a:t>
            </a:r>
            <a:endParaRPr lang="en-IN"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4536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667000"/>
            <a:ext cx="8229600" cy="1800493"/>
          </a:xfrm>
          <a:prstGeom prst="rect">
            <a:avLst/>
          </a:prstGeom>
        </p:spPr>
        <p:txBody>
          <a:bodyPr wrap="square">
            <a:spAutoFit/>
          </a:bodyPr>
          <a:lstStyle/>
          <a:p>
            <a:pPr algn="ctr">
              <a:lnSpc>
                <a:spcPct val="150000"/>
              </a:lnSpc>
            </a:pPr>
            <a:r>
              <a:rPr lang="en-IN" sz="2000" b="1" dirty="0">
                <a:solidFill>
                  <a:srgbClr val="000000"/>
                </a:solidFill>
                <a:latin typeface="Arial" panose="020B0604020202020204" pitchFamily="34" charset="0"/>
                <a:cs typeface="Arial" panose="020B0604020202020204" pitchFamily="34" charset="0"/>
              </a:rPr>
              <a:t>CSS Linear Gradients</a:t>
            </a:r>
          </a:p>
          <a:p>
            <a:pPr algn="just">
              <a:lnSpc>
                <a:spcPct val="150000"/>
              </a:lnSpc>
            </a:pPr>
            <a:r>
              <a:rPr lang="en-IN" dirty="0">
                <a:solidFill>
                  <a:srgbClr val="000000"/>
                </a:solidFill>
                <a:latin typeface="Arial" panose="020B0604020202020204" pitchFamily="34" charset="0"/>
                <a:cs typeface="Arial" panose="020B0604020202020204" pitchFamily="34" charset="0"/>
              </a:rPr>
              <a:t>To create a linear gradient you must define at least two color stops. Color stops are the colors you want to render smooth transitions among. You can also set a starting point and a direction (or an angle) along with the gradient effect.</a:t>
            </a:r>
            <a:endParaRPr lang="en-IN" b="0" i="0" dirty="0">
              <a:solidFill>
                <a:srgbClr val="000000"/>
              </a:solidFill>
              <a:effectLst/>
              <a:latin typeface="Arial" panose="020B0604020202020204" pitchFamily="34" charset="0"/>
              <a:cs typeface="Arial" panose="020B0604020202020204" pitchFamily="34" charset="0"/>
            </a:endParaRPr>
          </a:p>
        </p:txBody>
      </p:sp>
      <p:sp>
        <p:nvSpPr>
          <p:cNvPr id="5" name="Rectangle 4"/>
          <p:cNvSpPr/>
          <p:nvPr/>
        </p:nvSpPr>
        <p:spPr>
          <a:xfrm>
            <a:off x="228600" y="5123765"/>
            <a:ext cx="8991600" cy="923330"/>
          </a:xfrm>
          <a:prstGeom prst="rect">
            <a:avLst/>
          </a:prstGeom>
        </p:spPr>
        <p:txBody>
          <a:bodyPr wrap="square">
            <a:spAutoFit/>
          </a:bodyPr>
          <a:lstStyle/>
          <a:p>
            <a:r>
              <a:rPr lang="en-US" b="1" dirty="0">
                <a:solidFill>
                  <a:srgbClr val="000000"/>
                </a:solidFill>
                <a:latin typeface="Arial" panose="020B0604020202020204" pitchFamily="34" charset="0"/>
                <a:cs typeface="Arial" panose="020B0604020202020204" pitchFamily="34" charset="0"/>
              </a:rPr>
              <a:t>Syntax:</a:t>
            </a:r>
          </a:p>
          <a:p>
            <a:endParaRPr lang="en-IN" b="1" dirty="0">
              <a:solidFill>
                <a:srgbClr val="000000"/>
              </a:solidFill>
              <a:latin typeface="Arial" panose="020B0604020202020204" pitchFamily="34" charset="0"/>
              <a:cs typeface="Arial" panose="020B0604020202020204" pitchFamily="34" charset="0"/>
            </a:endParaRPr>
          </a:p>
          <a:p>
            <a:r>
              <a:rPr lang="en-IN" b="1" dirty="0">
                <a:solidFill>
                  <a:srgbClr val="000000"/>
                </a:solidFill>
                <a:latin typeface="Arial" panose="020B0604020202020204" pitchFamily="34" charset="0"/>
                <a:cs typeface="Arial" panose="020B0604020202020204" pitchFamily="34" charset="0"/>
              </a:rPr>
              <a:t>background-image: linear-gradient(</a:t>
            </a:r>
            <a:r>
              <a:rPr lang="en-IN" b="1" i="1" dirty="0">
                <a:solidFill>
                  <a:srgbClr val="000000"/>
                </a:solidFill>
                <a:latin typeface="Arial" panose="020B0604020202020204" pitchFamily="34" charset="0"/>
                <a:cs typeface="Arial" panose="020B0604020202020204" pitchFamily="34" charset="0"/>
              </a:rPr>
              <a:t>direction</a:t>
            </a:r>
            <a:r>
              <a:rPr lang="en-IN" b="1" dirty="0">
                <a:solidFill>
                  <a:srgbClr val="000000"/>
                </a:solidFill>
                <a:latin typeface="Arial" panose="020B0604020202020204" pitchFamily="34" charset="0"/>
                <a:cs typeface="Arial" panose="020B0604020202020204" pitchFamily="34" charset="0"/>
              </a:rPr>
              <a:t>, </a:t>
            </a:r>
            <a:r>
              <a:rPr lang="en-IN" b="1" i="1" dirty="0">
                <a:solidFill>
                  <a:srgbClr val="000000"/>
                </a:solidFill>
                <a:latin typeface="Arial" panose="020B0604020202020204" pitchFamily="34" charset="0"/>
                <a:cs typeface="Arial" panose="020B0604020202020204" pitchFamily="34" charset="0"/>
              </a:rPr>
              <a:t>color-stop1</a:t>
            </a:r>
            <a:r>
              <a:rPr lang="en-IN" b="1" dirty="0">
                <a:solidFill>
                  <a:srgbClr val="000000"/>
                </a:solidFill>
                <a:latin typeface="Arial" panose="020B0604020202020204" pitchFamily="34" charset="0"/>
                <a:cs typeface="Arial" panose="020B0604020202020204" pitchFamily="34" charset="0"/>
              </a:rPr>
              <a:t>, </a:t>
            </a:r>
            <a:r>
              <a:rPr lang="en-IN" b="1" i="1" dirty="0">
                <a:solidFill>
                  <a:srgbClr val="000000"/>
                </a:solidFill>
                <a:latin typeface="Arial" panose="020B0604020202020204" pitchFamily="34" charset="0"/>
                <a:cs typeface="Arial" panose="020B0604020202020204" pitchFamily="34" charset="0"/>
              </a:rPr>
              <a:t>color-stop2, ...</a:t>
            </a:r>
            <a:r>
              <a:rPr lang="en-IN" b="1" dirty="0">
                <a:solidFill>
                  <a:srgbClr val="000000"/>
                </a:solidFill>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pic>
        <p:nvPicPr>
          <p:cNvPr id="6" name="Picture 2" descr="Colorful Background with linear-gradient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2501"/>
            <a:ext cx="39624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385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8305800" cy="2585323"/>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Direction - Top to Bottom (this is default)</a:t>
            </a:r>
          </a:p>
          <a:p>
            <a:endParaRPr lang="en-IN" b="1" dirty="0">
              <a:solidFill>
                <a:srgbClr val="00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#grad1 {</a:t>
            </a:r>
          </a:p>
          <a:p>
            <a:r>
              <a:rPr lang="en-IN" dirty="0">
                <a:latin typeface="Arial" panose="020B0604020202020204" pitchFamily="34" charset="0"/>
                <a:cs typeface="Arial" panose="020B0604020202020204" pitchFamily="34" charset="0"/>
              </a:rPr>
              <a:t>  height: 200px;</a:t>
            </a:r>
          </a:p>
          <a:p>
            <a:r>
              <a:rPr lang="en-IN" dirty="0">
                <a:latin typeface="Arial" panose="020B0604020202020204" pitchFamily="34" charset="0"/>
                <a:cs typeface="Arial" panose="020B0604020202020204" pitchFamily="34" charset="0"/>
              </a:rPr>
              <a:t>  background-color: red; /* For browsers that do not support gradients */</a:t>
            </a:r>
          </a:p>
          <a:p>
            <a:r>
              <a:rPr lang="en-IN" dirty="0">
                <a:latin typeface="Arial" panose="020B0604020202020204" pitchFamily="34" charset="0"/>
                <a:cs typeface="Arial" panose="020B0604020202020204" pitchFamily="34" charset="0"/>
              </a:rPr>
              <a:t>  background-image: linear-gradient(red, yellow);</a:t>
            </a:r>
          </a:p>
          <a:p>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&lt;div id="grad1"&gt;&lt;/div&gt;</a:t>
            </a:r>
          </a:p>
        </p:txBody>
      </p:sp>
      <p:sp>
        <p:nvSpPr>
          <p:cNvPr id="5" name="Rectangle 4"/>
          <p:cNvSpPr/>
          <p:nvPr/>
        </p:nvSpPr>
        <p:spPr>
          <a:xfrm>
            <a:off x="137374" y="3276600"/>
            <a:ext cx="7635025"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Direction - Left to Right</a:t>
            </a:r>
            <a:endParaRPr lang="en-IN" dirty="0">
              <a:solidFill>
                <a:schemeClr val="accent4"/>
              </a:solidFill>
              <a:latin typeface="Arial" panose="020B0604020202020204" pitchFamily="34" charset="0"/>
              <a:cs typeface="Arial" panose="020B0604020202020204" pitchFamily="34" charset="0"/>
            </a:endParaRPr>
          </a:p>
        </p:txBody>
      </p:sp>
      <p:sp>
        <p:nvSpPr>
          <p:cNvPr id="6" name="Rectangle 5"/>
          <p:cNvSpPr/>
          <p:nvPr/>
        </p:nvSpPr>
        <p:spPr>
          <a:xfrm>
            <a:off x="158838" y="3810000"/>
            <a:ext cx="8299361"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linear-gradient(to right, red , yellow);</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7" name="Rectangle 6"/>
          <p:cNvSpPr/>
          <p:nvPr/>
        </p:nvSpPr>
        <p:spPr>
          <a:xfrm>
            <a:off x="137374" y="4897398"/>
            <a:ext cx="8168426"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Direction - Diagonal</a:t>
            </a:r>
            <a:endParaRPr lang="en-IN" dirty="0">
              <a:solidFill>
                <a:schemeClr val="accent4"/>
              </a:solidFill>
              <a:latin typeface="Arial" panose="020B0604020202020204" pitchFamily="34" charset="0"/>
              <a:cs typeface="Arial" panose="020B0604020202020204" pitchFamily="34" charset="0"/>
            </a:endParaRPr>
          </a:p>
        </p:txBody>
      </p:sp>
      <p:sp>
        <p:nvSpPr>
          <p:cNvPr id="8" name="Rectangle 7"/>
          <p:cNvSpPr/>
          <p:nvPr/>
        </p:nvSpPr>
        <p:spPr>
          <a:xfrm>
            <a:off x="116983" y="5523131"/>
            <a:ext cx="87630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linear-gradient(to bottom right, red, yellow);</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99060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85" y="381000"/>
            <a:ext cx="8229600"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Using Angles</a:t>
            </a:r>
            <a:endParaRPr lang="en-IN" b="1" i="0" dirty="0">
              <a:solidFill>
                <a:schemeClr val="accent4"/>
              </a:solidFill>
              <a:effectLst/>
              <a:latin typeface="Arial" panose="020B0604020202020204" pitchFamily="34" charset="0"/>
              <a:cs typeface="Arial" panose="020B0604020202020204" pitchFamily="34" charset="0"/>
            </a:endParaRPr>
          </a:p>
        </p:txBody>
      </p:sp>
      <p:sp>
        <p:nvSpPr>
          <p:cNvPr id="5" name="Rectangle 4"/>
          <p:cNvSpPr/>
          <p:nvPr/>
        </p:nvSpPr>
        <p:spPr>
          <a:xfrm>
            <a:off x="24685" y="990600"/>
            <a:ext cx="9144000" cy="923330"/>
          </a:xfrm>
          <a:prstGeom prst="rect">
            <a:avLst/>
          </a:prstGeom>
        </p:spPr>
        <p:txBody>
          <a:bodyPr wrap="square">
            <a:spAutoFit/>
          </a:bodyPr>
          <a:lstStyle/>
          <a:p>
            <a:r>
              <a:rPr lang="en-IN" b="1" dirty="0">
                <a:solidFill>
                  <a:srgbClr val="000000"/>
                </a:solidFill>
                <a:latin typeface="Arial" panose="020B0604020202020204" pitchFamily="34" charset="0"/>
                <a:cs typeface="Arial" panose="020B0604020202020204" pitchFamily="34" charset="0"/>
              </a:rPr>
              <a:t>Syntax</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background-image: linear-gradient(</a:t>
            </a:r>
            <a:r>
              <a:rPr lang="en-IN" i="1" dirty="0">
                <a:solidFill>
                  <a:srgbClr val="000000"/>
                </a:solidFill>
                <a:latin typeface="Arial" panose="020B0604020202020204" pitchFamily="34" charset="0"/>
                <a:cs typeface="Arial" panose="020B0604020202020204" pitchFamily="34" charset="0"/>
              </a:rPr>
              <a:t>angle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color-stop1</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color-stop2</a:t>
            </a:r>
            <a:r>
              <a:rPr lang="en-IN" dirty="0">
                <a:solidFill>
                  <a:srgbClr val="000000"/>
                </a:solidFill>
                <a:latin typeface="Arial" panose="020B0604020202020204" pitchFamily="34" charset="0"/>
                <a:cs typeface="Arial" panose="020B0604020202020204" pitchFamily="34" charset="0"/>
              </a:rPr>
              <a:t>);</a:t>
            </a:r>
            <a:endParaRPr lang="en-IN" b="0"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54736" y="2154198"/>
            <a:ext cx="8936864"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linear-gradient(180deg, red, yellow);</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7" name="Rectangle 6"/>
          <p:cNvSpPr/>
          <p:nvPr/>
        </p:nvSpPr>
        <p:spPr>
          <a:xfrm>
            <a:off x="41856" y="3348920"/>
            <a:ext cx="8492543" cy="369332"/>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Using Multiple Color Stops</a:t>
            </a:r>
            <a:endParaRPr lang="en-IN" b="1" i="0" dirty="0">
              <a:solidFill>
                <a:schemeClr val="accent4"/>
              </a:solidFill>
              <a:effectLst/>
              <a:latin typeface="Arial" panose="020B0604020202020204" pitchFamily="34" charset="0"/>
              <a:cs typeface="Arial" panose="020B0604020202020204" pitchFamily="34" charset="0"/>
            </a:endParaRPr>
          </a:p>
        </p:txBody>
      </p:sp>
      <p:sp>
        <p:nvSpPr>
          <p:cNvPr id="8" name="Rectangle 7"/>
          <p:cNvSpPr/>
          <p:nvPr/>
        </p:nvSpPr>
        <p:spPr>
          <a:xfrm>
            <a:off x="152400" y="4014329"/>
            <a:ext cx="10591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linear-gradient(red, yellow, green);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157019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382000" cy="646331"/>
          </a:xfrm>
          <a:prstGeom prst="rect">
            <a:avLst/>
          </a:prstGeom>
        </p:spPr>
        <p:txBody>
          <a:bodyPr wrap="square">
            <a:spAutoFit/>
          </a:bodyPr>
          <a:lstStyle/>
          <a:p>
            <a:r>
              <a:rPr lang="en-IN" b="1" dirty="0">
                <a:solidFill>
                  <a:schemeClr val="accent4"/>
                </a:solidFill>
                <a:latin typeface="Arial" panose="020B0604020202020204" pitchFamily="34" charset="0"/>
                <a:cs typeface="Arial" panose="020B0604020202020204" pitchFamily="34" charset="0"/>
              </a:rPr>
              <a:t>how to create a linear gradient (from left to right) with the color of the rainbow and some text</a:t>
            </a:r>
          </a:p>
        </p:txBody>
      </p:sp>
      <p:sp>
        <p:nvSpPr>
          <p:cNvPr id="5" name="Rectangle 4"/>
          <p:cNvSpPr/>
          <p:nvPr/>
        </p:nvSpPr>
        <p:spPr>
          <a:xfrm>
            <a:off x="35417" y="1295400"/>
            <a:ext cx="9577589"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#grad1 {</a:t>
            </a:r>
          </a:p>
          <a:p>
            <a:r>
              <a:rPr lang="en-IN" dirty="0">
                <a:latin typeface="Arial" panose="020B0604020202020204" pitchFamily="34" charset="0"/>
                <a:cs typeface="Arial" panose="020B0604020202020204" pitchFamily="34" charset="0"/>
              </a:rPr>
              <a:t>  height: 55px;</a:t>
            </a:r>
          </a:p>
          <a:p>
            <a:r>
              <a:rPr lang="en-IN" dirty="0">
                <a:latin typeface="Arial" panose="020B0604020202020204" pitchFamily="34" charset="0"/>
                <a:cs typeface="Arial" panose="020B0604020202020204" pitchFamily="34" charset="0"/>
              </a:rPr>
              <a:t>  background-color: red; /* For browsers that do not support gradients */</a:t>
            </a:r>
          </a:p>
          <a:p>
            <a:r>
              <a:rPr lang="en-IN" dirty="0">
                <a:latin typeface="Arial" panose="020B0604020202020204" pitchFamily="34" charset="0"/>
                <a:cs typeface="Arial" panose="020B0604020202020204" pitchFamily="34" charset="0"/>
              </a:rPr>
              <a:t>  background-image: linear-gradient(to right, red, orange, yellow, green, </a:t>
            </a:r>
          </a:p>
          <a:p>
            <a:r>
              <a:rPr lang="en-IN" dirty="0">
                <a:latin typeface="Arial" panose="020B0604020202020204" pitchFamily="34" charset="0"/>
                <a:cs typeface="Arial" panose="020B0604020202020204" pitchFamily="34" charset="0"/>
              </a:rPr>
              <a:t>blue, indigo, violet);</a:t>
            </a:r>
          </a:p>
          <a:p>
            <a:r>
              <a:rPr lang="en-IN" dirty="0">
                <a:latin typeface="Arial" panose="020B0604020202020204" pitchFamily="34" charset="0"/>
                <a:cs typeface="Arial" panose="020B0604020202020204" pitchFamily="34" charset="0"/>
              </a:rPr>
              <a:t>}</a:t>
            </a:r>
          </a:p>
        </p:txBody>
      </p:sp>
      <p:sp>
        <p:nvSpPr>
          <p:cNvPr id="6" name="Rectangle 5"/>
          <p:cNvSpPr/>
          <p:nvPr/>
        </p:nvSpPr>
        <p:spPr>
          <a:xfrm>
            <a:off x="152400" y="3429000"/>
            <a:ext cx="83820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&lt;div id="grad1" style="text-align:center;margin:auto;color:#888888;font-size:40px;font-weight:bold"&gt;</a:t>
            </a:r>
          </a:p>
          <a:p>
            <a:r>
              <a:rPr lang="en-IN" dirty="0">
                <a:latin typeface="Arial" panose="020B0604020202020204" pitchFamily="34" charset="0"/>
                <a:cs typeface="Arial" panose="020B0604020202020204" pitchFamily="34" charset="0"/>
              </a:rPr>
              <a:t>KGiSL Microcollege</a:t>
            </a:r>
          </a:p>
          <a:p>
            <a:r>
              <a:rPr lang="en-IN" dirty="0">
                <a:latin typeface="Arial" panose="020B0604020202020204" pitchFamily="34" charset="0"/>
                <a:cs typeface="Arial" panose="020B0604020202020204" pitchFamily="34" charset="0"/>
              </a:rPr>
              <a:t>&lt;/div&gt;</a:t>
            </a:r>
          </a:p>
        </p:txBody>
      </p:sp>
    </p:spTree>
    <p:extLst>
      <p:ext uri="{BB962C8B-B14F-4D97-AF65-F5344CB8AC3E}">
        <p14:creationId xmlns:p14="http://schemas.microsoft.com/office/powerpoint/2010/main" val="37041446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95400"/>
            <a:ext cx="8305800" cy="923330"/>
          </a:xfrm>
          <a:prstGeom prst="rect">
            <a:avLst/>
          </a:prstGeom>
        </p:spPr>
        <p:txBody>
          <a:bodyPr wrap="square">
            <a:spAutoFit/>
          </a:bodyPr>
          <a:lstStyle/>
          <a:p>
            <a:pPr algn="ctr"/>
            <a:r>
              <a:rPr lang="en-IN" b="1" dirty="0">
                <a:solidFill>
                  <a:schemeClr val="accent4"/>
                </a:solidFill>
                <a:latin typeface="Arial" panose="020B0604020202020204" pitchFamily="34" charset="0"/>
                <a:cs typeface="Arial" panose="020B0604020202020204" pitchFamily="34" charset="0"/>
              </a:rPr>
              <a:t>Repeating a linear-gradient</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The repeating-linear-gradient() function is used to repeat linear gradients:</a:t>
            </a:r>
            <a:endParaRPr lang="en-IN" b="0" i="0" dirty="0">
              <a:solidFill>
                <a:srgbClr val="000000"/>
              </a:solidFill>
              <a:effectLst/>
              <a:latin typeface="Arial" panose="020B0604020202020204" pitchFamily="34" charset="0"/>
              <a:cs typeface="Arial" panose="020B0604020202020204" pitchFamily="34" charset="0"/>
            </a:endParaRPr>
          </a:p>
        </p:txBody>
      </p:sp>
      <p:sp>
        <p:nvSpPr>
          <p:cNvPr id="5" name="Rectangle 4"/>
          <p:cNvSpPr/>
          <p:nvPr/>
        </p:nvSpPr>
        <p:spPr>
          <a:xfrm>
            <a:off x="2057400" y="3048000"/>
            <a:ext cx="4572000" cy="1200329"/>
          </a:xfrm>
          <a:prstGeom prst="rect">
            <a:avLst/>
          </a:prstGeom>
        </p:spPr>
        <p:txBody>
          <a:bodyPr>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repeating-linear-gradient(red, yellow 10%, green 20%);</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
        <p:nvSpPr>
          <p:cNvPr id="6" name="Rectangle 5"/>
          <p:cNvSpPr/>
          <p:nvPr/>
        </p:nvSpPr>
        <p:spPr>
          <a:xfrm>
            <a:off x="381000" y="5562600"/>
            <a:ext cx="7924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background-image: linear-gradient(rgba(0, 0, 255, 0.5), rgba(255, 255, 0, 0.5)), url("../../media/examples/lizard.png");</a:t>
            </a:r>
          </a:p>
        </p:txBody>
      </p:sp>
    </p:spTree>
    <p:extLst>
      <p:ext uri="{BB962C8B-B14F-4D97-AF65-F5344CB8AC3E}">
        <p14:creationId xmlns:p14="http://schemas.microsoft.com/office/powerpoint/2010/main" val="3115246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85800"/>
            <a:ext cx="8153400" cy="1200329"/>
          </a:xfrm>
          <a:prstGeom prst="rect">
            <a:avLst/>
          </a:prstGeom>
        </p:spPr>
        <p:txBody>
          <a:bodyPr wrap="square">
            <a:spAutoFit/>
          </a:bodyPr>
          <a:lstStyle/>
          <a:p>
            <a:pPr algn="ctr"/>
            <a:r>
              <a:rPr lang="en-IN" b="1" dirty="0">
                <a:solidFill>
                  <a:schemeClr val="accent4"/>
                </a:solidFill>
                <a:latin typeface="Arial" panose="020B0604020202020204" pitchFamily="34" charset="0"/>
                <a:cs typeface="Arial" panose="020B0604020202020204" pitchFamily="34" charset="0"/>
              </a:rPr>
              <a:t>CSS Radial Gradients</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A radial gradient is defined by its center.</a:t>
            </a:r>
          </a:p>
          <a:p>
            <a:r>
              <a:rPr lang="en-IN" dirty="0">
                <a:solidFill>
                  <a:srgbClr val="000000"/>
                </a:solidFill>
                <a:latin typeface="Arial" panose="020B0604020202020204" pitchFamily="34" charset="0"/>
                <a:cs typeface="Arial" panose="020B0604020202020204" pitchFamily="34" charset="0"/>
              </a:rPr>
              <a:t>To create a radial gradient you must also define at least two color stops.</a:t>
            </a:r>
            <a:endParaRPr lang="en-IN" b="0" i="0" dirty="0">
              <a:solidFill>
                <a:srgbClr val="000000"/>
              </a:solidFill>
              <a:effectLst/>
              <a:latin typeface="Arial" panose="020B0604020202020204" pitchFamily="34" charset="0"/>
              <a:cs typeface="Arial" panose="020B0604020202020204" pitchFamily="34" charset="0"/>
            </a:endParaRPr>
          </a:p>
        </p:txBody>
      </p:sp>
      <p:sp>
        <p:nvSpPr>
          <p:cNvPr id="5" name="Rectangle 4"/>
          <p:cNvSpPr/>
          <p:nvPr/>
        </p:nvSpPr>
        <p:spPr>
          <a:xfrm>
            <a:off x="284408" y="2286000"/>
            <a:ext cx="8173792" cy="1200329"/>
          </a:xfrm>
          <a:prstGeom prst="rect">
            <a:avLst/>
          </a:prstGeom>
        </p:spPr>
        <p:txBody>
          <a:bodyPr wrap="square">
            <a:spAutoFit/>
          </a:bodyPr>
          <a:lstStyle/>
          <a:p>
            <a:r>
              <a:rPr lang="en-IN" b="1" dirty="0">
                <a:solidFill>
                  <a:srgbClr val="000000"/>
                </a:solidFill>
                <a:latin typeface="Arial" panose="020B0604020202020204" pitchFamily="34" charset="0"/>
                <a:cs typeface="Arial" panose="020B0604020202020204" pitchFamily="34" charset="0"/>
              </a:rPr>
              <a:t>Syntax</a:t>
            </a:r>
          </a:p>
          <a:p>
            <a:endParaRPr lang="en-IN" dirty="0">
              <a:solidFill>
                <a:srgbClr val="000000"/>
              </a:solidFill>
              <a:latin typeface="Arial" panose="020B0604020202020204" pitchFamily="34" charset="0"/>
              <a:cs typeface="Arial" panose="020B0604020202020204" pitchFamily="34" charset="0"/>
            </a:endParaRPr>
          </a:p>
          <a:p>
            <a:r>
              <a:rPr lang="en-IN" dirty="0">
                <a:solidFill>
                  <a:srgbClr val="000000"/>
                </a:solidFill>
                <a:latin typeface="Arial" panose="020B0604020202020204" pitchFamily="34" charset="0"/>
                <a:cs typeface="Arial" panose="020B0604020202020204" pitchFamily="34" charset="0"/>
              </a:rPr>
              <a:t>background-image: radial-gradient(</a:t>
            </a:r>
            <a:r>
              <a:rPr lang="en-IN" i="1" dirty="0">
                <a:solidFill>
                  <a:srgbClr val="000000"/>
                </a:solidFill>
                <a:latin typeface="Arial" panose="020B0604020202020204" pitchFamily="34" charset="0"/>
                <a:cs typeface="Arial" panose="020B0604020202020204" pitchFamily="34" charset="0"/>
              </a:rPr>
              <a:t>shape size </a:t>
            </a:r>
            <a:r>
              <a:rPr lang="en-IN" dirty="0">
                <a:solidFill>
                  <a:srgbClr val="000000"/>
                </a:solidFill>
                <a:latin typeface="Arial" panose="020B0604020202020204" pitchFamily="34" charset="0"/>
                <a:cs typeface="Arial" panose="020B0604020202020204" pitchFamily="34" charset="0"/>
              </a:rPr>
              <a:t>at</a:t>
            </a:r>
            <a:r>
              <a:rPr lang="en-IN" i="1" dirty="0">
                <a:solidFill>
                  <a:srgbClr val="000000"/>
                </a:solidFill>
                <a:latin typeface="Arial" panose="020B0604020202020204" pitchFamily="34" charset="0"/>
                <a:cs typeface="Arial" panose="020B0604020202020204" pitchFamily="34" charset="0"/>
              </a:rPr>
              <a:t> position, start-color, ..., last-color</a:t>
            </a:r>
            <a:r>
              <a:rPr lang="en-IN" dirty="0">
                <a:solidFill>
                  <a:srgbClr val="000000"/>
                </a:solidFill>
                <a:latin typeface="Arial" panose="020B0604020202020204" pitchFamily="34" charset="0"/>
                <a:cs typeface="Arial" panose="020B0604020202020204" pitchFamily="34" charset="0"/>
              </a:rPr>
              <a:t>);</a:t>
            </a:r>
            <a:endParaRPr lang="en-IN" b="0"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228600" y="3886200"/>
            <a:ext cx="8305800" cy="923330"/>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By default, shape is ellipse, size is farthest-corner, and position is center.</a:t>
            </a:r>
          </a:p>
          <a:p>
            <a:endParaRPr lang="en-IN" dirty="0">
              <a:solidFill>
                <a:srgbClr val="000000"/>
              </a:solidFill>
              <a:latin typeface="Arial" panose="020B0604020202020204" pitchFamily="34" charset="0"/>
              <a:cs typeface="Arial" panose="020B0604020202020204" pitchFamily="34" charset="0"/>
            </a:endParaRPr>
          </a:p>
          <a:p>
            <a:r>
              <a:rPr lang="en-IN" b="1" dirty="0">
                <a:solidFill>
                  <a:schemeClr val="accent4"/>
                </a:solidFill>
                <a:latin typeface="Arial" panose="020B0604020202020204" pitchFamily="34" charset="0"/>
                <a:cs typeface="Arial" panose="020B0604020202020204" pitchFamily="34" charset="0"/>
              </a:rPr>
              <a:t>Radial Gradient - Evenly Spaced Color Stops (this is default)</a:t>
            </a:r>
            <a:endParaRPr lang="en-IN" b="0" i="0" dirty="0">
              <a:solidFill>
                <a:schemeClr val="accent4"/>
              </a:solidFill>
              <a:effectLst/>
              <a:latin typeface="Arial" panose="020B0604020202020204" pitchFamily="34" charset="0"/>
              <a:cs typeface="Arial" panose="020B0604020202020204" pitchFamily="34" charset="0"/>
            </a:endParaRPr>
          </a:p>
        </p:txBody>
      </p:sp>
      <p:sp>
        <p:nvSpPr>
          <p:cNvPr id="7" name="Rectangle 6"/>
          <p:cNvSpPr/>
          <p:nvPr/>
        </p:nvSpPr>
        <p:spPr>
          <a:xfrm>
            <a:off x="685800" y="5213694"/>
            <a:ext cx="7543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#grad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background-image: radial-gradient(red, yellow, green);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39848574"/>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1594</Words>
  <Application>Microsoft Office PowerPoint</Application>
  <PresentationFormat>On-screen Show (4:3)</PresentationFormat>
  <Paragraphs>214</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Rockwell</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2023-02-02T12:55:12Z</dcterms:modified>
</cp:coreProperties>
</file>