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handoutMasterIdLst>
    <p:handoutMasterId r:id="rId19"/>
  </p:handoutMasterIdLst>
  <p:sldIdLst>
    <p:sldId id="266" r:id="rId2"/>
    <p:sldId id="320" r:id="rId3"/>
    <p:sldId id="321" r:id="rId4"/>
    <p:sldId id="322" r:id="rId5"/>
    <p:sldId id="323" r:id="rId6"/>
    <p:sldId id="324" r:id="rId7"/>
    <p:sldId id="325" r:id="rId8"/>
    <p:sldId id="329" r:id="rId9"/>
    <p:sldId id="326" r:id="rId10"/>
    <p:sldId id="328" r:id="rId11"/>
    <p:sldId id="327" r:id="rId12"/>
    <p:sldId id="332" r:id="rId13"/>
    <p:sldId id="331" r:id="rId14"/>
    <p:sldId id="319" r:id="rId15"/>
    <p:sldId id="330" r:id="rId16"/>
    <p:sldId id="261" r:id="rId17"/>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660"/>
  </p:normalViewPr>
  <p:slideViewPr>
    <p:cSldViewPr>
      <p:cViewPr varScale="1">
        <p:scale>
          <a:sx n="85" d="100"/>
          <a:sy n="85" d="100"/>
        </p:scale>
        <p:origin x="143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2/2/2023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2/2/2023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extLst>
      <p:ext uri="{BB962C8B-B14F-4D97-AF65-F5344CB8AC3E}">
        <p14:creationId xmlns:p14="http://schemas.microsoft.com/office/powerpoint/2010/main" val="32855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E2A7042-DEED-4AA1-9E89-4A16B2572577}" type="slidenum">
              <a:rPr lang="en-US" smtClean="0"/>
              <a:pPr/>
              <a:t>16</a:t>
            </a:fld>
            <a:endParaRPr lang="en-US" dirty="0"/>
          </a:p>
        </p:txBody>
      </p:sp>
    </p:spTree>
    <p:extLst>
      <p:ext uri="{BB962C8B-B14F-4D97-AF65-F5344CB8AC3E}">
        <p14:creationId xmlns:p14="http://schemas.microsoft.com/office/powerpoint/2010/main" val="43149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2/2/2023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517232"/>
            <a:ext cx="8672946" cy="1340768"/>
          </a:xfrm>
        </p:spPr>
        <p:txBody>
          <a:bodyPr/>
          <a:lstStyle/>
          <a:p>
            <a:pPr algn="r"/>
            <a:r>
              <a:rPr lang="en-US" sz="1800" b="1" dirty="0" err="1">
                <a:solidFill>
                  <a:srgbClr val="FFFF00"/>
                </a:solidFill>
              </a:rPr>
              <a:t>M.Chitradev</a:t>
            </a:r>
            <a:r>
              <a:rPr lang="en-US" sz="1400" kern="1000" dirty="0"/>
              <a:t>.</a:t>
            </a:r>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411321" y="914400"/>
            <a:ext cx="6696744" cy="2062103"/>
          </a:xfrm>
          <a:prstGeom prst="rect">
            <a:avLst/>
          </a:prstGeom>
          <a:noFill/>
        </p:spPr>
        <p:txBody>
          <a:bodyPr wrap="square" rtlCol="0">
            <a:spAutoFit/>
          </a:bodyPr>
          <a:lstStyle/>
          <a:p>
            <a:pPr algn="ctr"/>
            <a:endParaRPr lang="en-US" sz="2800" b="1" dirty="0">
              <a:solidFill>
                <a:schemeClr val="bg1"/>
              </a:solidFill>
            </a:endParaRPr>
          </a:p>
          <a:p>
            <a:pPr algn="ctr"/>
            <a:r>
              <a:rPr lang="en-US" sz="4000" b="1" dirty="0">
                <a:solidFill>
                  <a:schemeClr val="bg1"/>
                </a:solidFill>
              </a:rPr>
              <a:t>Welcome you all </a:t>
            </a:r>
          </a:p>
          <a:p>
            <a:pPr algn="ctr"/>
            <a:r>
              <a:rPr lang="en-US" sz="3200" b="1" dirty="0">
                <a:solidFill>
                  <a:srgbClr val="FFFF00"/>
                </a:solidFill>
              </a:rPr>
              <a:t>Course: CSS</a:t>
            </a:r>
          </a:p>
          <a:p>
            <a:pPr algn="ctr"/>
            <a:r>
              <a:rPr lang="en-US" sz="2800" b="1" dirty="0">
                <a:solidFill>
                  <a:srgbClr val="FFFF00"/>
                </a:solidFill>
              </a:rPr>
              <a:t>CSS Outline</a:t>
            </a:r>
          </a:p>
        </p:txBody>
      </p:sp>
      <p:pic>
        <p:nvPicPr>
          <p:cNvPr id="1026" name="Picture 2"/>
          <p:cNvPicPr>
            <a:picLocks noChangeAspect="1" noChangeArrowheads="1"/>
          </p:cNvPicPr>
          <p:nvPr/>
        </p:nvPicPr>
        <p:blipFill>
          <a:blip r:embed="rId4" cstate="print"/>
          <a:srcRect/>
          <a:stretch>
            <a:fillRect/>
          </a:stretch>
        </p:blipFill>
        <p:spPr bwMode="auto">
          <a:xfrm>
            <a:off x="1447800" y="5749466"/>
            <a:ext cx="7336904" cy="876300"/>
          </a:xfrm>
          <a:prstGeom prst="rect">
            <a:avLst/>
          </a:prstGeom>
          <a:noFill/>
          <a:ln w="9525">
            <a:no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2286000"/>
            <a:ext cx="1183754" cy="10668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153400" cy="1938992"/>
          </a:xfrm>
          <a:prstGeom prst="rect">
            <a:avLst/>
          </a:prstGeom>
        </p:spPr>
        <p:txBody>
          <a:bodyPr wrap="square">
            <a:spAutoFit/>
          </a:bodyPr>
          <a:lstStyle/>
          <a:p>
            <a:pPr lvl="0" algn="ctr" eaLnBrk="0" fontAlgn="base" hangingPunct="0">
              <a:lnSpc>
                <a:spcPct val="150000"/>
              </a:lnSpc>
              <a:spcBef>
                <a:spcPct val="0"/>
              </a:spcBef>
              <a:spcAft>
                <a:spcPct val="0"/>
              </a:spcAft>
            </a:pPr>
            <a:r>
              <a:rPr lang="en-US" sz="2000" b="1" dirty="0">
                <a:solidFill>
                  <a:srgbClr val="1B1B1B"/>
                </a:solidFill>
                <a:latin typeface="Arial" panose="020B0604020202020204" pitchFamily="34" charset="0"/>
                <a:cs typeface="Arial" panose="020B0604020202020204" pitchFamily="34" charset="0"/>
              </a:rPr>
              <a:t>outline-offset</a:t>
            </a:r>
          </a:p>
          <a:p>
            <a:pPr lvl="0" algn="ctr" eaLnBrk="0" fontAlgn="base" hangingPunct="0">
              <a:lnSpc>
                <a:spcPct val="150000"/>
              </a:lnSpc>
              <a:spcBef>
                <a:spcPct val="0"/>
              </a:spcBef>
              <a:spcAft>
                <a:spcPct val="0"/>
              </a:spcAft>
            </a:pPr>
            <a:endParaRPr lang="en-US" sz="2000" b="1" dirty="0">
              <a:solidFill>
                <a:srgbClr val="1B1B1B"/>
              </a:solidFill>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sz="2000" dirty="0">
                <a:solidFill>
                  <a:srgbClr val="1B1B1B"/>
                </a:solidFill>
                <a:latin typeface="Arial" panose="020B0604020202020204" pitchFamily="34" charset="0"/>
                <a:cs typeface="Arial" panose="020B0604020202020204" pitchFamily="34" charset="0"/>
              </a:rPr>
              <a:t>The </a:t>
            </a:r>
            <a:r>
              <a:rPr lang="en-US" sz="2000" b="1" dirty="0">
                <a:solidFill>
                  <a:srgbClr val="1B1B1B"/>
                </a:solidFill>
                <a:latin typeface="Arial" panose="020B0604020202020204" pitchFamily="34" charset="0"/>
                <a:cs typeface="Arial" panose="020B0604020202020204" pitchFamily="34" charset="0"/>
              </a:rPr>
              <a:t>outline-offset</a:t>
            </a:r>
            <a:r>
              <a:rPr lang="en-US" sz="2000" dirty="0">
                <a:solidFill>
                  <a:srgbClr val="1B1B1B"/>
                </a:solidFill>
                <a:latin typeface="Arial" panose="020B0604020202020204" pitchFamily="34" charset="0"/>
                <a:cs typeface="Arial" panose="020B0604020202020204" pitchFamily="34" charset="0"/>
              </a:rPr>
              <a:t> CSS property sets the amount of space between an outline and the edge or border of an element.</a:t>
            </a: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1752600" y="2133600"/>
            <a:ext cx="5858858" cy="1420325"/>
          </a:xfrm>
          <a:prstGeom prst="rect">
            <a:avLst/>
          </a:prstGeom>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outline-offset: 4px;</a:t>
            </a:r>
          </a:p>
          <a:p>
            <a:pPr>
              <a:lnSpc>
                <a:spcPct val="150000"/>
              </a:lnSpc>
            </a:pPr>
            <a:r>
              <a:rPr lang="en-IN" sz="2000" dirty="0">
                <a:latin typeface="Arial" panose="020B0604020202020204" pitchFamily="34" charset="0"/>
                <a:cs typeface="Arial" panose="020B0604020202020204" pitchFamily="34" charset="0"/>
              </a:rPr>
              <a:t>outline-offset: .6rem;</a:t>
            </a:r>
          </a:p>
          <a:p>
            <a:pPr>
              <a:lnSpc>
                <a:spcPct val="150000"/>
              </a:lnSpc>
            </a:pPr>
            <a:r>
              <a:rPr lang="en-IN" sz="2000" dirty="0">
                <a:latin typeface="Arial" panose="020B0604020202020204" pitchFamily="34" charset="0"/>
                <a:cs typeface="Arial" panose="020B0604020202020204" pitchFamily="34" charset="0"/>
              </a:rPr>
              <a:t>outline-offset: 12px; outline: 5px dashed blue;</a:t>
            </a:r>
          </a:p>
        </p:txBody>
      </p:sp>
      <p:sp>
        <p:nvSpPr>
          <p:cNvPr id="7" name="Rectangle 6"/>
          <p:cNvSpPr/>
          <p:nvPr/>
        </p:nvSpPr>
        <p:spPr>
          <a:xfrm>
            <a:off x="292750" y="4114800"/>
            <a:ext cx="4801314" cy="369332"/>
          </a:xfrm>
          <a:prstGeom prst="rect">
            <a:avLst/>
          </a:prstGeom>
        </p:spPr>
        <p:txBody>
          <a:bodyPr wrap="none">
            <a:spAutoFit/>
          </a:bodyPr>
          <a:lstStyle/>
          <a:p>
            <a:r>
              <a:rPr lang="en-IN" dirty="0">
                <a:solidFill>
                  <a:srgbClr val="FF0000"/>
                </a:solidFill>
                <a:latin typeface="Arial" panose="020B0604020202020204" pitchFamily="34" charset="0"/>
                <a:cs typeface="Arial" panose="020B0604020202020204" pitchFamily="34" charset="0"/>
              </a:rPr>
              <a:t>&lt;p&gt;Gallia est omnis divisa in partes tres.&lt;/p&gt;</a:t>
            </a:r>
          </a:p>
        </p:txBody>
      </p:sp>
      <p:sp>
        <p:nvSpPr>
          <p:cNvPr id="8" name="Rectangle 7"/>
          <p:cNvSpPr/>
          <p:nvPr/>
        </p:nvSpPr>
        <p:spPr>
          <a:xfrm>
            <a:off x="304800" y="4648200"/>
            <a:ext cx="4572000" cy="2031325"/>
          </a:xfrm>
          <a:prstGeom prst="rect">
            <a:avLst/>
          </a:prstGeom>
        </p:spPr>
        <p:txBody>
          <a:bodyPr>
            <a:spAutoFit/>
          </a:bodyPr>
          <a:lstStyle/>
          <a:p>
            <a:r>
              <a:rPr lang="en-IN" dirty="0">
                <a:solidFill>
                  <a:srgbClr val="FF0000"/>
                </a:solidFill>
                <a:latin typeface="Arial" panose="020B0604020202020204" pitchFamily="34" charset="0"/>
                <a:cs typeface="Arial" panose="020B0604020202020204" pitchFamily="34" charset="0"/>
              </a:rPr>
              <a:t>p {</a:t>
            </a:r>
          </a:p>
          <a:p>
            <a:r>
              <a:rPr lang="en-IN" dirty="0">
                <a:solidFill>
                  <a:srgbClr val="FF0000"/>
                </a:solidFill>
                <a:latin typeface="Arial" panose="020B0604020202020204" pitchFamily="34" charset="0"/>
                <a:cs typeface="Arial" panose="020B0604020202020204" pitchFamily="34" charset="0"/>
              </a:rPr>
              <a:t>  outline: 1px dashed red;</a:t>
            </a:r>
          </a:p>
          <a:p>
            <a:r>
              <a:rPr lang="en-IN" dirty="0">
                <a:solidFill>
                  <a:srgbClr val="FF0000"/>
                </a:solidFill>
                <a:latin typeface="Arial" panose="020B0604020202020204" pitchFamily="34" charset="0"/>
                <a:cs typeface="Arial" panose="020B0604020202020204" pitchFamily="34" charset="0"/>
              </a:rPr>
              <a:t>  outline-offset: 10px;</a:t>
            </a:r>
          </a:p>
          <a:p>
            <a:r>
              <a:rPr lang="en-IN" dirty="0">
                <a:solidFill>
                  <a:srgbClr val="FF0000"/>
                </a:solidFill>
                <a:latin typeface="Arial" panose="020B0604020202020204" pitchFamily="34" charset="0"/>
                <a:cs typeface="Arial" panose="020B0604020202020204" pitchFamily="34" charset="0"/>
              </a:rPr>
              <a:t>  background: yellow;</a:t>
            </a:r>
          </a:p>
          <a:p>
            <a:r>
              <a:rPr lang="en-IN" dirty="0">
                <a:solidFill>
                  <a:srgbClr val="FF0000"/>
                </a:solidFill>
                <a:latin typeface="Arial" panose="020B0604020202020204" pitchFamily="34" charset="0"/>
                <a:cs typeface="Arial" panose="020B0604020202020204" pitchFamily="34" charset="0"/>
              </a:rPr>
              <a:t>  border: 1px solid blue;</a:t>
            </a:r>
          </a:p>
          <a:p>
            <a:r>
              <a:rPr lang="en-IN" dirty="0">
                <a:solidFill>
                  <a:srgbClr val="FF0000"/>
                </a:solidFill>
                <a:latin typeface="Arial" panose="020B0604020202020204" pitchFamily="34" charset="0"/>
                <a:cs typeface="Arial" panose="020B0604020202020204" pitchFamily="34" charset="0"/>
              </a:rPr>
              <a:t>  margin: 15px;</a:t>
            </a:r>
          </a:p>
          <a:p>
            <a:r>
              <a:rPr lang="en-IN"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580742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6439"/>
            <a:ext cx="7620000" cy="2343655"/>
          </a:xfrm>
          <a:prstGeom prst="rect">
            <a:avLst/>
          </a:prstGeom>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outline: solid;</a:t>
            </a:r>
          </a:p>
          <a:p>
            <a:pPr>
              <a:lnSpc>
                <a:spcPct val="150000"/>
              </a:lnSpc>
            </a:pPr>
            <a:r>
              <a:rPr lang="en-IN" sz="2000" dirty="0">
                <a:latin typeface="Arial" panose="020B0604020202020204" pitchFamily="34" charset="0"/>
                <a:cs typeface="Arial" panose="020B0604020202020204" pitchFamily="34" charset="0"/>
              </a:rPr>
              <a:t>outline: dashed red;</a:t>
            </a:r>
          </a:p>
          <a:p>
            <a:pPr>
              <a:lnSpc>
                <a:spcPct val="150000"/>
              </a:lnSpc>
            </a:pPr>
            <a:r>
              <a:rPr lang="en-IN" sz="2000" dirty="0">
                <a:latin typeface="Arial" panose="020B0604020202020204" pitchFamily="34" charset="0"/>
                <a:cs typeface="Arial" panose="020B0604020202020204" pitchFamily="34" charset="0"/>
              </a:rPr>
              <a:t>outline: 1rem solid;</a:t>
            </a:r>
          </a:p>
          <a:p>
            <a:pPr>
              <a:lnSpc>
                <a:spcPct val="150000"/>
              </a:lnSpc>
            </a:pPr>
            <a:r>
              <a:rPr lang="en-IN" sz="2000" dirty="0">
                <a:latin typeface="Arial" panose="020B0604020202020204" pitchFamily="34" charset="0"/>
                <a:cs typeface="Arial" panose="020B0604020202020204" pitchFamily="34" charset="0"/>
              </a:rPr>
              <a:t>outline: thick double #32a1ce;</a:t>
            </a:r>
          </a:p>
          <a:p>
            <a:pPr>
              <a:lnSpc>
                <a:spcPct val="150000"/>
              </a:lnSpc>
            </a:pPr>
            <a:r>
              <a:rPr lang="en-IN" sz="2000" dirty="0">
                <a:latin typeface="Arial" panose="020B0604020202020204" pitchFamily="34" charset="0"/>
                <a:cs typeface="Arial" panose="020B0604020202020204" pitchFamily="34" charset="0"/>
              </a:rPr>
              <a:t>outline: 8px ridge rgba(170, 50, 220, .6); border-radius: 2rem;</a:t>
            </a:r>
          </a:p>
        </p:txBody>
      </p:sp>
      <p:sp>
        <p:nvSpPr>
          <p:cNvPr id="5" name="Rectangle 4"/>
          <p:cNvSpPr/>
          <p:nvPr/>
        </p:nvSpPr>
        <p:spPr>
          <a:xfrm>
            <a:off x="152400" y="2552481"/>
            <a:ext cx="7772400" cy="369332"/>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&lt;a href="#"&gt;This link has a special focus style.&lt;/a&gt;</a:t>
            </a:r>
          </a:p>
        </p:txBody>
      </p:sp>
      <p:sp>
        <p:nvSpPr>
          <p:cNvPr id="6" name="Rectangle 5"/>
          <p:cNvSpPr/>
          <p:nvPr/>
        </p:nvSpPr>
        <p:spPr>
          <a:xfrm>
            <a:off x="165278" y="3101662"/>
            <a:ext cx="8064321" cy="3416320"/>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a {</a:t>
            </a:r>
          </a:p>
          <a:p>
            <a:r>
              <a:rPr lang="en-IN" dirty="0">
                <a:solidFill>
                  <a:srgbClr val="FF0000"/>
                </a:solidFill>
                <a:latin typeface="Arial" panose="020B0604020202020204" pitchFamily="34" charset="0"/>
                <a:cs typeface="Arial" panose="020B0604020202020204" pitchFamily="34" charset="0"/>
              </a:rPr>
              <a:t>  border: 1px solid;</a:t>
            </a:r>
          </a:p>
          <a:p>
            <a:r>
              <a:rPr lang="en-IN" dirty="0">
                <a:solidFill>
                  <a:srgbClr val="FF0000"/>
                </a:solidFill>
                <a:latin typeface="Arial" panose="020B0604020202020204" pitchFamily="34" charset="0"/>
                <a:cs typeface="Arial" panose="020B0604020202020204" pitchFamily="34" charset="0"/>
              </a:rPr>
              <a:t>  border-radius: 3px;</a:t>
            </a:r>
          </a:p>
          <a:p>
            <a:r>
              <a:rPr lang="en-IN" dirty="0">
                <a:solidFill>
                  <a:srgbClr val="FF0000"/>
                </a:solidFill>
                <a:latin typeface="Arial" panose="020B0604020202020204" pitchFamily="34" charset="0"/>
                <a:cs typeface="Arial" panose="020B0604020202020204" pitchFamily="34" charset="0"/>
              </a:rPr>
              <a:t>  display: inline-block;</a:t>
            </a:r>
          </a:p>
          <a:p>
            <a:r>
              <a:rPr lang="en-IN" dirty="0">
                <a:solidFill>
                  <a:srgbClr val="FF0000"/>
                </a:solidFill>
                <a:latin typeface="Arial" panose="020B0604020202020204" pitchFamily="34" charset="0"/>
                <a:cs typeface="Arial" panose="020B0604020202020204" pitchFamily="34" charset="0"/>
              </a:rPr>
              <a:t>  margin: 10px;</a:t>
            </a:r>
          </a:p>
          <a:p>
            <a:r>
              <a:rPr lang="en-IN" dirty="0">
                <a:solidFill>
                  <a:srgbClr val="FF0000"/>
                </a:solidFill>
                <a:latin typeface="Arial" panose="020B0604020202020204" pitchFamily="34" charset="0"/>
                <a:cs typeface="Arial" panose="020B0604020202020204" pitchFamily="34" charset="0"/>
              </a:rPr>
              <a:t>  padding: 5px;</a:t>
            </a:r>
          </a:p>
          <a:p>
            <a:r>
              <a:rPr lang="en-IN" dirty="0">
                <a:solidFill>
                  <a:srgbClr val="FF0000"/>
                </a:solidFill>
                <a:latin typeface="Arial" panose="020B0604020202020204" pitchFamily="34" charset="0"/>
                <a:cs typeface="Arial" panose="020B0604020202020204" pitchFamily="34" charset="0"/>
              </a:rPr>
              <a:t>}</a:t>
            </a:r>
          </a:p>
          <a:p>
            <a:r>
              <a:rPr lang="en-IN" dirty="0">
                <a:solidFill>
                  <a:srgbClr val="FF0000"/>
                </a:solidFill>
                <a:latin typeface="Arial" panose="020B0604020202020204" pitchFamily="34" charset="0"/>
                <a:cs typeface="Arial" panose="020B0604020202020204" pitchFamily="34" charset="0"/>
              </a:rPr>
              <a:t>a:focus {</a:t>
            </a:r>
          </a:p>
          <a:p>
            <a:r>
              <a:rPr lang="en-IN" dirty="0">
                <a:solidFill>
                  <a:srgbClr val="FF0000"/>
                </a:solidFill>
                <a:latin typeface="Arial" panose="020B0604020202020204" pitchFamily="34" charset="0"/>
                <a:cs typeface="Arial" panose="020B0604020202020204" pitchFamily="34" charset="0"/>
              </a:rPr>
              <a:t>  outline: 4px dotted #e73;</a:t>
            </a:r>
          </a:p>
          <a:p>
            <a:r>
              <a:rPr lang="en-IN" dirty="0">
                <a:solidFill>
                  <a:srgbClr val="FF0000"/>
                </a:solidFill>
                <a:latin typeface="Arial" panose="020B0604020202020204" pitchFamily="34" charset="0"/>
                <a:cs typeface="Arial" panose="020B0604020202020204" pitchFamily="34" charset="0"/>
              </a:rPr>
              <a:t>  outline-offset: 4px;</a:t>
            </a:r>
          </a:p>
          <a:p>
            <a:r>
              <a:rPr lang="en-IN" dirty="0">
                <a:solidFill>
                  <a:srgbClr val="FF0000"/>
                </a:solidFill>
                <a:latin typeface="Arial" panose="020B0604020202020204" pitchFamily="34" charset="0"/>
                <a:cs typeface="Arial" panose="020B0604020202020204" pitchFamily="34" charset="0"/>
              </a:rPr>
              <a:t>  background: #ffa;</a:t>
            </a:r>
          </a:p>
          <a:p>
            <a:r>
              <a:rPr lang="en-IN"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078352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SS Outline vs Border - differences, advantages, and disadvantages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12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1351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13" y="0"/>
            <a:ext cx="8305800" cy="6960303"/>
          </a:xfrm>
          <a:prstGeom prst="rect">
            <a:avLst/>
          </a:prstGeom>
        </p:spPr>
        <p:txBody>
          <a:bodyPr wrap="square">
            <a:spAutoFit/>
          </a:bodyPr>
          <a:lstStyle/>
          <a:p>
            <a:pPr algn="ctr" fontAlgn="base">
              <a:lnSpc>
                <a:spcPct val="150000"/>
              </a:lnSpc>
            </a:pPr>
            <a:r>
              <a:rPr lang="en-IN" sz="2000" b="1" dirty="0">
                <a:solidFill>
                  <a:srgbClr val="262626"/>
                </a:solidFill>
                <a:latin typeface="Arial" panose="020B0604020202020204" pitchFamily="34" charset="0"/>
                <a:cs typeface="Arial" panose="020B0604020202020204" pitchFamily="34" charset="0"/>
              </a:rPr>
              <a:t>Outlines Vs Borders</a:t>
            </a:r>
          </a:p>
          <a:p>
            <a:pPr fontAlgn="base">
              <a:lnSpc>
                <a:spcPct val="150000"/>
              </a:lnSpc>
            </a:pPr>
            <a:r>
              <a:rPr lang="en-IN" sz="2000" dirty="0">
                <a:solidFill>
                  <a:srgbClr val="414141"/>
                </a:solidFill>
                <a:latin typeface="Arial" panose="020B0604020202020204" pitchFamily="34" charset="0"/>
                <a:cs typeface="Arial" panose="020B0604020202020204" pitchFamily="34" charset="0"/>
              </a:rPr>
              <a:t>An outline looks very similar to the border, but it differs from border in the following ways:</a:t>
            </a:r>
          </a:p>
          <a:p>
            <a:pPr marL="342900" indent="-342900">
              <a:lnSpc>
                <a:spcPct val="150000"/>
              </a:lnSpc>
              <a:buFont typeface="Wingdings" panose="05000000000000000000" pitchFamily="2" charset="2"/>
              <a:buChar char="q"/>
            </a:pPr>
            <a:r>
              <a:rPr lang="en-IN" sz="2000" dirty="0">
                <a:solidFill>
                  <a:srgbClr val="414141"/>
                </a:solidFill>
                <a:latin typeface="Arial" panose="020B0604020202020204" pitchFamily="34" charset="0"/>
                <a:cs typeface="Arial" panose="020B0604020202020204" pitchFamily="34" charset="0"/>
              </a:rPr>
              <a:t>Outlines do not take up space, because they always placed on top of the box of the element which may cause them to overlap other elements on the page.</a:t>
            </a:r>
          </a:p>
          <a:p>
            <a:pPr marL="342900" indent="-342900">
              <a:lnSpc>
                <a:spcPct val="150000"/>
              </a:lnSpc>
              <a:buFont typeface="Wingdings" panose="05000000000000000000" pitchFamily="2" charset="2"/>
              <a:buChar char="q"/>
            </a:pPr>
            <a:r>
              <a:rPr lang="en-IN" sz="2000" dirty="0">
                <a:solidFill>
                  <a:srgbClr val="414141"/>
                </a:solidFill>
                <a:latin typeface="Arial" panose="020B0604020202020204" pitchFamily="34" charset="0"/>
                <a:cs typeface="Arial" panose="020B0604020202020204" pitchFamily="34" charset="0"/>
              </a:rPr>
              <a:t>Unlike borders, outlines won't allow us to set each edge to a different width, or set different colors and styles for each edge. An outline is the same on all sides.</a:t>
            </a:r>
          </a:p>
          <a:p>
            <a:pPr marL="342900" indent="-342900">
              <a:lnSpc>
                <a:spcPct val="150000"/>
              </a:lnSpc>
              <a:buFont typeface="Wingdings" panose="05000000000000000000" pitchFamily="2" charset="2"/>
              <a:buChar char="q"/>
            </a:pPr>
            <a:r>
              <a:rPr lang="en-IN" sz="2000" dirty="0">
                <a:solidFill>
                  <a:srgbClr val="414141"/>
                </a:solidFill>
                <a:latin typeface="Arial" panose="020B0604020202020204" pitchFamily="34" charset="0"/>
                <a:cs typeface="Arial" panose="020B0604020202020204" pitchFamily="34" charset="0"/>
              </a:rPr>
              <a:t>Outlines do not have any impact on surrounding elements apart from overlapping.</a:t>
            </a:r>
          </a:p>
          <a:p>
            <a:pPr marL="342900" indent="-342900">
              <a:lnSpc>
                <a:spcPct val="150000"/>
              </a:lnSpc>
              <a:buFont typeface="Wingdings" panose="05000000000000000000" pitchFamily="2" charset="2"/>
              <a:buChar char="q"/>
            </a:pPr>
            <a:r>
              <a:rPr lang="en-IN" sz="2000" dirty="0">
                <a:solidFill>
                  <a:srgbClr val="414141"/>
                </a:solidFill>
                <a:latin typeface="Arial" panose="020B0604020202020204" pitchFamily="34" charset="0"/>
                <a:cs typeface="Arial" panose="020B0604020202020204" pitchFamily="34" charset="0"/>
              </a:rPr>
              <a:t>Unlike borders, outlines do not change the size or position of the element.</a:t>
            </a:r>
          </a:p>
          <a:p>
            <a:pPr marL="342900" indent="-342900">
              <a:lnSpc>
                <a:spcPct val="150000"/>
              </a:lnSpc>
              <a:buFont typeface="Wingdings" panose="05000000000000000000" pitchFamily="2" charset="2"/>
              <a:buChar char="q"/>
            </a:pPr>
            <a:r>
              <a:rPr lang="en-IN" sz="2000" dirty="0">
                <a:solidFill>
                  <a:srgbClr val="414141"/>
                </a:solidFill>
                <a:latin typeface="Arial" panose="020B0604020202020204" pitchFamily="34" charset="0"/>
                <a:cs typeface="Arial" panose="020B0604020202020204" pitchFamily="34" charset="0"/>
              </a:rPr>
              <a:t>Outlines may be non-rectangular, but you cannot create circular outlines.</a:t>
            </a:r>
            <a:endParaRPr lang="en-IN" sz="2000" b="0" i="0" dirty="0">
              <a:solidFill>
                <a:srgbClr val="41414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2847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ownload THUMBS UP Free PNG transparent image and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219200"/>
            <a:ext cx="23399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057400"/>
            <a:ext cx="5624162" cy="3505200"/>
          </a:xfrm>
          <a:prstGeom prst="rect">
            <a:avLst/>
          </a:prstGeom>
        </p:spPr>
      </p:pic>
    </p:spTree>
    <p:extLst>
      <p:ext uri="{BB962C8B-B14F-4D97-AF65-F5344CB8AC3E}">
        <p14:creationId xmlns:p14="http://schemas.microsoft.com/office/powerpoint/2010/main" val="8990448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8229600" cy="4629150"/>
          </a:xfrm>
          <a:prstGeom prst="rect">
            <a:avLst/>
          </a:prstGeom>
        </p:spPr>
      </p:pic>
    </p:spTree>
    <p:extLst>
      <p:ext uri="{BB962C8B-B14F-4D97-AF65-F5344CB8AC3E}">
        <p14:creationId xmlns:p14="http://schemas.microsoft.com/office/powerpoint/2010/main" val="5943905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p>
            <a:pPr algn="ctr"/>
            <a:r>
              <a:rPr lang="en-US" sz="8800" b="1" dirty="0">
                <a:latin typeface="Rockwell" pitchFamily="18" charset="0"/>
              </a:rPr>
              <a:t>Thank You</a:t>
            </a: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600200"/>
            <a:ext cx="7762875" cy="4305300"/>
          </a:xfrm>
          <a:prstGeom prst="rect">
            <a:avLst/>
          </a:prstGeom>
        </p:spPr>
      </p:pic>
    </p:spTree>
    <p:extLst>
      <p:ext uri="{BB962C8B-B14F-4D97-AF65-F5344CB8AC3E}">
        <p14:creationId xmlns:p14="http://schemas.microsoft.com/office/powerpoint/2010/main" val="3214733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600200"/>
            <a:ext cx="8382000" cy="3477875"/>
          </a:xfrm>
          <a:prstGeom prst="rect">
            <a:avLst/>
          </a:prstGeom>
        </p:spPr>
        <p:txBody>
          <a:bodyPr wrap="square">
            <a:spAutoFit/>
          </a:bodyPr>
          <a:lstStyle/>
          <a:p>
            <a:pPr algn="ctr"/>
            <a:r>
              <a:rPr lang="en-IN" sz="2000" b="1" dirty="0">
                <a:latin typeface="Arial" panose="020B0604020202020204" pitchFamily="34" charset="0"/>
                <a:cs typeface="Arial" panose="020B0604020202020204" pitchFamily="34" charset="0"/>
              </a:rPr>
              <a:t>CSS Outline Properties</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The CSS outline properties allow you to define an outline area around an</a:t>
            </a:r>
          </a:p>
          <a:p>
            <a:pPr algn="just"/>
            <a:r>
              <a:rPr lang="en-IN" sz="2000" dirty="0">
                <a:latin typeface="Arial" panose="020B0604020202020204" pitchFamily="34" charset="0"/>
                <a:cs typeface="Arial" panose="020B0604020202020204" pitchFamily="34" charset="0"/>
              </a:rPr>
              <a:t>element's box.</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An outline is a line that is drawn just outside the border edge of the elements. Outlines are generally used to indicate focus or active states of the elements such as buttons, links, form fields, etc.</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The following section describes how to set the style, color, and width of the outline.</a:t>
            </a:r>
          </a:p>
        </p:txBody>
      </p:sp>
    </p:spTree>
    <p:extLst>
      <p:ext uri="{BB962C8B-B14F-4D97-AF65-F5344CB8AC3E}">
        <p14:creationId xmlns:p14="http://schemas.microsoft.com/office/powerpoint/2010/main" val="3660127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077200" cy="3477875"/>
          </a:xfrm>
          <a:prstGeom prst="rect">
            <a:avLst/>
          </a:prstGeom>
        </p:spPr>
        <p:txBody>
          <a:bodyPr wrap="square">
            <a:spAutoFit/>
          </a:bodyPr>
          <a:lstStyle/>
          <a:p>
            <a:pPr algn="ctr"/>
            <a:r>
              <a:rPr lang="en-IN" sz="2000" b="1" dirty="0">
                <a:latin typeface="Arial" panose="020B0604020202020204" pitchFamily="34" charset="0"/>
                <a:cs typeface="Arial" panose="020B0604020202020204" pitchFamily="34" charset="0"/>
              </a:rPr>
              <a:t>Different Outline Styles</a:t>
            </a:r>
          </a:p>
          <a:p>
            <a:endParaRPr lang="en-IN" sz="2000" dirty="0">
              <a:latin typeface="Arial" panose="020B0604020202020204" pitchFamily="34" charset="0"/>
              <a:cs typeface="Arial" panose="020B0604020202020204" pitchFamily="34" charset="0"/>
            </a:endParaRPr>
          </a:p>
          <a:p>
            <a:pPr algn="just">
              <a:lnSpc>
                <a:spcPct val="150000"/>
              </a:lnSpc>
            </a:pPr>
            <a:r>
              <a:rPr lang="en-IN" sz="2000" dirty="0">
                <a:latin typeface="Arial" panose="020B0604020202020204" pitchFamily="34" charset="0"/>
                <a:cs typeface="Arial" panose="020B0604020202020204" pitchFamily="34" charset="0"/>
              </a:rPr>
              <a:t>The outline-style property sets the style of an element's outline such</a:t>
            </a:r>
          </a:p>
          <a:p>
            <a:pPr algn="just">
              <a:lnSpc>
                <a:spcPct val="150000"/>
              </a:lnSpc>
            </a:pPr>
            <a:r>
              <a:rPr lang="en-IN" sz="2000" dirty="0">
                <a:latin typeface="Arial" panose="020B0604020202020204" pitchFamily="34" charset="0"/>
                <a:cs typeface="Arial" panose="020B0604020202020204" pitchFamily="34" charset="0"/>
              </a:rPr>
              <a:t>as: solid, dotted, etc.</a:t>
            </a:r>
          </a:p>
          <a:p>
            <a:pPr algn="just">
              <a:lnSpc>
                <a:spcPct val="150000"/>
              </a:lnSpc>
            </a:pPr>
            <a:endParaRPr lang="en-IN" sz="2000" dirty="0">
              <a:latin typeface="Arial" panose="020B0604020202020204" pitchFamily="34" charset="0"/>
              <a:cs typeface="Arial" panose="020B0604020202020204" pitchFamily="34" charset="0"/>
            </a:endParaRPr>
          </a:p>
          <a:p>
            <a:pPr algn="just">
              <a:lnSpc>
                <a:spcPct val="150000"/>
              </a:lnSpc>
            </a:pPr>
            <a:r>
              <a:rPr lang="en-IN" sz="2000" dirty="0">
                <a:latin typeface="Arial" panose="020B0604020202020204" pitchFamily="34" charset="0"/>
                <a:cs typeface="Arial" panose="020B0604020202020204" pitchFamily="34" charset="0"/>
              </a:rPr>
              <a:t>The outline-style property can have one of the following</a:t>
            </a:r>
          </a:p>
          <a:p>
            <a:pPr algn="just">
              <a:lnSpc>
                <a:spcPct val="150000"/>
              </a:lnSpc>
            </a:pPr>
            <a:r>
              <a:rPr lang="en-IN" sz="2000" dirty="0">
                <a:latin typeface="Arial" panose="020B0604020202020204" pitchFamily="34" charset="0"/>
                <a:cs typeface="Arial" panose="020B0604020202020204" pitchFamily="34" charset="0"/>
              </a:rPr>
              <a:t>values: none, solid, dashed, dotted, double, inset, outset, groove, and ridge.</a:t>
            </a:r>
          </a:p>
        </p:txBody>
      </p:sp>
    </p:spTree>
    <p:extLst>
      <p:ext uri="{BB962C8B-B14F-4D97-AF65-F5344CB8AC3E}">
        <p14:creationId xmlns:p14="http://schemas.microsoft.com/office/powerpoint/2010/main" val="28322967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utline-style | Codr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6791325"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0930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85800"/>
            <a:ext cx="4572000" cy="3477875"/>
          </a:xfrm>
          <a:prstGeom prst="rect">
            <a:avLst/>
          </a:prstGeom>
        </p:spPr>
        <p:txBody>
          <a:bodyPr>
            <a:spAutoFit/>
          </a:bodyPr>
          <a:lstStyle/>
          <a:p>
            <a:r>
              <a:rPr lang="en-IN" sz="2000" dirty="0">
                <a:latin typeface="Arial" panose="020B0604020202020204" pitchFamily="34" charset="0"/>
                <a:cs typeface="Arial" panose="020B0604020202020204" pitchFamily="34" charset="0"/>
              </a:rPr>
              <a:t>h1 {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outline-style: dotted;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p {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outline-style: ridge;</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209075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82341"/>
            <a:ext cx="8305800" cy="4093428"/>
          </a:xfrm>
          <a:prstGeom prst="rect">
            <a:avLst/>
          </a:prstGeom>
        </p:spPr>
        <p:txBody>
          <a:bodyPr wrap="square">
            <a:spAutoFit/>
          </a:bodyPr>
          <a:lstStyle/>
          <a:p>
            <a:pPr algn="ctr"/>
            <a:r>
              <a:rPr lang="en-IN" sz="2000" b="1" dirty="0">
                <a:latin typeface="Arial" panose="020B0604020202020204" pitchFamily="34" charset="0"/>
                <a:cs typeface="Arial" panose="020B0604020202020204" pitchFamily="34" charset="0"/>
              </a:rPr>
              <a:t>Outline Width</a:t>
            </a:r>
          </a:p>
          <a:p>
            <a:pPr algn="ctr"/>
            <a:endParaRPr lang="en-IN" sz="2000" b="1"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The outline-width property specifies the width of the outline to be added on an element.</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p {</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outline-style: dashed;</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outline-width: 10px;</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955438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828800"/>
            <a:ext cx="5410200" cy="224676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outline-width: 12px;</a:t>
            </a:r>
          </a:p>
          <a:p>
            <a:endParaRPr lang="en-US"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outline-width: thin;</a:t>
            </a:r>
          </a:p>
          <a:p>
            <a:endParaRPr lang="en-US"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outline-width: medium;</a:t>
            </a:r>
          </a:p>
          <a:p>
            <a:endParaRPr lang="en-US"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outline-width: thick;</a:t>
            </a:r>
          </a:p>
        </p:txBody>
      </p:sp>
    </p:spTree>
    <p:extLst>
      <p:ext uri="{BB962C8B-B14F-4D97-AF65-F5344CB8AC3E}">
        <p14:creationId xmlns:p14="http://schemas.microsoft.com/office/powerpoint/2010/main" val="9473019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305342"/>
            <a:ext cx="8077200" cy="4708981"/>
          </a:xfrm>
          <a:prstGeom prst="rect">
            <a:avLst/>
          </a:prstGeom>
        </p:spPr>
        <p:txBody>
          <a:bodyPr wrap="square">
            <a:spAutoFit/>
          </a:bodyPr>
          <a:lstStyle/>
          <a:p>
            <a:pPr algn="ctr"/>
            <a:r>
              <a:rPr lang="en-IN" sz="2000" b="1" dirty="0">
                <a:latin typeface="Arial" panose="020B0604020202020204" pitchFamily="34" charset="0"/>
                <a:cs typeface="Arial" panose="020B0604020202020204" pitchFamily="34" charset="0"/>
              </a:rPr>
              <a:t>Outline Color</a:t>
            </a:r>
          </a:p>
          <a:p>
            <a:pPr algn="ctr"/>
            <a:endParaRPr lang="en-IN" sz="2000" b="1"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The outline-color property sets the color of the outline.</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This property accepts the same values as those used for the color property.</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p {</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outline-style: solid;</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outline-color: #0000ff;</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06943710"/>
      </p:ext>
    </p:extLst>
  </p:cSld>
  <p:clrMapOvr>
    <a:masterClrMapping/>
  </p:clrMapOvr>
  <p:transition>
    <p:fade/>
  </p:transition>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566</Words>
  <Application>Microsoft Office PowerPoint</Application>
  <PresentationFormat>On-screen Show (4:3)</PresentationFormat>
  <Paragraphs>106</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Rockwell</vt:lpstr>
      <vt:lpstr>Wingdings</vt: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2022-05-17T09:40:20Z</dcterms:created>
  <dcterms:modified xsi:type="dcterms:W3CDTF">2023-02-02T12:42:26Z</dcterms:modified>
</cp:coreProperties>
</file>