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9"/>
  </p:notesMasterIdLst>
  <p:handoutMasterIdLst>
    <p:handoutMasterId r:id="rId30"/>
  </p:handoutMasterIdLst>
  <p:sldIdLst>
    <p:sldId id="266" r:id="rId2"/>
    <p:sldId id="472" r:id="rId3"/>
    <p:sldId id="473" r:id="rId4"/>
    <p:sldId id="474" r:id="rId5"/>
    <p:sldId id="471" r:id="rId6"/>
    <p:sldId id="304" r:id="rId7"/>
    <p:sldId id="478" r:id="rId8"/>
    <p:sldId id="477" r:id="rId9"/>
    <p:sldId id="482" r:id="rId10"/>
    <p:sldId id="309" r:id="rId11"/>
    <p:sldId id="475" r:id="rId12"/>
    <p:sldId id="476" r:id="rId13"/>
    <p:sldId id="479" r:id="rId14"/>
    <p:sldId id="480" r:id="rId15"/>
    <p:sldId id="481" r:id="rId16"/>
    <p:sldId id="490" r:id="rId17"/>
    <p:sldId id="484" r:id="rId18"/>
    <p:sldId id="483" r:id="rId19"/>
    <p:sldId id="485" r:id="rId20"/>
    <p:sldId id="486" r:id="rId21"/>
    <p:sldId id="487" r:id="rId22"/>
    <p:sldId id="489" r:id="rId23"/>
    <p:sldId id="491" r:id="rId24"/>
    <p:sldId id="488" r:id="rId25"/>
    <p:sldId id="492" r:id="rId26"/>
    <p:sldId id="493" r:id="rId27"/>
    <p:sldId id="261" r:id="rId28"/>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1" autoAdjust="0"/>
    <p:restoredTop sz="94660"/>
  </p:normalViewPr>
  <p:slideViewPr>
    <p:cSldViewPr>
      <p:cViewPr varScale="1">
        <p:scale>
          <a:sx n="74" d="100"/>
          <a:sy n="74" d="100"/>
        </p:scale>
        <p:origin x="130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1/11/2023</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dirty="0"/>
          </a:p>
        </p:txBody>
      </p:sp>
    </p:spTree>
    <p:extLst>
      <p:ext uri="{BB962C8B-B14F-4D97-AF65-F5344CB8AC3E}">
        <p14:creationId xmlns:p14="http://schemas.microsoft.com/office/powerpoint/2010/main" val="137600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1/11/2023</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dirty="0"/>
          </a:p>
        </p:txBody>
      </p:sp>
    </p:spTree>
    <p:extLst>
      <p:ext uri="{BB962C8B-B14F-4D97-AF65-F5344CB8AC3E}">
        <p14:creationId xmlns:p14="http://schemas.microsoft.com/office/powerpoint/2010/main" val="341756801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1</a:t>
            </a:fld>
            <a:endParaRPr lang="en-US" dirty="0"/>
          </a:p>
        </p:txBody>
      </p:sp>
    </p:spTree>
    <p:extLst>
      <p:ext uri="{BB962C8B-B14F-4D97-AF65-F5344CB8AC3E}">
        <p14:creationId xmlns:p14="http://schemas.microsoft.com/office/powerpoint/2010/main" val="32855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BE2A7042-DEED-4AA1-9E89-4A16B2572577}" type="slidenum">
              <a:rPr lang="en-US" smtClean="0"/>
              <a:pPr/>
              <a:t>27</a:t>
            </a:fld>
            <a:endParaRPr lang="en-US" dirty="0"/>
          </a:p>
        </p:txBody>
      </p:sp>
    </p:spTree>
    <p:extLst>
      <p:ext uri="{BB962C8B-B14F-4D97-AF65-F5344CB8AC3E}">
        <p14:creationId xmlns:p14="http://schemas.microsoft.com/office/powerpoint/2010/main" val="43149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bum Cover">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7467600" y="133350"/>
            <a:ext cx="1447800" cy="5257800"/>
          </a:xfrm>
          <a:prstGeom prst="rect">
            <a:avLst/>
          </a:prstGeom>
          <a:solidFill>
            <a:schemeClr val="accent3"/>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a:t>Click to add photo album title</a:t>
            </a:r>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1" name="Rectangle 10"/>
          <p:cNvSpPr>
            <a:spLocks noGrp="1"/>
          </p:cNvSpPr>
          <p:nvPr>
            <p:ph type="dt" sz="half" idx="12"/>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13" name="Rectangle 12"/>
          <p:cNvSpPr>
            <a:spLocks noGrp="1"/>
          </p:cNvSpPr>
          <p:nvPr>
            <p:ph type="sldNum" sz="quarter" idx="13"/>
          </p:nvPr>
        </p:nvSpPr>
        <p:spPr/>
        <p:txBody>
          <a:bodyPr/>
          <a:lstStyle/>
          <a:p>
            <a:fld id="{8A4431D5-1B33-458B-8AFD-CECCB0FA18CB}" type="slidenum">
              <a:rPr lang="en-US" smtClean="0">
                <a:solidFill>
                  <a:schemeClr val="bg1"/>
                </a:solidFill>
              </a:rPr>
              <a:pPr/>
              <a:t>‹#›</a:t>
            </a:fld>
            <a:endParaRPr lang="en-US" dirty="0"/>
          </a:p>
        </p:txBody>
      </p:sp>
      <p:sp>
        <p:nvSpPr>
          <p:cNvPr id="14" name="Rectangle 13"/>
          <p:cNvSpPr>
            <a:spLocks noGrp="1"/>
          </p:cNvSpPr>
          <p:nvPr>
            <p:ph type="ftr" sz="quarter" idx="14"/>
          </p:nvPr>
        </p:nvSpPr>
        <p:spPr>
          <a:xfrm rot="16200000">
            <a:off x="7296150" y="3698878"/>
            <a:ext cx="2933700" cy="365125"/>
          </a:xfrm>
        </p:spPr>
        <p:txBody>
          <a:bodyPr/>
          <a:lstStyle/>
          <a:p>
            <a:endParaRPr lang="en-US" dirty="0"/>
          </a:p>
        </p:txBody>
      </p:sp>
      <p:sp>
        <p:nvSpPr>
          <p:cNvPr id="18" name="Rectangle 17"/>
          <p:cNvSpPr>
            <a:spLocks noGrp="1"/>
          </p:cNvSpPr>
          <p:nvPr>
            <p:ph type="body" sz="quarter" idx="15" hasCustomPrompt="1"/>
          </p:nvPr>
        </p:nvSpPr>
        <p:spPr>
          <a:xfrm rot="16200000">
            <a:off x="5372100" y="2247900"/>
            <a:ext cx="5181600" cy="990600"/>
          </a:xfrm>
        </p:spPr>
        <p:txBody>
          <a:bodyPr/>
          <a:lstStyle>
            <a:lvl1pPr marL="0" indent="0" algn="r">
              <a:buNone/>
              <a:defRPr sz="2000">
                <a:solidFill>
                  <a:srgbClr val="FFFFFF"/>
                </a:solidFill>
              </a:defRPr>
            </a:lvl1pPr>
          </a:lstStyle>
          <a:p>
            <a:pPr lvl="0"/>
            <a:r>
              <a:rPr lang="en-US" dirty="0"/>
              <a:t>Click to add date or details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a:t>Click to add caption</a:t>
            </a:r>
          </a:p>
        </p:txBody>
      </p:sp>
      <p:sp>
        <p:nvSpPr>
          <p:cNvPr id="6" name="Rectangle 5"/>
          <p:cNvSpPr>
            <a:spLocks noGrp="1"/>
          </p:cNvSpPr>
          <p:nvPr>
            <p:ph type="dt" sz="half" idx="15"/>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7" name="Rectangle 6"/>
          <p:cNvSpPr>
            <a:spLocks noGrp="1"/>
          </p:cNvSpPr>
          <p:nvPr>
            <p:ph type="sldNum" sz="quarter" idx="16"/>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7"/>
          </p:nvPr>
        </p:nvSpPr>
        <p:spPr/>
        <p:txBody>
          <a:bodyPr/>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7" name="Rectangle 6"/>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a:t>Click to add caption</a:t>
            </a:r>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a:t>Click to add caption</a:t>
            </a:r>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a:t>Click to add caption</a:t>
            </a:r>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31"/>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11" name="Rectangle 10"/>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25"/>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11" name="Rectangle 10"/>
          <p:cNvSpPr>
            <a:spLocks noGrp="1"/>
          </p:cNvSpPr>
          <p:nvPr>
            <p:ph type="sldNum" sz="quarter" idx="26"/>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27"/>
          </p:nvPr>
        </p:nvSpPr>
        <p:spPr/>
        <p:txBody>
          <a:bodyPr/>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a:t>Click to add caption</a:t>
            </a:r>
          </a:p>
        </p:txBody>
      </p:sp>
      <p:sp>
        <p:nvSpPr>
          <p:cNvPr id="7" name="Rectangle 6"/>
          <p:cNvSpPr>
            <a:spLocks noGrp="1"/>
          </p:cNvSpPr>
          <p:nvPr>
            <p:ph type="dt" sz="half" idx="33"/>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8" name="Rectangle 7"/>
          <p:cNvSpPr>
            <a:spLocks noGrp="1"/>
          </p:cNvSpPr>
          <p:nvPr>
            <p:ph type="sldNum" sz="quarter" idx="34"/>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5"/>
          </p:nvPr>
        </p:nvSpPr>
        <p:spPr/>
        <p:txBody>
          <a:bodyPr/>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7" name="Rectangle 6"/>
          <p:cNvSpPr>
            <a:spLocks noGrp="1"/>
          </p:cNvSpPr>
          <p:nvPr>
            <p:ph type="sldNum" sz="quarter" idx="2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26"/>
          </p:nvPr>
        </p:nvSpPr>
        <p:spPr/>
        <p:txBody>
          <a:bodyPr/>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8" name="Rectangle 7"/>
          <p:cNvSpPr>
            <a:spLocks noGrp="1"/>
          </p:cNvSpPr>
          <p:nvPr>
            <p:ph type="sldNum" sz="quarter" idx="30"/>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1"/>
          </p:nvPr>
        </p:nvSpPr>
        <p:spPr/>
        <p:txBody>
          <a:bodyPr/>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10" name="Rectangle 9"/>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1" name="Rectangle 10"/>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a:t>Click to add caption</a:t>
            </a:r>
          </a:p>
        </p:txBody>
      </p:sp>
      <p:sp>
        <p:nvSpPr>
          <p:cNvPr id="8" name="Rectangle 7"/>
          <p:cNvSpPr>
            <a:spLocks noGrp="1"/>
          </p:cNvSpPr>
          <p:nvPr>
            <p:ph type="dt" sz="half" idx="16"/>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9" name="Rectangle 8"/>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10" name="Rectangle 9"/>
          <p:cNvSpPr>
            <a:spLocks noGrp="1"/>
          </p:cNvSpPr>
          <p:nvPr>
            <p:ph type="dt" sz="half" idx="17"/>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11" name="Rectangle 10"/>
          <p:cNvSpPr>
            <a:spLocks noGrp="1"/>
          </p:cNvSpPr>
          <p:nvPr>
            <p:ph type="sldNum" sz="quarter" idx="18"/>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9"/>
          </p:nvPr>
        </p:nvSpPr>
        <p:spPr/>
        <p:txBody>
          <a:bodyPr/>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a:t>Click to add caption</a:t>
            </a:r>
          </a:p>
        </p:txBody>
      </p:sp>
      <p:sp>
        <p:nvSpPr>
          <p:cNvPr id="8" name="Rectangle 7"/>
          <p:cNvSpPr>
            <a:spLocks noGrp="1"/>
          </p:cNvSpPr>
          <p:nvPr>
            <p:ph type="dt" sz="half" idx="32"/>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9" name="Rectangle 8"/>
          <p:cNvSpPr>
            <a:spLocks noGrp="1"/>
          </p:cNvSpPr>
          <p:nvPr>
            <p:ph type="sldNum" sz="quarter" idx="33"/>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34"/>
          </p:nvPr>
        </p:nvSpPr>
        <p:spPr/>
        <p:txBody>
          <a:bodyPr/>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8B50E-0B48-4566-8609-C51CF752A7DF}"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8B50E-0B48-4566-8609-C51CF752A7DF}" type="datetimeFigureOut">
              <a:rPr lang="en-US" smtClean="0"/>
              <a:pPr/>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p>
            <a:pPr marL="0" marR="0" indent="0" algn="ctr">
              <a:buFontTx/>
              <a:buNone/>
            </a:pPr>
            <a:r>
              <a:rPr lang="en-US" i="0" dirty="0"/>
              <a:t>Click icon to add full page picture</a:t>
            </a:r>
            <a:endParaRPr lang="en-US" i="0" baseline="0" dirty="0"/>
          </a:p>
        </p:txBody>
      </p:sp>
      <p:sp>
        <p:nvSpPr>
          <p:cNvPr id="6" name="Rectangle 5"/>
          <p:cNvSpPr>
            <a:spLocks noGrp="1"/>
          </p:cNvSpPr>
          <p:nvPr>
            <p:ph type="dt" sz="half" idx="11"/>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7" name="Rectangle 6"/>
          <p:cNvSpPr>
            <a:spLocks noGrp="1"/>
          </p:cNvSpPr>
          <p:nvPr>
            <p:ph type="sldNum" sz="quarter" idx="12"/>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3"/>
          </p:nvPr>
        </p:nvSpPr>
        <p:spPr/>
        <p:txBody>
          <a:bodyPr/>
          <a:lstStyle/>
          <a:p>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a:t>Click to add subtitle</a:t>
            </a:r>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a:t>Click to add section title</a:t>
            </a:r>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20" name="Rectangle 19"/>
          <p:cNvSpPr>
            <a:spLocks noGrp="1"/>
          </p:cNvSpPr>
          <p:nvPr>
            <p:ph type="sldNum" sz="quarter" idx="21"/>
          </p:nvPr>
        </p:nvSpPr>
        <p:spPr/>
        <p:txBody>
          <a:bodyPr/>
          <a:lstStyle/>
          <a:p>
            <a:fld id="{8A4431D5-1B33-458B-8AFD-CECCB0FA18CB}" type="slidenum">
              <a:rPr lang="en-US" smtClean="0">
                <a:solidFill>
                  <a:srgbClr val="FFFFFF"/>
                </a:solidFill>
              </a:rPr>
              <a:pPr/>
              <a:t>‹#›</a:t>
            </a:fld>
            <a:endParaRPr lang="en-US" dirty="0"/>
          </a:p>
        </p:txBody>
      </p:sp>
      <p:sp>
        <p:nvSpPr>
          <p:cNvPr id="21" name="Rectangle 20"/>
          <p:cNvSpPr>
            <a:spLocks noGrp="1"/>
          </p:cNvSpPr>
          <p:nvPr>
            <p:ph type="ftr" sz="quarter" idx="22"/>
          </p:nvPr>
        </p:nvSpPr>
        <p:spPr/>
        <p:txBody>
          <a:bodyPr/>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6"/>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7" name="Rectangle 6"/>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8"/>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7" name="Rectangle 6"/>
          <p:cNvSpPr>
            <a:spLocks noGrp="1"/>
          </p:cNvSpPr>
          <p:nvPr>
            <p:ph type="sldNum" sz="quarter" idx="19"/>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20"/>
          </p:nvPr>
        </p:nvSpPr>
        <p:spPr/>
        <p:txBody>
          <a:bodyPr/>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a:t>Click to add caption</a:t>
            </a: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6" name="Rectangle 5"/>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7" name="Rectangle 6"/>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a:spLocks noGrp="1"/>
          </p:cNvSpPr>
          <p:nvPr>
            <p:ph type="dt" sz="half" idx="16"/>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11" name="Rectangle 10"/>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8"/>
          </p:nvPr>
        </p:nvSpPr>
        <p:spPr/>
        <p:txBody>
          <a:bodyPr/>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1/11/2023</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18.jpeg"/><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8600" y="5445224"/>
            <a:ext cx="8672946" cy="1340768"/>
          </a:xfrm>
        </p:spPr>
        <p:txBody>
          <a:bodyPr/>
          <a:lstStyle/>
          <a:p>
            <a:pPr algn="r"/>
            <a:r>
              <a:rPr lang="en-US" sz="1800" b="1" dirty="0" smtClean="0">
                <a:solidFill>
                  <a:srgbClr val="FFFF00"/>
                </a:solidFill>
              </a:rPr>
              <a:t>M.Chitradevi</a:t>
            </a:r>
            <a:endParaRPr lang="en-US" sz="1800" b="1" dirty="0">
              <a:solidFill>
                <a:srgbClr val="FFFF00"/>
              </a:solidFill>
            </a:endParaRPr>
          </a:p>
          <a:p>
            <a:pPr algn="r"/>
            <a:r>
              <a:rPr lang="en-US" sz="1400" kern="1000" dirty="0"/>
              <a:t>Technical Trainer,</a:t>
            </a:r>
          </a:p>
          <a:p>
            <a:pPr algn="r"/>
            <a:r>
              <a:rPr lang="en-US" sz="1400" kern="1000" dirty="0"/>
              <a:t>KG Micro College </a:t>
            </a:r>
          </a:p>
          <a:p>
            <a:pPr algn="r"/>
            <a:r>
              <a:rPr lang="en-US" sz="1400" kern="1000" dirty="0"/>
              <a:t>KGiSL Campus, Coimbatore – 641 035.</a:t>
            </a:r>
          </a:p>
        </p:txBody>
      </p:sp>
      <p:pic>
        <p:nvPicPr>
          <p:cNvPr id="8" name="Picture Placeholder 7" descr="innovation_front.jfif"/>
          <p:cNvPicPr>
            <a:picLocks noGrp="1" noChangeAspect="1"/>
          </p:cNvPicPr>
          <p:nvPr>
            <p:ph type="pic" sz="quarter" idx="11"/>
          </p:nvPr>
        </p:nvPicPr>
        <p:blipFill>
          <a:blip r:embed="rId3" cstate="print"/>
          <a:srcRect l="972" r="972"/>
          <a:stretch>
            <a:fillRect/>
          </a:stretch>
        </p:blipFill>
        <p:spPr>
          <a:xfrm>
            <a:off x="228600" y="152400"/>
            <a:ext cx="6858000" cy="5148808"/>
          </a:xfrm>
        </p:spPr>
      </p:pic>
      <p:sp>
        <p:nvSpPr>
          <p:cNvPr id="9" name="TextBox 8"/>
          <p:cNvSpPr txBox="1"/>
          <p:nvPr/>
        </p:nvSpPr>
        <p:spPr>
          <a:xfrm>
            <a:off x="411321" y="914400"/>
            <a:ext cx="6696744" cy="2062103"/>
          </a:xfrm>
          <a:prstGeom prst="rect">
            <a:avLst/>
          </a:prstGeom>
          <a:noFill/>
        </p:spPr>
        <p:txBody>
          <a:bodyPr wrap="square" rtlCol="0">
            <a:spAutoFit/>
          </a:bodyPr>
          <a:lstStyle/>
          <a:p>
            <a:pPr algn="ctr"/>
            <a:endParaRPr lang="en-US" sz="2800" b="1" dirty="0">
              <a:solidFill>
                <a:schemeClr val="bg1"/>
              </a:solidFill>
            </a:endParaRPr>
          </a:p>
          <a:p>
            <a:pPr algn="ctr"/>
            <a:r>
              <a:rPr lang="en-US" sz="4000" b="1" dirty="0">
                <a:solidFill>
                  <a:schemeClr val="bg1"/>
                </a:solidFill>
              </a:rPr>
              <a:t>Welcome you all </a:t>
            </a:r>
          </a:p>
          <a:p>
            <a:pPr algn="ctr"/>
            <a:r>
              <a:rPr lang="en-US" sz="3200" b="1" dirty="0">
                <a:solidFill>
                  <a:srgbClr val="FFFF00"/>
                </a:solidFill>
              </a:rPr>
              <a:t>Course: </a:t>
            </a:r>
            <a:r>
              <a:rPr lang="en-US" sz="3200" b="1" dirty="0" smtClean="0">
                <a:solidFill>
                  <a:srgbClr val="FFFF00"/>
                </a:solidFill>
              </a:rPr>
              <a:t>CSS</a:t>
            </a:r>
            <a:endParaRPr lang="en-US" sz="3200" b="1" dirty="0">
              <a:solidFill>
                <a:srgbClr val="FFFF00"/>
              </a:solidFill>
            </a:endParaRPr>
          </a:p>
          <a:p>
            <a:pPr algn="ctr"/>
            <a:r>
              <a:rPr lang="en-US" sz="2800" b="1" dirty="0">
                <a:solidFill>
                  <a:srgbClr val="FFFF00"/>
                </a:solidFill>
              </a:rPr>
              <a:t>Day </a:t>
            </a:r>
            <a:r>
              <a:rPr lang="en-US" sz="2800" b="1" dirty="0" smtClean="0">
                <a:solidFill>
                  <a:srgbClr val="FFFF00"/>
                </a:solidFill>
              </a:rPr>
              <a:t>1 (Session 1)</a:t>
            </a:r>
            <a:endParaRPr lang="en-US" sz="2800" b="1" dirty="0">
              <a:solidFill>
                <a:srgbClr val="FFFF00"/>
              </a:solidFill>
            </a:endParaRPr>
          </a:p>
        </p:txBody>
      </p:sp>
      <p:pic>
        <p:nvPicPr>
          <p:cNvPr id="1026" name="Picture 2"/>
          <p:cNvPicPr>
            <a:picLocks noChangeAspect="1" noChangeArrowheads="1"/>
          </p:cNvPicPr>
          <p:nvPr/>
        </p:nvPicPr>
        <p:blipFill>
          <a:blip r:embed="rId4" cstate="print"/>
          <a:srcRect/>
          <a:stretch>
            <a:fillRect/>
          </a:stretch>
        </p:blipFill>
        <p:spPr bwMode="auto">
          <a:xfrm>
            <a:off x="755576" y="5805264"/>
            <a:ext cx="3181350" cy="876300"/>
          </a:xfrm>
          <a:prstGeom prst="rect">
            <a:avLst/>
          </a:prstGeom>
          <a:noFill/>
          <a:ln w="9525">
            <a:noFill/>
            <a:miter lim="800000"/>
            <a:headEnd/>
            <a:tailEnd/>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800" y="2286000"/>
            <a:ext cx="1183754" cy="1066800"/>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AF793452-6D1B-CCAA-33F0-88A419A0FB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6172201"/>
            <a:ext cx="2133600" cy="54381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838200"/>
            <a:ext cx="5312020" cy="4557713"/>
          </a:xfrm>
          <a:prstGeom prst="rect">
            <a:avLst/>
          </a:prstGeom>
        </p:spPr>
      </p:pic>
    </p:spTree>
    <p:extLst>
      <p:ext uri="{BB962C8B-B14F-4D97-AF65-F5344CB8AC3E}">
        <p14:creationId xmlns:p14="http://schemas.microsoft.com/office/powerpoint/2010/main" val="342223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905000"/>
            <a:ext cx="8001000" cy="3416320"/>
          </a:xfrm>
          <a:prstGeom prst="rect">
            <a:avLst/>
          </a:prstGeom>
        </p:spPr>
        <p:txBody>
          <a:bodyPr wrap="square">
            <a:spAutoFit/>
          </a:bodyPr>
          <a:lstStyle/>
          <a:p>
            <a:pPr algn="just" fontAlgn="base">
              <a:lnSpc>
                <a:spcPct val="150000"/>
              </a:lnSpc>
            </a:pPr>
            <a:r>
              <a:rPr lang="en-IN" b="1" dirty="0">
                <a:latin typeface="Arial" panose="020B0604020202020204" pitchFamily="34" charset="0"/>
                <a:cs typeface="Arial" panose="020B0604020202020204" pitchFamily="34" charset="0"/>
              </a:rPr>
              <a:t>Inline:</a:t>
            </a:r>
            <a:r>
              <a:rPr lang="en-IN" dirty="0">
                <a:latin typeface="Arial" panose="020B0604020202020204" pitchFamily="34" charset="0"/>
                <a:cs typeface="Arial" panose="020B0604020202020204" pitchFamily="34" charset="0"/>
              </a:rPr>
              <a:t> Inline CSS contains the CSS property in the body section attached with the element known as inline CSS</a:t>
            </a:r>
            <a:r>
              <a:rPr lang="en-IN" dirty="0" smtClean="0">
                <a:latin typeface="Arial" panose="020B0604020202020204" pitchFamily="34" charset="0"/>
                <a:cs typeface="Arial" panose="020B0604020202020204" pitchFamily="34" charset="0"/>
              </a:rPr>
              <a:t>.</a:t>
            </a:r>
          </a:p>
          <a:p>
            <a:pPr algn="just" fontAlgn="base">
              <a:lnSpc>
                <a:spcPct val="150000"/>
              </a:lnSpc>
            </a:pPr>
            <a:endParaRPr lang="en-IN" dirty="0">
              <a:latin typeface="Arial" panose="020B0604020202020204" pitchFamily="34" charset="0"/>
              <a:cs typeface="Arial" panose="020B0604020202020204" pitchFamily="34" charset="0"/>
            </a:endParaRPr>
          </a:p>
          <a:p>
            <a:pPr algn="just" fontAlgn="base">
              <a:lnSpc>
                <a:spcPct val="150000"/>
              </a:lnSpc>
            </a:pPr>
            <a:r>
              <a:rPr lang="en-IN" b="1" dirty="0">
                <a:latin typeface="Arial" panose="020B0604020202020204" pitchFamily="34" charset="0"/>
                <a:cs typeface="Arial" panose="020B0604020202020204" pitchFamily="34" charset="0"/>
              </a:rPr>
              <a:t>Internal or Embedded:</a:t>
            </a:r>
            <a:r>
              <a:rPr lang="en-IN" dirty="0">
                <a:latin typeface="Arial" panose="020B0604020202020204" pitchFamily="34" charset="0"/>
                <a:cs typeface="Arial" panose="020B0604020202020204" pitchFamily="34" charset="0"/>
              </a:rPr>
              <a:t> The CSS ruleset should be within the HTML file in the head section i.e the CSS is embedded within the HTML file. </a:t>
            </a:r>
            <a:endParaRPr lang="en-IN" dirty="0" smtClean="0">
              <a:latin typeface="Arial" panose="020B0604020202020204" pitchFamily="34" charset="0"/>
              <a:cs typeface="Arial" panose="020B0604020202020204" pitchFamily="34" charset="0"/>
            </a:endParaRPr>
          </a:p>
          <a:p>
            <a:pPr algn="just" fontAlgn="base">
              <a:lnSpc>
                <a:spcPct val="150000"/>
              </a:lnSpc>
            </a:pPr>
            <a:endParaRPr lang="en-IN" dirty="0">
              <a:latin typeface="Arial" panose="020B0604020202020204" pitchFamily="34" charset="0"/>
              <a:cs typeface="Arial" panose="020B0604020202020204" pitchFamily="34" charset="0"/>
            </a:endParaRPr>
          </a:p>
          <a:p>
            <a:pPr algn="just" fontAlgn="base">
              <a:lnSpc>
                <a:spcPct val="150000"/>
              </a:lnSpc>
            </a:pPr>
            <a:r>
              <a:rPr lang="en-IN" b="1" dirty="0">
                <a:latin typeface="Arial" panose="020B0604020202020204" pitchFamily="34" charset="0"/>
                <a:cs typeface="Arial" panose="020B0604020202020204" pitchFamily="34" charset="0"/>
              </a:rPr>
              <a:t>External:</a:t>
            </a:r>
            <a:r>
              <a:rPr lang="en-IN" dirty="0">
                <a:latin typeface="Arial" panose="020B0604020202020204" pitchFamily="34" charset="0"/>
                <a:cs typeface="Arial" panose="020B0604020202020204" pitchFamily="34" charset="0"/>
              </a:rPr>
              <a:t> External CSS contains a separate CSS file that contains only style property with the help of tag attributes.</a:t>
            </a:r>
          </a:p>
        </p:txBody>
      </p:sp>
    </p:spTree>
    <p:extLst>
      <p:ext uri="{BB962C8B-B14F-4D97-AF65-F5344CB8AC3E}">
        <p14:creationId xmlns:p14="http://schemas.microsoft.com/office/powerpoint/2010/main" val="3286485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001000" cy="3462486"/>
          </a:xfrm>
          <a:prstGeom prst="rect">
            <a:avLst/>
          </a:prstGeom>
        </p:spPr>
        <p:txBody>
          <a:bodyPr wrap="square">
            <a:spAutoFit/>
          </a:bodyPr>
          <a:lstStyle/>
          <a:p>
            <a:pPr algn="ctr">
              <a:lnSpc>
                <a:spcPct val="150000"/>
              </a:lnSpc>
            </a:pPr>
            <a:r>
              <a:rPr lang="en-IN" sz="2000" b="1" dirty="0">
                <a:latin typeface="Arial" panose="020B0604020202020204" pitchFamily="34" charset="0"/>
                <a:cs typeface="Arial" panose="020B0604020202020204" pitchFamily="34" charset="0"/>
              </a:rPr>
              <a:t>CSS Syntax</a:t>
            </a:r>
          </a:p>
          <a:p>
            <a:pPr algn="just">
              <a:lnSpc>
                <a:spcPct val="150000"/>
              </a:lnSpc>
            </a:pPr>
            <a:endParaRPr lang="en-IN" dirty="0" smtClean="0">
              <a:latin typeface="Arial" panose="020B0604020202020204" pitchFamily="34" charset="0"/>
              <a:cs typeface="Arial" panose="020B0604020202020204" pitchFamily="34" charset="0"/>
            </a:endParaRPr>
          </a:p>
          <a:p>
            <a:pPr algn="just">
              <a:lnSpc>
                <a:spcPct val="150000"/>
              </a:lnSpc>
            </a:pPr>
            <a:r>
              <a:rPr lang="en-IN" b="1" dirty="0" smtClean="0">
                <a:latin typeface="Arial" panose="020B0604020202020204" pitchFamily="34" charset="0"/>
                <a:cs typeface="Arial" panose="020B0604020202020204" pitchFamily="34" charset="0"/>
              </a:rPr>
              <a:t>Understanding </a:t>
            </a:r>
            <a:r>
              <a:rPr lang="en-IN" b="1" dirty="0">
                <a:latin typeface="Arial" panose="020B0604020202020204" pitchFamily="34" charset="0"/>
                <a:cs typeface="Arial" panose="020B0604020202020204" pitchFamily="34" charset="0"/>
              </a:rPr>
              <a:t>CSS Syntax</a:t>
            </a:r>
          </a:p>
          <a:p>
            <a:pPr algn="just">
              <a:lnSpc>
                <a:spcPct val="150000"/>
              </a:lnSpc>
            </a:pPr>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CSS stylesheet consists of a set of rules that are interpreted by the web</a:t>
            </a:r>
          </a:p>
          <a:p>
            <a:pPr algn="just">
              <a:lnSpc>
                <a:spcPct val="150000"/>
              </a:lnSpc>
            </a:pPr>
            <a:r>
              <a:rPr lang="en-IN" dirty="0">
                <a:latin typeface="Arial" panose="020B0604020202020204" pitchFamily="34" charset="0"/>
                <a:cs typeface="Arial" panose="020B0604020202020204" pitchFamily="34" charset="0"/>
              </a:rPr>
              <a:t>browser and then applied to the corresponding elements such as </a:t>
            </a:r>
            <a:r>
              <a:rPr lang="en-IN" dirty="0" smtClean="0">
                <a:latin typeface="Arial" panose="020B0604020202020204" pitchFamily="34" charset="0"/>
                <a:cs typeface="Arial" panose="020B0604020202020204" pitchFamily="34" charset="0"/>
              </a:rPr>
              <a:t>paragraphs,headings</a:t>
            </a:r>
            <a:r>
              <a:rPr lang="en-IN" dirty="0">
                <a:latin typeface="Arial" panose="020B0604020202020204" pitchFamily="34" charset="0"/>
                <a:cs typeface="Arial" panose="020B0604020202020204" pitchFamily="34" charset="0"/>
              </a:rPr>
              <a:t>, etc. in the document.</a:t>
            </a:r>
          </a:p>
          <a:p>
            <a:pPr algn="just">
              <a:lnSpc>
                <a:spcPct val="150000"/>
              </a:lnSpc>
            </a:pPr>
            <a:r>
              <a:rPr lang="en-IN" b="1" dirty="0" smtClean="0">
                <a:latin typeface="Arial" panose="020B0604020202020204" pitchFamily="34" charset="0"/>
                <a:cs typeface="Arial" panose="020B0604020202020204" pitchFamily="34" charset="0"/>
              </a:rPr>
              <a:t>A </a:t>
            </a:r>
            <a:r>
              <a:rPr lang="en-IN" b="1" dirty="0">
                <a:latin typeface="Arial" panose="020B0604020202020204" pitchFamily="34" charset="0"/>
                <a:cs typeface="Arial" panose="020B0604020202020204" pitchFamily="34" charset="0"/>
              </a:rPr>
              <a:t>CSS rule have two main parts, a selector and one or more declarations:</a:t>
            </a:r>
          </a:p>
        </p:txBody>
      </p:sp>
      <p:pic>
        <p:nvPicPr>
          <p:cNvPr id="4098" name="Picture 2" descr="https://lh4.googleusercontent.com/PEIKB0BzXOa9NVYtsIlTZ-eG-T6-tLwfax5yEoCDVKbYWW6caXcrO4Z5czlsT5wmbEUkD36X81DuIrr8heq5d6hrxkVRnKiyj_4V3G9PwxWSenvnnL7dYMJyyCN8ZVE0LO3V4HE3YkPVv58zKwGy4iJUvBgn40sjlrsxFB27WWvs6l3DFKhO06NzwXhlHaQJhjQ-tUXtf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343400"/>
            <a:ext cx="557212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182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600200"/>
            <a:ext cx="8077200" cy="3508653"/>
          </a:xfrm>
          <a:prstGeom prst="rect">
            <a:avLst/>
          </a:prstGeom>
        </p:spPr>
        <p:txBody>
          <a:bodyPr wrap="square">
            <a:spAutoFit/>
          </a:bodyPr>
          <a:lstStyle/>
          <a:p>
            <a:pPr algn="ctr">
              <a:lnSpc>
                <a:spcPct val="150000"/>
              </a:lnSpc>
            </a:pPr>
            <a:r>
              <a:rPr lang="en-IN" sz="2000" b="1" dirty="0" smtClean="0">
                <a:solidFill>
                  <a:srgbClr val="252530"/>
                </a:solidFill>
                <a:latin typeface="Arial" panose="020B0604020202020204" pitchFamily="34" charset="0"/>
                <a:cs typeface="Arial" panose="020B0604020202020204" pitchFamily="34" charset="0"/>
              </a:rPr>
              <a:t>Inline</a:t>
            </a:r>
          </a:p>
          <a:p>
            <a:pPr algn="ctr">
              <a:lnSpc>
                <a:spcPct val="150000"/>
              </a:lnSpc>
            </a:pPr>
            <a:endParaRPr lang="en-IN" sz="2000" b="1" dirty="0">
              <a:solidFill>
                <a:srgbClr val="252530"/>
              </a:solidFill>
              <a:latin typeface="Arial" panose="020B0604020202020204" pitchFamily="34" charset="0"/>
              <a:cs typeface="Arial" panose="020B0604020202020204" pitchFamily="34" charset="0"/>
            </a:endParaRPr>
          </a:p>
          <a:p>
            <a:pPr algn="just">
              <a:lnSpc>
                <a:spcPct val="150000"/>
              </a:lnSpc>
            </a:pPr>
            <a:r>
              <a:rPr lang="en-IN" dirty="0">
                <a:solidFill>
                  <a:srgbClr val="555555"/>
                </a:solidFill>
                <a:latin typeface="Arial" panose="020B0604020202020204" pitchFamily="34" charset="0"/>
                <a:cs typeface="Arial" panose="020B0604020202020204" pitchFamily="34" charset="0"/>
              </a:rPr>
              <a:t>When you use inline, snippets of CSS are written directly into the HTML code and applied to only a single line of code</a:t>
            </a:r>
            <a:r>
              <a:rPr lang="en-IN" dirty="0" smtClean="0">
                <a:solidFill>
                  <a:srgbClr val="555555"/>
                </a:solidFill>
                <a:latin typeface="Arial" panose="020B0604020202020204" pitchFamily="34" charset="0"/>
                <a:cs typeface="Arial" panose="020B0604020202020204" pitchFamily="34" charset="0"/>
              </a:rPr>
              <a:t>.</a:t>
            </a:r>
          </a:p>
          <a:p>
            <a:pPr algn="just">
              <a:lnSpc>
                <a:spcPct val="150000"/>
              </a:lnSpc>
            </a:pPr>
            <a:endParaRPr lang="en-IN" dirty="0" smtClean="0">
              <a:solidFill>
                <a:srgbClr val="555555"/>
              </a:solidFill>
              <a:latin typeface="Arial" panose="020B0604020202020204" pitchFamily="34" charset="0"/>
              <a:cs typeface="Arial" panose="020B0604020202020204" pitchFamily="34" charset="0"/>
            </a:endParaRPr>
          </a:p>
          <a:p>
            <a:pPr algn="just">
              <a:lnSpc>
                <a:spcPct val="150000"/>
              </a:lnSpc>
            </a:pPr>
            <a:r>
              <a:rPr lang="en-IN" b="1" dirty="0" smtClean="0">
                <a:solidFill>
                  <a:srgbClr val="555555"/>
                </a:solidFill>
                <a:latin typeface="Arial" panose="020B0604020202020204" pitchFamily="34" charset="0"/>
                <a:cs typeface="Arial" panose="020B0604020202020204" pitchFamily="34" charset="0"/>
              </a:rPr>
              <a:t>&lt;</a:t>
            </a:r>
            <a:r>
              <a:rPr lang="en-IN" b="1" dirty="0">
                <a:solidFill>
                  <a:srgbClr val="555555"/>
                </a:solidFill>
                <a:latin typeface="Arial" panose="020B0604020202020204" pitchFamily="34" charset="0"/>
                <a:cs typeface="Arial" panose="020B0604020202020204" pitchFamily="34" charset="0"/>
              </a:rPr>
              <a:t>h2 style=”font-size:22px;color:green;”&gt;This is a headline.&lt;/h2</a:t>
            </a:r>
            <a:r>
              <a:rPr lang="en-IN" b="1" dirty="0" smtClean="0">
                <a:solidFill>
                  <a:srgbClr val="555555"/>
                </a:solidFill>
                <a:latin typeface="Arial" panose="020B0604020202020204" pitchFamily="34" charset="0"/>
                <a:cs typeface="Arial" panose="020B0604020202020204" pitchFamily="34" charset="0"/>
              </a:rPr>
              <a:t>&gt;</a:t>
            </a:r>
          </a:p>
          <a:p>
            <a:pPr algn="just">
              <a:lnSpc>
                <a:spcPct val="150000"/>
              </a:lnSpc>
            </a:pPr>
            <a:r>
              <a:rPr lang="en-IN" dirty="0" smtClean="0">
                <a:solidFill>
                  <a:srgbClr val="555555"/>
                </a:solidFill>
                <a:latin typeface="Arial" panose="020B0604020202020204" pitchFamily="34" charset="0"/>
                <a:cs typeface="Arial" panose="020B0604020202020204" pitchFamily="34" charset="0"/>
              </a:rPr>
              <a:t>This </a:t>
            </a:r>
            <a:r>
              <a:rPr lang="en-IN" dirty="0">
                <a:solidFill>
                  <a:srgbClr val="555555"/>
                </a:solidFill>
                <a:latin typeface="Arial" panose="020B0604020202020204" pitchFamily="34" charset="0"/>
                <a:cs typeface="Arial" panose="020B0604020202020204" pitchFamily="34" charset="0"/>
              </a:rPr>
              <a:t>line of code makes one specific headline on a .html page green and in 22 point font.</a:t>
            </a:r>
            <a:endParaRPr lang="en-IN" b="0" i="0" dirty="0">
              <a:solidFill>
                <a:srgbClr val="555555"/>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627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33400"/>
            <a:ext cx="8229600" cy="5955476"/>
          </a:xfrm>
          <a:prstGeom prst="rect">
            <a:avLst/>
          </a:prstGeom>
        </p:spPr>
        <p:txBody>
          <a:bodyPr wrap="square">
            <a:spAutoFit/>
          </a:bodyPr>
          <a:lstStyle/>
          <a:p>
            <a:pPr algn="ctr">
              <a:lnSpc>
                <a:spcPct val="150000"/>
              </a:lnSpc>
            </a:pPr>
            <a:r>
              <a:rPr lang="en-IN" sz="2000" b="1" dirty="0" smtClean="0">
                <a:solidFill>
                  <a:srgbClr val="252530"/>
                </a:solidFill>
                <a:latin typeface="Arial" panose="020B0604020202020204" pitchFamily="34" charset="0"/>
                <a:cs typeface="Arial" panose="020B0604020202020204" pitchFamily="34" charset="0"/>
              </a:rPr>
              <a:t>Internal</a:t>
            </a:r>
          </a:p>
          <a:p>
            <a:pPr>
              <a:lnSpc>
                <a:spcPct val="150000"/>
              </a:lnSpc>
            </a:pPr>
            <a:endParaRPr lang="en-IN" b="1" dirty="0">
              <a:solidFill>
                <a:srgbClr val="252530"/>
              </a:solidFill>
              <a:latin typeface="Arial" panose="020B0604020202020204" pitchFamily="34" charset="0"/>
              <a:cs typeface="Arial" panose="020B0604020202020204" pitchFamily="34" charset="0"/>
            </a:endParaRPr>
          </a:p>
          <a:p>
            <a:pPr>
              <a:lnSpc>
                <a:spcPct val="150000"/>
              </a:lnSpc>
            </a:pPr>
            <a:r>
              <a:rPr lang="en-IN" dirty="0">
                <a:solidFill>
                  <a:srgbClr val="555555"/>
                </a:solidFill>
                <a:latin typeface="Arial" panose="020B0604020202020204" pitchFamily="34" charset="0"/>
                <a:cs typeface="Arial" panose="020B0604020202020204" pitchFamily="34" charset="0"/>
              </a:rPr>
              <a:t>Internal is CSS instructions written directly into the header of the .html page. You want to go this route if one page on your website is going to have its own unique look separate from the rest of your site</a:t>
            </a:r>
            <a:r>
              <a:rPr lang="en-IN" dirty="0" smtClean="0">
                <a:solidFill>
                  <a:srgbClr val="555555"/>
                </a:solidFill>
                <a:latin typeface="Arial" panose="020B0604020202020204" pitchFamily="34" charset="0"/>
                <a:cs typeface="Arial" panose="020B0604020202020204" pitchFamily="34" charset="0"/>
              </a:rPr>
              <a:t>.</a:t>
            </a:r>
            <a:endParaRPr lang="en-IN" dirty="0">
              <a:solidFill>
                <a:srgbClr val="555555"/>
              </a:solidFill>
              <a:latin typeface="Arial" panose="020B0604020202020204" pitchFamily="34" charset="0"/>
              <a:cs typeface="Arial" panose="020B0604020202020204" pitchFamily="34" charset="0"/>
            </a:endParaRPr>
          </a:p>
          <a:p>
            <a:pPr>
              <a:lnSpc>
                <a:spcPct val="150000"/>
              </a:lnSpc>
            </a:pPr>
            <a:r>
              <a:rPr lang="en-IN" b="1" dirty="0">
                <a:solidFill>
                  <a:srgbClr val="555555"/>
                </a:solidFill>
                <a:latin typeface="Arial" panose="020B0604020202020204" pitchFamily="34" charset="0"/>
                <a:cs typeface="Arial" panose="020B0604020202020204" pitchFamily="34" charset="0"/>
              </a:rPr>
              <a:t>&lt;head&gt;</a:t>
            </a:r>
            <a:br>
              <a:rPr lang="en-IN" b="1" dirty="0">
                <a:solidFill>
                  <a:srgbClr val="555555"/>
                </a:solidFill>
                <a:latin typeface="Arial" panose="020B0604020202020204" pitchFamily="34" charset="0"/>
                <a:cs typeface="Arial" panose="020B0604020202020204" pitchFamily="34" charset="0"/>
              </a:rPr>
            </a:br>
            <a:r>
              <a:rPr lang="en-IN" b="1" dirty="0" smtClean="0">
                <a:solidFill>
                  <a:srgbClr val="555555"/>
                </a:solidFill>
                <a:latin typeface="Arial" panose="020B0604020202020204" pitchFamily="34" charset="0"/>
                <a:cs typeface="Arial" panose="020B0604020202020204" pitchFamily="34" charset="0"/>
              </a:rPr>
              <a:t>	&lt;</a:t>
            </a:r>
            <a:r>
              <a:rPr lang="en-IN" b="1" dirty="0">
                <a:solidFill>
                  <a:srgbClr val="555555"/>
                </a:solidFill>
                <a:latin typeface="Arial" panose="020B0604020202020204" pitchFamily="34" charset="0"/>
                <a:cs typeface="Arial" panose="020B0604020202020204" pitchFamily="34" charset="0"/>
              </a:rPr>
              <a:t>style&gt;</a:t>
            </a:r>
          </a:p>
          <a:p>
            <a:pPr>
              <a:lnSpc>
                <a:spcPct val="150000"/>
              </a:lnSpc>
            </a:pPr>
            <a:r>
              <a:rPr lang="en-IN" b="1" dirty="0" smtClean="0">
                <a:solidFill>
                  <a:srgbClr val="555555"/>
                </a:solidFill>
                <a:latin typeface="Arial" panose="020B0604020202020204" pitchFamily="34" charset="0"/>
                <a:cs typeface="Arial" panose="020B0604020202020204" pitchFamily="34" charset="0"/>
              </a:rPr>
              <a:t>		body </a:t>
            </a:r>
            <a:r>
              <a:rPr lang="en-IN" b="1" dirty="0">
                <a:solidFill>
                  <a:srgbClr val="555555"/>
                </a:solidFill>
                <a:latin typeface="Arial" panose="020B0604020202020204" pitchFamily="34" charset="0"/>
                <a:cs typeface="Arial" panose="020B0604020202020204" pitchFamily="34" charset="0"/>
              </a:rPr>
              <a:t>{background-color:orange;}</a:t>
            </a:r>
            <a:br>
              <a:rPr lang="en-IN" b="1" dirty="0">
                <a:solidFill>
                  <a:srgbClr val="555555"/>
                </a:solidFill>
                <a:latin typeface="Arial" panose="020B0604020202020204" pitchFamily="34" charset="0"/>
                <a:cs typeface="Arial" panose="020B0604020202020204" pitchFamily="34" charset="0"/>
              </a:rPr>
            </a:br>
            <a:r>
              <a:rPr lang="en-IN" b="1" dirty="0" smtClean="0">
                <a:solidFill>
                  <a:srgbClr val="555555"/>
                </a:solidFill>
                <a:latin typeface="Arial" panose="020B0604020202020204" pitchFamily="34" charset="0"/>
                <a:cs typeface="Arial" panose="020B0604020202020204" pitchFamily="34" charset="0"/>
              </a:rPr>
              <a:t>		p </a:t>
            </a:r>
            <a:r>
              <a:rPr lang="en-IN" b="1" dirty="0">
                <a:solidFill>
                  <a:srgbClr val="555555"/>
                </a:solidFill>
                <a:latin typeface="Arial" panose="020B0604020202020204" pitchFamily="34" charset="0"/>
                <a:cs typeface="Arial" panose="020B0604020202020204" pitchFamily="34" charset="0"/>
              </a:rPr>
              <a:t>{font-size:24px; color:white;}</a:t>
            </a:r>
          </a:p>
          <a:p>
            <a:pPr>
              <a:lnSpc>
                <a:spcPct val="150000"/>
              </a:lnSpc>
            </a:pPr>
            <a:r>
              <a:rPr lang="en-IN" b="1" dirty="0" smtClean="0">
                <a:solidFill>
                  <a:srgbClr val="555555"/>
                </a:solidFill>
                <a:latin typeface="Arial" panose="020B0604020202020204" pitchFamily="34" charset="0"/>
                <a:cs typeface="Arial" panose="020B0604020202020204" pitchFamily="34" charset="0"/>
              </a:rPr>
              <a:t>	&lt;/</a:t>
            </a:r>
            <a:r>
              <a:rPr lang="en-IN" b="1" dirty="0">
                <a:solidFill>
                  <a:srgbClr val="555555"/>
                </a:solidFill>
                <a:latin typeface="Arial" panose="020B0604020202020204" pitchFamily="34" charset="0"/>
                <a:cs typeface="Arial" panose="020B0604020202020204" pitchFamily="34" charset="0"/>
              </a:rPr>
              <a:t>style&gt;</a:t>
            </a:r>
            <a:br>
              <a:rPr lang="en-IN" b="1" dirty="0">
                <a:solidFill>
                  <a:srgbClr val="555555"/>
                </a:solidFill>
                <a:latin typeface="Arial" panose="020B0604020202020204" pitchFamily="34" charset="0"/>
                <a:cs typeface="Arial" panose="020B0604020202020204" pitchFamily="34" charset="0"/>
              </a:rPr>
            </a:br>
            <a:r>
              <a:rPr lang="en-IN" b="1" dirty="0">
                <a:solidFill>
                  <a:srgbClr val="555555"/>
                </a:solidFill>
                <a:latin typeface="Arial" panose="020B0604020202020204" pitchFamily="34" charset="0"/>
                <a:cs typeface="Arial" panose="020B0604020202020204" pitchFamily="34" charset="0"/>
              </a:rPr>
              <a:t>&lt;/head</a:t>
            </a:r>
            <a:r>
              <a:rPr lang="en-IN" b="1" dirty="0" smtClean="0">
                <a:solidFill>
                  <a:srgbClr val="555555"/>
                </a:solidFill>
                <a:latin typeface="Arial" panose="020B0604020202020204" pitchFamily="34" charset="0"/>
                <a:cs typeface="Arial" panose="020B0604020202020204" pitchFamily="34" charset="0"/>
              </a:rPr>
              <a:t>&gt;</a:t>
            </a:r>
          </a:p>
          <a:p>
            <a:pPr>
              <a:lnSpc>
                <a:spcPct val="150000"/>
              </a:lnSpc>
            </a:pPr>
            <a:endParaRPr lang="en-IN" dirty="0">
              <a:solidFill>
                <a:srgbClr val="555555"/>
              </a:solidFill>
              <a:latin typeface="Arial" panose="020B0604020202020204" pitchFamily="34" charset="0"/>
              <a:cs typeface="Arial" panose="020B0604020202020204" pitchFamily="34" charset="0"/>
            </a:endParaRPr>
          </a:p>
          <a:p>
            <a:pPr>
              <a:lnSpc>
                <a:spcPct val="150000"/>
              </a:lnSpc>
            </a:pPr>
            <a:r>
              <a:rPr lang="en-IN" dirty="0">
                <a:solidFill>
                  <a:srgbClr val="555555"/>
                </a:solidFill>
                <a:latin typeface="Arial" panose="020B0604020202020204" pitchFamily="34" charset="0"/>
                <a:cs typeface="Arial" panose="020B0604020202020204" pitchFamily="34" charset="0"/>
              </a:rPr>
              <a:t>This page will have an orange background with paragraphs sized at 24 point and white font.</a:t>
            </a:r>
            <a:endParaRPr lang="en-IN" b="0" i="0" dirty="0">
              <a:solidFill>
                <a:srgbClr val="555555"/>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0586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153400" cy="6001643"/>
          </a:xfrm>
          <a:prstGeom prst="rect">
            <a:avLst/>
          </a:prstGeom>
        </p:spPr>
        <p:txBody>
          <a:bodyPr wrap="square">
            <a:spAutoFit/>
          </a:bodyPr>
          <a:lstStyle/>
          <a:p>
            <a:pPr algn="ctr">
              <a:lnSpc>
                <a:spcPct val="150000"/>
              </a:lnSpc>
            </a:pPr>
            <a:r>
              <a:rPr lang="en-IN" sz="2000" b="1" dirty="0" smtClean="0">
                <a:solidFill>
                  <a:srgbClr val="252530"/>
                </a:solidFill>
                <a:latin typeface="Arial" panose="020B0604020202020204" pitchFamily="34" charset="0"/>
                <a:cs typeface="Arial" panose="020B0604020202020204" pitchFamily="34" charset="0"/>
              </a:rPr>
              <a:t>External</a:t>
            </a:r>
          </a:p>
          <a:p>
            <a:pPr algn="ctr">
              <a:lnSpc>
                <a:spcPct val="150000"/>
              </a:lnSpc>
            </a:pPr>
            <a:endParaRPr lang="en-IN" sz="2000" b="1" dirty="0">
              <a:solidFill>
                <a:srgbClr val="252530"/>
              </a:solidFill>
              <a:latin typeface="Arial" panose="020B0604020202020204" pitchFamily="34" charset="0"/>
              <a:cs typeface="Arial" panose="020B0604020202020204" pitchFamily="34" charset="0"/>
            </a:endParaRPr>
          </a:p>
          <a:p>
            <a:pPr>
              <a:lnSpc>
                <a:spcPct val="150000"/>
              </a:lnSpc>
            </a:pPr>
            <a:r>
              <a:rPr lang="en-IN" dirty="0">
                <a:solidFill>
                  <a:srgbClr val="555555"/>
                </a:solidFill>
                <a:latin typeface="Arial" panose="020B0604020202020204" pitchFamily="34" charset="0"/>
                <a:cs typeface="Arial" panose="020B0604020202020204" pitchFamily="34" charset="0"/>
              </a:rPr>
              <a:t>External CSS is saved as .css files and can be used to determine the appearance of the entire website with just one file. </a:t>
            </a:r>
            <a:endParaRPr lang="en-IN" dirty="0" smtClean="0">
              <a:solidFill>
                <a:srgbClr val="555555"/>
              </a:solidFill>
              <a:latin typeface="Arial" panose="020B0604020202020204" pitchFamily="34" charset="0"/>
              <a:cs typeface="Arial" panose="020B0604020202020204" pitchFamily="34" charset="0"/>
            </a:endParaRPr>
          </a:p>
          <a:p>
            <a:pPr>
              <a:lnSpc>
                <a:spcPct val="150000"/>
              </a:lnSpc>
            </a:pPr>
            <a:endParaRPr lang="en-IN" dirty="0">
              <a:solidFill>
                <a:srgbClr val="555555"/>
              </a:solidFill>
              <a:latin typeface="Arial" panose="020B0604020202020204" pitchFamily="34" charset="0"/>
              <a:cs typeface="Arial" panose="020B0604020202020204" pitchFamily="34" charset="0"/>
            </a:endParaRPr>
          </a:p>
          <a:p>
            <a:pPr>
              <a:lnSpc>
                <a:spcPct val="150000"/>
              </a:lnSpc>
            </a:pPr>
            <a:r>
              <a:rPr lang="en-IN" dirty="0" smtClean="0">
                <a:solidFill>
                  <a:srgbClr val="555555"/>
                </a:solidFill>
                <a:latin typeface="Arial" panose="020B0604020202020204" pitchFamily="34" charset="0"/>
                <a:cs typeface="Arial" panose="020B0604020202020204" pitchFamily="34" charset="0"/>
              </a:rPr>
              <a:t>To </a:t>
            </a:r>
            <a:r>
              <a:rPr lang="en-IN" dirty="0">
                <a:solidFill>
                  <a:srgbClr val="555555"/>
                </a:solidFill>
                <a:latin typeface="Arial" panose="020B0604020202020204" pitchFamily="34" charset="0"/>
                <a:cs typeface="Arial" panose="020B0604020202020204" pitchFamily="34" charset="0"/>
              </a:rPr>
              <a:t>use, your .html files need to include a header section that links to the external sheet. It would look like this:</a:t>
            </a:r>
          </a:p>
          <a:p>
            <a:pPr>
              <a:lnSpc>
                <a:spcPct val="150000"/>
              </a:lnSpc>
            </a:pPr>
            <a:r>
              <a:rPr lang="en-IN" b="1" dirty="0">
                <a:solidFill>
                  <a:srgbClr val="555555"/>
                </a:solidFill>
                <a:latin typeface="Arial" panose="020B0604020202020204" pitchFamily="34" charset="0"/>
                <a:cs typeface="Arial" panose="020B0604020202020204" pitchFamily="34" charset="0"/>
              </a:rPr>
              <a:t>&lt;head&gt;</a:t>
            </a:r>
            <a:br>
              <a:rPr lang="en-IN" b="1" dirty="0">
                <a:solidFill>
                  <a:srgbClr val="555555"/>
                </a:solidFill>
                <a:latin typeface="Arial" panose="020B0604020202020204" pitchFamily="34" charset="0"/>
                <a:cs typeface="Arial" panose="020B0604020202020204" pitchFamily="34" charset="0"/>
              </a:rPr>
            </a:br>
            <a:r>
              <a:rPr lang="en-IN" b="1" dirty="0">
                <a:solidFill>
                  <a:srgbClr val="555555"/>
                </a:solidFill>
                <a:latin typeface="Arial" panose="020B0604020202020204" pitchFamily="34" charset="0"/>
                <a:cs typeface="Arial" panose="020B0604020202020204" pitchFamily="34" charset="0"/>
              </a:rPr>
              <a:t>&lt;link rel=”stylesheet” type=”text/css” </a:t>
            </a:r>
            <a:r>
              <a:rPr lang="en-IN" b="1" dirty="0" smtClean="0">
                <a:solidFill>
                  <a:srgbClr val="555555"/>
                </a:solidFill>
                <a:latin typeface="Arial" panose="020B0604020202020204" pitchFamily="34" charset="0"/>
                <a:cs typeface="Arial" panose="020B0604020202020204" pitchFamily="34" charset="0"/>
              </a:rPr>
              <a:t>href=style.css</a:t>
            </a:r>
            <a:r>
              <a:rPr lang="en-IN" b="1" dirty="0">
                <a:solidFill>
                  <a:srgbClr val="555555"/>
                </a:solidFill>
                <a:latin typeface="Arial" panose="020B0604020202020204" pitchFamily="34" charset="0"/>
                <a:cs typeface="Arial" panose="020B0604020202020204" pitchFamily="34" charset="0"/>
              </a:rPr>
              <a:t>”&gt;</a:t>
            </a:r>
            <a:br>
              <a:rPr lang="en-IN" b="1" dirty="0">
                <a:solidFill>
                  <a:srgbClr val="555555"/>
                </a:solidFill>
                <a:latin typeface="Arial" panose="020B0604020202020204" pitchFamily="34" charset="0"/>
                <a:cs typeface="Arial" panose="020B0604020202020204" pitchFamily="34" charset="0"/>
              </a:rPr>
            </a:br>
            <a:r>
              <a:rPr lang="en-IN" b="1" dirty="0">
                <a:solidFill>
                  <a:srgbClr val="555555"/>
                </a:solidFill>
                <a:latin typeface="Arial" panose="020B0604020202020204" pitchFamily="34" charset="0"/>
                <a:cs typeface="Arial" panose="020B0604020202020204" pitchFamily="34" charset="0"/>
              </a:rPr>
              <a:t>&lt;/head&gt;</a:t>
            </a:r>
          </a:p>
          <a:p>
            <a:pPr>
              <a:lnSpc>
                <a:spcPct val="150000"/>
              </a:lnSpc>
            </a:pPr>
            <a:r>
              <a:rPr lang="en-IN" dirty="0">
                <a:solidFill>
                  <a:srgbClr val="555555"/>
                </a:solidFill>
                <a:latin typeface="Arial" panose="020B0604020202020204" pitchFamily="34" charset="0"/>
                <a:cs typeface="Arial" panose="020B0604020202020204" pitchFamily="34" charset="0"/>
              </a:rPr>
              <a:t>In this case, </a:t>
            </a:r>
            <a:r>
              <a:rPr lang="en-IN" dirty="0" smtClean="0">
                <a:solidFill>
                  <a:srgbClr val="555555"/>
                </a:solidFill>
                <a:latin typeface="Arial" panose="020B0604020202020204" pitchFamily="34" charset="0"/>
                <a:cs typeface="Arial" panose="020B0604020202020204" pitchFamily="34" charset="0"/>
              </a:rPr>
              <a:t>style.css </a:t>
            </a:r>
            <a:r>
              <a:rPr lang="en-IN" dirty="0">
                <a:solidFill>
                  <a:srgbClr val="555555"/>
                </a:solidFill>
                <a:latin typeface="Arial" panose="020B0604020202020204" pitchFamily="34" charset="0"/>
                <a:cs typeface="Arial" panose="020B0604020202020204" pitchFamily="34" charset="0"/>
              </a:rPr>
              <a:t>is the external style sheet. </a:t>
            </a:r>
            <a:endParaRPr lang="en-IN" dirty="0" smtClean="0">
              <a:solidFill>
                <a:srgbClr val="555555"/>
              </a:solidFill>
              <a:latin typeface="Arial" panose="020B0604020202020204" pitchFamily="34" charset="0"/>
              <a:cs typeface="Arial" panose="020B0604020202020204" pitchFamily="34" charset="0"/>
            </a:endParaRPr>
          </a:p>
          <a:p>
            <a:pPr>
              <a:lnSpc>
                <a:spcPct val="150000"/>
              </a:lnSpc>
            </a:pPr>
            <a:endParaRPr lang="en-IN" dirty="0">
              <a:solidFill>
                <a:srgbClr val="555555"/>
              </a:solidFill>
              <a:latin typeface="Arial" panose="020B0604020202020204" pitchFamily="34" charset="0"/>
              <a:cs typeface="Arial" panose="020B0604020202020204" pitchFamily="34" charset="0"/>
            </a:endParaRPr>
          </a:p>
          <a:p>
            <a:pPr>
              <a:lnSpc>
                <a:spcPct val="150000"/>
              </a:lnSpc>
            </a:pPr>
            <a:r>
              <a:rPr lang="en-IN" dirty="0" smtClean="0">
                <a:solidFill>
                  <a:srgbClr val="555555"/>
                </a:solidFill>
                <a:latin typeface="Arial" panose="020B0604020202020204" pitchFamily="34" charset="0"/>
                <a:cs typeface="Arial" panose="020B0604020202020204" pitchFamily="34" charset="0"/>
              </a:rPr>
              <a:t>External </a:t>
            </a:r>
            <a:r>
              <a:rPr lang="en-IN" dirty="0">
                <a:solidFill>
                  <a:srgbClr val="555555"/>
                </a:solidFill>
                <a:latin typeface="Arial" panose="020B0604020202020204" pitchFamily="34" charset="0"/>
                <a:cs typeface="Arial" panose="020B0604020202020204" pitchFamily="34" charset="0"/>
              </a:rPr>
              <a:t>is the efficient method for implementing CSS on a website, plus it’s easy to keep track and implement style.</a:t>
            </a:r>
            <a:endParaRPr lang="en-IN" b="0" i="0" dirty="0">
              <a:solidFill>
                <a:srgbClr val="555555"/>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3302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443841"/>
            <a:ext cx="79248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Inside </a:t>
            </a:r>
            <a:r>
              <a:rPr lang="en-IN" b="1" dirty="0">
                <a:latin typeface="Arial" panose="020B0604020202020204" pitchFamily="34" charset="0"/>
                <a:cs typeface="Arial" panose="020B0604020202020204" pitchFamily="34" charset="0"/>
              </a:rPr>
              <a:t>a subdirectory called styles inside the current directory </a:t>
            </a:r>
            <a:endParaRPr lang="en-IN" b="1"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&lt;link rel="stylesheet" href="styles/style.css" /&gt;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Inside </a:t>
            </a:r>
            <a:r>
              <a:rPr lang="en-IN" b="1" dirty="0">
                <a:latin typeface="Arial" panose="020B0604020202020204" pitchFamily="34" charset="0"/>
                <a:cs typeface="Arial" panose="020B0604020202020204" pitchFamily="34" charset="0"/>
              </a:rPr>
              <a:t>a subdirectory called general, which is in a subdirectory called styles, inside the current directory </a:t>
            </a:r>
            <a:endParaRPr lang="en-IN" b="1"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&lt;link rel="stylesheet" href="styles/general/style.css" /&gt;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Go </a:t>
            </a:r>
            <a:r>
              <a:rPr lang="en-IN" b="1" dirty="0">
                <a:latin typeface="Arial" panose="020B0604020202020204" pitchFamily="34" charset="0"/>
                <a:cs typeface="Arial" panose="020B0604020202020204" pitchFamily="34" charset="0"/>
              </a:rPr>
              <a:t>up one directory level, then inside a subdirectory called styles </a:t>
            </a:r>
            <a:endParaRPr lang="en-IN" b="1"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&lt;link rel="stylesheet" href="../styles/style.css" /&gt;</a:t>
            </a:r>
          </a:p>
        </p:txBody>
      </p:sp>
    </p:spTree>
    <p:extLst>
      <p:ext uri="{BB962C8B-B14F-4D97-AF65-F5344CB8AC3E}">
        <p14:creationId xmlns:p14="http://schemas.microsoft.com/office/powerpoint/2010/main" val="1998693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nline vs. Internal vs. External CSS - What's The Difference?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7992532"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246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09600"/>
            <a:ext cx="4572000" cy="3831818"/>
          </a:xfrm>
          <a:prstGeom prst="rect">
            <a:avLst/>
          </a:prstGeom>
        </p:spPr>
        <p:txBody>
          <a:bodyPr>
            <a:spAutoFit/>
          </a:bodyPr>
          <a:lstStyle/>
          <a:p>
            <a:pPr>
              <a:lnSpc>
                <a:spcPct val="150000"/>
              </a:lnSpc>
            </a:pPr>
            <a:r>
              <a:rPr lang="en-US" b="1" dirty="0" smtClean="0">
                <a:solidFill>
                  <a:srgbClr val="555555"/>
                </a:solidFill>
                <a:latin typeface="Arial" panose="020B0604020202020204" pitchFamily="34" charset="0"/>
                <a:cs typeface="Arial" panose="020B0604020202020204" pitchFamily="34" charset="0"/>
              </a:rPr>
              <a:t>Internal </a:t>
            </a:r>
            <a:endParaRPr lang="en-IN" b="1" dirty="0" smtClean="0">
              <a:solidFill>
                <a:srgbClr val="555555"/>
              </a:solidFill>
              <a:latin typeface="Arial" panose="020B0604020202020204" pitchFamily="34" charset="0"/>
              <a:cs typeface="Arial" panose="020B0604020202020204" pitchFamily="34" charset="0"/>
            </a:endParaRPr>
          </a:p>
          <a:p>
            <a:pPr>
              <a:lnSpc>
                <a:spcPct val="150000"/>
              </a:lnSpc>
            </a:pPr>
            <a:r>
              <a:rPr lang="en-IN" b="1" dirty="0" smtClean="0">
                <a:solidFill>
                  <a:schemeClr val="accent2"/>
                </a:solidFill>
                <a:latin typeface="Arial" panose="020B0604020202020204" pitchFamily="34" charset="0"/>
                <a:cs typeface="Arial" panose="020B0604020202020204" pitchFamily="34" charset="0"/>
              </a:rPr>
              <a:t>&lt;</a:t>
            </a:r>
            <a:r>
              <a:rPr lang="en-IN" b="1" dirty="0">
                <a:solidFill>
                  <a:schemeClr val="accent2"/>
                </a:solidFill>
                <a:latin typeface="Arial" panose="020B0604020202020204" pitchFamily="34" charset="0"/>
                <a:cs typeface="Arial" panose="020B0604020202020204" pitchFamily="34" charset="0"/>
              </a:rPr>
              <a:t>head&gt;</a:t>
            </a:r>
            <a:br>
              <a:rPr lang="en-IN" b="1" dirty="0">
                <a:solidFill>
                  <a:schemeClr val="accent2"/>
                </a:solidFill>
                <a:latin typeface="Arial" panose="020B0604020202020204" pitchFamily="34" charset="0"/>
                <a:cs typeface="Arial" panose="020B0604020202020204" pitchFamily="34" charset="0"/>
              </a:rPr>
            </a:br>
            <a:r>
              <a:rPr lang="en-IN" b="1" dirty="0">
                <a:solidFill>
                  <a:schemeClr val="accent2"/>
                </a:solidFill>
                <a:latin typeface="Arial" panose="020B0604020202020204" pitchFamily="34" charset="0"/>
                <a:cs typeface="Arial" panose="020B0604020202020204" pitchFamily="34" charset="0"/>
              </a:rPr>
              <a:t>	&lt;style&gt;</a:t>
            </a:r>
          </a:p>
          <a:p>
            <a:pPr>
              <a:lnSpc>
                <a:spcPct val="150000"/>
              </a:lnSpc>
            </a:pPr>
            <a:r>
              <a:rPr lang="en-IN" b="1" dirty="0">
                <a:solidFill>
                  <a:schemeClr val="accent2"/>
                </a:solidFill>
                <a:latin typeface="Arial" panose="020B0604020202020204" pitchFamily="34" charset="0"/>
                <a:cs typeface="Arial" panose="020B0604020202020204" pitchFamily="34" charset="0"/>
              </a:rPr>
              <a:t>		body {background-color:orange;}</a:t>
            </a:r>
            <a:br>
              <a:rPr lang="en-IN" b="1" dirty="0">
                <a:solidFill>
                  <a:schemeClr val="accent2"/>
                </a:solidFill>
                <a:latin typeface="Arial" panose="020B0604020202020204" pitchFamily="34" charset="0"/>
                <a:cs typeface="Arial" panose="020B0604020202020204" pitchFamily="34" charset="0"/>
              </a:rPr>
            </a:br>
            <a:r>
              <a:rPr lang="en-IN" b="1" dirty="0">
                <a:solidFill>
                  <a:schemeClr val="accent2"/>
                </a:solidFill>
                <a:latin typeface="Arial" panose="020B0604020202020204" pitchFamily="34" charset="0"/>
                <a:cs typeface="Arial" panose="020B0604020202020204" pitchFamily="34" charset="0"/>
              </a:rPr>
              <a:t>		p {font-size:24px; color:white;}</a:t>
            </a:r>
          </a:p>
          <a:p>
            <a:pPr>
              <a:lnSpc>
                <a:spcPct val="150000"/>
              </a:lnSpc>
            </a:pPr>
            <a:r>
              <a:rPr lang="en-IN" b="1" dirty="0">
                <a:solidFill>
                  <a:schemeClr val="accent2"/>
                </a:solidFill>
                <a:latin typeface="Arial" panose="020B0604020202020204" pitchFamily="34" charset="0"/>
                <a:cs typeface="Arial" panose="020B0604020202020204" pitchFamily="34" charset="0"/>
              </a:rPr>
              <a:t>	&lt;/style&gt;</a:t>
            </a:r>
            <a:br>
              <a:rPr lang="en-IN" b="1" dirty="0">
                <a:solidFill>
                  <a:schemeClr val="accent2"/>
                </a:solidFill>
                <a:latin typeface="Arial" panose="020B0604020202020204" pitchFamily="34" charset="0"/>
                <a:cs typeface="Arial" panose="020B0604020202020204" pitchFamily="34" charset="0"/>
              </a:rPr>
            </a:br>
            <a:r>
              <a:rPr lang="en-IN" b="1" dirty="0">
                <a:solidFill>
                  <a:schemeClr val="accent2"/>
                </a:solidFill>
                <a:latin typeface="Arial" panose="020B0604020202020204" pitchFamily="34" charset="0"/>
                <a:cs typeface="Arial" panose="020B0604020202020204" pitchFamily="34" charset="0"/>
              </a:rPr>
              <a:t>&lt;/head&gt;</a:t>
            </a:r>
          </a:p>
        </p:txBody>
      </p:sp>
      <p:sp>
        <p:nvSpPr>
          <p:cNvPr id="3" name="Rectangle 2"/>
          <p:cNvSpPr/>
          <p:nvPr/>
        </p:nvSpPr>
        <p:spPr>
          <a:xfrm>
            <a:off x="381000" y="4800600"/>
            <a:ext cx="7848600" cy="872034"/>
          </a:xfrm>
          <a:prstGeom prst="rect">
            <a:avLst/>
          </a:prstGeom>
        </p:spPr>
        <p:txBody>
          <a:bodyPr wrap="square">
            <a:spAutoFit/>
          </a:bodyPr>
          <a:lstStyle/>
          <a:p>
            <a:pPr algn="just">
              <a:lnSpc>
                <a:spcPct val="150000"/>
              </a:lnSpc>
            </a:pPr>
            <a:r>
              <a:rPr lang="en-US" b="1" dirty="0" smtClean="0">
                <a:solidFill>
                  <a:srgbClr val="555555"/>
                </a:solidFill>
                <a:latin typeface="Arial" panose="020B0604020202020204" pitchFamily="34" charset="0"/>
                <a:cs typeface="Arial" panose="020B0604020202020204" pitchFamily="34" charset="0"/>
              </a:rPr>
              <a:t>Inline</a:t>
            </a:r>
            <a:endParaRPr lang="en-IN" b="1" dirty="0" smtClean="0">
              <a:solidFill>
                <a:srgbClr val="555555"/>
              </a:solidFill>
              <a:latin typeface="Arial" panose="020B0604020202020204" pitchFamily="34" charset="0"/>
              <a:cs typeface="Arial" panose="020B0604020202020204" pitchFamily="34" charset="0"/>
            </a:endParaRPr>
          </a:p>
          <a:p>
            <a:pPr algn="just">
              <a:lnSpc>
                <a:spcPct val="150000"/>
              </a:lnSpc>
            </a:pPr>
            <a:r>
              <a:rPr lang="en-IN" b="1" dirty="0" smtClean="0">
                <a:solidFill>
                  <a:srgbClr val="00B050"/>
                </a:solidFill>
                <a:latin typeface="Arial" panose="020B0604020202020204" pitchFamily="34" charset="0"/>
                <a:cs typeface="Arial" panose="020B0604020202020204" pitchFamily="34" charset="0"/>
              </a:rPr>
              <a:t>&lt;h2 style</a:t>
            </a:r>
            <a:r>
              <a:rPr lang="en-IN" b="1" dirty="0">
                <a:solidFill>
                  <a:srgbClr val="00B050"/>
                </a:solidFill>
                <a:latin typeface="Arial" panose="020B0604020202020204" pitchFamily="34" charset="0"/>
                <a:cs typeface="Arial" panose="020B0604020202020204" pitchFamily="34" charset="0"/>
              </a:rPr>
              <a:t>=”font-size:22px;color:green;”&gt;This is a headline.&lt;/h2&gt;</a:t>
            </a:r>
          </a:p>
        </p:txBody>
      </p:sp>
    </p:spTree>
    <p:extLst>
      <p:ext uri="{BB962C8B-B14F-4D97-AF65-F5344CB8AC3E}">
        <p14:creationId xmlns:p14="http://schemas.microsoft.com/office/powerpoint/2010/main" val="14803595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What Is CSS? (+How You Can Use It To Style Your Webs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071284" cy="422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100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CSS? - What is the full form of CSS [ Learn CS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7982339"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302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89844"/>
            <a:ext cx="8229600" cy="5955476"/>
          </a:xfrm>
          <a:prstGeom prst="rect">
            <a:avLst/>
          </a:prstGeom>
        </p:spPr>
        <p:txBody>
          <a:bodyPr wrap="square">
            <a:spAutoFit/>
          </a:bodyPr>
          <a:lstStyle/>
          <a:p>
            <a:pPr algn="ctr">
              <a:lnSpc>
                <a:spcPct val="150000"/>
              </a:lnSpc>
            </a:pPr>
            <a:r>
              <a:rPr lang="en-IN" sz="2000" b="1" dirty="0">
                <a:solidFill>
                  <a:srgbClr val="000000"/>
                </a:solidFill>
                <a:latin typeface="Arial" panose="020B0604020202020204" pitchFamily="34" charset="0"/>
                <a:cs typeface="Arial" panose="020B0604020202020204" pitchFamily="34" charset="0"/>
              </a:rPr>
              <a:t>What is Selector</a:t>
            </a:r>
            <a:r>
              <a:rPr lang="en-IN" sz="2000" b="1" dirty="0" smtClean="0">
                <a:solidFill>
                  <a:srgbClr val="000000"/>
                </a:solidFill>
                <a:latin typeface="Arial" panose="020B0604020202020204" pitchFamily="34" charset="0"/>
                <a:cs typeface="Arial" panose="020B0604020202020204" pitchFamily="34" charset="0"/>
              </a:rPr>
              <a:t>?</a:t>
            </a:r>
            <a:endParaRPr lang="en-IN" sz="2000" dirty="0" smtClean="0">
              <a:latin typeface="Arial" panose="020B0604020202020204" pitchFamily="34" charset="0"/>
              <a:cs typeface="Arial" panose="020B0604020202020204" pitchFamily="34" charset="0"/>
            </a:endParaRPr>
          </a:p>
          <a:p>
            <a:pPr algn="ctr">
              <a:lnSpc>
                <a:spcPct val="150000"/>
              </a:lnSpc>
            </a:pPr>
            <a:r>
              <a:rPr lang="en-IN" dirty="0">
                <a:latin typeface="Arial" panose="020B0604020202020204" pitchFamily="34" charset="0"/>
                <a:cs typeface="Arial" panose="020B0604020202020204" pitchFamily="34" charset="0"/>
              </a:rPr>
              <a:t/>
            </a:r>
            <a:br>
              <a:rPr lang="en-IN" dirty="0">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A CSS selector is a pattern to match the elements on a web page</a:t>
            </a:r>
            <a:r>
              <a:rPr lang="en-IN" dirty="0" smtClean="0">
                <a:solidFill>
                  <a:srgbClr val="000000"/>
                </a:solidFill>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IN" dirty="0" smtClean="0">
                <a:solidFill>
                  <a:srgbClr val="000000"/>
                </a:solidFill>
                <a:latin typeface="Arial" panose="020B0604020202020204" pitchFamily="34" charset="0"/>
                <a:cs typeface="Arial" panose="020B0604020202020204" pitchFamily="34" charset="0"/>
              </a:rPr>
              <a:t>The </a:t>
            </a:r>
            <a:r>
              <a:rPr lang="en-IN" dirty="0">
                <a:solidFill>
                  <a:srgbClr val="000000"/>
                </a:solidFill>
                <a:latin typeface="Arial" panose="020B0604020202020204" pitchFamily="34" charset="0"/>
                <a:cs typeface="Arial" panose="020B0604020202020204" pitchFamily="34" charset="0"/>
              </a:rPr>
              <a:t>style rules associated with that selector will be applied to the elements that match the selector pattern</a:t>
            </a:r>
            <a:r>
              <a:rPr lang="en-IN" dirty="0" smtClean="0">
                <a:solidFill>
                  <a:srgbClr val="000000"/>
                </a:solidFill>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IN" dirty="0" smtClean="0">
                <a:solidFill>
                  <a:srgbClr val="000000"/>
                </a:solidFill>
                <a:latin typeface="Arial" panose="020B0604020202020204" pitchFamily="34" charset="0"/>
                <a:cs typeface="Arial" panose="020B0604020202020204" pitchFamily="34" charset="0"/>
              </a:rPr>
              <a:t>Selectors </a:t>
            </a:r>
            <a:r>
              <a:rPr lang="en-IN" dirty="0">
                <a:solidFill>
                  <a:srgbClr val="000000"/>
                </a:solidFill>
                <a:latin typeface="Arial" panose="020B0604020202020204" pitchFamily="34" charset="0"/>
                <a:cs typeface="Arial" panose="020B0604020202020204" pitchFamily="34" charset="0"/>
              </a:rPr>
              <a:t>are one of the most important aspects of CSS as they allow you to target specific elements on your web page in various ways so that they can be styled</a:t>
            </a:r>
            <a:r>
              <a:rPr lang="en-IN" dirty="0" smtClean="0">
                <a:solidFill>
                  <a:srgbClr val="000000"/>
                </a:solidFill>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IN" dirty="0" smtClean="0">
                <a:solidFill>
                  <a:srgbClr val="000000"/>
                </a:solidFill>
                <a:latin typeface="Arial" panose="020B0604020202020204" pitchFamily="34" charset="0"/>
                <a:cs typeface="Arial" panose="020B0604020202020204" pitchFamily="34" charset="0"/>
              </a:rPr>
              <a:t>Several </a:t>
            </a:r>
            <a:r>
              <a:rPr lang="en-IN" dirty="0">
                <a:solidFill>
                  <a:srgbClr val="000000"/>
                </a:solidFill>
                <a:latin typeface="Arial" panose="020B0604020202020204" pitchFamily="34" charset="0"/>
                <a:cs typeface="Arial" panose="020B0604020202020204" pitchFamily="34" charset="0"/>
              </a:rPr>
              <a:t>types of selectors are available in </a:t>
            </a:r>
            <a:r>
              <a:rPr lang="en-IN" dirty="0" smtClean="0">
                <a:solidFill>
                  <a:srgbClr val="000000"/>
                </a:solidFill>
                <a:latin typeface="Arial" panose="020B0604020202020204" pitchFamily="34" charset="0"/>
                <a:cs typeface="Arial" panose="020B0604020202020204" pitchFamily="34" charset="0"/>
              </a:rPr>
              <a:t>CSS.</a:t>
            </a:r>
            <a:endParaRPr lang="en-IN" dirty="0">
              <a:latin typeface="Arial" panose="020B0604020202020204" pitchFamily="34" charset="0"/>
              <a:cs typeface="Arial" panose="020B0604020202020204" pitchFamily="34" charset="0"/>
            </a:endParaRPr>
          </a:p>
          <a:p>
            <a:pPr algn="just">
              <a:lnSpc>
                <a:spcPct val="150000"/>
              </a:lnSpc>
            </a:pPr>
            <a:r>
              <a:rPr lang="en-IN" dirty="0">
                <a:latin typeface="Arial" panose="020B0604020202020204" pitchFamily="34" charset="0"/>
                <a:cs typeface="Arial" panose="020B0604020202020204" pitchFamily="34" charset="0"/>
              </a:rPr>
              <a:t/>
            </a:r>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1567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Selectors in C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609600"/>
            <a:ext cx="5934075" cy="575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285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SS selectors cheatsheet &amp; details - Nana Jeon"/>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85800" y="523894"/>
            <a:ext cx="719654" cy="7196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57200" y="2133600"/>
            <a:ext cx="7467600" cy="872034"/>
          </a:xfrm>
          <a:prstGeom prst="rect">
            <a:avLst/>
          </a:prstGeom>
        </p:spPr>
        <p:txBody>
          <a:bodyPr wrap="square">
            <a:spAutoFit/>
          </a:bodyPr>
          <a:lstStyle/>
          <a:p>
            <a:pPr>
              <a:lnSpc>
                <a:spcPct val="150000"/>
              </a:lnSpc>
            </a:pPr>
            <a:r>
              <a:rPr lang="en-IN" dirty="0" smtClean="0">
                <a:solidFill>
                  <a:srgbClr val="273239"/>
                </a:solidFill>
                <a:latin typeface="Arial" panose="020B0604020202020204" pitchFamily="34" charset="0"/>
                <a:cs typeface="Arial" panose="020B0604020202020204" pitchFamily="34" charset="0"/>
              </a:rPr>
              <a:t>Rather </a:t>
            </a:r>
            <a:r>
              <a:rPr lang="en-IN" dirty="0">
                <a:solidFill>
                  <a:srgbClr val="273239"/>
                </a:solidFill>
                <a:latin typeface="Arial" panose="020B0604020202020204" pitchFamily="34" charset="0"/>
                <a:cs typeface="Arial" panose="020B0604020202020204" pitchFamily="34" charset="0"/>
              </a:rPr>
              <a:t>than selecting elements of a specific type, the universal selector quite simply matches the name of any element type</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2660132" y="699055"/>
            <a:ext cx="3061736" cy="369332"/>
          </a:xfrm>
          <a:prstGeom prst="rect">
            <a:avLst/>
          </a:prstGeom>
        </p:spPr>
        <p:txBody>
          <a:bodyPr wrap="none">
            <a:spAutoFit/>
          </a:bodyPr>
          <a:lstStyle/>
          <a:p>
            <a:r>
              <a:rPr lang="en-IN" b="1" dirty="0" smtClean="0">
                <a:solidFill>
                  <a:srgbClr val="273239"/>
                </a:solidFill>
                <a:latin typeface="urw-din"/>
              </a:rPr>
              <a:t>UNIVERSAL SELECTORS</a:t>
            </a:r>
            <a:endParaRPr lang="en-IN" dirty="0"/>
          </a:p>
        </p:txBody>
      </p:sp>
      <p:sp>
        <p:nvSpPr>
          <p:cNvPr id="4" name="Rectangle 3"/>
          <p:cNvSpPr/>
          <p:nvPr/>
        </p:nvSpPr>
        <p:spPr>
          <a:xfrm>
            <a:off x="3124200" y="3609182"/>
            <a:ext cx="4572000" cy="1477328"/>
          </a:xfrm>
          <a:prstGeom prst="rect">
            <a:avLst/>
          </a:prstGeom>
        </p:spPr>
        <p:txBody>
          <a:bodyPr>
            <a:spAutoFit/>
          </a:bodyPr>
          <a:lstStyle/>
          <a:p>
            <a:r>
              <a:rPr lang="en-IN" b="1" dirty="0" smtClean="0">
                <a:latin typeface="Arial" panose="020B0604020202020204" pitchFamily="34" charset="0"/>
                <a:cs typeface="Arial" panose="020B0604020202020204" pitchFamily="34" charset="0"/>
              </a:rPr>
              <a:t>* {</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color: </a:t>
            </a:r>
            <a:r>
              <a:rPr lang="en-IN" b="1" dirty="0" smtClean="0">
                <a:latin typeface="Arial" panose="020B0604020202020204" pitchFamily="34" charset="0"/>
                <a:cs typeface="Arial" panose="020B0604020202020204" pitchFamily="34" charset="0"/>
              </a:rPr>
              <a:t>red;</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p>
        </p:txBody>
      </p:sp>
      <p:sp>
        <p:nvSpPr>
          <p:cNvPr id="5" name="Rectangle 4"/>
          <p:cNvSpPr/>
          <p:nvPr/>
        </p:nvSpPr>
        <p:spPr>
          <a:xfrm>
            <a:off x="457200" y="5710450"/>
            <a:ext cx="7620000" cy="646331"/>
          </a:xfrm>
          <a:prstGeom prst="rect">
            <a:avLst/>
          </a:prstGeom>
        </p:spPr>
        <p:txBody>
          <a:bodyPr wrap="square">
            <a:spAutoFit/>
          </a:bodyPr>
          <a:lstStyle/>
          <a:p>
            <a:pPr algn="just"/>
            <a:r>
              <a:rPr lang="en-IN" b="1" dirty="0">
                <a:solidFill>
                  <a:srgbClr val="273239"/>
                </a:solidFill>
                <a:latin typeface="Arial" panose="020B0604020202020204" pitchFamily="34" charset="0"/>
                <a:cs typeface="Arial" panose="020B0604020202020204" pitchFamily="34" charset="0"/>
              </a:rPr>
              <a:t>Output:</a:t>
            </a:r>
            <a:r>
              <a:rPr lang="en-IN" dirty="0">
                <a:solidFill>
                  <a:srgbClr val="273239"/>
                </a:solidFill>
                <a:latin typeface="Arial" panose="020B0604020202020204" pitchFamily="34" charset="0"/>
                <a:cs typeface="Arial" panose="020B0604020202020204" pitchFamily="34" charset="0"/>
              </a:rPr>
              <a:t> This rule renders the content of every element in our document in black.</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618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447800"/>
            <a:ext cx="7924800" cy="1338828"/>
          </a:xfrm>
          <a:prstGeom prst="rect">
            <a:avLst/>
          </a:prstGeom>
        </p:spPr>
        <p:txBody>
          <a:bodyPr wrap="square">
            <a:spAutoFit/>
          </a:bodyPr>
          <a:lstStyle/>
          <a:p>
            <a:pPr algn="just">
              <a:lnSpc>
                <a:spcPct val="150000"/>
              </a:lnSpc>
            </a:pPr>
            <a:r>
              <a:rPr lang="en-IN" dirty="0" smtClean="0">
                <a:solidFill>
                  <a:srgbClr val="273239"/>
                </a:solidFill>
                <a:latin typeface="Arial" panose="020B0604020202020204" pitchFamily="34" charset="0"/>
                <a:cs typeface="Arial" panose="020B0604020202020204" pitchFamily="34" charset="0"/>
              </a:rPr>
              <a:t>The </a:t>
            </a:r>
            <a:r>
              <a:rPr lang="en-IN" dirty="0">
                <a:solidFill>
                  <a:srgbClr val="273239"/>
                </a:solidFill>
                <a:latin typeface="Arial" panose="020B0604020202020204" pitchFamily="34" charset="0"/>
                <a:cs typeface="Arial" panose="020B0604020202020204" pitchFamily="34" charset="0"/>
              </a:rPr>
              <a:t>element selector selects elements based on the element name. You can select all p elements on a page like this (in this case, all p elements will be center-aligned, with a red text color).</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2819400" y="609600"/>
            <a:ext cx="2835071" cy="369332"/>
          </a:xfrm>
          <a:prstGeom prst="rect">
            <a:avLst/>
          </a:prstGeom>
        </p:spPr>
        <p:txBody>
          <a:bodyPr wrap="none">
            <a:spAutoFit/>
          </a:bodyPr>
          <a:lstStyle/>
          <a:p>
            <a:r>
              <a:rPr lang="en-IN" b="1" dirty="0">
                <a:solidFill>
                  <a:srgbClr val="273239"/>
                </a:solidFill>
                <a:latin typeface="Arial" panose="020B0604020202020204" pitchFamily="34" charset="0"/>
                <a:cs typeface="Arial" panose="020B0604020202020204" pitchFamily="34" charset="0"/>
              </a:rPr>
              <a:t>ELEMENT </a:t>
            </a:r>
            <a:r>
              <a:rPr lang="en-IN" b="1" dirty="0" smtClean="0">
                <a:solidFill>
                  <a:srgbClr val="273239"/>
                </a:solidFill>
                <a:latin typeface="Arial" panose="020B0604020202020204" pitchFamily="34" charset="0"/>
                <a:cs typeface="Arial" panose="020B0604020202020204" pitchFamily="34" charset="0"/>
              </a:rPr>
              <a:t>SELECTORS</a:t>
            </a:r>
            <a:endParaRPr lang="en-IN" dirty="0"/>
          </a:p>
        </p:txBody>
      </p:sp>
      <p:sp>
        <p:nvSpPr>
          <p:cNvPr id="4" name="Rectangle 3"/>
          <p:cNvSpPr/>
          <p:nvPr/>
        </p:nvSpPr>
        <p:spPr>
          <a:xfrm>
            <a:off x="1950935" y="3048000"/>
            <a:ext cx="4572000" cy="1200329"/>
          </a:xfrm>
          <a:prstGeom prst="rect">
            <a:avLst/>
          </a:prstGeom>
        </p:spPr>
        <p:txBody>
          <a:bodyPr>
            <a:spAutoFit/>
          </a:bodyPr>
          <a:lstStyle/>
          <a:p>
            <a:pPr algn="just"/>
            <a:r>
              <a:rPr lang="en-IN" dirty="0">
                <a:latin typeface="Arial" panose="020B0604020202020204" pitchFamily="34" charset="0"/>
                <a:cs typeface="Arial" panose="020B0604020202020204" pitchFamily="34" charset="0"/>
              </a:rPr>
              <a:t>p </a:t>
            </a:r>
            <a:r>
              <a:rPr lang="en-IN" dirty="0" smtClean="0">
                <a:latin typeface="Arial" panose="020B0604020202020204" pitchFamily="34" charset="0"/>
                <a:cs typeface="Arial" panose="020B0604020202020204" pitchFamily="34" charset="0"/>
              </a:rPr>
              <a:t>{</a:t>
            </a:r>
          </a:p>
          <a:p>
            <a:pPr algn="just"/>
            <a:r>
              <a:rPr lang="en-IN" dirty="0" smtClean="0">
                <a:latin typeface="Arial" panose="020B0604020202020204" pitchFamily="34" charset="0"/>
                <a:cs typeface="Arial" panose="020B0604020202020204" pitchFamily="34" charset="0"/>
              </a:rPr>
              <a:t>text-align</a:t>
            </a:r>
            <a:r>
              <a:rPr lang="en-IN" dirty="0">
                <a:latin typeface="Arial" panose="020B0604020202020204" pitchFamily="34" charset="0"/>
                <a:cs typeface="Arial" panose="020B0604020202020204" pitchFamily="34" charset="0"/>
              </a:rPr>
              <a:t>: center</a:t>
            </a:r>
            <a:r>
              <a:rPr lang="en-IN" dirty="0" smtClean="0">
                <a:latin typeface="Arial" panose="020B0604020202020204" pitchFamily="34" charset="0"/>
                <a:cs typeface="Arial" panose="020B0604020202020204" pitchFamily="34" charset="0"/>
              </a:rPr>
              <a:t>;</a:t>
            </a:r>
          </a:p>
          <a:p>
            <a:pPr algn="just"/>
            <a:r>
              <a:rPr lang="en-IN" dirty="0" smtClean="0">
                <a:latin typeface="Arial" panose="020B0604020202020204" pitchFamily="34" charset="0"/>
                <a:cs typeface="Arial" panose="020B0604020202020204" pitchFamily="34" charset="0"/>
              </a:rPr>
              <a:t>color</a:t>
            </a:r>
            <a:r>
              <a:rPr lang="en-IN" dirty="0">
                <a:latin typeface="Arial" panose="020B0604020202020204" pitchFamily="34" charset="0"/>
                <a:cs typeface="Arial" panose="020B0604020202020204" pitchFamily="34" charset="0"/>
              </a:rPr>
              <a:t>: red</a:t>
            </a:r>
            <a:r>
              <a:rPr lang="en-IN" dirty="0" smtClean="0">
                <a:latin typeface="Arial" panose="020B0604020202020204" pitchFamily="34" charset="0"/>
                <a:cs typeface="Arial" panose="020B0604020202020204" pitchFamily="34" charset="0"/>
              </a:rPr>
              <a:t>;</a:t>
            </a:r>
          </a:p>
          <a:p>
            <a:pPr algn="just"/>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0242" name="Picture 2" descr="HTML Tags List (with 100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301" y="3048000"/>
            <a:ext cx="4114800" cy="3599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753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7924800" cy="3826689"/>
          </a:xfrm>
          <a:prstGeom prst="rect">
            <a:avLst/>
          </a:prstGeom>
        </p:spPr>
        <p:txBody>
          <a:bodyPr wrap="square">
            <a:spAutoFit/>
          </a:bodyPr>
          <a:lstStyle/>
          <a:p>
            <a:pPr algn="ctr" fontAlgn="base">
              <a:lnSpc>
                <a:spcPct val="150000"/>
              </a:lnSpc>
            </a:pPr>
            <a:r>
              <a:rPr lang="en-IN" sz="2000" b="1" dirty="0">
                <a:solidFill>
                  <a:srgbClr val="273239"/>
                </a:solidFill>
                <a:latin typeface="Arial" panose="020B0604020202020204" pitchFamily="34" charset="0"/>
                <a:cs typeface="Arial" panose="020B0604020202020204" pitchFamily="34" charset="0"/>
              </a:rPr>
              <a:t>ID </a:t>
            </a:r>
            <a:r>
              <a:rPr lang="en-IN" sz="2000" b="1" dirty="0" smtClean="0">
                <a:solidFill>
                  <a:srgbClr val="273239"/>
                </a:solidFill>
                <a:latin typeface="Arial" panose="020B0604020202020204" pitchFamily="34" charset="0"/>
                <a:cs typeface="Arial" panose="020B0604020202020204" pitchFamily="34" charset="0"/>
              </a:rPr>
              <a:t>SELECTORS</a:t>
            </a:r>
          </a:p>
          <a:p>
            <a:pPr algn="just" fontAlgn="base">
              <a:lnSpc>
                <a:spcPct val="150000"/>
              </a:lnSpc>
            </a:pPr>
            <a:endParaRPr lang="en-IN" dirty="0">
              <a:solidFill>
                <a:srgbClr val="273239"/>
              </a:solidFill>
              <a:latin typeface="Arial" panose="020B0604020202020204" pitchFamily="34" charset="0"/>
              <a:cs typeface="Arial" panose="020B0604020202020204" pitchFamily="34" charset="0"/>
            </a:endParaRPr>
          </a:p>
          <a:p>
            <a:pPr algn="just" fontAlgn="base">
              <a:lnSpc>
                <a:spcPct val="150000"/>
              </a:lnSpc>
            </a:pPr>
            <a:r>
              <a:rPr lang="en-IN" dirty="0">
                <a:solidFill>
                  <a:srgbClr val="273239"/>
                </a:solidFill>
                <a:latin typeface="Arial" panose="020B0604020202020204" pitchFamily="34" charset="0"/>
                <a:cs typeface="Arial" panose="020B0604020202020204" pitchFamily="34" charset="0"/>
              </a:rPr>
              <a:t>The id selector uses the id attribute of an HTML element to select a specific element.</a:t>
            </a:r>
          </a:p>
          <a:p>
            <a:pPr algn="just" fontAlgn="base">
              <a:lnSpc>
                <a:spcPct val="150000"/>
              </a:lnSpc>
            </a:pPr>
            <a:r>
              <a:rPr lang="en-IN" dirty="0">
                <a:solidFill>
                  <a:srgbClr val="273239"/>
                </a:solidFill>
                <a:latin typeface="Arial" panose="020B0604020202020204" pitchFamily="34" charset="0"/>
                <a:cs typeface="Arial" panose="020B0604020202020204" pitchFamily="34" charset="0"/>
              </a:rPr>
              <a:t>The id of an element should be unique within a page, so the id selector is used to select one unique element!</a:t>
            </a:r>
          </a:p>
          <a:p>
            <a:pPr algn="just" fontAlgn="base">
              <a:lnSpc>
                <a:spcPct val="150000"/>
              </a:lnSpc>
            </a:pPr>
            <a:r>
              <a:rPr lang="en-IN" dirty="0" smtClean="0">
                <a:solidFill>
                  <a:srgbClr val="273239"/>
                </a:solidFill>
                <a:latin typeface="Arial" panose="020B0604020202020204" pitchFamily="34" charset="0"/>
                <a:cs typeface="Arial" panose="020B0604020202020204" pitchFamily="34" charset="0"/>
              </a:rPr>
              <a:t>To </a:t>
            </a:r>
            <a:r>
              <a:rPr lang="en-IN" dirty="0">
                <a:solidFill>
                  <a:srgbClr val="273239"/>
                </a:solidFill>
                <a:latin typeface="Arial" panose="020B0604020202020204" pitchFamily="34" charset="0"/>
                <a:cs typeface="Arial" panose="020B0604020202020204" pitchFamily="34" charset="0"/>
              </a:rPr>
              <a:t>select an element with a specific id, write a hash (#) character, followed by the id of the element.</a:t>
            </a:r>
          </a:p>
          <a:p>
            <a:pPr algn="just" fontAlgn="base">
              <a:lnSpc>
                <a:spcPct val="150000"/>
              </a:lnSpc>
            </a:pPr>
            <a:r>
              <a:rPr lang="en-IN" dirty="0">
                <a:solidFill>
                  <a:srgbClr val="273239"/>
                </a:solidFill>
                <a:latin typeface="Arial" panose="020B0604020202020204" pitchFamily="34" charset="0"/>
                <a:cs typeface="Arial" panose="020B0604020202020204" pitchFamily="34" charset="0"/>
              </a:rPr>
              <a:t>The style rule below will be applied to the HTML element with id=”para1″:</a:t>
            </a:r>
            <a:endParaRPr lang="en-IN" b="0" i="0" dirty="0">
              <a:solidFill>
                <a:srgbClr val="273239"/>
              </a:solidFill>
              <a:effectLst/>
              <a:latin typeface="Arial" panose="020B0604020202020204" pitchFamily="34" charset="0"/>
              <a:cs typeface="Arial" panose="020B0604020202020204" pitchFamily="34" charset="0"/>
            </a:endParaRPr>
          </a:p>
        </p:txBody>
      </p:sp>
      <p:sp>
        <p:nvSpPr>
          <p:cNvPr id="3" name="Rectangle 2"/>
          <p:cNvSpPr/>
          <p:nvPr/>
        </p:nvSpPr>
        <p:spPr>
          <a:xfrm>
            <a:off x="1600200" y="4648200"/>
            <a:ext cx="4572000" cy="1200329"/>
          </a:xfrm>
          <a:prstGeom prst="rect">
            <a:avLst/>
          </a:prstGeom>
        </p:spPr>
        <p:txBody>
          <a:bodyPr>
            <a:spAutoFit/>
          </a:bodyPr>
          <a:lstStyle/>
          <a:p>
            <a:r>
              <a:rPr lang="en-IN" dirty="0" smtClean="0">
                <a:latin typeface="Arial" panose="020B0604020202020204" pitchFamily="34" charset="0"/>
                <a:cs typeface="Arial" panose="020B0604020202020204" pitchFamily="34" charset="0"/>
              </a:rPr>
              <a:t>#paragraph{</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color: green;</a:t>
            </a:r>
          </a:p>
          <a:p>
            <a:r>
              <a:rPr lang="en-IN" dirty="0">
                <a:latin typeface="Arial" panose="020B0604020202020204" pitchFamily="34" charset="0"/>
                <a:cs typeface="Arial" panose="020B0604020202020204" pitchFamily="34" charset="0"/>
              </a:rPr>
              <a:t>	text-align: center;</a:t>
            </a:r>
          </a:p>
          <a:p>
            <a:r>
              <a:rPr lang="en-IN" dirty="0">
                <a:latin typeface="Arial" panose="020B0604020202020204" pitchFamily="34" charset="0"/>
                <a:cs typeface="Arial" panose="020B0604020202020204" pitchFamily="34" charset="0"/>
              </a:rPr>
              <a:t>	}</a:t>
            </a:r>
          </a:p>
        </p:txBody>
      </p:sp>
      <p:sp>
        <p:nvSpPr>
          <p:cNvPr id="4" name="TextBox 3"/>
          <p:cNvSpPr txBox="1"/>
          <p:nvPr/>
        </p:nvSpPr>
        <p:spPr>
          <a:xfrm>
            <a:off x="914400" y="381000"/>
            <a:ext cx="838200" cy="1015663"/>
          </a:xfrm>
          <a:prstGeom prst="rect">
            <a:avLst/>
          </a:prstGeom>
          <a:noFill/>
        </p:spPr>
        <p:txBody>
          <a:bodyPr wrap="square" rtlCol="0">
            <a:spAutoFit/>
          </a:bodyPr>
          <a:lstStyle/>
          <a:p>
            <a:r>
              <a:rPr lang="en-US" sz="6000" b="1" dirty="0" smtClean="0"/>
              <a:t>#</a:t>
            </a:r>
            <a:endParaRPr lang="en-IN" sz="6000" b="1" dirty="0"/>
          </a:p>
        </p:txBody>
      </p:sp>
    </p:spTree>
    <p:extLst>
      <p:ext uri="{BB962C8B-B14F-4D97-AF65-F5344CB8AC3E}">
        <p14:creationId xmlns:p14="http://schemas.microsoft.com/office/powerpoint/2010/main" val="837931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43000"/>
            <a:ext cx="7924800" cy="3000821"/>
          </a:xfrm>
          <a:prstGeom prst="rect">
            <a:avLst/>
          </a:prstGeom>
        </p:spPr>
        <p:txBody>
          <a:bodyPr wrap="square">
            <a:spAutoFit/>
          </a:bodyPr>
          <a:lstStyle/>
          <a:p>
            <a:pPr algn="ctr" fontAlgn="base">
              <a:lnSpc>
                <a:spcPct val="150000"/>
              </a:lnSpc>
            </a:pPr>
            <a:r>
              <a:rPr lang="en-IN" b="1" dirty="0">
                <a:solidFill>
                  <a:srgbClr val="273239"/>
                </a:solidFill>
                <a:latin typeface="Arial" panose="020B0604020202020204" pitchFamily="34" charset="0"/>
                <a:cs typeface="Arial" panose="020B0604020202020204" pitchFamily="34" charset="0"/>
              </a:rPr>
              <a:t>CLASS </a:t>
            </a:r>
            <a:r>
              <a:rPr lang="en-IN" b="1" dirty="0" smtClean="0">
                <a:solidFill>
                  <a:srgbClr val="273239"/>
                </a:solidFill>
                <a:latin typeface="Arial" panose="020B0604020202020204" pitchFamily="34" charset="0"/>
                <a:cs typeface="Arial" panose="020B0604020202020204" pitchFamily="34" charset="0"/>
              </a:rPr>
              <a:t>SELECTORS</a:t>
            </a:r>
          </a:p>
          <a:p>
            <a:pPr fontAlgn="base">
              <a:lnSpc>
                <a:spcPct val="150000"/>
              </a:lnSpc>
            </a:pPr>
            <a:endParaRPr lang="en-IN" dirty="0">
              <a:solidFill>
                <a:srgbClr val="273239"/>
              </a:solidFill>
              <a:latin typeface="Arial" panose="020B0604020202020204" pitchFamily="34" charset="0"/>
              <a:cs typeface="Arial" panose="020B0604020202020204" pitchFamily="34" charset="0"/>
            </a:endParaRPr>
          </a:p>
          <a:p>
            <a:pPr fontAlgn="base">
              <a:lnSpc>
                <a:spcPct val="150000"/>
              </a:lnSpc>
            </a:pPr>
            <a:r>
              <a:rPr lang="en-IN" dirty="0">
                <a:solidFill>
                  <a:srgbClr val="273239"/>
                </a:solidFill>
                <a:latin typeface="Arial" panose="020B0604020202020204" pitchFamily="34" charset="0"/>
                <a:cs typeface="Arial" panose="020B0604020202020204" pitchFamily="34" charset="0"/>
              </a:rPr>
              <a:t>The class selector selects elements with a specific class attribute.</a:t>
            </a:r>
          </a:p>
          <a:p>
            <a:pPr fontAlgn="base">
              <a:lnSpc>
                <a:spcPct val="150000"/>
              </a:lnSpc>
            </a:pPr>
            <a:r>
              <a:rPr lang="en-IN" dirty="0">
                <a:solidFill>
                  <a:srgbClr val="273239"/>
                </a:solidFill>
                <a:latin typeface="Arial" panose="020B0604020202020204" pitchFamily="34" charset="0"/>
                <a:cs typeface="Arial" panose="020B0604020202020204" pitchFamily="34" charset="0"/>
              </a:rPr>
              <a:t>To select elements with a specific class, write a period (.) character, followed by the name of the class.</a:t>
            </a:r>
          </a:p>
          <a:p>
            <a:pPr fontAlgn="base">
              <a:lnSpc>
                <a:spcPct val="150000"/>
              </a:lnSpc>
            </a:pPr>
            <a:r>
              <a:rPr lang="en-IN" dirty="0">
                <a:solidFill>
                  <a:srgbClr val="273239"/>
                </a:solidFill>
                <a:latin typeface="Arial" panose="020B0604020202020204" pitchFamily="34" charset="0"/>
                <a:cs typeface="Arial" panose="020B0604020202020204" pitchFamily="34" charset="0"/>
              </a:rPr>
              <a:t>In the example below, all HTML elements with class=”center” will be green and center-aligned:</a:t>
            </a:r>
            <a:endParaRPr lang="en-IN" b="0" i="0" dirty="0">
              <a:solidFill>
                <a:srgbClr val="273239"/>
              </a:solidFill>
              <a:effectLst/>
              <a:latin typeface="Arial" panose="020B0604020202020204" pitchFamily="34" charset="0"/>
              <a:cs typeface="Arial" panose="020B0604020202020204" pitchFamily="34" charset="0"/>
            </a:endParaRPr>
          </a:p>
        </p:txBody>
      </p:sp>
      <p:sp>
        <p:nvSpPr>
          <p:cNvPr id="3" name="Rectangle 2"/>
          <p:cNvSpPr/>
          <p:nvPr/>
        </p:nvSpPr>
        <p:spPr>
          <a:xfrm>
            <a:off x="1600200" y="4267200"/>
            <a:ext cx="4572000" cy="1200329"/>
          </a:xfrm>
          <a:prstGeom prst="rect">
            <a:avLst/>
          </a:prstGeom>
        </p:spPr>
        <p:txBody>
          <a:bodyPr>
            <a:spAutoFit/>
          </a:bodyPr>
          <a:lstStyle/>
          <a:p>
            <a:r>
              <a:rPr lang="en-IN" dirty="0" smtClean="0">
                <a:latin typeface="Arial" panose="020B0604020202020204" pitchFamily="34" charset="0"/>
                <a:cs typeface="Arial" panose="020B0604020202020204" pitchFamily="34" charset="0"/>
              </a:rPr>
              <a:t>.heading{</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color: green;</a:t>
            </a:r>
          </a:p>
          <a:p>
            <a:r>
              <a:rPr lang="en-IN" dirty="0">
                <a:latin typeface="Arial" panose="020B0604020202020204" pitchFamily="34" charset="0"/>
                <a:cs typeface="Arial" panose="020B0604020202020204" pitchFamily="34" charset="0"/>
              </a:rPr>
              <a:t>text-align: center;</a:t>
            </a:r>
          </a:p>
          <a:p>
            <a:r>
              <a:rPr lang="en-IN" dirty="0">
                <a:latin typeface="Arial" panose="020B0604020202020204" pitchFamily="34" charset="0"/>
                <a:cs typeface="Arial" panose="020B0604020202020204" pitchFamily="34" charset="0"/>
              </a:rPr>
              <a:t>}</a:t>
            </a:r>
          </a:p>
        </p:txBody>
      </p:sp>
      <p:sp>
        <p:nvSpPr>
          <p:cNvPr id="4" name="TextBox 3"/>
          <p:cNvSpPr txBox="1"/>
          <p:nvPr/>
        </p:nvSpPr>
        <p:spPr>
          <a:xfrm>
            <a:off x="1378024" y="419591"/>
            <a:ext cx="444352" cy="1323439"/>
          </a:xfrm>
          <a:prstGeom prst="rect">
            <a:avLst/>
          </a:prstGeom>
          <a:noFill/>
        </p:spPr>
        <p:txBody>
          <a:bodyPr wrap="none" rtlCol="0">
            <a:spAutoFit/>
          </a:bodyPr>
          <a:lstStyle/>
          <a:p>
            <a:r>
              <a:rPr lang="en-US" sz="8000" dirty="0" smtClean="0"/>
              <a:t>.</a:t>
            </a:r>
            <a:endParaRPr lang="en-IN" sz="8000" dirty="0"/>
          </a:p>
        </p:txBody>
      </p:sp>
    </p:spTree>
    <p:extLst>
      <p:ext uri="{BB962C8B-B14F-4D97-AF65-F5344CB8AC3E}">
        <p14:creationId xmlns:p14="http://schemas.microsoft.com/office/powerpoint/2010/main" val="6711635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8001000" cy="954107"/>
          </a:xfrm>
          <a:prstGeom prst="rect">
            <a:avLst/>
          </a:prstGeom>
        </p:spPr>
        <p:txBody>
          <a:bodyPr wrap="square">
            <a:spAutoFit/>
          </a:bodyPr>
          <a:lstStyle/>
          <a:p>
            <a:pPr algn="ctr"/>
            <a:r>
              <a:rPr lang="en-IN" sz="2000" b="1" dirty="0">
                <a:solidFill>
                  <a:srgbClr val="273239"/>
                </a:solidFill>
                <a:latin typeface="Arial" panose="020B0604020202020204" pitchFamily="34" charset="0"/>
                <a:cs typeface="Arial" panose="020B0604020202020204" pitchFamily="34" charset="0"/>
              </a:rPr>
              <a:t>GROUPING </a:t>
            </a:r>
            <a:r>
              <a:rPr lang="en-IN" sz="2000" b="1" dirty="0" smtClean="0">
                <a:solidFill>
                  <a:srgbClr val="273239"/>
                </a:solidFill>
                <a:latin typeface="Arial" panose="020B0604020202020204" pitchFamily="34" charset="0"/>
                <a:cs typeface="Arial" panose="020B0604020202020204" pitchFamily="34" charset="0"/>
              </a:rPr>
              <a:t>SELECTORS</a:t>
            </a:r>
          </a:p>
          <a:p>
            <a:endParaRPr lang="en-IN" b="1" dirty="0">
              <a:solidFill>
                <a:srgbClr val="273239"/>
              </a:solidFill>
              <a:latin typeface="Arial" panose="020B0604020202020204" pitchFamily="34" charset="0"/>
              <a:cs typeface="Arial" panose="020B0604020202020204" pitchFamily="34" charset="0"/>
            </a:endParaRPr>
          </a:p>
          <a:p>
            <a:r>
              <a:rPr lang="en-IN" dirty="0" smtClean="0">
                <a:solidFill>
                  <a:srgbClr val="273239"/>
                </a:solidFill>
                <a:latin typeface="Arial" panose="020B0604020202020204" pitchFamily="34" charset="0"/>
                <a:cs typeface="Arial" panose="020B0604020202020204" pitchFamily="34" charset="0"/>
              </a:rPr>
              <a:t>If </a:t>
            </a:r>
            <a:r>
              <a:rPr lang="en-IN" dirty="0">
                <a:solidFill>
                  <a:srgbClr val="273239"/>
                </a:solidFill>
                <a:latin typeface="Arial" panose="020B0604020202020204" pitchFamily="34" charset="0"/>
                <a:cs typeface="Arial" panose="020B0604020202020204" pitchFamily="34" charset="0"/>
              </a:rPr>
              <a:t>you have elements with the same style definitions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828800" y="2133600"/>
            <a:ext cx="4572000" cy="2585323"/>
          </a:xfrm>
          <a:prstGeom prst="rect">
            <a:avLst/>
          </a:prstGeom>
        </p:spPr>
        <p:txBody>
          <a:bodyPr>
            <a:spAutoFit/>
          </a:bodyPr>
          <a:lstStyle/>
          <a:p>
            <a:r>
              <a:rPr lang="en-IN" dirty="0" smtClean="0">
                <a:latin typeface="Arial" panose="020B0604020202020204" pitchFamily="34" charset="0"/>
                <a:cs typeface="Arial" panose="020B0604020202020204" pitchFamily="34" charset="0"/>
              </a:rPr>
              <a:t>h1,h2,h3 </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text-align: center;</a:t>
            </a:r>
          </a:p>
          <a:p>
            <a:r>
              <a:rPr lang="en-IN" dirty="0">
                <a:latin typeface="Arial" panose="020B0604020202020204" pitchFamily="34" charset="0"/>
                <a:cs typeface="Arial" panose="020B0604020202020204" pitchFamily="34" charset="0"/>
              </a:rPr>
              <a:t>color: blue;</a:t>
            </a:r>
          </a:p>
          <a:p>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 {</a:t>
            </a:r>
          </a:p>
          <a:p>
            <a:r>
              <a:rPr lang="en-IN" dirty="0">
                <a:latin typeface="Arial" panose="020B0604020202020204" pitchFamily="34" charset="0"/>
                <a:cs typeface="Arial" panose="020B0604020202020204" pitchFamily="34" charset="0"/>
              </a:rPr>
              <a:t>text-align: center;</a:t>
            </a:r>
          </a:p>
          <a:p>
            <a:r>
              <a:rPr lang="en-IN" dirty="0">
                <a:latin typeface="Arial" panose="020B0604020202020204" pitchFamily="34" charset="0"/>
                <a:cs typeface="Arial" panose="020B0604020202020204" pitchFamily="34" charset="0"/>
              </a:rPr>
              <a:t>color: blue;</a:t>
            </a:r>
          </a:p>
          <a:p>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3584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p:cNvSpPr>
          <p:nvPr>
            <p:ph type="body" sz="quarter" idx="13"/>
          </p:nvPr>
        </p:nvSpPr>
        <p:spPr>
          <a:xfrm>
            <a:off x="1142976" y="4357694"/>
            <a:ext cx="6629416" cy="1295400"/>
          </a:xfrm>
        </p:spPr>
        <p:txBody>
          <a:bodyPr/>
          <a:lstStyle/>
          <a:p>
            <a:pPr algn="ctr"/>
            <a:r>
              <a:rPr lang="en-US" sz="8800" b="1" dirty="0">
                <a:latin typeface="Rockwell" pitchFamily="18" charset="0"/>
              </a:rPr>
              <a:t>Thank You</a:t>
            </a:r>
          </a:p>
        </p:txBody>
      </p:sp>
      <p:pic>
        <p:nvPicPr>
          <p:cNvPr id="25" name="j0321055.jpg"/>
          <p:cNvPicPr>
            <a:picLocks noGrp="1" noChangeAspect="1"/>
          </p:cNvPicPr>
          <p:nvPr>
            <p:ph type="pic" sz="quarter" idx="10"/>
          </p:nvPr>
        </p:nvPicPr>
        <p:blipFill>
          <a:blip r:embed="rId3" cstate="print"/>
          <a:srcRect t="2444" b="2444"/>
          <a:stretch>
            <a:fillRect/>
          </a:stretch>
        </p:blipFill>
        <p:spPr>
          <a:xfrm>
            <a:off x="228600" y="723900"/>
            <a:ext cx="2400300" cy="3200400"/>
          </a:xfrm>
          <a:prstGeom prst="rect">
            <a:avLst/>
          </a:prstGeom>
          <a:ln>
            <a:noFill/>
          </a:ln>
          <a:effectLst>
            <a:softEdge rad="112500"/>
          </a:effectLst>
          <a:scene3d>
            <a:camera prst="orthographicFront"/>
            <a:lightRig rig="balanced" dir="t"/>
          </a:scene3d>
          <a:sp3d prstMaterial="plastic">
            <a:bevelT w="0" h="0"/>
          </a:sp3d>
        </p:spPr>
        <p:style>
          <a:lnRef idx="3">
            <a:schemeClr val="lt1"/>
          </a:lnRef>
          <a:fillRef idx="1">
            <a:schemeClr val="accent1"/>
          </a:fillRef>
          <a:effectRef idx="1">
            <a:schemeClr val="accent1"/>
          </a:effectRef>
          <a:fontRef idx="minor">
            <a:schemeClr val="lt1"/>
          </a:fontRef>
        </p:style>
      </p:pic>
      <p:pic>
        <p:nvPicPr>
          <p:cNvPr id="5" name="j0321101.jpg"/>
          <p:cNvPicPr>
            <a:picLocks noGrp="1" noChangeAspect="1"/>
          </p:cNvPicPr>
          <p:nvPr>
            <p:ph type="pic" sz="quarter" idx="11"/>
          </p:nvPr>
        </p:nvPicPr>
        <p:blipFill>
          <a:blip r:embed="rId4" cstate="print"/>
          <a:srcRect t="2444" b="2444"/>
          <a:stretch>
            <a:fillRect/>
          </a:stretch>
        </p:blipFill>
        <p:spPr>
          <a:xfrm>
            <a:off x="3162300" y="723900"/>
            <a:ext cx="2400300" cy="3200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accent1"/>
          </a:fillRef>
          <a:effectRef idx="1">
            <a:schemeClr val="accent1"/>
          </a:effectRef>
          <a:fontRef idx="minor">
            <a:schemeClr val="lt1"/>
          </a:fontRef>
        </p:style>
      </p:pic>
      <p:pic>
        <p:nvPicPr>
          <p:cNvPr id="4" name="j0341706.jpg"/>
          <p:cNvPicPr>
            <a:picLocks noGrp="1" noChangeAspect="1"/>
          </p:cNvPicPr>
          <p:nvPr>
            <p:ph type="pic" sz="quarter" idx="12"/>
          </p:nvPr>
        </p:nvPicPr>
        <p:blipFill>
          <a:blip r:embed="rId5" cstate="print"/>
          <a:srcRect t="2444" b="2444"/>
          <a:stretch>
            <a:fillRect/>
          </a:stretch>
        </p:blipFill>
        <p:spPr>
          <a:xfrm>
            <a:off x="6096000" y="723900"/>
            <a:ext cx="2400300" cy="32004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style>
          <a:lnRef idx="3">
            <a:schemeClr val="lt1"/>
          </a:lnRef>
          <a:fillRef idx="1">
            <a:schemeClr val="accent1"/>
          </a:fillRef>
          <a:effectRef idx="1">
            <a:schemeClr val="accent1"/>
          </a:effectRef>
          <a:fontRef idx="minor">
            <a:schemeClr val="lt1"/>
          </a:fontRef>
        </p:style>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43686"/>
            <a:ext cx="8153400" cy="5078313"/>
          </a:xfrm>
          <a:prstGeom prst="rect">
            <a:avLst/>
          </a:prstGeom>
        </p:spPr>
        <p:txBody>
          <a:bodyPr wrap="square">
            <a:spAutoFit/>
          </a:bodyPr>
          <a:lstStyle/>
          <a:p>
            <a:pPr algn="just">
              <a:lnSpc>
                <a:spcPct val="150000"/>
              </a:lnSpc>
            </a:pPr>
            <a:r>
              <a:rPr lang="en-IN" dirty="0" smtClean="0">
                <a:latin typeface="Arial" panose="020B0604020202020204" pitchFamily="34" charset="0"/>
                <a:cs typeface="Arial" panose="020B0604020202020204" pitchFamily="34" charset="0"/>
              </a:rPr>
              <a:t>CSS </a:t>
            </a:r>
            <a:r>
              <a:rPr lang="en-IN" dirty="0">
                <a:latin typeface="Arial" panose="020B0604020202020204" pitchFamily="34" charset="0"/>
                <a:cs typeface="Arial" panose="020B0604020202020204" pitchFamily="34" charset="0"/>
              </a:rPr>
              <a:t>is a language for specifying how documents are presented to users — how they are styled, laid out, etc.</a:t>
            </a:r>
          </a:p>
          <a:p>
            <a:pPr algn="just">
              <a:lnSpc>
                <a:spcPct val="150000"/>
              </a:lnSpc>
            </a:pPr>
            <a:endParaRPr lang="en-IN"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 document is usually a text file structured using a markup language — HTML is the most common markup language, but you may also come across other markup languages such as SVG or XML</a:t>
            </a:r>
            <a:r>
              <a:rPr lang="en-IN" dirty="0" smtClean="0">
                <a:latin typeface="Arial" panose="020B0604020202020204" pitchFamily="34" charset="0"/>
                <a:cs typeface="Arial" panose="020B0604020202020204" pitchFamily="34" charset="0"/>
              </a:rPr>
              <a:t>.</a:t>
            </a:r>
          </a:p>
          <a:p>
            <a:pPr algn="just">
              <a:lnSpc>
                <a:spcPct val="150000"/>
              </a:lnSpc>
            </a:pPr>
            <a:endParaRPr lang="en-IN"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Presenting a document to a user means converting it into a form usable by your audience. Browsers, like Firefox, Chrome, or Edge, are designed to present documents </a:t>
            </a:r>
            <a:r>
              <a:rPr lang="en-IN" dirty="0" smtClean="0">
                <a:latin typeface="Arial" panose="020B0604020202020204" pitchFamily="34" charset="0"/>
                <a:cs typeface="Arial" panose="020B0604020202020204" pitchFamily="34" charset="0"/>
              </a:rPr>
              <a:t>visually,.</a:t>
            </a:r>
          </a:p>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b="1" dirty="0">
                <a:latin typeface="Arial" panose="020B0604020202020204" pitchFamily="34" charset="0"/>
                <a:cs typeface="Arial" panose="020B0604020202020204" pitchFamily="34" charset="0"/>
              </a:rPr>
              <a:t> F</a:t>
            </a:r>
            <a:r>
              <a:rPr lang="en-IN" b="1" dirty="0" smtClean="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example, on a computer screen, projector, or printer.</a:t>
            </a:r>
          </a:p>
        </p:txBody>
      </p:sp>
    </p:spTree>
    <p:extLst>
      <p:ext uri="{BB962C8B-B14F-4D97-AF65-F5344CB8AC3E}">
        <p14:creationId xmlns:p14="http://schemas.microsoft.com/office/powerpoint/2010/main" val="4172095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95400"/>
            <a:ext cx="7848600" cy="3831818"/>
          </a:xfrm>
          <a:prstGeom prst="rect">
            <a:avLst/>
          </a:prstGeom>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CSS can be used for very basic document text styling </a:t>
            </a:r>
            <a:r>
              <a:rPr lang="en-IN" dirty="0" smtClean="0">
                <a:latin typeface="Arial" panose="020B0604020202020204" pitchFamily="34" charset="0"/>
                <a:cs typeface="Arial" panose="020B0604020202020204" pitchFamily="34" charset="0"/>
              </a:rPr>
              <a:t>.</a:t>
            </a:r>
          </a:p>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smtClean="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for example, for changing the color and size of headings and links</a:t>
            </a:r>
            <a:r>
              <a:rPr lang="en-IN" b="1" dirty="0" smtClean="0">
                <a:latin typeface="Arial" panose="020B0604020202020204" pitchFamily="34" charset="0"/>
                <a:cs typeface="Arial" panose="020B0604020202020204" pitchFamily="34" charset="0"/>
              </a:rPr>
              <a:t>.</a:t>
            </a:r>
          </a:p>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It can be used to create a layout </a:t>
            </a:r>
            <a:r>
              <a:rPr lang="en-IN" dirty="0" smtClean="0">
                <a:latin typeface="Arial" panose="020B0604020202020204" pitchFamily="34" charset="0"/>
                <a:cs typeface="Arial" panose="020B0604020202020204" pitchFamily="34" charset="0"/>
              </a:rPr>
              <a:t>.</a:t>
            </a:r>
          </a:p>
          <a:p>
            <a:pPr algn="just">
              <a:lnSpc>
                <a:spcPct val="150000"/>
              </a:lnSpc>
            </a:pPr>
            <a:r>
              <a:rPr lang="en-IN" b="1" dirty="0" smtClean="0">
                <a:latin typeface="Arial" panose="020B0604020202020204" pitchFamily="34" charset="0"/>
                <a:cs typeface="Arial" panose="020B0604020202020204" pitchFamily="34" charset="0"/>
              </a:rPr>
              <a:t>for </a:t>
            </a:r>
            <a:r>
              <a:rPr lang="en-IN" b="1" dirty="0">
                <a:latin typeface="Arial" panose="020B0604020202020204" pitchFamily="34" charset="0"/>
                <a:cs typeface="Arial" panose="020B0604020202020204" pitchFamily="34" charset="0"/>
              </a:rPr>
              <a:t>example, turning a single column of text into a layout with a main content area and a sidebar for related information</a:t>
            </a:r>
            <a:r>
              <a:rPr lang="en-IN" b="1" dirty="0" smtClean="0">
                <a:latin typeface="Arial" panose="020B0604020202020204" pitchFamily="34" charset="0"/>
                <a:cs typeface="Arial" panose="020B0604020202020204" pitchFamily="34" charset="0"/>
              </a:rPr>
              <a:t>.</a:t>
            </a:r>
          </a:p>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It can even be used for effects such as animation. </a:t>
            </a:r>
          </a:p>
        </p:txBody>
      </p:sp>
    </p:spTree>
    <p:extLst>
      <p:ext uri="{BB962C8B-B14F-4D97-AF65-F5344CB8AC3E}">
        <p14:creationId xmlns:p14="http://schemas.microsoft.com/office/powerpoint/2010/main" val="953285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276600"/>
            <a:ext cx="8153400" cy="3000821"/>
          </a:xfrm>
          <a:prstGeom prst="rect">
            <a:avLst/>
          </a:prstGeom>
        </p:spPr>
        <p:txBody>
          <a:bodyPr wrap="square">
            <a:spAutoFit/>
          </a:bodyPr>
          <a:lstStyle/>
          <a:p>
            <a:pPr algn="just">
              <a:lnSpc>
                <a:spcPct val="150000"/>
              </a:lnSpc>
            </a:pPr>
            <a:r>
              <a:rPr lang="en-IN" b="1" dirty="0">
                <a:solidFill>
                  <a:srgbClr val="273239"/>
                </a:solidFill>
                <a:latin typeface="Arial" panose="020B0604020202020204" pitchFamily="34" charset="0"/>
                <a:cs typeface="Arial" panose="020B0604020202020204" pitchFamily="34" charset="0"/>
              </a:rPr>
              <a:t>CSS (Cascading Style Sheets)</a:t>
            </a:r>
            <a:r>
              <a:rPr lang="en-IN" dirty="0">
                <a:solidFill>
                  <a:srgbClr val="273239"/>
                </a:solidFill>
                <a:latin typeface="Arial" panose="020B0604020202020204" pitchFamily="34" charset="0"/>
                <a:cs typeface="Arial" panose="020B0604020202020204" pitchFamily="34" charset="0"/>
              </a:rPr>
              <a:t>is used to apply styles to web pages. Cascading Style Sheets are fondly referred to as CSS. </a:t>
            </a:r>
            <a:endParaRPr lang="en-IN" dirty="0" smtClean="0">
              <a:solidFill>
                <a:srgbClr val="273239"/>
              </a:solidFill>
              <a:latin typeface="Arial" panose="020B0604020202020204" pitchFamily="34" charset="0"/>
              <a:cs typeface="Arial" panose="020B0604020202020204" pitchFamily="34" charset="0"/>
            </a:endParaRPr>
          </a:p>
          <a:p>
            <a:pPr algn="just">
              <a:lnSpc>
                <a:spcPct val="150000"/>
              </a:lnSpc>
            </a:pPr>
            <a:r>
              <a:rPr lang="en-IN" dirty="0" smtClean="0">
                <a:solidFill>
                  <a:srgbClr val="273239"/>
                </a:solidFill>
                <a:latin typeface="Arial" panose="020B0604020202020204" pitchFamily="34" charset="0"/>
                <a:cs typeface="Arial" panose="020B0604020202020204" pitchFamily="34" charset="0"/>
              </a:rPr>
              <a:t>It </a:t>
            </a:r>
            <a:r>
              <a:rPr lang="en-IN" dirty="0">
                <a:solidFill>
                  <a:srgbClr val="273239"/>
                </a:solidFill>
                <a:latin typeface="Arial" panose="020B0604020202020204" pitchFamily="34" charset="0"/>
                <a:cs typeface="Arial" panose="020B0604020202020204" pitchFamily="34" charset="0"/>
              </a:rPr>
              <a:t>is used to make web pages presentable. </a:t>
            </a:r>
            <a:endParaRPr lang="en-IN" dirty="0" smtClean="0">
              <a:solidFill>
                <a:srgbClr val="273239"/>
              </a:solidFill>
              <a:latin typeface="Arial" panose="020B0604020202020204" pitchFamily="34" charset="0"/>
              <a:cs typeface="Arial" panose="020B0604020202020204" pitchFamily="34" charset="0"/>
            </a:endParaRPr>
          </a:p>
          <a:p>
            <a:pPr algn="just">
              <a:lnSpc>
                <a:spcPct val="150000"/>
              </a:lnSpc>
            </a:pPr>
            <a:r>
              <a:rPr lang="en-IN" dirty="0" smtClean="0">
                <a:solidFill>
                  <a:srgbClr val="273239"/>
                </a:solidFill>
                <a:latin typeface="Arial" panose="020B0604020202020204" pitchFamily="34" charset="0"/>
                <a:cs typeface="Arial" panose="020B0604020202020204" pitchFamily="34" charset="0"/>
              </a:rPr>
              <a:t>The </a:t>
            </a:r>
            <a:r>
              <a:rPr lang="en-IN" dirty="0">
                <a:solidFill>
                  <a:srgbClr val="273239"/>
                </a:solidFill>
                <a:latin typeface="Arial" panose="020B0604020202020204" pitchFamily="34" charset="0"/>
                <a:cs typeface="Arial" panose="020B0604020202020204" pitchFamily="34" charset="0"/>
              </a:rPr>
              <a:t>reason for using this is to simplify the process of making web pages presentable. It allows you to apply styles on web pages</a:t>
            </a:r>
            <a:r>
              <a:rPr lang="en-IN" dirty="0" smtClean="0">
                <a:solidFill>
                  <a:srgbClr val="273239"/>
                </a:solidFill>
                <a:latin typeface="Arial" panose="020B0604020202020204" pitchFamily="34" charset="0"/>
                <a:cs typeface="Arial" panose="020B0604020202020204" pitchFamily="34" charset="0"/>
              </a:rPr>
              <a:t>.</a:t>
            </a:r>
          </a:p>
          <a:p>
            <a:pPr algn="just">
              <a:lnSpc>
                <a:spcPct val="150000"/>
              </a:lnSpc>
            </a:pPr>
            <a:r>
              <a:rPr lang="en-IN" b="1" dirty="0" smtClean="0">
                <a:solidFill>
                  <a:srgbClr val="273239"/>
                </a:solidFill>
                <a:latin typeface="Arial" panose="020B0604020202020204" pitchFamily="34" charset="0"/>
                <a:cs typeface="Arial" panose="020B0604020202020204" pitchFamily="34" charset="0"/>
              </a:rPr>
              <a:t>More </a:t>
            </a:r>
            <a:r>
              <a:rPr lang="en-IN" b="1" dirty="0">
                <a:solidFill>
                  <a:srgbClr val="273239"/>
                </a:solidFill>
                <a:latin typeface="Arial" panose="020B0604020202020204" pitchFamily="34" charset="0"/>
                <a:cs typeface="Arial" panose="020B0604020202020204" pitchFamily="34" charset="0"/>
              </a:rPr>
              <a:t>importantly, it enables you to do this independently of the HTML that makes up each web page.</a:t>
            </a:r>
            <a:endParaRPr lang="en-IN" b="1" dirty="0">
              <a:latin typeface="Arial" panose="020B0604020202020204" pitchFamily="34" charset="0"/>
              <a:cs typeface="Arial" panose="020B0604020202020204" pitchFamily="34" charset="0"/>
            </a:endParaRPr>
          </a:p>
        </p:txBody>
      </p:sp>
      <p:pic>
        <p:nvPicPr>
          <p:cNvPr id="2050" name="Picture 2" descr="Why CSS is Taught in Web Design - Academy of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466" y="228601"/>
            <a:ext cx="5799667"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637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AF793452-6D1B-CCAA-33F0-88A419A0FB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6172201"/>
            <a:ext cx="2133600" cy="543819"/>
          </a:xfrm>
          <a:prstGeom prst="rect">
            <a:avLst/>
          </a:prstGeom>
        </p:spPr>
      </p:pic>
      <p:sp>
        <p:nvSpPr>
          <p:cNvPr id="10" name="AutoShape 6">
            <a:extLst>
              <a:ext uri="{FF2B5EF4-FFF2-40B4-BE49-F238E27FC236}">
                <a16:creationId xmlns="" xmlns:a16="http://schemas.microsoft.com/office/drawing/2014/main" id="{071457E2-8BE7-9DD6-F3D4-AB1C9FA55D5C}"/>
              </a:ext>
            </a:extLst>
          </p:cNvPr>
          <p:cNvSpPr>
            <a:spLocks noChangeAspect="1" noChangeArrowheads="1"/>
          </p:cNvSpPr>
          <p:nvPr/>
        </p:nvSpPr>
        <p:spPr bwMode="auto">
          <a:xfrm>
            <a:off x="1143000" y="34415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10">
            <a:extLst>
              <a:ext uri="{FF2B5EF4-FFF2-40B4-BE49-F238E27FC236}">
                <a16:creationId xmlns="" xmlns:a16="http://schemas.microsoft.com/office/drawing/2014/main" id="{F3BE3348-36EA-3F66-5DBB-B2E31D832288}"/>
              </a:ext>
            </a:extLst>
          </p:cNvPr>
          <p:cNvSpPr>
            <a:spLocks noChangeAspect="1" noChangeArrowheads="1"/>
          </p:cNvSpPr>
          <p:nvPr/>
        </p:nvSpPr>
        <p:spPr bwMode="auto">
          <a:xfrm>
            <a:off x="953155" y="3505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1">
            <a:extLst>
              <a:ext uri="{FF2B5EF4-FFF2-40B4-BE49-F238E27FC236}">
                <a16:creationId xmlns="" xmlns:a16="http://schemas.microsoft.com/office/drawing/2014/main" id="{3C04F298-9EAC-B999-D1A8-FDCF39D5DF0C}"/>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Arial" panose="020B0604020202020204" pitchFamily="34" charset="0"/>
              </a:rPr>
              <a:t> </a:t>
            </a:r>
          </a:p>
        </p:txBody>
      </p:sp>
      <p:sp>
        <p:nvSpPr>
          <p:cNvPr id="6" name="Rectangle 3">
            <a:extLst>
              <a:ext uri="{FF2B5EF4-FFF2-40B4-BE49-F238E27FC236}">
                <a16:creationId xmlns="" xmlns:a16="http://schemas.microsoft.com/office/drawing/2014/main" id="{75862FD8-C838-B3CB-6919-18DD62D9FB0A}"/>
              </a:ext>
            </a:extLst>
          </p:cNvPr>
          <p:cNvSpPr>
            <a:spLocks noChangeArrowheads="1"/>
          </p:cNvSpPr>
          <p:nvPr/>
        </p:nvSpPr>
        <p:spPr bwMode="auto">
          <a:xfrm>
            <a:off x="304800" y="120135"/>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Arial" panose="020B0604020202020204" pitchFamily="34" charset="0"/>
              </a:rPr>
              <a:t> </a:t>
            </a:r>
          </a:p>
        </p:txBody>
      </p:sp>
      <p:sp>
        <p:nvSpPr>
          <p:cNvPr id="7" name="Rectangle 4">
            <a:extLst>
              <a:ext uri="{FF2B5EF4-FFF2-40B4-BE49-F238E27FC236}">
                <a16:creationId xmlns="" xmlns:a16="http://schemas.microsoft.com/office/drawing/2014/main" id="{E39662D8-FA96-46F3-2E86-671F632BE25A}"/>
              </a:ext>
            </a:extLst>
          </p:cNvPr>
          <p:cNvSpPr>
            <a:spLocks noChangeArrowheads="1"/>
          </p:cNvSpPr>
          <p:nvPr/>
        </p:nvSpPr>
        <p:spPr bwMode="auto">
          <a:xfrm>
            <a:off x="457200" y="272535"/>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Arial" panose="020B0604020202020204" pitchFamily="34" charset="0"/>
              </a:rPr>
              <a:t> </a:t>
            </a:r>
          </a:p>
        </p:txBody>
      </p:sp>
      <p:sp>
        <p:nvSpPr>
          <p:cNvPr id="5" name="Rectangle 4"/>
          <p:cNvSpPr/>
          <p:nvPr/>
        </p:nvSpPr>
        <p:spPr>
          <a:xfrm>
            <a:off x="304800" y="1390309"/>
            <a:ext cx="8001000" cy="4247317"/>
          </a:xfrm>
          <a:prstGeom prst="rect">
            <a:avLst/>
          </a:prstGeom>
        </p:spPr>
        <p:txBody>
          <a:bodyPr wrap="square">
            <a:spAutoFit/>
          </a:bodyPr>
          <a:lstStyle/>
          <a:p>
            <a:pPr algn="ctr" fontAlgn="base">
              <a:lnSpc>
                <a:spcPct val="150000"/>
              </a:lnSpc>
            </a:pPr>
            <a:r>
              <a:rPr lang="en-IN" b="1" dirty="0">
                <a:latin typeface="Arial" panose="020B0604020202020204" pitchFamily="34" charset="0"/>
                <a:cs typeface="Arial" panose="020B0604020202020204" pitchFamily="34" charset="0"/>
              </a:rPr>
              <a:t>Why we learn CSS</a:t>
            </a:r>
            <a:r>
              <a:rPr lang="en-IN" b="1" dirty="0" smtClean="0">
                <a:latin typeface="Arial" panose="020B0604020202020204" pitchFamily="34" charset="0"/>
                <a:cs typeface="Arial" panose="020B0604020202020204" pitchFamily="34" charset="0"/>
              </a:rPr>
              <a:t>?</a:t>
            </a:r>
          </a:p>
          <a:p>
            <a:pPr algn="just" fontAlgn="base">
              <a:lnSpc>
                <a:spcPct val="150000"/>
              </a:lnSpc>
            </a:pPr>
            <a:endParaRPr lang="en-IN" b="1" dirty="0">
              <a:latin typeface="Arial" panose="020B0604020202020204" pitchFamily="34" charset="0"/>
              <a:cs typeface="Arial" panose="020B0604020202020204" pitchFamily="34" charset="0"/>
            </a:endParaRPr>
          </a:p>
          <a:p>
            <a:pPr algn="just" fontAlgn="base">
              <a:lnSpc>
                <a:spcPct val="150000"/>
              </a:lnSpc>
            </a:pPr>
            <a:r>
              <a:rPr lang="en-IN" dirty="0">
                <a:latin typeface="Arial" panose="020B0604020202020204" pitchFamily="34" charset="0"/>
                <a:cs typeface="Arial" panose="020B0604020202020204" pitchFamily="34" charset="0"/>
              </a:rPr>
              <a:t>Styling is an essential property for any website. It increases the standards and overall look of the website that makes it easier for the user to interact with it. </a:t>
            </a:r>
            <a:endParaRPr lang="en-IN" dirty="0" smtClean="0">
              <a:latin typeface="Arial" panose="020B0604020202020204" pitchFamily="34" charset="0"/>
              <a:cs typeface="Arial" panose="020B0604020202020204" pitchFamily="34" charset="0"/>
            </a:endParaRPr>
          </a:p>
          <a:p>
            <a:pPr algn="just" fontAlgn="base">
              <a:lnSpc>
                <a:spcPct val="150000"/>
              </a:lnSpc>
            </a:pPr>
            <a:endParaRPr lang="en-IN" dirty="0">
              <a:latin typeface="Arial" panose="020B0604020202020204" pitchFamily="34" charset="0"/>
              <a:cs typeface="Arial" panose="020B0604020202020204" pitchFamily="34" charset="0"/>
            </a:endParaRPr>
          </a:p>
          <a:p>
            <a:pPr algn="just" fontAlgn="base">
              <a:lnSpc>
                <a:spcPct val="150000"/>
              </a:lnSpc>
            </a:pPr>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website can be made without CSS, as styling is MUST since no user would want to interact with a dull and shabby website</a:t>
            </a:r>
            <a:r>
              <a:rPr lang="en-IN" dirty="0" smtClean="0">
                <a:latin typeface="Arial" panose="020B0604020202020204" pitchFamily="34" charset="0"/>
                <a:cs typeface="Arial" panose="020B0604020202020204" pitchFamily="34" charset="0"/>
              </a:rPr>
              <a:t>.</a:t>
            </a:r>
          </a:p>
          <a:p>
            <a:pPr algn="just" fontAlgn="base">
              <a:lnSpc>
                <a:spcPct val="150000"/>
              </a:lnSpc>
            </a:pPr>
            <a:endParaRPr lang="en-IN" dirty="0">
              <a:latin typeface="Arial" panose="020B0604020202020204" pitchFamily="34" charset="0"/>
              <a:cs typeface="Arial" panose="020B0604020202020204" pitchFamily="34" charset="0"/>
            </a:endParaRPr>
          </a:p>
          <a:p>
            <a:pPr algn="just" fontAlgn="base">
              <a:lnSpc>
                <a:spcPct val="150000"/>
              </a:lnSpc>
            </a:pPr>
            <a:r>
              <a:rPr lang="en-IN" dirty="0" smtClean="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So for knowing Web Development, learning CSS is mandatory.</a:t>
            </a:r>
            <a:endParaRPr lang="en-IN" b="1"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1329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SS-Released-yea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304800" y="1905000"/>
            <a:ext cx="8076498" cy="3505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632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219200"/>
            <a:ext cx="8305800" cy="5078313"/>
          </a:xfrm>
          <a:prstGeom prst="rect">
            <a:avLst/>
          </a:prstGeom>
        </p:spPr>
        <p:txBody>
          <a:bodyPr wrap="square">
            <a:spAutoFit/>
          </a:bodyPr>
          <a:lstStyle/>
          <a:p>
            <a:pPr algn="just" fontAlgn="base">
              <a:lnSpc>
                <a:spcPct val="150000"/>
              </a:lnSpc>
            </a:pPr>
            <a:r>
              <a:rPr lang="en-IN" dirty="0">
                <a:latin typeface="Arial" panose="020B0604020202020204" pitchFamily="34" charset="0"/>
                <a:cs typeface="Arial" panose="020B0604020202020204" pitchFamily="34" charset="0"/>
              </a:rPr>
              <a:t>HTML is used to define a structure of a web page whereas CSS is used to style the web pages by using different styling features</a:t>
            </a:r>
            <a:r>
              <a:rPr lang="en-IN" dirty="0" smtClean="0">
                <a:latin typeface="Arial" panose="020B0604020202020204" pitchFamily="34" charset="0"/>
                <a:cs typeface="Arial" panose="020B0604020202020204" pitchFamily="34" charset="0"/>
              </a:rPr>
              <a:t>.</a:t>
            </a:r>
          </a:p>
          <a:p>
            <a:pPr algn="just" fontAlgn="base">
              <a:lnSpc>
                <a:spcPct val="150000"/>
              </a:lnSpc>
            </a:pPr>
            <a:endParaRPr lang="en-IN" dirty="0">
              <a:latin typeface="Arial" panose="020B0604020202020204" pitchFamily="34" charset="0"/>
              <a:cs typeface="Arial" panose="020B0604020202020204" pitchFamily="34" charset="0"/>
            </a:endParaRPr>
          </a:p>
          <a:p>
            <a:pPr algn="just" fontAlgn="base">
              <a:lnSpc>
                <a:spcPct val="150000"/>
              </a:lnSpc>
            </a:pPr>
            <a:r>
              <a:rPr lang="en-IN" dirty="0">
                <a:latin typeface="Arial" panose="020B0604020202020204" pitchFamily="34" charset="0"/>
                <a:cs typeface="Arial" panose="020B0604020202020204" pitchFamily="34" charset="0"/>
              </a:rPr>
              <a:t>HTML consists of tags inside which text is enclosed and CSS consists of selectors and declaration blocks</a:t>
            </a:r>
            <a:r>
              <a:rPr lang="en-IN" dirty="0" smtClean="0">
                <a:latin typeface="Arial" panose="020B0604020202020204" pitchFamily="34" charset="0"/>
                <a:cs typeface="Arial" panose="020B0604020202020204" pitchFamily="34" charset="0"/>
              </a:rPr>
              <a:t>.</a:t>
            </a:r>
          </a:p>
          <a:p>
            <a:pPr algn="just" fontAlgn="base">
              <a:lnSpc>
                <a:spcPct val="150000"/>
              </a:lnSpc>
            </a:pPr>
            <a:endParaRPr lang="en-IN" dirty="0">
              <a:latin typeface="Arial" panose="020B0604020202020204" pitchFamily="34" charset="0"/>
              <a:cs typeface="Arial" panose="020B0604020202020204" pitchFamily="34" charset="0"/>
            </a:endParaRPr>
          </a:p>
          <a:p>
            <a:pPr algn="just" fontAlgn="base">
              <a:lnSpc>
                <a:spcPct val="150000"/>
              </a:lnSpc>
            </a:pPr>
            <a:r>
              <a:rPr lang="en-IN" dirty="0">
                <a:latin typeface="Arial" panose="020B0604020202020204" pitchFamily="34" charset="0"/>
                <a:cs typeface="Arial" panose="020B0604020202020204" pitchFamily="34" charset="0"/>
              </a:rPr>
              <a:t>CSS can be internal or external depending upon the requirement</a:t>
            </a:r>
            <a:r>
              <a:rPr lang="en-IN" dirty="0" smtClean="0">
                <a:latin typeface="Arial" panose="020B0604020202020204" pitchFamily="34" charset="0"/>
                <a:cs typeface="Arial" panose="020B0604020202020204" pitchFamily="34" charset="0"/>
              </a:rPr>
              <a:t>.</a:t>
            </a:r>
          </a:p>
          <a:p>
            <a:pPr algn="just" fontAlgn="base">
              <a:lnSpc>
                <a:spcPct val="150000"/>
              </a:lnSpc>
            </a:pPr>
            <a:endParaRPr lang="en-IN" dirty="0">
              <a:latin typeface="Arial" panose="020B0604020202020204" pitchFamily="34" charset="0"/>
              <a:cs typeface="Arial" panose="020B0604020202020204" pitchFamily="34" charset="0"/>
            </a:endParaRPr>
          </a:p>
          <a:p>
            <a:pPr algn="just" fontAlgn="base">
              <a:lnSpc>
                <a:spcPct val="150000"/>
              </a:lnSpc>
            </a:pPr>
            <a:r>
              <a:rPr lang="en-IN" dirty="0">
                <a:latin typeface="Arial" panose="020B0604020202020204" pitchFamily="34" charset="0"/>
                <a:cs typeface="Arial" panose="020B0604020202020204" pitchFamily="34" charset="0"/>
              </a:rPr>
              <a:t>We cannot use HTML inside a CSS sheet but we can use CSS inside an HTML document</a:t>
            </a:r>
            <a:r>
              <a:rPr lang="en-IN" dirty="0" smtClean="0">
                <a:latin typeface="Arial" panose="020B0604020202020204" pitchFamily="34" charset="0"/>
                <a:cs typeface="Arial" panose="020B0604020202020204" pitchFamily="34" charset="0"/>
              </a:rPr>
              <a:t>.</a:t>
            </a:r>
          </a:p>
          <a:p>
            <a:pPr algn="just" fontAlgn="base">
              <a:lnSpc>
                <a:spcPct val="150000"/>
              </a:lnSpc>
            </a:pPr>
            <a:endParaRPr lang="en-IN" dirty="0">
              <a:latin typeface="Arial" panose="020B0604020202020204" pitchFamily="34" charset="0"/>
              <a:cs typeface="Arial" panose="020B0604020202020204" pitchFamily="34" charset="0"/>
            </a:endParaRPr>
          </a:p>
          <a:p>
            <a:pPr algn="just" fontAlgn="base">
              <a:lnSpc>
                <a:spcPct val="150000"/>
              </a:lnSpc>
            </a:pPr>
            <a:r>
              <a:rPr lang="en-IN" dirty="0">
                <a:latin typeface="Arial" panose="020B0604020202020204" pitchFamily="34" charset="0"/>
                <a:cs typeface="Arial" panose="020B0604020202020204" pitchFamily="34" charset="0"/>
              </a:rPr>
              <a:t>CSS has comparatively higher backup and support than HTML.</a:t>
            </a:r>
          </a:p>
        </p:txBody>
      </p:sp>
      <p:sp>
        <p:nvSpPr>
          <p:cNvPr id="3" name="Rectangle 2"/>
          <p:cNvSpPr/>
          <p:nvPr/>
        </p:nvSpPr>
        <p:spPr>
          <a:xfrm>
            <a:off x="2162727" y="533400"/>
            <a:ext cx="4285147" cy="400110"/>
          </a:xfrm>
          <a:prstGeom prst="rect">
            <a:avLst/>
          </a:prstGeom>
        </p:spPr>
        <p:txBody>
          <a:bodyPr wrap="none">
            <a:spAutoFit/>
          </a:bodyPr>
          <a:lstStyle/>
          <a:p>
            <a:pPr algn="ctr" fontAlgn="base"/>
            <a:r>
              <a:rPr lang="en-IN" sz="2000" b="1" dirty="0">
                <a:latin typeface="Arial" panose="020B0604020202020204" pitchFamily="34" charset="0"/>
                <a:cs typeface="Arial" panose="020B0604020202020204" pitchFamily="34" charset="0"/>
              </a:rPr>
              <a:t>How CSS is different from HTML?</a:t>
            </a:r>
          </a:p>
        </p:txBody>
      </p:sp>
    </p:spTree>
    <p:extLst>
      <p:ext uri="{BB962C8B-B14F-4D97-AF65-F5344CB8AC3E}">
        <p14:creationId xmlns:p14="http://schemas.microsoft.com/office/powerpoint/2010/main" val="1896105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8600"/>
            <a:ext cx="4495800" cy="6308696"/>
          </a:xfrm>
          <a:prstGeom prst="rect">
            <a:avLst/>
          </a:prstGeom>
          <a:noFill/>
          <a:ln>
            <a:noFill/>
          </a:ln>
        </p:spPr>
      </p:pic>
    </p:spTree>
    <p:extLst>
      <p:ext uri="{BB962C8B-B14F-4D97-AF65-F5344CB8AC3E}">
        <p14:creationId xmlns:p14="http://schemas.microsoft.com/office/powerpoint/2010/main" val="592173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mporary Photo 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900</Words>
  <Application>Microsoft Office PowerPoint</Application>
  <PresentationFormat>On-screen Show (4:3)</PresentationFormat>
  <Paragraphs>157</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Rockwell</vt:lpstr>
      <vt:lpstr>urw-din</vt:lpstr>
      <vt:lpstr>Contemporary Photo Album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2022-05-17T09:40:20Z</dcterms:created>
  <dcterms:modified xsi:type="dcterms:W3CDTF">2023-01-11T08:48:53Z</dcterms:modified>
</cp:coreProperties>
</file>