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handoutMasterIdLst>
    <p:handoutMasterId r:id="rId30"/>
  </p:handoutMasterIdLst>
  <p:sldIdLst>
    <p:sldId id="266" r:id="rId2"/>
    <p:sldId id="472" r:id="rId3"/>
    <p:sldId id="494" r:id="rId4"/>
    <p:sldId id="495" r:id="rId5"/>
    <p:sldId id="496" r:id="rId6"/>
    <p:sldId id="506" r:id="rId7"/>
    <p:sldId id="516" r:id="rId8"/>
    <p:sldId id="517" r:id="rId9"/>
    <p:sldId id="497" r:id="rId10"/>
    <p:sldId id="508" r:id="rId11"/>
    <p:sldId id="498" r:id="rId12"/>
    <p:sldId id="499" r:id="rId13"/>
    <p:sldId id="509" r:id="rId14"/>
    <p:sldId id="519" r:id="rId15"/>
    <p:sldId id="520" r:id="rId16"/>
    <p:sldId id="518" r:id="rId17"/>
    <p:sldId id="500" r:id="rId18"/>
    <p:sldId id="501" r:id="rId19"/>
    <p:sldId id="512" r:id="rId20"/>
    <p:sldId id="521" r:id="rId21"/>
    <p:sldId id="513" r:id="rId22"/>
    <p:sldId id="522" r:id="rId23"/>
    <p:sldId id="514" r:id="rId24"/>
    <p:sldId id="515" r:id="rId25"/>
    <p:sldId id="502" r:id="rId26"/>
    <p:sldId id="503" r:id="rId27"/>
    <p:sldId id="261" r:id="rId2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74" d="100"/>
          <a:sy n="74" d="100"/>
        </p:scale>
        <p:origin x="13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1/13/2023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1/13/2023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27</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1/13/2023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1/13/2023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Value_definition_syntax#single_bar"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smtClean="0">
                <a:solidFill>
                  <a:srgbClr val="FFFF00"/>
                </a:solidFill>
              </a:rPr>
              <a:t>M.Chitradevi</a:t>
            </a:r>
            <a:endParaRPr lang="en-US" sz="1800" b="1" dirty="0">
              <a:solidFill>
                <a:srgbClr val="FFFF00"/>
              </a:solidFill>
            </a:endParaRP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923877"/>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a:t>
            </a:r>
            <a:r>
              <a:rPr lang="en-US" sz="3200" b="1" dirty="0" smtClean="0">
                <a:solidFill>
                  <a:srgbClr val="FFFF00"/>
                </a:solidFill>
              </a:rPr>
              <a:t>CSS</a:t>
            </a:r>
            <a:endParaRPr lang="en-US" sz="3200" b="1" dirty="0">
              <a:solidFill>
                <a:srgbClr val="FFFF00"/>
              </a:solidFill>
            </a:endParaRPr>
          </a:p>
          <a:p>
            <a:pPr algn="ctr"/>
            <a:r>
              <a:rPr lang="en-US" sz="2800" b="1" dirty="0">
                <a:solidFill>
                  <a:srgbClr val="FFFF00"/>
                </a:solidFill>
              </a:rPr>
              <a:t>Day 2</a:t>
            </a:r>
            <a:r>
              <a:rPr lang="en-US" sz="2800" b="1" dirty="0" smtClean="0">
                <a:solidFill>
                  <a:srgbClr val="FFFF00"/>
                </a:solidFill>
              </a:rPr>
              <a:t> (Session 1)</a:t>
            </a:r>
          </a:p>
          <a:p>
            <a:pPr algn="ctr"/>
            <a:endParaRPr lang="en-US" sz="2800" b="1" dirty="0">
              <a:solidFill>
                <a:srgbClr val="FFFF00"/>
              </a:solidFill>
            </a:endParaRPr>
          </a:p>
          <a:p>
            <a:pPr algn="ctr"/>
            <a:r>
              <a:rPr lang="en-US" sz="2800" b="1" dirty="0" smtClean="0">
                <a:solidFill>
                  <a:srgbClr val="FFFF00"/>
                </a:solidFill>
              </a:rPr>
              <a:t>CSS TEXT</a:t>
            </a:r>
            <a:endParaRPr lang="en-US" sz="2800" b="1" dirty="0">
              <a:solidFill>
                <a:srgbClr val="FFFF00"/>
              </a:solidFill>
            </a:endParaRP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text-emphasis</a:t>
            </a:r>
            <a:endParaRPr lang="en-IN" dirty="0"/>
          </a:p>
        </p:txBody>
      </p:sp>
      <p:sp>
        <p:nvSpPr>
          <p:cNvPr id="5" name="Rectangle 4"/>
          <p:cNvSpPr/>
          <p:nvPr/>
        </p:nvSpPr>
        <p:spPr>
          <a:xfrm>
            <a:off x="457200" y="1600200"/>
            <a:ext cx="7848600" cy="954107"/>
          </a:xfrm>
          <a:prstGeom prst="rect">
            <a:avLst/>
          </a:prstGeom>
        </p:spPr>
        <p:txBody>
          <a:bodyPr wrap="square">
            <a:spAutoFit/>
          </a:bodyPr>
          <a:lstStyle/>
          <a:p>
            <a:pPr lvl="0" algn="just" eaLnBrk="0" fontAlgn="base" hangingPunct="0">
              <a:spcBef>
                <a:spcPct val="0"/>
              </a:spcBef>
              <a:spcAft>
                <a:spcPct val="0"/>
              </a:spcAft>
            </a:pPr>
            <a:r>
              <a:rPr lang="en-US" sz="2800" dirty="0"/>
              <a:t>The text-emphasis CSS property applies emphasis marks to text (except spaces and control characters). </a:t>
            </a:r>
          </a:p>
        </p:txBody>
      </p:sp>
      <p:sp>
        <p:nvSpPr>
          <p:cNvPr id="6" name="Rectangle 5"/>
          <p:cNvSpPr/>
          <p:nvPr/>
        </p:nvSpPr>
        <p:spPr>
          <a:xfrm>
            <a:off x="609600" y="2819400"/>
            <a:ext cx="4602542" cy="1881990"/>
          </a:xfrm>
          <a:prstGeom prst="rect">
            <a:avLst/>
          </a:prstGeom>
        </p:spPr>
        <p:txBody>
          <a:bodyPr wrap="none">
            <a:spAutoFit/>
          </a:bodyPr>
          <a:lstStyle/>
          <a:p>
            <a:pPr>
              <a:lnSpc>
                <a:spcPct val="150000"/>
              </a:lnSpc>
            </a:pPr>
            <a:r>
              <a:rPr lang="en-IN" sz="2000" dirty="0">
                <a:latin typeface="Arial" panose="020B0604020202020204" pitchFamily="34" charset="0"/>
                <a:cs typeface="Arial" panose="020B0604020202020204" pitchFamily="34" charset="0"/>
              </a:rPr>
              <a:t>text-emphasis: none</a:t>
            </a:r>
            <a:r>
              <a:rPr lang="en-IN" sz="2000" dirty="0" smtClean="0">
                <a:latin typeface="Arial" panose="020B0604020202020204" pitchFamily="34" charset="0"/>
                <a:cs typeface="Arial" panose="020B0604020202020204" pitchFamily="34" charset="0"/>
              </a:rPr>
              <a:t>;</a:t>
            </a:r>
          </a:p>
          <a:p>
            <a:pPr>
              <a:lnSpc>
                <a:spcPct val="150000"/>
              </a:lnSpc>
            </a:pPr>
            <a:r>
              <a:rPr lang="en-IN" sz="2000" dirty="0" smtClean="0">
                <a:latin typeface="Arial" panose="020B0604020202020204" pitchFamily="34" charset="0"/>
                <a:cs typeface="Arial" panose="020B0604020202020204" pitchFamily="34" charset="0"/>
              </a:rPr>
              <a:t>text-emphasis</a:t>
            </a:r>
            <a:r>
              <a:rPr lang="en-IN" sz="2000" dirty="0">
                <a:latin typeface="Arial" panose="020B0604020202020204" pitchFamily="34" charset="0"/>
                <a:cs typeface="Arial" panose="020B0604020202020204" pitchFamily="34" charset="0"/>
              </a:rPr>
              <a:t>: filled red</a:t>
            </a:r>
            <a:r>
              <a:rPr lang="en-IN" sz="2000" dirty="0" smtClean="0">
                <a:latin typeface="Arial" panose="020B0604020202020204" pitchFamily="34" charset="0"/>
                <a:cs typeface="Arial" panose="020B0604020202020204" pitchFamily="34" charset="0"/>
              </a:rPr>
              <a:t>;</a:t>
            </a:r>
          </a:p>
          <a:p>
            <a:pPr>
              <a:lnSpc>
                <a:spcPct val="150000"/>
              </a:lnSpc>
            </a:pPr>
            <a:r>
              <a:rPr lang="en-IN" sz="2000" dirty="0">
                <a:latin typeface="Arial" panose="020B0604020202020204" pitchFamily="34" charset="0"/>
                <a:cs typeface="Arial" panose="020B0604020202020204" pitchFamily="34" charset="0"/>
              </a:rPr>
              <a:t>text-emphasis: 'x</a:t>
            </a:r>
            <a:r>
              <a:rPr lang="en-IN" sz="2000" dirty="0" smtClean="0">
                <a:latin typeface="Arial" panose="020B0604020202020204" pitchFamily="34" charset="0"/>
                <a:cs typeface="Arial" panose="020B0604020202020204" pitchFamily="34" charset="0"/>
              </a:rPr>
              <a:t>';</a:t>
            </a:r>
          </a:p>
          <a:p>
            <a:pPr>
              <a:lnSpc>
                <a:spcPct val="150000"/>
              </a:lnSpc>
            </a:pPr>
            <a:r>
              <a:rPr lang="en-IN" sz="2000" dirty="0">
                <a:latin typeface="Arial" panose="020B0604020202020204" pitchFamily="34" charset="0"/>
                <a:cs typeface="Arial" panose="020B0604020202020204" pitchFamily="34" charset="0"/>
              </a:rPr>
              <a:t>text-emphasis: filled double-circle blue;</a:t>
            </a:r>
          </a:p>
        </p:txBody>
      </p:sp>
      <p:sp>
        <p:nvSpPr>
          <p:cNvPr id="7" name="Rectangle 6"/>
          <p:cNvSpPr/>
          <p:nvPr/>
        </p:nvSpPr>
        <p:spPr>
          <a:xfrm>
            <a:off x="3276600" y="5105400"/>
            <a:ext cx="4572000" cy="1420325"/>
          </a:xfrm>
          <a:prstGeom prst="rect">
            <a:avLst/>
          </a:prstGeom>
        </p:spPr>
        <p:txBody>
          <a:bodyPr>
            <a:spAutoFit/>
          </a:bodyPr>
          <a:lstStyle/>
          <a:p>
            <a:pPr>
              <a:lnSpc>
                <a:spcPct val="150000"/>
              </a:lnSpc>
            </a:pPr>
            <a:r>
              <a:rPr lang="en-IN" sz="2000" dirty="0">
                <a:solidFill>
                  <a:srgbClr val="FF0000"/>
                </a:solidFill>
                <a:latin typeface="Arial" panose="020B0604020202020204" pitchFamily="34" charset="0"/>
                <a:cs typeface="Arial" panose="020B0604020202020204" pitchFamily="34" charset="0"/>
              </a:rPr>
              <a:t>h2 {</a:t>
            </a:r>
          </a:p>
          <a:p>
            <a:pPr>
              <a:lnSpc>
                <a:spcPct val="150000"/>
              </a:lnSpc>
            </a:pPr>
            <a:r>
              <a:rPr lang="en-IN" sz="2000" dirty="0">
                <a:solidFill>
                  <a:srgbClr val="FF0000"/>
                </a:solidFill>
                <a:latin typeface="Arial" panose="020B0604020202020204" pitchFamily="34" charset="0"/>
                <a:cs typeface="Arial" panose="020B0604020202020204" pitchFamily="34" charset="0"/>
              </a:rPr>
              <a:t>  text-emphasis: triangle #d55;</a:t>
            </a:r>
          </a:p>
          <a:p>
            <a:pPr>
              <a:lnSpc>
                <a:spcPct val="150000"/>
              </a:lnSpc>
            </a:pPr>
            <a:r>
              <a:rPr lang="en-IN"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78048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transformation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This CSS property is implemented for specifying the uppercase as well as the lowercase letters of your text. The transformation can be either converting every text to lowercase or upper case or capitalize the starting letter of every word</a:t>
            </a:r>
            <a:r>
              <a:rPr lang="en-IN" sz="2800" dirty="0" smtClean="0"/>
              <a:t>.</a:t>
            </a:r>
          </a:p>
          <a:p>
            <a:pPr marL="0" indent="0" algn="just">
              <a:buNone/>
            </a:pPr>
            <a:endParaRPr lang="en-IN" sz="2800" dirty="0"/>
          </a:p>
        </p:txBody>
      </p:sp>
      <p:sp>
        <p:nvSpPr>
          <p:cNvPr id="5" name="Rectangle 4"/>
          <p:cNvSpPr/>
          <p:nvPr/>
        </p:nvSpPr>
        <p:spPr>
          <a:xfrm>
            <a:off x="2095500" y="4187172"/>
            <a:ext cx="4572000" cy="1938992"/>
          </a:xfrm>
          <a:prstGeom prst="rect">
            <a:avLst/>
          </a:prstGeom>
        </p:spPr>
        <p:txBody>
          <a:bodyPr>
            <a:spAutoFit/>
          </a:bodyPr>
          <a:lstStyle/>
          <a:p>
            <a:pPr lvl="0" eaLnBrk="0" fontAlgn="base" hangingPunct="0">
              <a:spcBef>
                <a:spcPct val="0"/>
              </a:spcBef>
              <a:spcAft>
                <a:spcPct val="0"/>
              </a:spcAft>
            </a:pPr>
            <a:r>
              <a:rPr lang="en-US" sz="2400" dirty="0" smtClean="0">
                <a:solidFill>
                  <a:srgbClr val="FF0000"/>
                </a:solidFill>
                <a:latin typeface="Arial" panose="020B0604020202020204" pitchFamily="34" charset="0"/>
                <a:cs typeface="Arial" panose="020B0604020202020204" pitchFamily="34" charset="0"/>
              </a:rPr>
              <a:t>h2{ </a:t>
            </a:r>
            <a:r>
              <a:rPr lang="en-US" sz="2400" dirty="0">
                <a:solidFill>
                  <a:srgbClr val="FF0000"/>
                </a:solidFill>
                <a:latin typeface="Arial" panose="020B0604020202020204" pitchFamily="34" charset="0"/>
                <a:cs typeface="Arial" panose="020B0604020202020204" pitchFamily="34" charset="0"/>
              </a:rPr>
              <a:t>text-transform: uppercase; </a:t>
            </a:r>
            <a:r>
              <a:rPr lang="en-US" sz="2400" dirty="0" smtClean="0">
                <a:solidFill>
                  <a:srgbClr val="FF0000"/>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sz="2400" dirty="0" smtClean="0">
                <a:solidFill>
                  <a:srgbClr val="FF0000"/>
                </a:solidFill>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sz="2400" dirty="0" smtClean="0">
                <a:solidFill>
                  <a:srgbClr val="FF0000"/>
                </a:solidFill>
                <a:latin typeface="Arial" panose="020B0604020202020204" pitchFamily="34" charset="0"/>
                <a:cs typeface="Arial" panose="020B0604020202020204" pitchFamily="34" charset="0"/>
              </a:rPr>
              <a:t>h3{ </a:t>
            </a:r>
            <a:r>
              <a:rPr lang="en-US" sz="2400" dirty="0">
                <a:solidFill>
                  <a:srgbClr val="FF0000"/>
                </a:solidFill>
                <a:latin typeface="Arial" panose="020B0604020202020204" pitchFamily="34" charset="0"/>
                <a:cs typeface="Arial" panose="020B0604020202020204" pitchFamily="34" charset="0"/>
              </a:rPr>
              <a:t>text-transform: lowercase; </a:t>
            </a:r>
            <a:r>
              <a:rPr lang="en-US" sz="2400" dirty="0" smtClean="0">
                <a:solidFill>
                  <a:srgbClr val="FF0000"/>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sz="2400" dirty="0" smtClean="0">
              <a:solidFill>
                <a:srgbClr val="FF0000"/>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400" dirty="0" smtClean="0">
                <a:solidFill>
                  <a:srgbClr val="FF0000"/>
                </a:solidFill>
                <a:latin typeface="Arial" panose="020B0604020202020204" pitchFamily="34" charset="0"/>
                <a:cs typeface="Arial" panose="020B0604020202020204" pitchFamily="34" charset="0"/>
              </a:rPr>
              <a:t>h4 </a:t>
            </a:r>
            <a:r>
              <a:rPr lang="en-US" sz="2400" dirty="0">
                <a:solidFill>
                  <a:srgbClr val="FF0000"/>
                </a:solidFill>
                <a:latin typeface="Arial" panose="020B0604020202020204" pitchFamily="34" charset="0"/>
                <a:cs typeface="Arial" panose="020B0604020202020204" pitchFamily="34" charset="0"/>
              </a:rPr>
              <a:t>{ text-transform: capitalize; } </a:t>
            </a:r>
          </a:p>
        </p:txBody>
      </p:sp>
    </p:spTree>
    <p:extLst>
      <p:ext uri="{BB962C8B-B14F-4D97-AF65-F5344CB8AC3E}">
        <p14:creationId xmlns:p14="http://schemas.microsoft.com/office/powerpoint/2010/main" val="358837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indentation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The text-indent property of CSS is implemented to specify the indentation of the initial line of your text.</a:t>
            </a:r>
          </a:p>
        </p:txBody>
      </p:sp>
      <p:sp>
        <p:nvSpPr>
          <p:cNvPr id="5" name="Rectangle 4"/>
          <p:cNvSpPr/>
          <p:nvPr/>
        </p:nvSpPr>
        <p:spPr>
          <a:xfrm>
            <a:off x="2750284" y="3418689"/>
            <a:ext cx="3262432" cy="461665"/>
          </a:xfrm>
          <a:prstGeom prst="rect">
            <a:avLst/>
          </a:prstGeom>
        </p:spPr>
        <p:txBody>
          <a:bodyPr wrap="none">
            <a:spAutoFit/>
          </a:bodyPr>
          <a:lstStyle/>
          <a:p>
            <a:pPr lvl="0" eaLnBrk="0" fontAlgn="base" hangingPunct="0">
              <a:spcBef>
                <a:spcPct val="0"/>
              </a:spcBef>
              <a:spcAft>
                <a:spcPct val="0"/>
              </a:spcAft>
            </a:pPr>
            <a:r>
              <a:rPr lang="en-US" sz="2400" dirty="0">
                <a:solidFill>
                  <a:srgbClr val="FF0000"/>
                </a:solidFill>
                <a:latin typeface="Arial" panose="020B0604020202020204" pitchFamily="34" charset="0"/>
                <a:cs typeface="Arial" panose="020B0604020202020204" pitchFamily="34" charset="0"/>
              </a:rPr>
              <a:t>p { text-indent: 40px; } </a:t>
            </a:r>
          </a:p>
        </p:txBody>
      </p:sp>
    </p:spTree>
    <p:extLst>
      <p:ext uri="{BB962C8B-B14F-4D97-AF65-F5344CB8AC3E}">
        <p14:creationId xmlns:p14="http://schemas.microsoft.com/office/powerpoint/2010/main" val="1628641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justify</a:t>
            </a:r>
            <a:endParaRPr lang="en-IN" dirty="0"/>
          </a:p>
        </p:txBody>
      </p:sp>
      <p:sp>
        <p:nvSpPr>
          <p:cNvPr id="5" name="Rectangle 4"/>
          <p:cNvSpPr/>
          <p:nvPr/>
        </p:nvSpPr>
        <p:spPr>
          <a:xfrm>
            <a:off x="228600" y="1600200"/>
            <a:ext cx="8077200" cy="1384995"/>
          </a:xfrm>
          <a:prstGeom prst="rect">
            <a:avLst/>
          </a:prstGeom>
        </p:spPr>
        <p:txBody>
          <a:bodyPr wrap="square">
            <a:spAutoFit/>
          </a:bodyPr>
          <a:lstStyle/>
          <a:p>
            <a:pPr lvl="0" algn="just" eaLnBrk="0" fontAlgn="base" hangingPunct="0">
              <a:spcBef>
                <a:spcPct val="0"/>
              </a:spcBef>
              <a:spcAft>
                <a:spcPct val="0"/>
              </a:spcAft>
            </a:pPr>
            <a:r>
              <a:rPr lang="en-US" sz="2800" dirty="0"/>
              <a:t>The text-justify CSS property sets what type of justification should be applied to text when text-align: justify; </a:t>
            </a:r>
          </a:p>
        </p:txBody>
      </p:sp>
      <p:sp>
        <p:nvSpPr>
          <p:cNvPr id="6" name="Rectangle 5"/>
          <p:cNvSpPr/>
          <p:nvPr/>
        </p:nvSpPr>
        <p:spPr>
          <a:xfrm>
            <a:off x="762000" y="3429000"/>
            <a:ext cx="5609823" cy="2805320"/>
          </a:xfrm>
          <a:prstGeom prst="rect">
            <a:avLst/>
          </a:prstGeom>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text-justify: none;</a:t>
            </a:r>
          </a:p>
          <a:p>
            <a:pPr>
              <a:lnSpc>
                <a:spcPct val="150000"/>
              </a:lnSpc>
            </a:pPr>
            <a:r>
              <a:rPr lang="en-IN" sz="2000" dirty="0">
                <a:latin typeface="Arial" panose="020B0604020202020204" pitchFamily="34" charset="0"/>
                <a:cs typeface="Arial" panose="020B0604020202020204" pitchFamily="34" charset="0"/>
              </a:rPr>
              <a:t>text-justify: auto;</a:t>
            </a:r>
          </a:p>
          <a:p>
            <a:pPr>
              <a:lnSpc>
                <a:spcPct val="150000"/>
              </a:lnSpc>
            </a:pPr>
            <a:r>
              <a:rPr lang="en-IN" sz="2000" dirty="0">
                <a:latin typeface="Arial" panose="020B0604020202020204" pitchFamily="34" charset="0"/>
                <a:cs typeface="Arial" panose="020B0604020202020204" pitchFamily="34" charset="0"/>
              </a:rPr>
              <a:t>text-justify: inter-word;</a:t>
            </a:r>
          </a:p>
          <a:p>
            <a:pPr>
              <a:lnSpc>
                <a:spcPct val="150000"/>
              </a:lnSpc>
            </a:pPr>
            <a:r>
              <a:rPr lang="en-IN" sz="2000" dirty="0">
                <a:latin typeface="Arial" panose="020B0604020202020204" pitchFamily="34" charset="0"/>
                <a:cs typeface="Arial" panose="020B0604020202020204" pitchFamily="34" charset="0"/>
              </a:rPr>
              <a:t>text-justify: inter-character;</a:t>
            </a:r>
          </a:p>
          <a:p>
            <a:pPr>
              <a:lnSpc>
                <a:spcPct val="150000"/>
              </a:lnSpc>
            </a:pPr>
            <a:r>
              <a:rPr lang="en-IN" sz="2000" dirty="0">
                <a:latin typeface="Arial" panose="020B0604020202020204" pitchFamily="34" charset="0"/>
                <a:cs typeface="Arial" panose="020B0604020202020204" pitchFamily="34" charset="0"/>
              </a:rPr>
              <a:t>text-justify: distribute; /* Deprecated value */</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180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8153400" cy="2246769"/>
          </a:xfrm>
          <a:prstGeom prst="rect">
            <a:avLst/>
          </a:prstGeom>
        </p:spPr>
        <p:txBody>
          <a:bodyPr wrap="square">
            <a:spAutoFit/>
          </a:bodyPr>
          <a:lstStyle/>
          <a:p>
            <a:pPr lvl="0" algn="just" eaLnBrk="0" fontAlgn="base" hangingPunct="0">
              <a:spcBef>
                <a:spcPct val="0"/>
              </a:spcBef>
              <a:spcAft>
                <a:spcPct val="0"/>
              </a:spcAft>
            </a:pPr>
            <a:endParaRPr lang="en-US" sz="2000" dirty="0"/>
          </a:p>
          <a:p>
            <a:pPr lvl="0" algn="just" eaLnBrk="0" fontAlgn="base" hangingPunct="0">
              <a:spcBef>
                <a:spcPct val="0"/>
              </a:spcBef>
              <a:spcAft>
                <a:spcPct val="0"/>
              </a:spcAft>
            </a:pPr>
            <a:r>
              <a:rPr lang="en-US" sz="2000" b="1" dirty="0"/>
              <a:t>n</a:t>
            </a:r>
            <a:r>
              <a:rPr lang="en-US" sz="2000" b="1" dirty="0" smtClean="0"/>
              <a:t>one</a:t>
            </a:r>
          </a:p>
          <a:p>
            <a:pPr lvl="0" algn="just" eaLnBrk="0" fontAlgn="base" hangingPunct="0">
              <a:spcBef>
                <a:spcPct val="0"/>
              </a:spcBef>
              <a:spcAft>
                <a:spcPct val="0"/>
              </a:spcAft>
            </a:pPr>
            <a:endParaRPr lang="en-US" sz="2000" b="1" dirty="0"/>
          </a:p>
          <a:p>
            <a:pPr lvl="1" indent="-457200" algn="just" eaLnBrk="0" fontAlgn="base" hangingPunct="0">
              <a:spcBef>
                <a:spcPct val="0"/>
              </a:spcBef>
              <a:spcAft>
                <a:spcPct val="0"/>
              </a:spcAft>
            </a:pPr>
            <a:r>
              <a:rPr lang="en-US" sz="2000" dirty="0"/>
              <a:t>The text justification is turned off. This has the same effect as </a:t>
            </a:r>
            <a:r>
              <a:rPr lang="en-US" sz="2000" dirty="0" smtClean="0"/>
              <a:t>not setting</a:t>
            </a:r>
            <a:r>
              <a:rPr lang="en-US" sz="2000" dirty="0"/>
              <a:t> text-align at all, although it is useful if you need to turn justification on and off for some reason.</a:t>
            </a:r>
          </a:p>
          <a:p>
            <a:pPr lvl="0" algn="just" eaLnBrk="0" fontAlgn="base" hangingPunct="0">
              <a:spcBef>
                <a:spcPct val="0"/>
              </a:spcBef>
              <a:spcAft>
                <a:spcPct val="0"/>
              </a:spcAft>
            </a:pPr>
            <a:endParaRPr lang="en-US" sz="2000" dirty="0"/>
          </a:p>
        </p:txBody>
      </p:sp>
      <p:sp>
        <p:nvSpPr>
          <p:cNvPr id="7" name="Rectangle 6"/>
          <p:cNvSpPr/>
          <p:nvPr/>
        </p:nvSpPr>
        <p:spPr>
          <a:xfrm>
            <a:off x="228600" y="2399169"/>
            <a:ext cx="8153400" cy="1815882"/>
          </a:xfrm>
          <a:prstGeom prst="rect">
            <a:avLst/>
          </a:prstGeom>
        </p:spPr>
        <p:txBody>
          <a:bodyPr wrap="square">
            <a:spAutoFit/>
          </a:bodyPr>
          <a:lstStyle/>
          <a:p>
            <a:pPr lvl="0" eaLnBrk="0" fontAlgn="base" hangingPunct="0">
              <a:spcBef>
                <a:spcPct val="0"/>
              </a:spcBef>
              <a:spcAft>
                <a:spcPct val="0"/>
              </a:spcAft>
            </a:pPr>
            <a:endParaRPr lang="en-US" sz="1200" dirty="0"/>
          </a:p>
          <a:p>
            <a:pPr lvl="0" algn="just" eaLnBrk="0" fontAlgn="base" hangingPunct="0">
              <a:spcBef>
                <a:spcPct val="0"/>
              </a:spcBef>
              <a:spcAft>
                <a:spcPct val="0"/>
              </a:spcAft>
            </a:pPr>
            <a:r>
              <a:rPr lang="en-US" sz="2000" b="1" dirty="0"/>
              <a:t>a</a:t>
            </a:r>
            <a:r>
              <a:rPr lang="en-US" sz="2000" b="1" dirty="0" smtClean="0"/>
              <a:t>uto</a:t>
            </a:r>
          </a:p>
          <a:p>
            <a:pPr lvl="0" algn="just" eaLnBrk="0" fontAlgn="base" hangingPunct="0">
              <a:spcBef>
                <a:spcPct val="0"/>
              </a:spcBef>
              <a:spcAft>
                <a:spcPct val="0"/>
              </a:spcAft>
            </a:pPr>
            <a:endParaRPr lang="en-US" sz="2000" b="1" dirty="0"/>
          </a:p>
          <a:p>
            <a:pPr lvl="1" indent="-457200" algn="just" eaLnBrk="0" fontAlgn="base" hangingPunct="0">
              <a:spcBef>
                <a:spcPct val="0"/>
              </a:spcBef>
              <a:spcAft>
                <a:spcPct val="0"/>
              </a:spcAft>
            </a:pPr>
            <a:r>
              <a:rPr lang="en-US" sz="2000" dirty="0"/>
              <a:t>The browser chooses the best type of justification for the current situation based on a balance between performance and quality, but also on what is most appropriate for the language of the </a:t>
            </a:r>
            <a:r>
              <a:rPr lang="en-US" sz="2000" dirty="0" smtClean="0"/>
              <a:t>text. </a:t>
            </a:r>
            <a:endParaRPr lang="en-US" sz="2000" b="1" dirty="0"/>
          </a:p>
        </p:txBody>
      </p:sp>
      <p:sp>
        <p:nvSpPr>
          <p:cNvPr id="9" name="Rectangle 8"/>
          <p:cNvSpPr/>
          <p:nvPr/>
        </p:nvSpPr>
        <p:spPr>
          <a:xfrm>
            <a:off x="228600" y="4614814"/>
            <a:ext cx="8153400" cy="1846659"/>
          </a:xfrm>
          <a:prstGeom prst="rect">
            <a:avLst/>
          </a:prstGeom>
        </p:spPr>
        <p:txBody>
          <a:bodyPr wrap="square">
            <a:spAutoFit/>
          </a:bodyPr>
          <a:lstStyle/>
          <a:p>
            <a:pPr lvl="0" eaLnBrk="0" fontAlgn="base" hangingPunct="0">
              <a:spcBef>
                <a:spcPct val="0"/>
              </a:spcBef>
              <a:spcAft>
                <a:spcPct val="0"/>
              </a:spcAft>
            </a:pPr>
            <a:endParaRPr lang="en-US" sz="1400" dirty="0"/>
          </a:p>
          <a:p>
            <a:pPr algn="just" eaLnBrk="0" fontAlgn="base" hangingPunct="0">
              <a:spcBef>
                <a:spcPct val="0"/>
              </a:spcBef>
              <a:spcAft>
                <a:spcPct val="0"/>
              </a:spcAft>
            </a:pPr>
            <a:r>
              <a:rPr lang="en-US" sz="2000" b="1" dirty="0" smtClean="0"/>
              <a:t>inter-word</a:t>
            </a:r>
          </a:p>
          <a:p>
            <a:pPr algn="just" eaLnBrk="0" fontAlgn="base" hangingPunct="0">
              <a:spcBef>
                <a:spcPct val="0"/>
              </a:spcBef>
              <a:spcAft>
                <a:spcPct val="0"/>
              </a:spcAft>
            </a:pPr>
            <a:endParaRPr lang="en-US" sz="2000" b="1" dirty="0"/>
          </a:p>
          <a:p>
            <a:pPr lvl="1" indent="-457200" algn="just" eaLnBrk="0" fontAlgn="base" hangingPunct="0">
              <a:spcBef>
                <a:spcPct val="0"/>
              </a:spcBef>
              <a:spcAft>
                <a:spcPct val="0"/>
              </a:spcAft>
            </a:pPr>
            <a:r>
              <a:rPr lang="en-US" sz="2000" dirty="0"/>
              <a:t>The text is justified by adding space between words (effectively varying word-spacing), which is most appropriate for languages that separate words using </a:t>
            </a:r>
            <a:r>
              <a:rPr lang="en-US" sz="2000" dirty="0" smtClean="0"/>
              <a:t>spaces.</a:t>
            </a:r>
            <a:endParaRPr lang="en-US" sz="2000" dirty="0"/>
          </a:p>
        </p:txBody>
      </p:sp>
    </p:spTree>
    <p:extLst>
      <p:ext uri="{BB962C8B-B14F-4D97-AF65-F5344CB8AC3E}">
        <p14:creationId xmlns:p14="http://schemas.microsoft.com/office/powerpoint/2010/main" val="3142415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
            <a:ext cx="8305800" cy="2246769"/>
          </a:xfrm>
          <a:prstGeom prst="rect">
            <a:avLst/>
          </a:prstGeom>
        </p:spPr>
        <p:txBody>
          <a:bodyPr wrap="square">
            <a:spAutoFit/>
          </a:bodyPr>
          <a:lstStyle/>
          <a:p>
            <a:pPr lvl="0" eaLnBrk="0" fontAlgn="base" hangingPunct="0">
              <a:spcBef>
                <a:spcPct val="0"/>
              </a:spcBef>
              <a:spcAft>
                <a:spcPct val="0"/>
              </a:spcAft>
            </a:pPr>
            <a:endParaRPr lang="en-US" sz="2800" dirty="0"/>
          </a:p>
          <a:p>
            <a:pPr lvl="0" eaLnBrk="0" fontAlgn="base" hangingPunct="0">
              <a:spcBef>
                <a:spcPct val="0"/>
              </a:spcBef>
              <a:spcAft>
                <a:spcPct val="0"/>
              </a:spcAft>
            </a:pPr>
            <a:r>
              <a:rPr lang="en-US" sz="2800" b="1" dirty="0" smtClean="0"/>
              <a:t>inter-character</a:t>
            </a:r>
          </a:p>
          <a:p>
            <a:pPr lvl="0" eaLnBrk="0" fontAlgn="base" hangingPunct="0">
              <a:spcBef>
                <a:spcPct val="0"/>
              </a:spcBef>
              <a:spcAft>
                <a:spcPct val="0"/>
              </a:spcAft>
            </a:pPr>
            <a:endParaRPr lang="en-US" sz="2800" dirty="0"/>
          </a:p>
          <a:p>
            <a:pPr lvl="1" indent="-457200" algn="just" eaLnBrk="0" fontAlgn="base" hangingPunct="0">
              <a:spcBef>
                <a:spcPct val="0"/>
              </a:spcBef>
              <a:spcAft>
                <a:spcPct val="0"/>
              </a:spcAft>
            </a:pPr>
            <a:r>
              <a:rPr lang="en-US" sz="2800" dirty="0"/>
              <a:t>The text is justified by adding space between characters (effectively varying </a:t>
            </a:r>
            <a:r>
              <a:rPr lang="en-US" sz="2800" dirty="0" smtClean="0"/>
              <a:t>letter-spacing.</a:t>
            </a:r>
            <a:endParaRPr lang="en-US" sz="2800" dirty="0"/>
          </a:p>
        </p:txBody>
      </p:sp>
      <p:sp>
        <p:nvSpPr>
          <p:cNvPr id="7" name="Rectangle 6"/>
          <p:cNvSpPr/>
          <p:nvPr/>
        </p:nvSpPr>
        <p:spPr>
          <a:xfrm>
            <a:off x="152400" y="2514600"/>
            <a:ext cx="8305800" cy="2677656"/>
          </a:xfrm>
          <a:prstGeom prst="rect">
            <a:avLst/>
          </a:prstGeom>
        </p:spPr>
        <p:txBody>
          <a:bodyPr wrap="square">
            <a:spAutoFit/>
          </a:bodyPr>
          <a:lstStyle/>
          <a:p>
            <a:pPr lvl="0" eaLnBrk="0" fontAlgn="base" hangingPunct="0">
              <a:spcBef>
                <a:spcPct val="0"/>
              </a:spcBef>
              <a:spcAft>
                <a:spcPct val="0"/>
              </a:spcAft>
            </a:pPr>
            <a:endParaRPr lang="en-US" sz="2800" dirty="0"/>
          </a:p>
          <a:p>
            <a:pPr lvl="0" eaLnBrk="0" fontAlgn="base" hangingPunct="0">
              <a:spcBef>
                <a:spcPct val="0"/>
              </a:spcBef>
              <a:spcAft>
                <a:spcPct val="0"/>
              </a:spcAft>
            </a:pPr>
            <a:r>
              <a:rPr lang="en-US" sz="2800" b="1" dirty="0"/>
              <a:t>distribute </a:t>
            </a:r>
            <a:r>
              <a:rPr lang="en-US" sz="2800" b="1" dirty="0" smtClean="0"/>
              <a:t>Deprecated</a:t>
            </a:r>
          </a:p>
          <a:p>
            <a:pPr lvl="0" eaLnBrk="0" fontAlgn="base" hangingPunct="0">
              <a:spcBef>
                <a:spcPct val="0"/>
              </a:spcBef>
              <a:spcAft>
                <a:spcPct val="0"/>
              </a:spcAft>
            </a:pPr>
            <a:endParaRPr lang="en-US" sz="2800" dirty="0"/>
          </a:p>
          <a:p>
            <a:pPr lvl="1" indent="-457200" eaLnBrk="0" fontAlgn="base" hangingPunct="0">
              <a:spcBef>
                <a:spcPct val="0"/>
              </a:spcBef>
              <a:spcAft>
                <a:spcPct val="0"/>
              </a:spcAft>
            </a:pPr>
            <a:r>
              <a:rPr lang="en-US" sz="2800" dirty="0"/>
              <a:t>Exhibits the same behavior as inter-character; this value is kept for backwards compatibility.</a:t>
            </a:r>
          </a:p>
          <a:p>
            <a:pPr lvl="0" eaLnBrk="0" fontAlgn="base" hangingPunct="0">
              <a:spcBef>
                <a:spcPct val="0"/>
              </a:spcBef>
              <a:spcAft>
                <a:spcPct val="0"/>
              </a:spcAft>
            </a:pPr>
            <a:endParaRPr lang="en-US" sz="2800" dirty="0"/>
          </a:p>
        </p:txBody>
      </p:sp>
    </p:spTree>
    <p:extLst>
      <p:ext uri="{BB962C8B-B14F-4D97-AF65-F5344CB8AC3E}">
        <p14:creationId xmlns:p14="http://schemas.microsoft.com/office/powerpoint/2010/main" val="3372559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14400"/>
            <a:ext cx="8077200" cy="5293757"/>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p {</a:t>
            </a:r>
          </a:p>
          <a:p>
            <a:r>
              <a:rPr lang="en-IN" sz="2000" dirty="0">
                <a:latin typeface="Arial" panose="020B0604020202020204" pitchFamily="34" charset="0"/>
                <a:cs typeface="Arial" panose="020B0604020202020204" pitchFamily="34" charset="0"/>
              </a:rPr>
              <a:t>  font-size: 1.5em;</a:t>
            </a:r>
          </a:p>
          <a:p>
            <a:r>
              <a:rPr lang="en-IN" sz="2000" dirty="0">
                <a:latin typeface="Arial" panose="020B0604020202020204" pitchFamily="34" charset="0"/>
                <a:cs typeface="Arial" panose="020B0604020202020204" pitchFamily="34" charset="0"/>
              </a:rPr>
              <a:t>  border: 1px solid black;</a:t>
            </a:r>
          </a:p>
          <a:p>
            <a:r>
              <a:rPr lang="en-IN" sz="2000" dirty="0">
                <a:latin typeface="Arial" panose="020B0604020202020204" pitchFamily="34" charset="0"/>
                <a:cs typeface="Arial" panose="020B0604020202020204" pitchFamily="34" charset="0"/>
              </a:rPr>
              <a:t>  padding: 10px;</a:t>
            </a:r>
          </a:p>
          <a:p>
            <a:r>
              <a:rPr lang="en-IN" sz="2000" dirty="0">
                <a:latin typeface="Arial" panose="020B0604020202020204" pitchFamily="34" charset="0"/>
                <a:cs typeface="Arial" panose="020B0604020202020204" pitchFamily="34" charset="0"/>
              </a:rPr>
              <a:t>  width: 95%;</a:t>
            </a:r>
          </a:p>
          <a:p>
            <a:r>
              <a:rPr lang="en-IN" sz="2000" dirty="0">
                <a:latin typeface="Arial" panose="020B0604020202020204" pitchFamily="34" charset="0"/>
                <a:cs typeface="Arial" panose="020B0604020202020204" pitchFamily="34" charset="0"/>
              </a:rPr>
              <a:t>  margin: 10px auto;</a:t>
            </a:r>
          </a:p>
          <a:p>
            <a:r>
              <a:rPr lang="en-IN" sz="2000" dirty="0">
                <a:latin typeface="Arial" panose="020B0604020202020204" pitchFamily="34" charset="0"/>
                <a:cs typeface="Arial" panose="020B0604020202020204" pitchFamily="34" charset="0"/>
              </a:rPr>
              <a:t>  text-align: justify;</a:t>
            </a:r>
          </a:p>
          <a:p>
            <a:r>
              <a:rPr lang="en-IN"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.none {</a:t>
            </a:r>
          </a:p>
          <a:p>
            <a:r>
              <a:rPr lang="en-IN" sz="2000" dirty="0">
                <a:latin typeface="Arial" panose="020B0604020202020204" pitchFamily="34" charset="0"/>
                <a:cs typeface="Arial" panose="020B0604020202020204" pitchFamily="34" charset="0"/>
              </a:rPr>
              <a:t>  text-justify: none;</a:t>
            </a:r>
          </a:p>
          <a:p>
            <a:r>
              <a:rPr lang="en-IN"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.auto {</a:t>
            </a:r>
          </a:p>
          <a:p>
            <a:r>
              <a:rPr lang="en-IN" sz="2000" dirty="0">
                <a:latin typeface="Arial" panose="020B0604020202020204" pitchFamily="34" charset="0"/>
                <a:cs typeface="Arial" panose="020B0604020202020204" pitchFamily="34" charset="0"/>
              </a:rPr>
              <a:t>  text-justify: auto;</a:t>
            </a:r>
          </a:p>
          <a:p>
            <a:r>
              <a:rPr lang="en-IN"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p:txBody>
      </p:sp>
      <p:sp>
        <p:nvSpPr>
          <p:cNvPr id="5" name="Rectangle 4"/>
          <p:cNvSpPr/>
          <p:nvPr/>
        </p:nvSpPr>
        <p:spPr>
          <a:xfrm>
            <a:off x="3792828" y="2895600"/>
            <a:ext cx="4572000" cy="3477875"/>
          </a:xfrm>
          <a:prstGeom prst="rect">
            <a:avLst/>
          </a:prstGeom>
        </p:spPr>
        <p:txBody>
          <a:bodyPr>
            <a:spAutoFit/>
          </a:bodyPr>
          <a:lstStyle/>
          <a:p>
            <a:r>
              <a:rPr lang="en-IN" sz="2000" dirty="0">
                <a:latin typeface="Arial" panose="020B0604020202020204" pitchFamily="34" charset="0"/>
                <a:cs typeface="Arial" panose="020B0604020202020204" pitchFamily="34" charset="0"/>
              </a:rPr>
              <a:t>.dist {</a:t>
            </a:r>
          </a:p>
          <a:p>
            <a:r>
              <a:rPr lang="en-IN" sz="2000" dirty="0">
                <a:latin typeface="Arial" panose="020B0604020202020204" pitchFamily="34" charset="0"/>
                <a:cs typeface="Arial" panose="020B0604020202020204" pitchFamily="34" charset="0"/>
              </a:rPr>
              <a:t>  text-justify: distribute;</a:t>
            </a:r>
          </a:p>
          <a:p>
            <a:r>
              <a:rPr lang="en-IN"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.word {</a:t>
            </a:r>
          </a:p>
          <a:p>
            <a:r>
              <a:rPr lang="en-IN" sz="2000" dirty="0">
                <a:latin typeface="Arial" panose="020B0604020202020204" pitchFamily="34" charset="0"/>
                <a:cs typeface="Arial" panose="020B0604020202020204" pitchFamily="34" charset="0"/>
              </a:rPr>
              <a:t>  text-justify: inter-word;</a:t>
            </a:r>
          </a:p>
          <a:p>
            <a:r>
              <a:rPr lang="en-IN"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.char {</a:t>
            </a:r>
          </a:p>
          <a:p>
            <a:r>
              <a:rPr lang="en-IN" sz="2000" dirty="0">
                <a:latin typeface="Arial" panose="020B0604020202020204" pitchFamily="34" charset="0"/>
                <a:cs typeface="Arial" panose="020B0604020202020204" pitchFamily="34" charset="0"/>
              </a:rPr>
              <a:t>  text-justify: inter-character;</a:t>
            </a:r>
          </a:p>
          <a:p>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63576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 height</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This CSS line-height property is applied to assign space between lines:</a:t>
            </a:r>
          </a:p>
        </p:txBody>
      </p:sp>
      <p:sp>
        <p:nvSpPr>
          <p:cNvPr id="5" name="Rectangle 4"/>
          <p:cNvSpPr/>
          <p:nvPr/>
        </p:nvSpPr>
        <p:spPr>
          <a:xfrm>
            <a:off x="2286000" y="3105835"/>
            <a:ext cx="4572000" cy="1305165"/>
          </a:xfrm>
          <a:prstGeom prst="rect">
            <a:avLst/>
          </a:prstGeom>
        </p:spPr>
        <p:txBody>
          <a:bodyPr>
            <a:spAutoFit/>
          </a:bodyPr>
          <a:lstStyle/>
          <a:p>
            <a:pPr lvl="0" eaLnBrk="0" fontAlgn="base" hangingPunct="0">
              <a:lnSpc>
                <a:spcPct val="150000"/>
              </a:lnSpc>
              <a:spcBef>
                <a:spcPct val="0"/>
              </a:spcBef>
              <a:spcAft>
                <a:spcPct val="0"/>
              </a:spcAft>
            </a:pPr>
            <a:r>
              <a:rPr lang="en-US" sz="2800" dirty="0" smtClean="0">
                <a:solidFill>
                  <a:srgbClr val="FF0000"/>
                </a:solidFill>
                <a:latin typeface="Arial" panose="020B0604020202020204" pitchFamily="34" charset="0"/>
                <a:cs typeface="Arial" panose="020B0604020202020204" pitchFamily="34" charset="0"/>
              </a:rPr>
              <a:t>p </a:t>
            </a:r>
            <a:r>
              <a:rPr lang="en-US" sz="2800" dirty="0">
                <a:solidFill>
                  <a:srgbClr val="FF0000"/>
                </a:solidFill>
                <a:latin typeface="Arial" panose="020B0604020202020204" pitchFamily="34" charset="0"/>
                <a:cs typeface="Arial" panose="020B0604020202020204" pitchFamily="34" charset="0"/>
              </a:rPr>
              <a:t>{ line-height: 0.6; </a:t>
            </a:r>
            <a:r>
              <a:rPr lang="en-US" sz="2800" dirty="0" smtClean="0">
                <a:solidFill>
                  <a:srgbClr val="FF0000"/>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sz="2800" dirty="0" smtClean="0">
                <a:solidFill>
                  <a:srgbClr val="FF0000"/>
                </a:solidFill>
                <a:latin typeface="Arial" panose="020B0604020202020204" pitchFamily="34" charset="0"/>
                <a:cs typeface="Arial" panose="020B0604020202020204" pitchFamily="34" charset="0"/>
              </a:rPr>
              <a:t>p </a:t>
            </a:r>
            <a:r>
              <a:rPr lang="en-US" sz="2800" dirty="0">
                <a:solidFill>
                  <a:srgbClr val="FF0000"/>
                </a:solidFill>
                <a:latin typeface="Arial" panose="020B0604020202020204" pitchFamily="34" charset="0"/>
                <a:cs typeface="Arial" panose="020B0604020202020204" pitchFamily="34" charset="0"/>
              </a:rPr>
              <a:t>{ line-height: 1.5; }</a:t>
            </a:r>
            <a:r>
              <a:rPr lang="en-US" sz="2000" dirty="0">
                <a:solidFill>
                  <a:srgbClr val="FF0000"/>
                </a:solidFill>
                <a:latin typeface="Arial" panose="020B0604020202020204" pitchFamily="34" charset="0"/>
                <a:cs typeface="Arial" panose="020B0604020202020204" pitchFamily="34" charset="0"/>
              </a:rPr>
              <a:t> </a:t>
            </a:r>
            <a:endParaRPr lang="en-US" sz="5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309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letter-spacing &amp; word-spacing</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The letter-spacing property is implemented for specifying the space involving the characters within your HTML text. And the word-spacing property is implemented for specifying the space involving the words between your texts.</a:t>
            </a:r>
          </a:p>
        </p:txBody>
      </p:sp>
      <p:sp>
        <p:nvSpPr>
          <p:cNvPr id="5" name="Rectangle 4"/>
          <p:cNvSpPr/>
          <p:nvPr/>
        </p:nvSpPr>
        <p:spPr>
          <a:xfrm>
            <a:off x="2362200" y="4073374"/>
            <a:ext cx="4572000" cy="2031325"/>
          </a:xfrm>
          <a:prstGeom prst="rect">
            <a:avLst/>
          </a:prstGeom>
        </p:spPr>
        <p:txBody>
          <a:bodyPr>
            <a:spAutoFit/>
          </a:bodyPr>
          <a:lstStyle/>
          <a:p>
            <a:pPr lvl="0" eaLnBrk="0" fontAlgn="base" hangingPunct="0">
              <a:lnSpc>
                <a:spcPct val="150000"/>
              </a:lnSpc>
              <a:spcBef>
                <a:spcPct val="0"/>
              </a:spcBef>
              <a:spcAft>
                <a:spcPct val="0"/>
              </a:spcAft>
            </a:pPr>
            <a:r>
              <a:rPr lang="en-US" sz="2800" dirty="0">
                <a:solidFill>
                  <a:srgbClr val="FF0000"/>
                </a:solidFill>
                <a:latin typeface="Arial" panose="020B0604020202020204" pitchFamily="34" charset="0"/>
                <a:cs typeface="Arial" panose="020B0604020202020204" pitchFamily="34" charset="0"/>
              </a:rPr>
              <a:t>h2 { letter-spacing: 2px; } </a:t>
            </a:r>
            <a:endParaRPr lang="en-US" sz="2800" dirty="0" smtClean="0">
              <a:solidFill>
                <a:srgbClr val="FF0000"/>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800" dirty="0" smtClean="0">
                <a:solidFill>
                  <a:srgbClr val="FF0000"/>
                </a:solidFill>
                <a:latin typeface="Arial" panose="020B0604020202020204" pitchFamily="34" charset="0"/>
                <a:cs typeface="Arial" panose="020B0604020202020204" pitchFamily="34" charset="0"/>
              </a:rPr>
              <a:t>h3 </a:t>
            </a:r>
            <a:r>
              <a:rPr lang="en-US" sz="2800" dirty="0">
                <a:solidFill>
                  <a:srgbClr val="FF0000"/>
                </a:solidFill>
                <a:latin typeface="Arial" panose="020B0604020202020204" pitchFamily="34" charset="0"/>
                <a:cs typeface="Arial" panose="020B0604020202020204" pitchFamily="34" charset="0"/>
              </a:rPr>
              <a:t>{ letter-spacing:3px; </a:t>
            </a:r>
            <a:r>
              <a:rPr lang="en-US" sz="2800" dirty="0" smtClean="0">
                <a:solidFill>
                  <a:srgbClr val="FF0000"/>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sz="2800" dirty="0" smtClean="0">
                <a:solidFill>
                  <a:srgbClr val="7030A0"/>
                </a:solidFill>
                <a:latin typeface="Arial" panose="020B0604020202020204" pitchFamily="34" charset="0"/>
                <a:cs typeface="Arial" panose="020B0604020202020204" pitchFamily="34" charset="0"/>
              </a:rPr>
              <a:t>h1 </a:t>
            </a:r>
            <a:r>
              <a:rPr lang="en-US" sz="2800" dirty="0">
                <a:solidFill>
                  <a:srgbClr val="7030A0"/>
                </a:solidFill>
                <a:latin typeface="Arial" panose="020B0604020202020204" pitchFamily="34" charset="0"/>
                <a:cs typeface="Arial" panose="020B0604020202020204" pitchFamily="34" charset="0"/>
              </a:rPr>
              <a:t>{ word-spacing: 10px; }</a:t>
            </a:r>
            <a:r>
              <a:rPr lang="en-US" sz="2000" dirty="0">
                <a:solidFill>
                  <a:srgbClr val="7030A0"/>
                </a:solidFill>
                <a:latin typeface="Arial" panose="020B0604020202020204" pitchFamily="34" charset="0"/>
                <a:cs typeface="Arial" panose="020B0604020202020204" pitchFamily="34" charset="0"/>
              </a:rPr>
              <a:t> </a:t>
            </a:r>
            <a:endParaRPr lang="en-US" sz="54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364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white space</a:t>
            </a:r>
            <a:endParaRPr lang="en-IN" dirty="0"/>
          </a:p>
        </p:txBody>
      </p:sp>
      <p:sp>
        <p:nvSpPr>
          <p:cNvPr id="5" name="Rectangle 4"/>
          <p:cNvSpPr/>
          <p:nvPr/>
        </p:nvSpPr>
        <p:spPr>
          <a:xfrm>
            <a:off x="447540" y="1600200"/>
            <a:ext cx="7858259" cy="1015663"/>
          </a:xfrm>
          <a:prstGeom prst="rect">
            <a:avLst/>
          </a:prstGeom>
        </p:spPr>
        <p:txBody>
          <a:bodyPr wrap="square">
            <a:spAutoFit/>
          </a:bodyPr>
          <a:lstStyle/>
          <a:p>
            <a:pPr lvl="0" algn="just" eaLnBrk="0" fontAlgn="base" hangingPunct="0">
              <a:spcBef>
                <a:spcPct val="0"/>
              </a:spcBef>
              <a:spcAft>
                <a:spcPct val="0"/>
              </a:spcAft>
            </a:pPr>
            <a:r>
              <a:rPr lang="en-US" sz="2800" dirty="0"/>
              <a:t>The white-space CSS property sets how white space inside an element is </a:t>
            </a:r>
            <a:r>
              <a:rPr lang="en-US" sz="3200" dirty="0"/>
              <a:t>handled</a:t>
            </a:r>
            <a:r>
              <a:rPr lang="en-US" sz="2800" dirty="0"/>
              <a:t>. </a:t>
            </a:r>
          </a:p>
        </p:txBody>
      </p:sp>
      <p:sp>
        <p:nvSpPr>
          <p:cNvPr id="7" name="Rectangle 6"/>
          <p:cNvSpPr/>
          <p:nvPr/>
        </p:nvSpPr>
        <p:spPr>
          <a:xfrm>
            <a:off x="533400" y="2895600"/>
            <a:ext cx="4572000" cy="2862322"/>
          </a:xfrm>
          <a:prstGeom prst="rect">
            <a:avLst/>
          </a:prstGeom>
        </p:spPr>
        <p:txBody>
          <a:bodyPr>
            <a:spAutoFit/>
          </a:bodyPr>
          <a:lstStyle/>
          <a:p>
            <a:r>
              <a:rPr lang="en-IN" sz="2000" dirty="0">
                <a:latin typeface="Arial" panose="020B0604020202020204" pitchFamily="34" charset="0"/>
                <a:cs typeface="Arial" panose="020B0604020202020204" pitchFamily="34" charset="0"/>
              </a:rPr>
              <a:t>/* Keyword values </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white-space: normal;</a:t>
            </a:r>
          </a:p>
          <a:p>
            <a:r>
              <a:rPr lang="en-IN" sz="2000" dirty="0">
                <a:latin typeface="Arial" panose="020B0604020202020204" pitchFamily="34" charset="0"/>
                <a:cs typeface="Arial" panose="020B0604020202020204" pitchFamily="34" charset="0"/>
              </a:rPr>
              <a:t>white-space: nowrap;</a:t>
            </a:r>
          </a:p>
          <a:p>
            <a:r>
              <a:rPr lang="en-IN" sz="2000" dirty="0">
                <a:latin typeface="Arial" panose="020B0604020202020204" pitchFamily="34" charset="0"/>
                <a:cs typeface="Arial" panose="020B0604020202020204" pitchFamily="34" charset="0"/>
              </a:rPr>
              <a:t>white-space: pre;</a:t>
            </a:r>
          </a:p>
          <a:p>
            <a:r>
              <a:rPr lang="en-IN" sz="2000" dirty="0">
                <a:latin typeface="Arial" panose="020B0604020202020204" pitchFamily="34" charset="0"/>
                <a:cs typeface="Arial" panose="020B0604020202020204" pitchFamily="34" charset="0"/>
              </a:rPr>
              <a:t>white-space: pre-wrap;</a:t>
            </a:r>
          </a:p>
          <a:p>
            <a:r>
              <a:rPr lang="en-IN" sz="2000" dirty="0">
                <a:latin typeface="Arial" panose="020B0604020202020204" pitchFamily="34" charset="0"/>
                <a:cs typeface="Arial" panose="020B0604020202020204" pitchFamily="34" charset="0"/>
              </a:rPr>
              <a:t>white-space: pre-line;</a:t>
            </a:r>
          </a:p>
          <a:p>
            <a:r>
              <a:rPr lang="en-IN" sz="2000" dirty="0">
                <a:latin typeface="Arial" panose="020B0604020202020204" pitchFamily="34" charset="0"/>
                <a:cs typeface="Arial" panose="020B0604020202020204" pitchFamily="34" charset="0"/>
              </a:rPr>
              <a:t>white-space: break-spaces;</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676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1295400"/>
            <a:ext cx="7923272" cy="4733647"/>
          </a:xfrm>
          <a:prstGeom prst="rect">
            <a:avLst/>
          </a:prstGeom>
        </p:spPr>
      </p:pic>
    </p:spTree>
    <p:extLst>
      <p:ext uri="{BB962C8B-B14F-4D97-AF65-F5344CB8AC3E}">
        <p14:creationId xmlns:p14="http://schemas.microsoft.com/office/powerpoint/2010/main" val="3694302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447800"/>
            <a:ext cx="8212975" cy="4343400"/>
          </a:xfrm>
          <a:prstGeom prst="rect">
            <a:avLst/>
          </a:prstGeom>
        </p:spPr>
      </p:pic>
    </p:spTree>
    <p:extLst>
      <p:ext uri="{BB962C8B-B14F-4D97-AF65-F5344CB8AC3E}">
        <p14:creationId xmlns:p14="http://schemas.microsoft.com/office/powerpoint/2010/main" val="2172206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white-space-collapse</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The </a:t>
            </a:r>
            <a:r>
              <a:rPr lang="en-IN" sz="2800" dirty="0"/>
              <a:t>CSS Text specification contains a Collapsing and Transformation </a:t>
            </a:r>
            <a:r>
              <a:rPr lang="en-IN" dirty="0"/>
              <a:t>section</a:t>
            </a:r>
            <a:r>
              <a:rPr lang="en-IN" sz="2800" dirty="0"/>
              <a:t> that precisely defines what "white space is collapsed" means, including an example with an illustration. Usually, it means reducing sequences of multiple white-space characters down to a single space character — though in some cases it means reducing them to no character (the empty string).</a:t>
            </a:r>
          </a:p>
          <a:p>
            <a:pPr marL="0" indent="0">
              <a:buNone/>
            </a:pPr>
            <a:endParaRPr lang="en-IN" sz="2800" dirty="0"/>
          </a:p>
        </p:txBody>
      </p:sp>
    </p:spTree>
    <p:extLst>
      <p:ext uri="{BB962C8B-B14F-4D97-AF65-F5344CB8AC3E}">
        <p14:creationId xmlns:p14="http://schemas.microsoft.com/office/powerpoint/2010/main" val="377904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077200" cy="646330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Basic Example</a:t>
            </a:r>
          </a:p>
          <a:p>
            <a:endParaRPr lang="en-IN"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white-space: pre;</a:t>
            </a:r>
          </a:p>
          <a:p>
            <a:r>
              <a:rPr lang="en-IN"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Line breaks insaide &lt;pre&gt; elements</a:t>
            </a:r>
          </a:p>
          <a:p>
            <a:endParaRPr lang="en-US"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p </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white-space: pre-wrap;</a:t>
            </a:r>
          </a:p>
          <a:p>
            <a:r>
              <a:rPr lang="en-IN" dirty="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&lt;p&gt;</a:t>
            </a:r>
          </a:p>
          <a:p>
            <a:r>
              <a:rPr lang="en-IN" dirty="0">
                <a:latin typeface="Arial" panose="020B0604020202020204" pitchFamily="34" charset="0"/>
                <a:cs typeface="Arial" panose="020B0604020202020204" pitchFamily="34" charset="0"/>
              </a:rPr>
              <a:t>  Lorem ipsum dolor sit amet, consectetur adipiscing elit, sed do eiusmod tempor</a:t>
            </a:r>
          </a:p>
          <a:p>
            <a:r>
              <a:rPr lang="en-IN" dirty="0">
                <a:latin typeface="Arial" panose="020B0604020202020204" pitchFamily="34" charset="0"/>
                <a:cs typeface="Arial" panose="020B0604020202020204" pitchFamily="34" charset="0"/>
              </a:rPr>
              <a:t>  incididunt ut labore et dolore magna aliqua. Ut enim ad minim veniam, quis</a:t>
            </a:r>
          </a:p>
          <a:p>
            <a:r>
              <a:rPr lang="en-IN" dirty="0">
                <a:latin typeface="Arial" panose="020B0604020202020204" pitchFamily="34" charset="0"/>
                <a:cs typeface="Arial" panose="020B0604020202020204" pitchFamily="34" charset="0"/>
              </a:rPr>
              <a:t>  nostrud exercitation ullamco laboris nisi ut aliquip ex ea commodo consequat.</a:t>
            </a:r>
          </a:p>
          <a:p>
            <a:r>
              <a:rPr lang="en-IN" dirty="0">
                <a:latin typeface="Arial" panose="020B0604020202020204" pitchFamily="34" charset="0"/>
                <a:cs typeface="Arial" panose="020B0604020202020204" pitchFamily="34" charset="0"/>
              </a:rPr>
              <a:t>  Duis aute irure dolor in reprehenderit in voluptate velit esse cillum dolore</a:t>
            </a:r>
          </a:p>
          <a:p>
            <a:r>
              <a:rPr lang="en-IN" dirty="0">
                <a:latin typeface="Arial" panose="020B0604020202020204" pitchFamily="34" charset="0"/>
                <a:cs typeface="Arial" panose="020B0604020202020204" pitchFamily="34" charset="0"/>
              </a:rPr>
              <a:t>  eu fugiat nulla pariatur. Excepteur sint occaecat cupidatat non proident, sunt</a:t>
            </a:r>
          </a:p>
          <a:p>
            <a:r>
              <a:rPr lang="en-IN" dirty="0">
                <a:latin typeface="Arial" panose="020B0604020202020204" pitchFamily="34" charset="0"/>
                <a:cs typeface="Arial" panose="020B0604020202020204" pitchFamily="34" charset="0"/>
              </a:rPr>
              <a:t>  in culpa qui officia deserunt mollit anim id est laborum.</a:t>
            </a:r>
          </a:p>
          <a:p>
            <a:r>
              <a:rPr lang="en-IN" dirty="0">
                <a:latin typeface="Arial" panose="020B0604020202020204" pitchFamily="34" charset="0"/>
                <a:cs typeface="Arial" panose="020B0604020202020204" pitchFamily="34" charset="0"/>
              </a:rPr>
              <a:t>&lt;/p&gt;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714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-break</a:t>
            </a:r>
            <a:endParaRPr lang="en-IN" dirty="0"/>
          </a:p>
        </p:txBody>
      </p:sp>
      <p:sp>
        <p:nvSpPr>
          <p:cNvPr id="5" name="Rectangle 4"/>
          <p:cNvSpPr/>
          <p:nvPr/>
        </p:nvSpPr>
        <p:spPr>
          <a:xfrm>
            <a:off x="228600" y="1600200"/>
            <a:ext cx="8077200" cy="1384995"/>
          </a:xfrm>
          <a:prstGeom prst="rect">
            <a:avLst/>
          </a:prstGeom>
        </p:spPr>
        <p:txBody>
          <a:bodyPr wrap="square">
            <a:spAutoFit/>
          </a:bodyPr>
          <a:lstStyle/>
          <a:p>
            <a:pPr lvl="0" algn="just" eaLnBrk="0" fontAlgn="base" hangingPunct="0">
              <a:spcBef>
                <a:spcPct val="0"/>
              </a:spcBef>
              <a:spcAft>
                <a:spcPct val="0"/>
              </a:spcAft>
            </a:pPr>
            <a:r>
              <a:rPr lang="en-US" sz="2800" dirty="0"/>
              <a:t>The word-break CSS property sets whether line breaks appear wherever the text would otherwise overflow its content box. </a:t>
            </a:r>
          </a:p>
        </p:txBody>
      </p:sp>
      <p:sp>
        <p:nvSpPr>
          <p:cNvPr id="6" name="Rectangle 5"/>
          <p:cNvSpPr/>
          <p:nvPr/>
        </p:nvSpPr>
        <p:spPr>
          <a:xfrm>
            <a:off x="1371600" y="3276600"/>
            <a:ext cx="5791200" cy="193899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 Keyword values </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word-break: normal;</a:t>
            </a:r>
          </a:p>
          <a:p>
            <a:r>
              <a:rPr lang="en-IN" sz="2000" dirty="0">
                <a:latin typeface="Arial" panose="020B0604020202020204" pitchFamily="34" charset="0"/>
                <a:cs typeface="Arial" panose="020B0604020202020204" pitchFamily="34" charset="0"/>
              </a:rPr>
              <a:t>word-break: break-all;</a:t>
            </a:r>
          </a:p>
          <a:p>
            <a:r>
              <a:rPr lang="en-IN" sz="2000" dirty="0">
                <a:latin typeface="Arial" panose="020B0604020202020204" pitchFamily="34" charset="0"/>
                <a:cs typeface="Arial" panose="020B0604020202020204" pitchFamily="34" charset="0"/>
              </a:rPr>
              <a:t>word-break: keep-all;</a:t>
            </a:r>
          </a:p>
          <a:p>
            <a:r>
              <a:rPr lang="en-IN" sz="2000" dirty="0">
                <a:latin typeface="Arial" panose="020B0604020202020204" pitchFamily="34" charset="0"/>
                <a:cs typeface="Arial" panose="020B0604020202020204" pitchFamily="34" charset="0"/>
              </a:rPr>
              <a:t>word-break: break-word; /* deprecated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420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ord-wrap</a:t>
            </a:r>
            <a:endParaRPr lang="en-IN" dirty="0"/>
          </a:p>
        </p:txBody>
      </p:sp>
      <p:sp>
        <p:nvSpPr>
          <p:cNvPr id="5" name="Rectangle 4"/>
          <p:cNvSpPr/>
          <p:nvPr/>
        </p:nvSpPr>
        <p:spPr>
          <a:xfrm>
            <a:off x="312313" y="1524000"/>
            <a:ext cx="8001000" cy="2677656"/>
          </a:xfrm>
          <a:prstGeom prst="rect">
            <a:avLst/>
          </a:prstGeom>
        </p:spPr>
        <p:txBody>
          <a:bodyPr wrap="square">
            <a:spAutoFit/>
          </a:bodyPr>
          <a:lstStyle/>
          <a:p>
            <a:pPr lvl="0" eaLnBrk="0" fontAlgn="base" hangingPunct="0">
              <a:spcBef>
                <a:spcPct val="0"/>
              </a:spcBef>
              <a:spcAft>
                <a:spcPct val="0"/>
              </a:spcAft>
            </a:pPr>
            <a:r>
              <a:rPr lang="en-US" sz="2800" dirty="0"/>
              <a:t>The CSS word-wrap property allows long words to be able to be broken and wrap onto the next line.  </a:t>
            </a:r>
            <a:endParaRPr lang="en-US" sz="2800" dirty="0" smtClean="0"/>
          </a:p>
          <a:p>
            <a:pPr lvl="0" eaLnBrk="0" fontAlgn="base" hangingPunct="0">
              <a:spcBef>
                <a:spcPct val="0"/>
              </a:spcBef>
              <a:spcAft>
                <a:spcPct val="0"/>
              </a:spcAft>
            </a:pPr>
            <a:endParaRPr lang="en-US" sz="2800" dirty="0"/>
          </a:p>
          <a:p>
            <a:pPr lvl="0" eaLnBrk="0" fontAlgn="base" hangingPunct="0">
              <a:spcBef>
                <a:spcPct val="0"/>
              </a:spcBef>
              <a:spcAft>
                <a:spcPct val="0"/>
              </a:spcAft>
            </a:pPr>
            <a:endParaRPr lang="en-US" sz="2800" dirty="0" smtClean="0"/>
          </a:p>
          <a:p>
            <a:pPr lvl="0" eaLnBrk="0" fontAlgn="base" hangingPunct="0">
              <a:spcBef>
                <a:spcPct val="0"/>
              </a:spcBef>
              <a:spcAft>
                <a:spcPct val="0"/>
              </a:spcAft>
            </a:pPr>
            <a:r>
              <a:rPr lang="en-US" sz="2800" dirty="0">
                <a:solidFill>
                  <a:srgbClr val="FF0000"/>
                </a:solidFill>
              </a:rPr>
              <a:t>w</a:t>
            </a:r>
            <a:r>
              <a:rPr lang="en-US" sz="2800" dirty="0" smtClean="0">
                <a:solidFill>
                  <a:srgbClr val="FF0000"/>
                </a:solidFill>
              </a:rPr>
              <a:t>ord-wrap : normal;</a:t>
            </a:r>
          </a:p>
          <a:p>
            <a:pPr lvl="0" eaLnBrk="0" fontAlgn="base" hangingPunct="0">
              <a:spcBef>
                <a:spcPct val="0"/>
              </a:spcBef>
              <a:spcAft>
                <a:spcPct val="0"/>
              </a:spcAft>
            </a:pPr>
            <a:r>
              <a:rPr lang="en-US" sz="2800" dirty="0">
                <a:solidFill>
                  <a:srgbClr val="FF0000"/>
                </a:solidFill>
              </a:rPr>
              <a:t>w</a:t>
            </a:r>
            <a:r>
              <a:rPr lang="en-US" sz="2800" dirty="0" smtClean="0">
                <a:solidFill>
                  <a:srgbClr val="FF0000"/>
                </a:solidFill>
              </a:rPr>
              <a:t>ord-wrap:break-word;</a:t>
            </a:r>
            <a:endParaRPr lang="en-US" sz="2800" dirty="0">
              <a:solidFill>
                <a:srgbClr val="FF0000"/>
              </a:solidFill>
            </a:endParaRPr>
          </a:p>
        </p:txBody>
      </p:sp>
    </p:spTree>
    <p:extLst>
      <p:ext uri="{BB962C8B-B14F-4D97-AF65-F5344CB8AC3E}">
        <p14:creationId xmlns:p14="http://schemas.microsoft.com/office/powerpoint/2010/main" val="3491418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t>
            </a:r>
            <a:r>
              <a:rPr lang="en-US" dirty="0" smtClean="0"/>
              <a:t>ext shadow</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t>The text-shadow property of CSS allows including shadow to your text. </a:t>
            </a:r>
            <a:br>
              <a:rPr lang="en-IN" sz="2800" dirty="0"/>
            </a:br>
            <a:endParaRPr lang="en-IN" sz="2800" dirty="0"/>
          </a:p>
        </p:txBody>
      </p:sp>
      <p:sp>
        <p:nvSpPr>
          <p:cNvPr id="5" name="Rectangle 4"/>
          <p:cNvSpPr/>
          <p:nvPr/>
        </p:nvSpPr>
        <p:spPr>
          <a:xfrm>
            <a:off x="2589182" y="3352800"/>
            <a:ext cx="5485797" cy="523220"/>
          </a:xfrm>
          <a:prstGeom prst="rect">
            <a:avLst/>
          </a:prstGeom>
        </p:spPr>
        <p:txBody>
          <a:bodyPr wrap="none">
            <a:spAutoFit/>
          </a:bodyPr>
          <a:lstStyle/>
          <a:p>
            <a:pPr lvl="0" eaLnBrk="0" fontAlgn="base" hangingPunct="0">
              <a:spcBef>
                <a:spcPct val="0"/>
              </a:spcBef>
              <a:spcAft>
                <a:spcPct val="0"/>
              </a:spcAft>
            </a:pPr>
            <a:r>
              <a:rPr lang="en-US" sz="2800" dirty="0">
                <a:solidFill>
                  <a:srgbClr val="7030A0"/>
                </a:solidFill>
                <a:latin typeface="Arial" panose="020B0604020202020204" pitchFamily="34" charset="0"/>
                <a:cs typeface="Arial" panose="020B0604020202020204" pitchFamily="34" charset="0"/>
              </a:rPr>
              <a:t>h2 { text-shadow: 2px 1px gray; }</a:t>
            </a:r>
            <a:r>
              <a:rPr lang="en-US" sz="2000" dirty="0">
                <a:solidFill>
                  <a:srgbClr val="7030A0"/>
                </a:solidFill>
                <a:latin typeface="Arial" panose="020B0604020202020204" pitchFamily="34" charset="0"/>
                <a:cs typeface="Arial" panose="020B0604020202020204" pitchFamily="34" charset="0"/>
              </a:rPr>
              <a:t> </a:t>
            </a:r>
            <a:endParaRPr lang="en-US" sz="54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822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t>
            </a:r>
            <a:endParaRPr lang="en-IN" dirty="0"/>
          </a:p>
        </p:txBody>
      </p:sp>
      <p:sp>
        <p:nvSpPr>
          <p:cNvPr id="5" name="Rectangle 4"/>
          <p:cNvSpPr/>
          <p:nvPr/>
        </p:nvSpPr>
        <p:spPr>
          <a:xfrm>
            <a:off x="304800" y="1389734"/>
            <a:ext cx="8001000" cy="1384995"/>
          </a:xfrm>
          <a:prstGeom prst="rect">
            <a:avLst/>
          </a:prstGeom>
        </p:spPr>
        <p:txBody>
          <a:bodyPr wrap="square">
            <a:spAutoFit/>
          </a:bodyPr>
          <a:lstStyle/>
          <a:p>
            <a:pPr lvl="0" algn="just" eaLnBrk="0" fontAlgn="base" hangingPunct="0">
              <a:spcBef>
                <a:spcPct val="0"/>
              </a:spcBef>
              <a:spcAft>
                <a:spcPct val="0"/>
              </a:spcAft>
            </a:pPr>
            <a:r>
              <a:rPr lang="en-US" sz="2800" dirty="0"/>
              <a:t>The direction CSS property sets the direction of text, table columns, and horizontal overflow. Use rtl for languages written from right to </a:t>
            </a:r>
            <a:r>
              <a:rPr lang="en-US" sz="2800" dirty="0" smtClean="0"/>
              <a:t>left.</a:t>
            </a:r>
            <a:endParaRPr lang="en-US" sz="2800" dirty="0"/>
          </a:p>
        </p:txBody>
      </p:sp>
      <p:sp>
        <p:nvSpPr>
          <p:cNvPr id="6" name="Rectangle 5"/>
          <p:cNvSpPr/>
          <p:nvPr/>
        </p:nvSpPr>
        <p:spPr>
          <a:xfrm>
            <a:off x="304800" y="3043439"/>
            <a:ext cx="4572000" cy="1323439"/>
          </a:xfrm>
          <a:prstGeom prst="rect">
            <a:avLst/>
          </a:prstGeom>
        </p:spPr>
        <p:txBody>
          <a:bodyPr>
            <a:spAutoFit/>
          </a:bodyPr>
          <a:lstStyle/>
          <a:p>
            <a:r>
              <a:rPr lang="en-IN" sz="2000" dirty="0">
                <a:latin typeface="Arial" panose="020B0604020202020204" pitchFamily="34" charset="0"/>
                <a:cs typeface="Arial" panose="020B0604020202020204" pitchFamily="34" charset="0"/>
              </a:rPr>
              <a:t>/* Keyword values */</a:t>
            </a:r>
          </a:p>
          <a:p>
            <a:r>
              <a:rPr lang="en-IN" sz="2000" dirty="0">
                <a:latin typeface="Arial" panose="020B0604020202020204" pitchFamily="34" charset="0"/>
                <a:cs typeface="Arial" panose="020B0604020202020204" pitchFamily="34" charset="0"/>
              </a:rPr>
              <a:t>direction: ltr;</a:t>
            </a:r>
          </a:p>
          <a:p>
            <a:r>
              <a:rPr lang="en-IN" sz="2000" dirty="0">
                <a:latin typeface="Arial" panose="020B0604020202020204" pitchFamily="34" charset="0"/>
                <a:cs typeface="Arial" panose="020B0604020202020204" pitchFamily="34" charset="0"/>
              </a:rPr>
              <a:t>direction: rtl;</a:t>
            </a:r>
          </a:p>
          <a:p>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4305300" y="4419600"/>
            <a:ext cx="4572000" cy="1938992"/>
          </a:xfrm>
          <a:prstGeom prst="rect">
            <a:avLst/>
          </a:prstGeom>
        </p:spPr>
        <p:txBody>
          <a:bodyPr>
            <a:spAutoFit/>
          </a:bodyPr>
          <a:lstStyle/>
          <a:p>
            <a:pPr>
              <a:lnSpc>
                <a:spcPct val="150000"/>
              </a:lnSpc>
            </a:pPr>
            <a:r>
              <a:rPr lang="en-IN" sz="2000" dirty="0">
                <a:solidFill>
                  <a:srgbClr val="FF0000"/>
                </a:solidFill>
                <a:latin typeface="Arial" panose="020B0604020202020204" pitchFamily="34" charset="0"/>
                <a:cs typeface="Arial" panose="020B0604020202020204" pitchFamily="34" charset="0"/>
              </a:rPr>
              <a:t>p</a:t>
            </a:r>
            <a:r>
              <a:rPr lang="en-IN" sz="2000" dirty="0" smtClean="0">
                <a:solidFill>
                  <a:srgbClr val="FF0000"/>
                </a:solidFill>
                <a:latin typeface="Arial" panose="020B0604020202020204" pitchFamily="34" charset="0"/>
                <a:cs typeface="Arial" panose="020B0604020202020204" pitchFamily="34" charset="0"/>
              </a:rPr>
              <a:t> </a:t>
            </a:r>
            <a:r>
              <a:rPr lang="en-IN" sz="2000" dirty="0">
                <a:solidFill>
                  <a:srgbClr val="FF0000"/>
                </a:solidFill>
                <a:latin typeface="Arial" panose="020B0604020202020204" pitchFamily="34" charset="0"/>
                <a:cs typeface="Arial" panose="020B0604020202020204" pitchFamily="34" charset="0"/>
              </a:rPr>
              <a:t>{</a:t>
            </a:r>
          </a:p>
          <a:p>
            <a:pPr>
              <a:lnSpc>
                <a:spcPct val="150000"/>
              </a:lnSpc>
            </a:pPr>
            <a:r>
              <a:rPr lang="en-IN" sz="2000" dirty="0">
                <a:solidFill>
                  <a:srgbClr val="FF0000"/>
                </a:solidFill>
                <a:latin typeface="Arial" panose="020B0604020202020204" pitchFamily="34" charset="0"/>
                <a:cs typeface="Arial" panose="020B0604020202020204" pitchFamily="34" charset="0"/>
              </a:rPr>
              <a:t>  direction: rtl;</a:t>
            </a:r>
          </a:p>
          <a:p>
            <a:pPr>
              <a:lnSpc>
                <a:spcPct val="150000"/>
              </a:lnSpc>
            </a:pPr>
            <a:r>
              <a:rPr lang="en-IN" sz="2000" dirty="0">
                <a:solidFill>
                  <a:srgbClr val="FF0000"/>
                </a:solidFill>
                <a:latin typeface="Arial" panose="020B0604020202020204" pitchFamily="34" charset="0"/>
                <a:cs typeface="Arial" panose="020B0604020202020204" pitchFamily="34" charset="0"/>
              </a:rPr>
              <a:t>  width: 300px;</a:t>
            </a:r>
          </a:p>
          <a:p>
            <a:pPr>
              <a:lnSpc>
                <a:spcPct val="150000"/>
              </a:lnSpc>
            </a:pPr>
            <a:r>
              <a:rPr lang="en-IN"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44689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304800"/>
            <a:ext cx="8229600" cy="6377940"/>
          </a:xfrm>
          <a:prstGeom prst="rect">
            <a:avLst/>
          </a:prstGeom>
        </p:spPr>
      </p:pic>
    </p:spTree>
    <p:extLst>
      <p:ext uri="{BB962C8B-B14F-4D97-AF65-F5344CB8AC3E}">
        <p14:creationId xmlns:p14="http://schemas.microsoft.com/office/powerpoint/2010/main" val="351738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Text color</a:t>
            </a:r>
            <a:endParaRPr lang="en-IN" dirty="0"/>
          </a:p>
        </p:txBody>
      </p:sp>
      <p:sp>
        <p:nvSpPr>
          <p:cNvPr id="3" name="Content Placeholder 2"/>
          <p:cNvSpPr>
            <a:spLocks noGrp="1"/>
          </p:cNvSpPr>
          <p:nvPr>
            <p:ph idx="1"/>
          </p:nvPr>
        </p:nvSpPr>
        <p:spPr/>
        <p:txBody>
          <a:bodyPr>
            <a:noAutofit/>
          </a:bodyPr>
          <a:lstStyle/>
          <a:p>
            <a:pPr marL="0" indent="0" algn="just">
              <a:buNone/>
            </a:pPr>
            <a:r>
              <a:rPr lang="en-IN" sz="2800" dirty="0" smtClean="0"/>
              <a:t>The color property of CSS is implemented for assigning colors to your texts. Three different approaches can specify these colors:</a:t>
            </a:r>
          </a:p>
          <a:p>
            <a:r>
              <a:rPr lang="en-IN" sz="2800" dirty="0" smtClean="0"/>
              <a:t>By </a:t>
            </a:r>
            <a:r>
              <a:rPr lang="en-IN" sz="2800" dirty="0"/>
              <a:t>using the color name, such as red, aqua, blue</a:t>
            </a:r>
          </a:p>
          <a:p>
            <a:r>
              <a:rPr lang="en-IN" sz="2800" dirty="0"/>
              <a:t>By using the HEX value, such as #ff0000, #ffff00</a:t>
            </a:r>
          </a:p>
          <a:p>
            <a:r>
              <a:rPr lang="en-IN" sz="2800" dirty="0"/>
              <a:t>By using the RGB value, such as rgb(255,0,0), rgb(255,255,0)</a:t>
            </a:r>
          </a:p>
          <a:p>
            <a:pPr algn="just"/>
            <a:r>
              <a:rPr lang="en-US" sz="2800" dirty="0" smtClean="0"/>
              <a:t>rgba(255,255,0,0.5)</a:t>
            </a:r>
          </a:p>
          <a:p>
            <a:pPr algn="just"/>
            <a:r>
              <a:rPr lang="en-US" sz="2800" dirty="0" smtClean="0"/>
              <a:t>hsl(0,60%,60%)</a:t>
            </a:r>
          </a:p>
          <a:p>
            <a:pPr algn="just"/>
            <a:r>
              <a:rPr lang="en-US" sz="2800" dirty="0" smtClean="0"/>
              <a:t>hsla(9,100%,64%,0.4)</a:t>
            </a:r>
            <a:endParaRPr lang="en-IN" sz="2800" dirty="0"/>
          </a:p>
        </p:txBody>
      </p:sp>
      <p:sp>
        <p:nvSpPr>
          <p:cNvPr id="5" name="Rectangle 4"/>
          <p:cNvSpPr/>
          <p:nvPr/>
        </p:nvSpPr>
        <p:spPr>
          <a:xfrm>
            <a:off x="5410200" y="4953000"/>
            <a:ext cx="2392322" cy="523220"/>
          </a:xfrm>
          <a:prstGeom prst="rect">
            <a:avLst/>
          </a:prstGeom>
        </p:spPr>
        <p:txBody>
          <a:bodyPr wrap="none">
            <a:spAutoFit/>
          </a:bodyPr>
          <a:lstStyle/>
          <a:p>
            <a:pPr lvl="0" eaLnBrk="0" fontAlgn="base" hangingPunct="0">
              <a:spcBef>
                <a:spcPct val="0"/>
              </a:spcBef>
              <a:spcAft>
                <a:spcPct val="0"/>
              </a:spcAft>
            </a:pPr>
            <a:r>
              <a:rPr lang="en-US" sz="2800" dirty="0">
                <a:solidFill>
                  <a:srgbClr val="FF0000"/>
                </a:solidFill>
              </a:rPr>
              <a:t>p { color: red; }</a:t>
            </a:r>
            <a:r>
              <a:rPr lang="en-US" sz="2000" dirty="0">
                <a:solidFill>
                  <a:srgbClr val="FF0000"/>
                </a:solidFill>
              </a:rPr>
              <a:t> </a:t>
            </a:r>
            <a:endParaRPr lang="en-US" sz="5400" dirty="0">
              <a:solidFill>
                <a:srgbClr val="FF0000"/>
              </a:solidFill>
            </a:endParaRPr>
          </a:p>
        </p:txBody>
      </p:sp>
    </p:spTree>
    <p:extLst>
      <p:ext uri="{BB962C8B-B14F-4D97-AF65-F5344CB8AC3E}">
        <p14:creationId xmlns:p14="http://schemas.microsoft.com/office/powerpoint/2010/main" val="2659444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alignment</a:t>
            </a:r>
            <a:endParaRPr lang="en-IN" dirty="0"/>
          </a:p>
        </p:txBody>
      </p:sp>
      <p:sp>
        <p:nvSpPr>
          <p:cNvPr id="3" name="Content Placeholder 2"/>
          <p:cNvSpPr>
            <a:spLocks noGrp="1"/>
          </p:cNvSpPr>
          <p:nvPr>
            <p:ph idx="1"/>
          </p:nvPr>
        </p:nvSpPr>
        <p:spPr>
          <a:xfrm>
            <a:off x="457200" y="1600201"/>
            <a:ext cx="7848600" cy="5029199"/>
          </a:xfrm>
        </p:spPr>
        <p:txBody>
          <a:bodyPr>
            <a:noAutofit/>
          </a:bodyPr>
          <a:lstStyle/>
          <a:p>
            <a:pPr marL="0" indent="0">
              <a:buNone/>
            </a:pPr>
            <a:r>
              <a:rPr lang="en-IN" sz="2800" dirty="0"/>
              <a:t>This property is implemented to specify a horizontal alignment in your text. Text alignment can be of these four values</a:t>
            </a:r>
            <a:r>
              <a:rPr lang="en-IN" sz="2800" dirty="0" smtClean="0"/>
              <a:t>.</a:t>
            </a:r>
          </a:p>
          <a:p>
            <a:r>
              <a:rPr lang="en-IN" sz="2800" dirty="0" smtClean="0"/>
              <a:t>left</a:t>
            </a:r>
            <a:endParaRPr lang="en-IN" sz="2800" dirty="0"/>
          </a:p>
          <a:p>
            <a:r>
              <a:rPr lang="en-IN" sz="2800" dirty="0"/>
              <a:t>right</a:t>
            </a:r>
          </a:p>
          <a:p>
            <a:r>
              <a:rPr lang="en-IN" sz="2800" dirty="0"/>
              <a:t>center </a:t>
            </a:r>
          </a:p>
          <a:p>
            <a:r>
              <a:rPr lang="en-IN" sz="2800" dirty="0" smtClean="0"/>
              <a:t>Justify</a:t>
            </a:r>
          </a:p>
          <a:p>
            <a:pPr marL="0" lvl="0" indent="0" eaLnBrk="0" fontAlgn="base" hangingPunct="0">
              <a:lnSpc>
                <a:spcPct val="150000"/>
              </a:lnSpc>
              <a:spcBef>
                <a:spcPct val="0"/>
              </a:spcBef>
              <a:spcAft>
                <a:spcPct val="0"/>
              </a:spcAft>
              <a:buNone/>
            </a:pPr>
            <a:r>
              <a:rPr lang="en-US" sz="2400" dirty="0" smtClean="0">
                <a:solidFill>
                  <a:srgbClr val="FF0000"/>
                </a:solidFill>
              </a:rPr>
              <a:t>		</a:t>
            </a:r>
            <a:r>
              <a:rPr lang="en-US" sz="2400" dirty="0">
                <a:solidFill>
                  <a:srgbClr val="FF0000"/>
                </a:solidFill>
                <a:latin typeface="Arial" panose="020B0604020202020204" pitchFamily="34" charset="0"/>
                <a:cs typeface="Arial" panose="020B0604020202020204" pitchFamily="34" charset="0"/>
              </a:rPr>
              <a:t>p { text-align:left; } </a:t>
            </a:r>
          </a:p>
          <a:p>
            <a:pPr marL="0" lv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		body { text-align: center; }</a:t>
            </a:r>
          </a:p>
          <a:p>
            <a:pPr marL="0" lv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 		h2 { text-align: right; } </a:t>
            </a:r>
          </a:p>
          <a:p>
            <a:pPr marL="0" indent="0">
              <a:lnSpc>
                <a:spcPct val="150000"/>
              </a:lnSpc>
              <a:buNone/>
            </a:pPr>
            <a:r>
              <a:rPr lang="en-IN" sz="1800" dirty="0"/>
              <a:t/>
            </a:r>
            <a:br>
              <a:rPr lang="en-IN" sz="1800" dirty="0"/>
            </a:br>
            <a:endParaRPr lang="en-IN" sz="1800" dirty="0"/>
          </a:p>
        </p:txBody>
      </p:sp>
    </p:spTree>
    <p:extLst>
      <p:ext uri="{BB962C8B-B14F-4D97-AF65-F5344CB8AC3E}">
        <p14:creationId xmlns:p14="http://schemas.microsoft.com/office/powerpoint/2010/main" val="1214431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text-align-last</a:t>
            </a:r>
            <a:endParaRPr lang="en-IN" dirty="0"/>
          </a:p>
        </p:txBody>
      </p:sp>
      <p:sp>
        <p:nvSpPr>
          <p:cNvPr id="6" name="Rectangle 5"/>
          <p:cNvSpPr/>
          <p:nvPr/>
        </p:nvSpPr>
        <p:spPr>
          <a:xfrm>
            <a:off x="152400" y="1447800"/>
            <a:ext cx="8153400" cy="1384995"/>
          </a:xfrm>
          <a:prstGeom prst="rect">
            <a:avLst/>
          </a:prstGeom>
        </p:spPr>
        <p:txBody>
          <a:bodyPr wrap="square">
            <a:spAutoFit/>
          </a:bodyPr>
          <a:lstStyle/>
          <a:p>
            <a:pPr lvl="0" algn="just" eaLnBrk="0" fontAlgn="base" hangingPunct="0">
              <a:spcBef>
                <a:spcPct val="0"/>
              </a:spcBef>
              <a:spcAft>
                <a:spcPct val="0"/>
              </a:spcAft>
            </a:pPr>
            <a:r>
              <a:rPr lang="en-US" sz="2800" dirty="0"/>
              <a:t>The text-align-last CSS property sets how the last line of a block or a line, </a:t>
            </a:r>
            <a:r>
              <a:rPr lang="en-US" sz="2800" dirty="0" smtClean="0"/>
              <a:t>right </a:t>
            </a:r>
            <a:r>
              <a:rPr lang="en-US" sz="2800" dirty="0"/>
              <a:t>before a forced line break, is aligned. </a:t>
            </a:r>
          </a:p>
        </p:txBody>
      </p:sp>
      <p:sp>
        <p:nvSpPr>
          <p:cNvPr id="7" name="Rectangle 6"/>
          <p:cNvSpPr/>
          <p:nvPr/>
        </p:nvSpPr>
        <p:spPr>
          <a:xfrm>
            <a:off x="914400" y="2952139"/>
            <a:ext cx="7391400" cy="3785652"/>
          </a:xfrm>
          <a:prstGeom prst="rect">
            <a:avLst/>
          </a:prstGeom>
        </p:spPr>
        <p:txBody>
          <a:bodyPr wrap="square">
            <a:spAutoFit/>
          </a:bodyPr>
          <a:lstStyle/>
          <a:p>
            <a:pPr>
              <a:lnSpc>
                <a:spcPct val="150000"/>
              </a:lnSpc>
            </a:pPr>
            <a:r>
              <a:rPr lang="en-IN" sz="2000" dirty="0">
                <a:solidFill>
                  <a:srgbClr val="FF0000"/>
                </a:solidFill>
                <a:latin typeface="Arial" panose="020B0604020202020204" pitchFamily="34" charset="0"/>
                <a:cs typeface="Arial" panose="020B0604020202020204" pitchFamily="34" charset="0"/>
              </a:rPr>
              <a:t>/* Keyword values */</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auto;</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start;</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end;</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left;</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right;</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center;</a:t>
            </a:r>
          </a:p>
          <a:p>
            <a:pPr>
              <a:lnSpc>
                <a:spcPct val="150000"/>
              </a:lnSpc>
            </a:pPr>
            <a:r>
              <a:rPr lang="en-IN" sz="2000" dirty="0">
                <a:solidFill>
                  <a:srgbClr val="FF0000"/>
                </a:solidFill>
                <a:latin typeface="Arial" panose="020B0604020202020204" pitchFamily="34" charset="0"/>
                <a:cs typeface="Arial" panose="020B0604020202020204" pitchFamily="34" charset="0"/>
              </a:rPr>
              <a:t>text-align-last: justify</a:t>
            </a:r>
            <a:r>
              <a:rPr lang="en-IN" sz="2000" dirty="0" smtClean="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
        <p:nvSpPr>
          <p:cNvPr id="9" name="Rectangle 8"/>
          <p:cNvSpPr/>
          <p:nvPr/>
        </p:nvSpPr>
        <p:spPr>
          <a:xfrm>
            <a:off x="3886200" y="3124200"/>
            <a:ext cx="4572000" cy="3139321"/>
          </a:xfrm>
          <a:prstGeom prst="rect">
            <a:avLst/>
          </a:prstGeom>
        </p:spPr>
        <p:txBody>
          <a:bodyPr>
            <a:spAutoFit/>
          </a:bodyPr>
          <a:lstStyle/>
          <a:p>
            <a:pPr lvl="0" algn="ctr" eaLnBrk="0" fontAlgn="base" hangingPunct="0">
              <a:spcBef>
                <a:spcPct val="0"/>
              </a:spcBef>
              <a:spcAft>
                <a:spcPct val="0"/>
              </a:spcAft>
            </a:pPr>
            <a:r>
              <a:rPr lang="en-US" b="1" dirty="0" smtClean="0">
                <a:latin typeface="Arial" panose="020B0604020202020204" pitchFamily="34" charset="0"/>
                <a:cs typeface="Arial" panose="020B0604020202020204" pitchFamily="34" charset="0"/>
              </a:rPr>
              <a:t>Formal Syntax</a:t>
            </a:r>
          </a:p>
          <a:p>
            <a:pPr lvl="0" algn="ctr" eaLnBrk="0" fontAlgn="base" hangingPunct="0">
              <a:spcBef>
                <a:spcPct val="0"/>
              </a:spcBef>
              <a:spcAft>
                <a:spcPct val="0"/>
              </a:spcAft>
            </a:pPr>
            <a:endParaRPr lang="en-US" b="1" dirty="0" smtClean="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smtClean="0">
                <a:latin typeface="Arial" panose="020B0604020202020204" pitchFamily="34" charset="0"/>
                <a:cs typeface="Arial" panose="020B0604020202020204" pitchFamily="34" charset="0"/>
              </a:rPr>
              <a:t>text-align-last </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auto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start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end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left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right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center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justify	 </a:t>
            </a:r>
            <a:r>
              <a:rPr lang="en-US" dirty="0">
                <a:latin typeface="Arial" panose="020B0604020202020204" pitchFamily="34" charset="0"/>
                <a:cs typeface="Arial" panose="020B0604020202020204" pitchFamily="34" charset="0"/>
                <a:hlinkClick r:id="rId2" tooltip="Single bar: exactly one of the entities must be present"/>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match-parent </a:t>
            </a:r>
          </a:p>
        </p:txBody>
      </p:sp>
    </p:spTree>
    <p:extLst>
      <p:ext uri="{BB962C8B-B14F-4D97-AF65-F5344CB8AC3E}">
        <p14:creationId xmlns:p14="http://schemas.microsoft.com/office/powerpoint/2010/main" val="3210391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52400"/>
            <a:ext cx="8077200" cy="8402300"/>
          </a:xfrm>
          <a:prstGeom prst="rect">
            <a:avLst/>
          </a:prstGeom>
        </p:spPr>
        <p:txBody>
          <a:bodyPr wrap="square">
            <a:spAutoFit/>
          </a:bodyPr>
          <a:lstStyle/>
          <a:p>
            <a:pPr lvl="0" eaLnBrk="0" fontAlgn="base" hangingPunct="0">
              <a:lnSpc>
                <a:spcPct val="150000"/>
              </a:lnSpc>
              <a:spcBef>
                <a:spcPct val="0"/>
              </a:spcBef>
              <a:spcAft>
                <a:spcPct val="0"/>
              </a:spcAft>
            </a:pPr>
            <a:r>
              <a:rPr lang="en-US" b="1" dirty="0"/>
              <a:t>auto</a:t>
            </a:r>
          </a:p>
          <a:p>
            <a:pPr lvl="1" indent="-457200" eaLnBrk="0" fontAlgn="base" hangingPunct="0">
              <a:lnSpc>
                <a:spcPct val="150000"/>
              </a:lnSpc>
              <a:spcBef>
                <a:spcPct val="0"/>
              </a:spcBef>
              <a:spcAft>
                <a:spcPct val="0"/>
              </a:spcAft>
            </a:pPr>
            <a:r>
              <a:rPr lang="en-US" dirty="0" smtClean="0"/>
              <a:t>The </a:t>
            </a:r>
            <a:r>
              <a:rPr lang="en-US" dirty="0"/>
              <a:t>affected line is aligned per the value of text-align, unless text-align is justify,</a:t>
            </a:r>
          </a:p>
          <a:p>
            <a:pPr lvl="1" indent="-457200" eaLnBrk="0" fontAlgn="base" hangingPunct="0">
              <a:lnSpc>
                <a:spcPct val="150000"/>
              </a:lnSpc>
              <a:spcBef>
                <a:spcPct val="0"/>
              </a:spcBef>
              <a:spcAft>
                <a:spcPct val="0"/>
              </a:spcAft>
            </a:pPr>
            <a:r>
              <a:rPr lang="en-US" dirty="0"/>
              <a:t>in which case the effect is the same as setting text-align-last to start.</a:t>
            </a:r>
          </a:p>
          <a:p>
            <a:pPr lvl="0" eaLnBrk="0" fontAlgn="base" hangingPunct="0">
              <a:lnSpc>
                <a:spcPct val="150000"/>
              </a:lnSpc>
              <a:spcBef>
                <a:spcPct val="0"/>
              </a:spcBef>
              <a:spcAft>
                <a:spcPct val="0"/>
              </a:spcAft>
            </a:pPr>
            <a:r>
              <a:rPr lang="en-US" b="1" dirty="0"/>
              <a:t>start</a:t>
            </a:r>
          </a:p>
          <a:p>
            <a:pPr lvl="1" indent="-457200" eaLnBrk="0" fontAlgn="base" hangingPunct="0">
              <a:lnSpc>
                <a:spcPct val="150000"/>
              </a:lnSpc>
              <a:spcBef>
                <a:spcPct val="0"/>
              </a:spcBef>
              <a:spcAft>
                <a:spcPct val="0"/>
              </a:spcAft>
            </a:pPr>
            <a:r>
              <a:rPr lang="en-US" dirty="0"/>
              <a:t>The same as left if direction is left-to-right and right if direction is right-to-left.</a:t>
            </a:r>
          </a:p>
          <a:p>
            <a:pPr lvl="0" eaLnBrk="0" fontAlgn="base" hangingPunct="0">
              <a:lnSpc>
                <a:spcPct val="150000"/>
              </a:lnSpc>
              <a:spcBef>
                <a:spcPct val="0"/>
              </a:spcBef>
              <a:spcAft>
                <a:spcPct val="0"/>
              </a:spcAft>
            </a:pPr>
            <a:r>
              <a:rPr lang="en-US" b="1" dirty="0"/>
              <a:t>end</a:t>
            </a:r>
          </a:p>
          <a:p>
            <a:pPr lvl="1" indent="-457200" eaLnBrk="0" fontAlgn="base" hangingPunct="0">
              <a:lnSpc>
                <a:spcPct val="150000"/>
              </a:lnSpc>
              <a:spcBef>
                <a:spcPct val="0"/>
              </a:spcBef>
              <a:spcAft>
                <a:spcPct val="0"/>
              </a:spcAft>
            </a:pPr>
            <a:r>
              <a:rPr lang="en-US" dirty="0"/>
              <a:t>The same as right if direction is left-to-right and left if direction is right-to-left.</a:t>
            </a:r>
          </a:p>
          <a:p>
            <a:pPr lvl="0" eaLnBrk="0" fontAlgn="base" hangingPunct="0">
              <a:lnSpc>
                <a:spcPct val="150000"/>
              </a:lnSpc>
              <a:spcBef>
                <a:spcPct val="0"/>
              </a:spcBef>
              <a:spcAft>
                <a:spcPct val="0"/>
              </a:spcAft>
            </a:pPr>
            <a:r>
              <a:rPr lang="en-US" b="1" dirty="0"/>
              <a:t>left</a:t>
            </a:r>
          </a:p>
          <a:p>
            <a:pPr lvl="1" indent="-457200" eaLnBrk="0" fontAlgn="base" hangingPunct="0">
              <a:lnSpc>
                <a:spcPct val="150000"/>
              </a:lnSpc>
              <a:spcBef>
                <a:spcPct val="0"/>
              </a:spcBef>
              <a:spcAft>
                <a:spcPct val="0"/>
              </a:spcAft>
            </a:pPr>
            <a:r>
              <a:rPr lang="en-US" dirty="0"/>
              <a:t>The inline contents are aligned to the left edge of the line box.</a:t>
            </a:r>
          </a:p>
          <a:p>
            <a:pPr lvl="0" eaLnBrk="0" fontAlgn="base" hangingPunct="0">
              <a:lnSpc>
                <a:spcPct val="150000"/>
              </a:lnSpc>
              <a:spcBef>
                <a:spcPct val="0"/>
              </a:spcBef>
              <a:spcAft>
                <a:spcPct val="0"/>
              </a:spcAft>
            </a:pPr>
            <a:r>
              <a:rPr lang="en-US" b="1" dirty="0"/>
              <a:t>right</a:t>
            </a:r>
          </a:p>
          <a:p>
            <a:pPr lvl="1" indent="-457200" eaLnBrk="0" fontAlgn="base" hangingPunct="0">
              <a:lnSpc>
                <a:spcPct val="150000"/>
              </a:lnSpc>
              <a:spcBef>
                <a:spcPct val="0"/>
              </a:spcBef>
              <a:spcAft>
                <a:spcPct val="0"/>
              </a:spcAft>
            </a:pPr>
            <a:r>
              <a:rPr lang="en-US" dirty="0"/>
              <a:t>The inline contents are aligned to the right edge of the line box.</a:t>
            </a:r>
          </a:p>
          <a:p>
            <a:pPr lvl="0" eaLnBrk="0" fontAlgn="base" hangingPunct="0">
              <a:lnSpc>
                <a:spcPct val="150000"/>
              </a:lnSpc>
              <a:spcBef>
                <a:spcPct val="0"/>
              </a:spcBef>
              <a:spcAft>
                <a:spcPct val="0"/>
              </a:spcAft>
            </a:pPr>
            <a:r>
              <a:rPr lang="en-US" b="1" dirty="0"/>
              <a:t>center</a:t>
            </a:r>
          </a:p>
          <a:p>
            <a:pPr lvl="1" indent="-457200" eaLnBrk="0" fontAlgn="base" hangingPunct="0">
              <a:lnSpc>
                <a:spcPct val="150000"/>
              </a:lnSpc>
              <a:spcBef>
                <a:spcPct val="0"/>
              </a:spcBef>
              <a:spcAft>
                <a:spcPct val="0"/>
              </a:spcAft>
            </a:pPr>
            <a:r>
              <a:rPr lang="en-US" dirty="0"/>
              <a:t>The inline contents are centered within the line box.</a:t>
            </a:r>
          </a:p>
          <a:p>
            <a:pPr lvl="0" eaLnBrk="0" fontAlgn="base" hangingPunct="0">
              <a:lnSpc>
                <a:spcPct val="150000"/>
              </a:lnSpc>
              <a:spcBef>
                <a:spcPct val="0"/>
              </a:spcBef>
              <a:spcAft>
                <a:spcPct val="0"/>
              </a:spcAft>
            </a:pPr>
            <a:r>
              <a:rPr lang="en-US" b="1" dirty="0"/>
              <a:t>justify</a:t>
            </a:r>
          </a:p>
          <a:p>
            <a:pPr lvl="1" indent="-457200" eaLnBrk="0" fontAlgn="base" hangingPunct="0">
              <a:lnSpc>
                <a:spcPct val="150000"/>
              </a:lnSpc>
              <a:spcBef>
                <a:spcPct val="0"/>
              </a:spcBef>
              <a:spcAft>
                <a:spcPct val="0"/>
              </a:spcAft>
            </a:pPr>
            <a:r>
              <a:rPr lang="en-US" dirty="0"/>
              <a:t>The text is justified. Text should line up their left and right edges to the left and right content edges of the paragraph.</a:t>
            </a:r>
          </a:p>
          <a:p>
            <a:pPr lvl="0" eaLnBrk="0" fontAlgn="base" hangingPunct="0">
              <a:lnSpc>
                <a:spcPct val="150000"/>
              </a:lnSpc>
              <a:spcBef>
                <a:spcPct val="0"/>
              </a:spcBef>
              <a:spcAft>
                <a:spcPct val="0"/>
              </a:spcAft>
            </a:pPr>
            <a:endParaRPr lang="en-US" dirty="0"/>
          </a:p>
          <a:p>
            <a:pPr lvl="0" eaLnBrk="0" fontAlgn="base" hangingPunct="0">
              <a:lnSpc>
                <a:spcPct val="150000"/>
              </a:lnSpc>
              <a:spcBef>
                <a:spcPct val="0"/>
              </a:spcBef>
              <a:spcAft>
                <a:spcPct val="0"/>
              </a:spcAft>
            </a:pPr>
            <a:endParaRPr lang="en-US" dirty="0"/>
          </a:p>
          <a:p>
            <a:pPr lvl="0" eaLnBrk="0" fontAlgn="base" hangingPunct="0">
              <a:lnSpc>
                <a:spcPct val="150000"/>
              </a:lnSpc>
              <a:spcBef>
                <a:spcPct val="0"/>
              </a:spcBef>
              <a:spcAft>
                <a:spcPct val="0"/>
              </a:spcAft>
            </a:pPr>
            <a:endParaRPr lang="en-US" dirty="0"/>
          </a:p>
          <a:p>
            <a:pPr lvl="0" eaLnBrk="0" fontAlgn="base" hangingPunct="0">
              <a:lnSpc>
                <a:spcPct val="150000"/>
              </a:lnSpc>
              <a:spcBef>
                <a:spcPct val="0"/>
              </a:spcBef>
              <a:spcAft>
                <a:spcPct val="0"/>
              </a:spcAft>
            </a:pPr>
            <a:endParaRPr lang="en-US" dirty="0"/>
          </a:p>
        </p:txBody>
      </p:sp>
    </p:spTree>
    <p:extLst>
      <p:ext uri="{BB962C8B-B14F-4D97-AF65-F5344CB8AC3E}">
        <p14:creationId xmlns:p14="http://schemas.microsoft.com/office/powerpoint/2010/main" val="3884938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2209800" y="1447800"/>
            <a:ext cx="4572000" cy="3323987"/>
          </a:xfrm>
          <a:prstGeom prst="rect">
            <a:avLst/>
          </a:prstGeom>
        </p:spPr>
        <p:txBody>
          <a:bodyPr>
            <a:spAutoFit/>
          </a:bodyPr>
          <a:lstStyle/>
          <a:p>
            <a:pPr lvl="0" eaLnBrk="0" fontAlgn="base" hangingPunct="0">
              <a:lnSpc>
                <a:spcPct val="150000"/>
              </a:lnSpc>
              <a:spcBef>
                <a:spcPct val="0"/>
              </a:spcBef>
              <a:spcAft>
                <a:spcPct val="0"/>
              </a:spcAft>
            </a:pPr>
            <a:r>
              <a:rPr lang="en-US" sz="2000" dirty="0">
                <a:solidFill>
                  <a:srgbClr val="FF0000"/>
                </a:solidFill>
                <a:latin typeface="Arial" panose="020B0604020202020204" pitchFamily="34" charset="0"/>
                <a:cs typeface="Arial" panose="020B0604020202020204" pitchFamily="34" charset="0"/>
              </a:rPr>
              <a:t>p </a:t>
            </a:r>
            <a:r>
              <a:rPr lang="en-US" sz="2000" dirty="0" smtClean="0">
                <a:solidFill>
                  <a:srgbClr val="FF0000"/>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endParaRPr lang="en-US" sz="2000" dirty="0">
              <a:solidFill>
                <a:srgbClr val="FF0000"/>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000" dirty="0" smtClean="0">
                <a:solidFill>
                  <a:srgbClr val="FF0000"/>
                </a:solidFill>
                <a:latin typeface="Arial" panose="020B0604020202020204" pitchFamily="34" charset="0"/>
                <a:cs typeface="Arial" panose="020B0604020202020204" pitchFamily="34" charset="0"/>
              </a:rPr>
              <a:t>font-size</a:t>
            </a:r>
            <a:r>
              <a:rPr lang="en-US" sz="2000" dirty="0">
                <a:solidFill>
                  <a:srgbClr val="FF0000"/>
                </a:solidFill>
                <a:latin typeface="Arial" panose="020B0604020202020204" pitchFamily="34" charset="0"/>
                <a:cs typeface="Arial" panose="020B0604020202020204" pitchFamily="34" charset="0"/>
              </a:rPr>
              <a:t>: 1.4em; </a:t>
            </a:r>
            <a:endParaRPr lang="en-US" sz="2000" dirty="0" smtClean="0">
              <a:solidFill>
                <a:srgbClr val="FF0000"/>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000" dirty="0" smtClean="0">
                <a:solidFill>
                  <a:srgbClr val="FF0000"/>
                </a:solidFill>
                <a:latin typeface="Arial" panose="020B0604020202020204" pitchFamily="34" charset="0"/>
                <a:cs typeface="Arial" panose="020B0604020202020204" pitchFamily="34" charset="0"/>
              </a:rPr>
              <a:t>text-align</a:t>
            </a:r>
            <a:r>
              <a:rPr lang="en-US" sz="2000" dirty="0">
                <a:solidFill>
                  <a:srgbClr val="FF0000"/>
                </a:solidFill>
                <a:latin typeface="Arial" panose="020B0604020202020204" pitchFamily="34" charset="0"/>
                <a:cs typeface="Arial" panose="020B0604020202020204" pitchFamily="34" charset="0"/>
              </a:rPr>
              <a:t>: justify; </a:t>
            </a:r>
            <a:endParaRPr lang="en-US" sz="2000" dirty="0" smtClean="0">
              <a:solidFill>
                <a:srgbClr val="FF0000"/>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000" dirty="0" smtClean="0">
                <a:solidFill>
                  <a:srgbClr val="FF0000"/>
                </a:solidFill>
                <a:latin typeface="Arial" panose="020B0604020202020204" pitchFamily="34" charset="0"/>
                <a:cs typeface="Arial" panose="020B0604020202020204" pitchFamily="34" charset="0"/>
              </a:rPr>
              <a:t>text-align-last</a:t>
            </a:r>
            <a:r>
              <a:rPr lang="en-US" sz="2000" dirty="0">
                <a:solidFill>
                  <a:srgbClr val="FF0000"/>
                </a:solidFill>
                <a:latin typeface="Arial" panose="020B0604020202020204" pitchFamily="34" charset="0"/>
                <a:cs typeface="Arial" panose="020B0604020202020204" pitchFamily="34" charset="0"/>
              </a:rPr>
              <a:t>: center</a:t>
            </a:r>
            <a:r>
              <a:rPr lang="en-US" sz="2000" dirty="0" smtClean="0">
                <a:solidFill>
                  <a:srgbClr val="FF0000"/>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sz="2000" dirty="0" smtClean="0">
                <a:solidFill>
                  <a:srgbClr val="FF0000"/>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sz="2000" dirty="0" smtClean="0">
                <a:solidFill>
                  <a:srgbClr val="FF0000"/>
                </a:solidFill>
                <a:latin typeface="Arial" panose="020B0604020202020204" pitchFamily="34" charset="0"/>
                <a:cs typeface="Arial" panose="020B0604020202020204" pitchFamily="34" charset="0"/>
              </a:rPr>
              <a:t>} </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990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decoration</a:t>
            </a:r>
            <a:endParaRPr lang="en-IN" dirty="0"/>
          </a:p>
        </p:txBody>
      </p:sp>
      <p:sp>
        <p:nvSpPr>
          <p:cNvPr id="3" name="Content Placeholder 2"/>
          <p:cNvSpPr>
            <a:spLocks noGrp="1"/>
          </p:cNvSpPr>
          <p:nvPr>
            <p:ph idx="1"/>
          </p:nvPr>
        </p:nvSpPr>
        <p:spPr>
          <a:xfrm>
            <a:off x="457200" y="1600201"/>
            <a:ext cx="7848600" cy="5257799"/>
          </a:xfrm>
        </p:spPr>
        <p:txBody>
          <a:bodyPr>
            <a:normAutofit/>
          </a:bodyPr>
          <a:lstStyle/>
          <a:p>
            <a:pPr marL="0" indent="0" algn="just">
              <a:buNone/>
            </a:pPr>
            <a:r>
              <a:rPr lang="en-IN" sz="2800" dirty="0"/>
              <a:t>This property of CSS is implemented to add or remove decorations from your text. When the text-decoration value is set to none, it is often employed for removing underlines from </a:t>
            </a:r>
            <a:r>
              <a:rPr lang="en-IN" sz="2800" dirty="0" smtClean="0"/>
              <a:t>links.</a:t>
            </a:r>
          </a:p>
          <a:p>
            <a:pPr marL="0" lvl="0" indent="0" algn="just">
              <a:buNone/>
            </a:pPr>
            <a:endParaRPr lang="en-US" sz="2400" dirty="0" smtClean="0">
              <a:solidFill>
                <a:srgbClr val="FF0000"/>
              </a:solidFill>
              <a:latin typeface="var(--bs-font-monospace)"/>
            </a:endParaRPr>
          </a:p>
          <a:p>
            <a:pPr mar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a { text-decoration: none; } </a:t>
            </a:r>
          </a:p>
          <a:p>
            <a:pPr mar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h2 { text-decoration: line-through; }</a:t>
            </a:r>
          </a:p>
          <a:p>
            <a:pPr mar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p { text-decoration: overline; } </a:t>
            </a:r>
          </a:p>
          <a:p>
            <a:pPr marL="0" indent="0" eaLnBrk="0" fontAlgn="base" hangingPunct="0">
              <a:lnSpc>
                <a:spcPct val="150000"/>
              </a:lnSpc>
              <a:spcBef>
                <a:spcPct val="0"/>
              </a:spcBef>
              <a:spcAft>
                <a:spcPct val="0"/>
              </a:spcAft>
              <a:buNone/>
            </a:pPr>
            <a:r>
              <a:rPr lang="en-US" sz="2400" dirty="0">
                <a:solidFill>
                  <a:srgbClr val="FF0000"/>
                </a:solidFill>
                <a:latin typeface="Arial" panose="020B0604020202020204" pitchFamily="34" charset="0"/>
                <a:cs typeface="Arial" panose="020B0604020202020204" pitchFamily="34" charset="0"/>
              </a:rPr>
              <a:t>body { text-decoration: underline; } </a:t>
            </a:r>
          </a:p>
          <a:p>
            <a:pPr marL="0" indent="0" algn="just">
              <a:buNone/>
            </a:pPr>
            <a:endParaRPr lang="en-IN" sz="2400" dirty="0"/>
          </a:p>
        </p:txBody>
      </p:sp>
    </p:spTree>
    <p:extLst>
      <p:ext uri="{BB962C8B-B14F-4D97-AF65-F5344CB8AC3E}">
        <p14:creationId xmlns:p14="http://schemas.microsoft.com/office/powerpoint/2010/main" val="1526678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851</Words>
  <Application>Microsoft Office PowerPoint</Application>
  <PresentationFormat>On-screen Show (4:3)</PresentationFormat>
  <Paragraphs>216</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Rockwell</vt:lpstr>
      <vt:lpstr>var(--bs-font-monospace)</vt:lpstr>
      <vt:lpstr>Contemporary Photo Album</vt:lpstr>
      <vt:lpstr>PowerPoint Presentation</vt:lpstr>
      <vt:lpstr>PowerPoint Presentation</vt:lpstr>
      <vt:lpstr>PowerPoint Presentation</vt:lpstr>
      <vt:lpstr>CSS Text color</vt:lpstr>
      <vt:lpstr>text alignment</vt:lpstr>
      <vt:lpstr>text-align-last</vt:lpstr>
      <vt:lpstr>PowerPoint Presentation</vt:lpstr>
      <vt:lpstr>PowerPoint Presentation</vt:lpstr>
      <vt:lpstr>text decoration</vt:lpstr>
      <vt:lpstr>text-emphasis</vt:lpstr>
      <vt:lpstr>text transformation</vt:lpstr>
      <vt:lpstr>text indentation</vt:lpstr>
      <vt:lpstr>text justify</vt:lpstr>
      <vt:lpstr>PowerPoint Presentation</vt:lpstr>
      <vt:lpstr>PowerPoint Presentation</vt:lpstr>
      <vt:lpstr>PowerPoint Presentation</vt:lpstr>
      <vt:lpstr>line height</vt:lpstr>
      <vt:lpstr>letter-spacing &amp; word-spacing</vt:lpstr>
      <vt:lpstr>white space</vt:lpstr>
      <vt:lpstr>PowerPoint Presentation</vt:lpstr>
      <vt:lpstr>white-space-collapse</vt:lpstr>
      <vt:lpstr>PowerPoint Presentation</vt:lpstr>
      <vt:lpstr>word -break</vt:lpstr>
      <vt:lpstr>word-wrap</vt:lpstr>
      <vt:lpstr>text shadow</vt:lpstr>
      <vt:lpstr>direction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2023-01-13T09:11:40Z</dcterms:modified>
</cp:coreProperties>
</file>