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2"/>
  </p:notesMasterIdLst>
  <p:handoutMasterIdLst>
    <p:handoutMasterId r:id="rId43"/>
  </p:handoutMasterIdLst>
  <p:sldIdLst>
    <p:sldId id="266" r:id="rId2"/>
    <p:sldId id="547" r:id="rId3"/>
    <p:sldId id="494" r:id="rId4"/>
    <p:sldId id="538" r:id="rId5"/>
    <p:sldId id="523" r:id="rId6"/>
    <p:sldId id="525" r:id="rId7"/>
    <p:sldId id="529" r:id="rId8"/>
    <p:sldId id="530" r:id="rId9"/>
    <p:sldId id="533" r:id="rId10"/>
    <p:sldId id="528" r:id="rId11"/>
    <p:sldId id="532" r:id="rId12"/>
    <p:sldId id="527" r:id="rId13"/>
    <p:sldId id="531" r:id="rId14"/>
    <p:sldId id="558" r:id="rId15"/>
    <p:sldId id="534" r:id="rId16"/>
    <p:sldId id="561" r:id="rId17"/>
    <p:sldId id="539" r:id="rId18"/>
    <p:sldId id="543" r:id="rId19"/>
    <p:sldId id="540" r:id="rId20"/>
    <p:sldId id="541" r:id="rId21"/>
    <p:sldId id="559" r:id="rId22"/>
    <p:sldId id="542" r:id="rId23"/>
    <p:sldId id="556" r:id="rId24"/>
    <p:sldId id="535" r:id="rId25"/>
    <p:sldId id="536" r:id="rId26"/>
    <p:sldId id="537" r:id="rId27"/>
    <p:sldId id="545" r:id="rId28"/>
    <p:sldId id="550" r:id="rId29"/>
    <p:sldId id="557" r:id="rId30"/>
    <p:sldId id="544" r:id="rId31"/>
    <p:sldId id="546" r:id="rId32"/>
    <p:sldId id="342" r:id="rId33"/>
    <p:sldId id="548" r:id="rId34"/>
    <p:sldId id="549" r:id="rId35"/>
    <p:sldId id="551" r:id="rId36"/>
    <p:sldId id="552" r:id="rId37"/>
    <p:sldId id="554" r:id="rId38"/>
    <p:sldId id="553" r:id="rId39"/>
    <p:sldId id="555" r:id="rId40"/>
    <p:sldId id="261" r:id="rId41"/>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98" d="100"/>
          <a:sy n="98" d="100"/>
        </p:scale>
        <p:origin x="955"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E7D018D-748F-47BF-843A-40349A141CAC}" type="datetimeFigureOut">
              <a:rPr lang="en-US" smtClean="0"/>
              <a:pPr/>
              <a:t>1/16/2023</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04AC5213-BACC-41AB-9B61-B40CF6C5296E}" type="slidenum">
              <a:rPr lang="en-US" smtClean="0"/>
              <a:pPr/>
              <a:t>‹#›</a:t>
            </a:fld>
            <a:endParaRPr lang="en-US" dirty="0"/>
          </a:p>
        </p:txBody>
      </p:sp>
    </p:spTree>
    <p:extLst>
      <p:ext uri="{BB962C8B-B14F-4D97-AF65-F5344CB8AC3E}">
        <p14:creationId xmlns:p14="http://schemas.microsoft.com/office/powerpoint/2010/main" val="137600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3E9B8FB-2ABD-42C9-A6DA-A6789EAF441D}" type="datetimeFigureOut">
              <a:rPr lang="en-US" smtClean="0"/>
              <a:pPr/>
              <a:t>1/16/2023</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BE2A7042-DEED-4AA1-9E89-4A16B2572577}" type="slidenum">
              <a:rPr lang="en-US" smtClean="0"/>
              <a:pPr/>
              <a:t>‹#›</a:t>
            </a:fld>
            <a:endParaRPr lang="en-US" dirty="0"/>
          </a:p>
        </p:txBody>
      </p:sp>
    </p:spTree>
    <p:extLst>
      <p:ext uri="{BB962C8B-B14F-4D97-AF65-F5344CB8AC3E}">
        <p14:creationId xmlns:p14="http://schemas.microsoft.com/office/powerpoint/2010/main" val="341756801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2A7042-DEED-4AA1-9E89-4A16B2572577}" type="slidenum">
              <a:rPr lang="en-US" smtClean="0"/>
              <a:pPr/>
              <a:t>1</a:t>
            </a:fld>
            <a:endParaRPr lang="en-US" dirty="0"/>
          </a:p>
        </p:txBody>
      </p:sp>
    </p:spTree>
    <p:extLst>
      <p:ext uri="{BB962C8B-B14F-4D97-AF65-F5344CB8AC3E}">
        <p14:creationId xmlns:p14="http://schemas.microsoft.com/office/powerpoint/2010/main" val="32855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BE2A7042-DEED-4AA1-9E89-4A16B2572577}" type="slidenum">
              <a:rPr lang="en-US" smtClean="0"/>
              <a:pPr/>
              <a:t>40</a:t>
            </a:fld>
            <a:endParaRPr lang="en-US" dirty="0"/>
          </a:p>
        </p:txBody>
      </p:sp>
    </p:spTree>
    <p:extLst>
      <p:ext uri="{BB962C8B-B14F-4D97-AF65-F5344CB8AC3E}">
        <p14:creationId xmlns:p14="http://schemas.microsoft.com/office/powerpoint/2010/main" val="431499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lbum Cover">
    <p:spTree>
      <p:nvGrpSpPr>
        <p:cNvPr id="1" name=""/>
        <p:cNvGrpSpPr/>
        <p:nvPr/>
      </p:nvGrpSpPr>
      <p:grpSpPr>
        <a:xfrm>
          <a:off x="0" y="0"/>
          <a:ext cx="0" cy="0"/>
          <a:chOff x="0" y="0"/>
          <a:chExt cx="0" cy="0"/>
        </a:xfrm>
      </p:grpSpPr>
      <p:sp>
        <p:nvSpPr>
          <p:cNvPr id="10" name="Rectangle 9"/>
          <p:cNvSpPr/>
          <p:nvPr userDrawn="1"/>
        </p:nvSpPr>
        <p:spPr>
          <a:xfrm>
            <a:off x="7162800" y="137160"/>
            <a:ext cx="228600" cy="5257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7467600" y="133350"/>
            <a:ext cx="1447800" cy="5257800"/>
          </a:xfrm>
          <a:prstGeom prst="rect">
            <a:avLst/>
          </a:prstGeom>
          <a:solidFill>
            <a:schemeClr val="accent3"/>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0" hasCustomPrompt="1"/>
          </p:nvPr>
        </p:nvSpPr>
        <p:spPr>
          <a:xfrm>
            <a:off x="228600" y="5467350"/>
            <a:ext cx="8672946" cy="1238250"/>
          </a:xfrm>
          <a:solidFill>
            <a:schemeClr val="accent1"/>
          </a:solidFill>
        </p:spPr>
        <p:txBody>
          <a:bodyPr vert="horz" anchor="ctr">
            <a:noAutofit/>
          </a:bodyPr>
          <a:lstStyle>
            <a:lvl1pPr marL="0" indent="0" algn="l">
              <a:buFontTx/>
              <a:buNone/>
              <a:defRPr lang="en-US" sz="4800" baseline="0" dirty="0">
                <a:solidFill>
                  <a:schemeClr val="bg1"/>
                </a:solidFill>
              </a:defRPr>
            </a:lvl1pPr>
            <a:extLst/>
          </a:lstStyle>
          <a:p>
            <a:pPr lvl="0"/>
            <a:r>
              <a:rPr lang="en-US" dirty="0"/>
              <a:t>Click to add photo album title</a:t>
            </a:r>
          </a:p>
        </p:txBody>
      </p:sp>
      <p:sp>
        <p:nvSpPr>
          <p:cNvPr id="12" name="Picture Placeholder 11"/>
          <p:cNvSpPr>
            <a:spLocks noGrp="1"/>
          </p:cNvSpPr>
          <p:nvPr>
            <p:ph type="pic" sz="quarter" idx="11"/>
          </p:nvPr>
        </p:nvSpPr>
        <p:spPr>
          <a:xfrm>
            <a:off x="228600" y="152400"/>
            <a:ext cx="6858000" cy="5239512"/>
          </a:xfrm>
          <a:solidFill>
            <a:schemeClr val="bg1"/>
          </a:solidFill>
          <a:ln w="34925" cap="rnd" cmpd="sng" algn="ctr">
            <a:noFill/>
            <a:prstDash val="solid"/>
          </a:ln>
          <a:effectLst/>
        </p:spPr>
        <p:style>
          <a:lnRef idx="3">
            <a:schemeClr val="lt1"/>
          </a:lnRef>
          <a:fillRef idx="1">
            <a:schemeClr val="accent5"/>
          </a:fillRef>
          <a:effectRef idx="1">
            <a:schemeClr val="accent5"/>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1" name="Rectangle 10"/>
          <p:cNvSpPr>
            <a:spLocks noGrp="1"/>
          </p:cNvSpPr>
          <p:nvPr>
            <p:ph type="dt" sz="half" idx="12"/>
          </p:nvPr>
        </p:nvSpPr>
        <p:spPr/>
        <p:txBody>
          <a:bodyPr/>
          <a:lstStyle/>
          <a:p>
            <a:pPr algn="r"/>
            <a:fld id="{9668B50E-0B48-4566-8609-C51CF752A7DF}" type="datetimeFigureOut">
              <a:rPr lang="en-US" smtClean="0">
                <a:solidFill>
                  <a:schemeClr val="bg1"/>
                </a:solidFill>
              </a:rPr>
              <a:pPr algn="r"/>
              <a:t>1/16/2023</a:t>
            </a:fld>
            <a:endParaRPr lang="en-US" dirty="0"/>
          </a:p>
        </p:txBody>
      </p:sp>
      <p:sp>
        <p:nvSpPr>
          <p:cNvPr id="13" name="Rectangle 12"/>
          <p:cNvSpPr>
            <a:spLocks noGrp="1"/>
          </p:cNvSpPr>
          <p:nvPr>
            <p:ph type="sldNum" sz="quarter" idx="13"/>
          </p:nvPr>
        </p:nvSpPr>
        <p:spPr/>
        <p:txBody>
          <a:bodyPr/>
          <a:lstStyle/>
          <a:p>
            <a:fld id="{8A4431D5-1B33-458B-8AFD-CECCB0FA18CB}" type="slidenum">
              <a:rPr lang="en-US" smtClean="0">
                <a:solidFill>
                  <a:schemeClr val="bg1"/>
                </a:solidFill>
              </a:rPr>
              <a:pPr/>
              <a:t>‹#›</a:t>
            </a:fld>
            <a:endParaRPr lang="en-US" dirty="0"/>
          </a:p>
        </p:txBody>
      </p:sp>
      <p:sp>
        <p:nvSpPr>
          <p:cNvPr id="14" name="Rectangle 13"/>
          <p:cNvSpPr>
            <a:spLocks noGrp="1"/>
          </p:cNvSpPr>
          <p:nvPr>
            <p:ph type="ftr" sz="quarter" idx="14"/>
          </p:nvPr>
        </p:nvSpPr>
        <p:spPr>
          <a:xfrm rot="16200000">
            <a:off x="7296150" y="3698878"/>
            <a:ext cx="2933700" cy="365125"/>
          </a:xfrm>
        </p:spPr>
        <p:txBody>
          <a:bodyPr/>
          <a:lstStyle/>
          <a:p>
            <a:endParaRPr lang="en-US" dirty="0"/>
          </a:p>
        </p:txBody>
      </p:sp>
      <p:sp>
        <p:nvSpPr>
          <p:cNvPr id="18" name="Rectangle 17"/>
          <p:cNvSpPr>
            <a:spLocks noGrp="1"/>
          </p:cNvSpPr>
          <p:nvPr>
            <p:ph type="body" sz="quarter" idx="15" hasCustomPrompt="1"/>
          </p:nvPr>
        </p:nvSpPr>
        <p:spPr>
          <a:xfrm rot="16200000">
            <a:off x="5372100" y="2247900"/>
            <a:ext cx="5181600" cy="990600"/>
          </a:xfrm>
        </p:spPr>
        <p:txBody>
          <a:bodyPr/>
          <a:lstStyle>
            <a:lvl1pPr marL="0" indent="0" algn="r">
              <a:buNone/>
              <a:defRPr sz="2000">
                <a:solidFill>
                  <a:srgbClr val="FFFFFF"/>
                </a:solidFill>
              </a:defRPr>
            </a:lvl1pPr>
          </a:lstStyle>
          <a:p>
            <a:pPr lvl="0"/>
            <a:r>
              <a:rPr lang="en-US" dirty="0"/>
              <a:t>Click to add date or details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11" name="Picture Placeholder 10"/>
          <p:cNvSpPr>
            <a:spLocks noGrp="1" noChangeAspect="1"/>
          </p:cNvSpPr>
          <p:nvPr>
            <p:ph type="pic" sz="quarter" idx="11"/>
          </p:nvPr>
        </p:nvSpPr>
        <p:spPr>
          <a:xfrm>
            <a:off x="43434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noChangeAspect="1"/>
          </p:cNvSpPr>
          <p:nvPr>
            <p:ph type="pic" sz="quarter" idx="12"/>
          </p:nvPr>
        </p:nvSpPr>
        <p:spPr>
          <a:xfrm>
            <a:off x="2286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noChangeAspect="1"/>
          </p:cNvSpPr>
          <p:nvPr>
            <p:ph type="pic" sz="quarter" idx="13"/>
          </p:nvPr>
        </p:nvSpPr>
        <p:spPr>
          <a:xfrm>
            <a:off x="4343400" y="2286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Text Placeholder 11"/>
          <p:cNvSpPr>
            <a:spLocks noGrp="1"/>
          </p:cNvSpPr>
          <p:nvPr>
            <p:ph type="body" sz="quarter" idx="14" hasCustomPrompt="1"/>
          </p:nvPr>
        </p:nvSpPr>
        <p:spPr>
          <a:xfrm>
            <a:off x="228600" y="228600"/>
            <a:ext cx="3947160" cy="2960370"/>
          </a:xfrm>
        </p:spPr>
        <p:txBody>
          <a:bodyPr anchor="b" anchorCtr="0"/>
          <a:lstStyle>
            <a:lvl1pPr marL="0" marR="0" indent="0" algn="r">
              <a:buFontTx/>
              <a:buNone/>
              <a:defRPr sz="2000" i="0"/>
            </a:lvl1pPr>
            <a:extLst/>
          </a:lstStyle>
          <a:p>
            <a:pPr lvl="0"/>
            <a:r>
              <a:rPr lang="en-US" dirty="0"/>
              <a:t>Click to add caption</a:t>
            </a:r>
          </a:p>
        </p:txBody>
      </p:sp>
      <p:sp>
        <p:nvSpPr>
          <p:cNvPr id="6" name="Rectangle 5"/>
          <p:cNvSpPr>
            <a:spLocks noGrp="1"/>
          </p:cNvSpPr>
          <p:nvPr>
            <p:ph type="dt" sz="half" idx="15"/>
          </p:nvPr>
        </p:nvSpPr>
        <p:spPr/>
        <p:txBody>
          <a:bodyPr/>
          <a:lstStyle/>
          <a:p>
            <a:pPr algn="r"/>
            <a:fld id="{9668B50E-0B48-4566-8609-C51CF752A7DF}" type="datetimeFigureOut">
              <a:rPr lang="en-US" smtClean="0">
                <a:solidFill>
                  <a:schemeClr val="bg1"/>
                </a:solidFill>
              </a:rPr>
              <a:pPr algn="r"/>
              <a:t>1/16/2023</a:t>
            </a:fld>
            <a:endParaRPr lang="en-US" dirty="0"/>
          </a:p>
        </p:txBody>
      </p:sp>
      <p:sp>
        <p:nvSpPr>
          <p:cNvPr id="7" name="Rectangle 6"/>
          <p:cNvSpPr>
            <a:spLocks noGrp="1"/>
          </p:cNvSpPr>
          <p:nvPr>
            <p:ph type="sldNum" sz="quarter" idx="16"/>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7"/>
          </p:nvPr>
        </p:nvSpPr>
        <p:spPr/>
        <p:txBody>
          <a:bodyPr/>
          <a:lstStyle/>
          <a:p>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10" name="Picture Placeholder 9"/>
          <p:cNvSpPr>
            <a:spLocks noGrp="1" noChangeAspect="1"/>
          </p:cNvSpPr>
          <p:nvPr>
            <p:ph type="pic" sz="quarter" idx="11"/>
          </p:nvPr>
        </p:nvSpPr>
        <p:spPr>
          <a:xfrm>
            <a:off x="4648200" y="3124962"/>
            <a:ext cx="3697224" cy="2772918"/>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Picture Placeholder 24"/>
          <p:cNvSpPr>
            <a:spLocks noGrp="1" noChangeAspect="1"/>
          </p:cNvSpPr>
          <p:nvPr>
            <p:ph type="pic" sz="quarter" idx="12"/>
          </p:nvPr>
        </p:nvSpPr>
        <p:spPr>
          <a:xfrm>
            <a:off x="228600" y="228600"/>
            <a:ext cx="4251960" cy="566928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13"/>
          </p:nvPr>
        </p:nvSpPr>
        <p:spPr>
          <a:xfrm>
            <a:off x="4648200" y="228600"/>
            <a:ext cx="3672840" cy="275463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1/16/2023</a:t>
            </a:fld>
            <a:endParaRPr lang="en-US" dirty="0"/>
          </a:p>
        </p:txBody>
      </p:sp>
      <p:sp>
        <p:nvSpPr>
          <p:cNvPr id="7" name="Rectangle 6"/>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ortrait with Captions">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18669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6"/>
          </p:nvPr>
        </p:nvSpPr>
        <p:spPr>
          <a:xfrm>
            <a:off x="1866900"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p:cNvSpPr>
          <p:nvPr>
            <p:ph type="pic" sz="quarter" idx="25"/>
          </p:nvPr>
        </p:nvSpPr>
        <p:spPr>
          <a:xfrm>
            <a:off x="43053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9" name="Picture Placeholder 18"/>
          <p:cNvSpPr>
            <a:spLocks noGrp="1"/>
          </p:cNvSpPr>
          <p:nvPr>
            <p:ph type="pic" sz="quarter" idx="27"/>
          </p:nvPr>
        </p:nvSpPr>
        <p:spPr>
          <a:xfrm>
            <a:off x="4306086"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2" name="Text Placeholder 21"/>
          <p:cNvSpPr>
            <a:spLocks noGrp="1"/>
          </p:cNvSpPr>
          <p:nvPr>
            <p:ph type="body" sz="quarter" idx="16" hasCustomPrompt="1"/>
          </p:nvPr>
        </p:nvSpPr>
        <p:spPr>
          <a:xfrm>
            <a:off x="152400" y="228600"/>
            <a:ext cx="1676400" cy="2743200"/>
          </a:xfrm>
        </p:spPr>
        <p:txBody>
          <a:bodyPr anchor="t" anchorCtr="0"/>
          <a:lstStyle>
            <a:lvl1pPr marL="0" marR="0" indent="0" algn="r">
              <a:buFontTx/>
              <a:buNone/>
              <a:defRPr sz="1600" baseline="0"/>
            </a:lvl1pPr>
            <a:extLst/>
          </a:lstStyle>
          <a:p>
            <a:pPr lvl="0"/>
            <a:r>
              <a:rPr lang="en-US" dirty="0"/>
              <a:t>Click to add caption</a:t>
            </a:r>
          </a:p>
        </p:txBody>
      </p:sp>
      <p:sp>
        <p:nvSpPr>
          <p:cNvPr id="5" name="Text Placeholder 4"/>
          <p:cNvSpPr>
            <a:spLocks noGrp="1"/>
          </p:cNvSpPr>
          <p:nvPr>
            <p:ph type="body" sz="quarter" idx="29" hasCustomPrompt="1"/>
          </p:nvPr>
        </p:nvSpPr>
        <p:spPr>
          <a:xfrm>
            <a:off x="6629400" y="228600"/>
            <a:ext cx="1676400" cy="1905000"/>
          </a:xfrm>
        </p:spPr>
        <p:txBody>
          <a:bodyPr anchor="t" anchorCtr="0"/>
          <a:lstStyle>
            <a:lvl1pPr marL="0" marR="0" indent="0" algn="l">
              <a:buFontTx/>
              <a:buNone/>
              <a:defRPr sz="1600" baseline="0"/>
            </a:lvl1pPr>
            <a:extLst/>
          </a:lstStyle>
          <a:p>
            <a:pPr lvl="0"/>
            <a:r>
              <a:rPr lang="en-US" dirty="0"/>
              <a:t>Click to add caption</a:t>
            </a:r>
          </a:p>
        </p:txBody>
      </p:sp>
      <p:sp>
        <p:nvSpPr>
          <p:cNvPr id="20" name="Text Placeholder 19"/>
          <p:cNvSpPr>
            <a:spLocks noGrp="1"/>
          </p:cNvSpPr>
          <p:nvPr>
            <p:ph type="body" sz="quarter" idx="28" hasCustomPrompt="1"/>
          </p:nvPr>
        </p:nvSpPr>
        <p:spPr>
          <a:xfrm>
            <a:off x="152400" y="4724400"/>
            <a:ext cx="1676400" cy="1905000"/>
          </a:xfrm>
        </p:spPr>
        <p:txBody>
          <a:bodyPr anchor="b" anchorCtr="0"/>
          <a:lstStyle>
            <a:lvl1pPr marL="0" marR="0" indent="0" algn="r">
              <a:buFontTx/>
              <a:buNone/>
              <a:defRPr sz="1600" baseline="0"/>
            </a:lvl1pPr>
            <a:extLst/>
          </a:lstStyle>
          <a:p>
            <a:pPr lvl="0"/>
            <a:r>
              <a:rPr lang="en-US" dirty="0"/>
              <a:t>Click to add caption</a:t>
            </a:r>
          </a:p>
        </p:txBody>
      </p:sp>
      <p:sp>
        <p:nvSpPr>
          <p:cNvPr id="21" name="Text Placeholder 20"/>
          <p:cNvSpPr>
            <a:spLocks noGrp="1"/>
          </p:cNvSpPr>
          <p:nvPr>
            <p:ph type="body" sz="quarter" idx="30" hasCustomPrompt="1"/>
          </p:nvPr>
        </p:nvSpPr>
        <p:spPr>
          <a:xfrm>
            <a:off x="6629400" y="4724400"/>
            <a:ext cx="1676400" cy="1905000"/>
          </a:xfrm>
        </p:spPr>
        <p:txBody>
          <a:bodyPr anchor="b"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31"/>
          </p:nvPr>
        </p:nvSpPr>
        <p:spPr/>
        <p:txBody>
          <a:bodyPr/>
          <a:lstStyle/>
          <a:p>
            <a:pPr algn="r"/>
            <a:fld id="{9668B50E-0B48-4566-8609-C51CF752A7DF}" type="datetimeFigureOut">
              <a:rPr lang="en-US" smtClean="0">
                <a:solidFill>
                  <a:schemeClr val="bg1"/>
                </a:solidFill>
              </a:rPr>
              <a:pPr algn="r"/>
              <a:t>1/16/2023</a:t>
            </a:fld>
            <a:endParaRPr lang="en-US" dirty="0"/>
          </a:p>
        </p:txBody>
      </p:sp>
      <p:sp>
        <p:nvSpPr>
          <p:cNvPr id="11" name="Rectangle 10"/>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Landscape with Captions">
    <p:spTree>
      <p:nvGrpSpPr>
        <p:cNvPr id="1" name=""/>
        <p:cNvGrpSpPr/>
        <p:nvPr/>
      </p:nvGrpSpPr>
      <p:grpSpPr>
        <a:xfrm>
          <a:off x="0" y="0"/>
          <a:ext cx="0" cy="0"/>
          <a:chOff x="0" y="0"/>
          <a:chExt cx="0" cy="0"/>
        </a:xfrm>
      </p:grpSpPr>
      <p:sp>
        <p:nvSpPr>
          <p:cNvPr id="24" name="Picture Placeholder 23"/>
          <p:cNvSpPr>
            <a:spLocks noGrp="1"/>
          </p:cNvSpPr>
          <p:nvPr>
            <p:ph type="pic" sz="quarter" idx="14"/>
          </p:nvPr>
        </p:nvSpPr>
        <p:spPr>
          <a:xfrm>
            <a:off x="533400" y="685800"/>
            <a:ext cx="3653297"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Text Placeholder 26"/>
          <p:cNvSpPr>
            <a:spLocks noGrp="1"/>
          </p:cNvSpPr>
          <p:nvPr>
            <p:ph type="body" sz="quarter" idx="16" hasCustomPrompt="1"/>
          </p:nvPr>
        </p:nvSpPr>
        <p:spPr>
          <a:xfrm>
            <a:off x="5334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3" name="Picture Placeholder 2"/>
          <p:cNvSpPr>
            <a:spLocks noGrp="1"/>
          </p:cNvSpPr>
          <p:nvPr>
            <p:ph type="pic" sz="quarter" idx="17"/>
          </p:nvPr>
        </p:nvSpPr>
        <p:spPr>
          <a:xfrm>
            <a:off x="4267200" y="6858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p:cNvSpPr>
          <p:nvPr>
            <p:ph type="pic" sz="quarter" idx="18"/>
          </p:nvPr>
        </p:nvSpPr>
        <p:spPr>
          <a:xfrm>
            <a:off x="5334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p:cNvSpPr>
          <p:nvPr>
            <p:ph type="pic" sz="quarter" idx="19"/>
          </p:nvPr>
        </p:nvSpPr>
        <p:spPr>
          <a:xfrm>
            <a:off x="42672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Text Placeholder 17"/>
          <p:cNvSpPr>
            <a:spLocks noGrp="1"/>
          </p:cNvSpPr>
          <p:nvPr>
            <p:ph type="body" sz="quarter" idx="22" hasCustomPrompt="1"/>
          </p:nvPr>
        </p:nvSpPr>
        <p:spPr>
          <a:xfrm>
            <a:off x="5334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5" name="Text Placeholder 4"/>
          <p:cNvSpPr>
            <a:spLocks noGrp="1"/>
          </p:cNvSpPr>
          <p:nvPr>
            <p:ph type="body" sz="quarter" idx="23" hasCustomPrompt="1"/>
          </p:nvPr>
        </p:nvSpPr>
        <p:spPr>
          <a:xfrm>
            <a:off x="42672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4" name="Text Placeholder 3"/>
          <p:cNvSpPr>
            <a:spLocks noGrp="1"/>
          </p:cNvSpPr>
          <p:nvPr>
            <p:ph type="body" sz="quarter" idx="24" hasCustomPrompt="1"/>
          </p:nvPr>
        </p:nvSpPr>
        <p:spPr>
          <a:xfrm>
            <a:off x="42672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25"/>
          </p:nvPr>
        </p:nvSpPr>
        <p:spPr/>
        <p:txBody>
          <a:bodyPr/>
          <a:lstStyle/>
          <a:p>
            <a:pPr algn="r"/>
            <a:fld id="{9668B50E-0B48-4566-8609-C51CF752A7DF}" type="datetimeFigureOut">
              <a:rPr lang="en-US" smtClean="0">
                <a:solidFill>
                  <a:schemeClr val="bg1"/>
                </a:solidFill>
              </a:rPr>
              <a:pPr algn="r"/>
              <a:t>1/16/2023</a:t>
            </a:fld>
            <a:endParaRPr lang="en-US" dirty="0"/>
          </a:p>
        </p:txBody>
      </p:sp>
      <p:sp>
        <p:nvSpPr>
          <p:cNvPr id="11" name="Rectangle 10"/>
          <p:cNvSpPr>
            <a:spLocks noGrp="1"/>
          </p:cNvSpPr>
          <p:nvPr>
            <p:ph type="sldNum" sz="quarter" idx="26"/>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27"/>
          </p:nvPr>
        </p:nvSpPr>
        <p:spPr/>
        <p:txBody>
          <a:bodyPr/>
          <a:lstStyle/>
          <a:p>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Portrait with Large Caption">
    <p:spTree>
      <p:nvGrpSpPr>
        <p:cNvPr id="1" name=""/>
        <p:cNvGrpSpPr/>
        <p:nvPr/>
      </p:nvGrpSpPr>
      <p:grpSpPr>
        <a:xfrm>
          <a:off x="0" y="0"/>
          <a:ext cx="0" cy="0"/>
          <a:chOff x="0" y="0"/>
          <a:chExt cx="0" cy="0"/>
        </a:xfrm>
      </p:grpSpPr>
      <p:sp>
        <p:nvSpPr>
          <p:cNvPr id="22" name="Picture Placeholder 21"/>
          <p:cNvSpPr>
            <a:spLocks noGrp="1" noChangeAspect="1"/>
          </p:cNvSpPr>
          <p:nvPr>
            <p:ph type="pic" sz="quarter" idx="14"/>
          </p:nvPr>
        </p:nvSpPr>
        <p:spPr>
          <a:xfrm>
            <a:off x="2286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8" name="Picture Placeholder 27"/>
          <p:cNvSpPr>
            <a:spLocks noGrp="1" noChangeAspect="1"/>
          </p:cNvSpPr>
          <p:nvPr>
            <p:ph type="pic" sz="quarter" idx="31"/>
          </p:nvPr>
        </p:nvSpPr>
        <p:spPr>
          <a:xfrm>
            <a:off x="43434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4" name="Picture Placeholder 3"/>
          <p:cNvSpPr>
            <a:spLocks noGrp="1" noChangeAspect="1"/>
          </p:cNvSpPr>
          <p:nvPr>
            <p:ph type="pic" sz="quarter" idx="30"/>
          </p:nvPr>
        </p:nvSpPr>
        <p:spPr>
          <a:xfrm>
            <a:off x="22860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32"/>
          </p:nvPr>
        </p:nvSpPr>
        <p:spPr>
          <a:xfrm>
            <a:off x="64008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Text Placeholder 30"/>
          <p:cNvSpPr>
            <a:spLocks noGrp="1"/>
          </p:cNvSpPr>
          <p:nvPr>
            <p:ph type="body" sz="quarter" idx="29" hasCustomPrompt="1"/>
          </p:nvPr>
        </p:nvSpPr>
        <p:spPr>
          <a:xfrm>
            <a:off x="228600" y="3352800"/>
            <a:ext cx="8153400" cy="3048000"/>
          </a:xfrm>
        </p:spPr>
        <p:txBody>
          <a:bodyPr anchor="t" anchorCtr="0"/>
          <a:lstStyle>
            <a:lvl1pPr marL="0" marR="0" indent="0" algn="l">
              <a:buFontTx/>
              <a:buNone/>
              <a:defRPr sz="2800" baseline="0"/>
            </a:lvl1pPr>
            <a:extLst/>
          </a:lstStyle>
          <a:p>
            <a:pPr lvl="0"/>
            <a:r>
              <a:rPr lang="en-US" dirty="0"/>
              <a:t>Click to add caption</a:t>
            </a:r>
          </a:p>
        </p:txBody>
      </p:sp>
      <p:sp>
        <p:nvSpPr>
          <p:cNvPr id="7" name="Rectangle 6"/>
          <p:cNvSpPr>
            <a:spLocks noGrp="1"/>
          </p:cNvSpPr>
          <p:nvPr>
            <p:ph type="dt" sz="half" idx="33"/>
          </p:nvPr>
        </p:nvSpPr>
        <p:spPr/>
        <p:txBody>
          <a:bodyPr/>
          <a:lstStyle/>
          <a:p>
            <a:pPr algn="r"/>
            <a:fld id="{9668B50E-0B48-4566-8609-C51CF752A7DF}" type="datetimeFigureOut">
              <a:rPr lang="en-US" smtClean="0">
                <a:solidFill>
                  <a:schemeClr val="bg1"/>
                </a:solidFill>
              </a:rPr>
              <a:pPr algn="r"/>
              <a:t>1/16/2023</a:t>
            </a:fld>
            <a:endParaRPr lang="en-US" dirty="0"/>
          </a:p>
        </p:txBody>
      </p:sp>
      <p:sp>
        <p:nvSpPr>
          <p:cNvPr id="8" name="Rectangle 7"/>
          <p:cNvSpPr>
            <a:spLocks noGrp="1"/>
          </p:cNvSpPr>
          <p:nvPr>
            <p:ph type="sldNum" sz="quarter" idx="34"/>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5"/>
          </p:nvPr>
        </p:nvSpPr>
        <p:spPr/>
        <p:txBody>
          <a:bodyPr/>
          <a:lstStyle/>
          <a:p>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Up: 1 Portrait with 3 Landscape">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343292" y="257665"/>
            <a:ext cx="4764388" cy="63525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p:cNvSpPr>
          <p:nvPr>
            <p:ph type="pic" sz="quarter" idx="18"/>
          </p:nvPr>
        </p:nvSpPr>
        <p:spPr>
          <a:xfrm>
            <a:off x="5446340" y="257665"/>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2"/>
          </p:nvPr>
        </p:nvSpPr>
        <p:spPr>
          <a:xfrm>
            <a:off x="5446340" y="2432657"/>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p:cNvSpPr>
          <p:nvPr>
            <p:ph type="pic" sz="quarter" idx="23"/>
          </p:nvPr>
        </p:nvSpPr>
        <p:spPr>
          <a:xfrm>
            <a:off x="5446340" y="4607649"/>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Rectangle 5"/>
          <p:cNvSpPr>
            <a:spLocks noGrp="1"/>
          </p:cNvSpPr>
          <p:nvPr>
            <p:ph type="dt" sz="half" idx="24"/>
          </p:nvPr>
        </p:nvSpPr>
        <p:spPr/>
        <p:txBody>
          <a:bodyPr/>
          <a:lstStyle/>
          <a:p>
            <a:pPr algn="r"/>
            <a:fld id="{9668B50E-0B48-4566-8609-C51CF752A7DF}" type="datetimeFigureOut">
              <a:rPr lang="en-US" smtClean="0">
                <a:solidFill>
                  <a:schemeClr val="bg1"/>
                </a:solidFill>
              </a:rPr>
              <a:pPr algn="r"/>
              <a:t>1/16/2023</a:t>
            </a:fld>
            <a:endParaRPr lang="en-US" dirty="0"/>
          </a:p>
        </p:txBody>
      </p:sp>
      <p:sp>
        <p:nvSpPr>
          <p:cNvPr id="7" name="Rectangle 6"/>
          <p:cNvSpPr>
            <a:spLocks noGrp="1"/>
          </p:cNvSpPr>
          <p:nvPr>
            <p:ph type="sldNum" sz="quarter" idx="2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26"/>
          </p:nvPr>
        </p:nvSpPr>
        <p:spPr/>
        <p:txBody>
          <a:bodyPr/>
          <a:lstStyle/>
          <a:p>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andscape with 2 Portrait">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228600" y="34290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7"/>
          </p:nvPr>
        </p:nvSpPr>
        <p:spPr>
          <a:xfrm>
            <a:off x="2438400" y="228600"/>
            <a:ext cx="5562600" cy="4171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5" name="Picture Placeholder 14"/>
          <p:cNvSpPr>
            <a:spLocks noGrp="1"/>
          </p:cNvSpPr>
          <p:nvPr>
            <p:ph type="pic" sz="quarter" idx="26"/>
          </p:nvPr>
        </p:nvSpPr>
        <p:spPr>
          <a:xfrm>
            <a:off x="228600" y="2286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p:cNvSpPr>
          <p:nvPr>
            <p:ph type="pic" sz="quarter" idx="27"/>
          </p:nvPr>
        </p:nvSpPr>
        <p:spPr>
          <a:xfrm>
            <a:off x="52578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Picture Placeholder 16"/>
          <p:cNvSpPr>
            <a:spLocks noGrp="1"/>
          </p:cNvSpPr>
          <p:nvPr>
            <p:ph type="pic" sz="quarter" idx="28"/>
          </p:nvPr>
        </p:nvSpPr>
        <p:spPr>
          <a:xfrm>
            <a:off x="24384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Rectangle 6"/>
          <p:cNvSpPr>
            <a:spLocks noGrp="1"/>
          </p:cNvSpPr>
          <p:nvPr>
            <p:ph type="dt" sz="half" idx="29"/>
          </p:nvPr>
        </p:nvSpPr>
        <p:spPr/>
        <p:txBody>
          <a:bodyPr/>
          <a:lstStyle/>
          <a:p>
            <a:pPr algn="r"/>
            <a:fld id="{9668B50E-0B48-4566-8609-C51CF752A7DF}" type="datetimeFigureOut">
              <a:rPr lang="en-US" smtClean="0">
                <a:solidFill>
                  <a:schemeClr val="bg1"/>
                </a:solidFill>
              </a:rPr>
              <a:pPr algn="r"/>
              <a:t>1/16/2023</a:t>
            </a:fld>
            <a:endParaRPr lang="en-US" dirty="0"/>
          </a:p>
        </p:txBody>
      </p:sp>
      <p:sp>
        <p:nvSpPr>
          <p:cNvPr id="8" name="Rectangle 7"/>
          <p:cNvSpPr>
            <a:spLocks noGrp="1"/>
          </p:cNvSpPr>
          <p:nvPr>
            <p:ph type="sldNum" sz="quarter" idx="30"/>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1"/>
          </p:nvPr>
        </p:nvSpPr>
        <p:spPr/>
        <p:txBody>
          <a:bodyPr/>
          <a:lstStyle/>
          <a:p>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Up: 2 Landscape with 3 Portrait">
    <p:spTree>
      <p:nvGrpSpPr>
        <p:cNvPr id="1" name=""/>
        <p:cNvGrpSpPr/>
        <p:nvPr/>
      </p:nvGrpSpPr>
      <p:grpSpPr>
        <a:xfrm>
          <a:off x="0" y="0"/>
          <a:ext cx="0" cy="0"/>
          <a:chOff x="0" y="0"/>
          <a:chExt cx="0" cy="0"/>
        </a:xfrm>
      </p:grpSpPr>
      <p:sp>
        <p:nvSpPr>
          <p:cNvPr id="9" name="Picture Placeholder 8"/>
          <p:cNvSpPr>
            <a:spLocks noGrp="1"/>
          </p:cNvSpPr>
          <p:nvPr>
            <p:ph type="pic" sz="quarter" idx="26"/>
          </p:nvPr>
        </p:nvSpPr>
        <p:spPr>
          <a:xfrm>
            <a:off x="2286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Picture Placeholder 6"/>
          <p:cNvSpPr>
            <a:spLocks noGrp="1"/>
          </p:cNvSpPr>
          <p:nvPr>
            <p:ph type="pic" sz="quarter" idx="29"/>
          </p:nvPr>
        </p:nvSpPr>
        <p:spPr>
          <a:xfrm>
            <a:off x="228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Picture Placeholder 26"/>
          <p:cNvSpPr>
            <a:spLocks noGrp="1"/>
          </p:cNvSpPr>
          <p:nvPr>
            <p:ph type="pic" sz="quarter" idx="30"/>
          </p:nvPr>
        </p:nvSpPr>
        <p:spPr>
          <a:xfrm>
            <a:off x="4419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7"/>
          </p:nvPr>
        </p:nvSpPr>
        <p:spPr>
          <a:xfrm>
            <a:off x="30099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28"/>
          </p:nvPr>
        </p:nvSpPr>
        <p:spPr>
          <a:xfrm>
            <a:off x="57912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Rectangle 7"/>
          <p:cNvSpPr>
            <a:spLocks noGrp="1"/>
          </p:cNvSpPr>
          <p:nvPr>
            <p:ph type="dt" sz="half" idx="31"/>
          </p:nvPr>
        </p:nvSpPr>
        <p:spPr/>
        <p:txBody>
          <a:bodyPr/>
          <a:lstStyle/>
          <a:p>
            <a:pPr algn="r"/>
            <a:fld id="{9668B50E-0B48-4566-8609-C51CF752A7DF}" type="datetimeFigureOut">
              <a:rPr lang="en-US" smtClean="0">
                <a:solidFill>
                  <a:schemeClr val="bg1"/>
                </a:solidFill>
              </a:rPr>
              <a:pPr algn="r"/>
              <a:t>1/16/2023</a:t>
            </a:fld>
            <a:endParaRPr lang="en-US" dirty="0"/>
          </a:p>
        </p:txBody>
      </p:sp>
      <p:sp>
        <p:nvSpPr>
          <p:cNvPr id="10" name="Rectangle 9"/>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1" name="Rectangle 10"/>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2133600" y="762000"/>
            <a:ext cx="4873334" cy="48768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Text Placeholder 6"/>
          <p:cNvSpPr>
            <a:spLocks noGrp="1"/>
          </p:cNvSpPr>
          <p:nvPr>
            <p:ph type="body" sz="quarter" idx="15" hasCustomPrompt="1"/>
          </p:nvPr>
        </p:nvSpPr>
        <p:spPr>
          <a:xfrm>
            <a:off x="2133600" y="5715000"/>
            <a:ext cx="4876800" cy="838200"/>
          </a:xfrm>
        </p:spPr>
        <p:txBody>
          <a:bodyPr tIns="91440" rIns="9144" bIns="91440" anchor="t"/>
          <a:lstStyle>
            <a:lvl1pPr marL="0" marR="0" indent="0" algn="l">
              <a:buFontTx/>
              <a:buNone/>
              <a:defRPr sz="2000" i="0"/>
            </a:lvl1pPr>
            <a:extLst/>
          </a:lstStyle>
          <a:p>
            <a:pPr lvl="0"/>
            <a:r>
              <a:rPr lang="en-US" dirty="0"/>
              <a:t>Click to add caption</a:t>
            </a:r>
          </a:p>
        </p:txBody>
      </p:sp>
      <p:sp>
        <p:nvSpPr>
          <p:cNvPr id="8" name="Rectangle 7"/>
          <p:cNvSpPr>
            <a:spLocks noGrp="1"/>
          </p:cNvSpPr>
          <p:nvPr>
            <p:ph type="dt" sz="half" idx="16"/>
          </p:nvPr>
        </p:nvSpPr>
        <p:spPr/>
        <p:txBody>
          <a:bodyPr/>
          <a:lstStyle/>
          <a:p>
            <a:pPr algn="r"/>
            <a:fld id="{9668B50E-0B48-4566-8609-C51CF752A7DF}" type="datetimeFigureOut">
              <a:rPr lang="en-US" smtClean="0">
                <a:solidFill>
                  <a:schemeClr val="bg1"/>
                </a:solidFill>
              </a:rPr>
              <a:pPr algn="r"/>
              <a:t>1/16/2023</a:t>
            </a:fld>
            <a:endParaRPr lang="en-US" dirty="0"/>
          </a:p>
        </p:txBody>
      </p:sp>
      <p:sp>
        <p:nvSpPr>
          <p:cNvPr id="9" name="Rectangle 8"/>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495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Picture Placeholder 6"/>
          <p:cNvSpPr>
            <a:spLocks noGrp="1" noChangeAspect="1"/>
          </p:cNvSpPr>
          <p:nvPr>
            <p:ph type="pic" sz="quarter" idx="14"/>
          </p:nvPr>
        </p:nvSpPr>
        <p:spPr>
          <a:xfrm>
            <a:off x="114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8" name="Text Placeholder 7"/>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9" name="Text Placeholder 8"/>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10" name="Rectangle 9"/>
          <p:cNvSpPr>
            <a:spLocks noGrp="1"/>
          </p:cNvSpPr>
          <p:nvPr>
            <p:ph type="dt" sz="half" idx="17"/>
          </p:nvPr>
        </p:nvSpPr>
        <p:spPr/>
        <p:txBody>
          <a:bodyPr/>
          <a:lstStyle/>
          <a:p>
            <a:pPr algn="r"/>
            <a:fld id="{9668B50E-0B48-4566-8609-C51CF752A7DF}" type="datetimeFigureOut">
              <a:rPr lang="en-US" smtClean="0">
                <a:solidFill>
                  <a:schemeClr val="bg1"/>
                </a:solidFill>
              </a:rPr>
              <a:pPr algn="r"/>
              <a:t>1/16/2023</a:t>
            </a:fld>
            <a:endParaRPr lang="en-US" dirty="0"/>
          </a:p>
        </p:txBody>
      </p:sp>
      <p:sp>
        <p:nvSpPr>
          <p:cNvPr id="11" name="Rectangle 10"/>
          <p:cNvSpPr>
            <a:spLocks noGrp="1"/>
          </p:cNvSpPr>
          <p:nvPr>
            <p:ph type="sldNum" sz="quarter" idx="18"/>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9"/>
          </p:nvPr>
        </p:nvSpPr>
        <p:spPr/>
        <p:txBody>
          <a:bodyPr/>
          <a:lstStyle/>
          <a:p>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andscape with Caption">
    <p:spTree>
      <p:nvGrpSpPr>
        <p:cNvPr id="1" name=""/>
        <p:cNvGrpSpPr/>
        <p:nvPr/>
      </p:nvGrpSpPr>
      <p:grpSpPr>
        <a:xfrm>
          <a:off x="0" y="0"/>
          <a:ext cx="0" cy="0"/>
          <a:chOff x="0" y="0"/>
          <a:chExt cx="0" cy="0"/>
        </a:xfrm>
      </p:grpSpPr>
      <p:sp>
        <p:nvSpPr>
          <p:cNvPr id="16" name="Picture Placeholder 15"/>
          <p:cNvSpPr>
            <a:spLocks noGrp="1" noChangeAspect="1"/>
          </p:cNvSpPr>
          <p:nvPr>
            <p:ph type="pic" sz="quarter" idx="10"/>
          </p:nvPr>
        </p:nvSpPr>
        <p:spPr>
          <a:xfrm>
            <a:off x="533400" y="218390"/>
            <a:ext cx="7467600" cy="56007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0" indent="0" algn="ctr" rtl="0" latinLnBrk="0">
              <a:spcBef>
                <a:spcPct val="20000"/>
              </a:spcBef>
              <a:defRPr lang="en-US" sz="2000" smtClean="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dirty="0"/>
          </a:p>
        </p:txBody>
      </p:sp>
      <p:sp>
        <p:nvSpPr>
          <p:cNvPr id="19" name="Text Placeholder 18"/>
          <p:cNvSpPr>
            <a:spLocks noGrp="1"/>
          </p:cNvSpPr>
          <p:nvPr>
            <p:ph type="body" sz="quarter" idx="11" hasCustomPrompt="1"/>
          </p:nvPr>
        </p:nvSpPr>
        <p:spPr>
          <a:xfrm>
            <a:off x="533400" y="5943600"/>
            <a:ext cx="7467600" cy="762000"/>
          </a:xfrm>
        </p:spPr>
        <p:txBody>
          <a:bodyPr anchor="t" anchorCtr="0"/>
          <a:lstStyle>
            <a:lvl1pPr marL="0" marR="0" indent="0" algn="r">
              <a:buFontTx/>
              <a:buNone/>
              <a:defRPr sz="2400" i="0" baseline="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1/16/2023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with Caption">
    <p:spTree>
      <p:nvGrpSpPr>
        <p:cNvPr id="1" name=""/>
        <p:cNvGrpSpPr/>
        <p:nvPr/>
      </p:nvGrpSpPr>
      <p:grpSpPr>
        <a:xfrm>
          <a:off x="0" y="0"/>
          <a:ext cx="0" cy="0"/>
          <a:chOff x="0" y="0"/>
          <a:chExt cx="0" cy="0"/>
        </a:xfrm>
      </p:grpSpPr>
      <p:sp>
        <p:nvSpPr>
          <p:cNvPr id="6" name="Picture Placeholder 5"/>
          <p:cNvSpPr>
            <a:spLocks noGrp="1"/>
          </p:cNvSpPr>
          <p:nvPr>
            <p:ph type="pic" sz="quarter" idx="30"/>
          </p:nvPr>
        </p:nvSpPr>
        <p:spPr>
          <a:xfrm>
            <a:off x="228600" y="1524000"/>
            <a:ext cx="8229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0" algn="ctr" rtl="0" latinLnBrk="0">
              <a:buFontTx/>
              <a:buNone/>
            </a:pPr>
            <a:r>
              <a:rPr lang="en-US"/>
              <a:t>Click icon to add picture</a:t>
            </a:r>
            <a:endParaRPr lang="en-US" dirty="0"/>
          </a:p>
        </p:txBody>
      </p:sp>
      <p:sp>
        <p:nvSpPr>
          <p:cNvPr id="7" name="Text Placeholder 6"/>
          <p:cNvSpPr>
            <a:spLocks noGrp="1"/>
          </p:cNvSpPr>
          <p:nvPr>
            <p:ph type="body" sz="quarter" idx="31" hasCustomPrompt="1"/>
          </p:nvPr>
        </p:nvSpPr>
        <p:spPr>
          <a:xfrm>
            <a:off x="228600" y="4343400"/>
            <a:ext cx="8229600" cy="1676400"/>
          </a:xfrm>
        </p:spPr>
        <p:txBody>
          <a:bodyPr tIns="91440" rIns="9144" bIns="91440" anchor="t"/>
          <a:lstStyle>
            <a:lvl1pPr marL="0" marR="0" indent="0" algn="r">
              <a:buFontTx/>
              <a:buNone/>
              <a:defRPr sz="2000" i="0"/>
            </a:lvl1pPr>
            <a:extLst/>
          </a:lstStyle>
          <a:p>
            <a:pPr lvl="0"/>
            <a:r>
              <a:rPr lang="en-US" dirty="0"/>
              <a:t>Click to add caption</a:t>
            </a:r>
          </a:p>
        </p:txBody>
      </p:sp>
      <p:sp>
        <p:nvSpPr>
          <p:cNvPr id="8" name="Rectangle 7"/>
          <p:cNvSpPr>
            <a:spLocks noGrp="1"/>
          </p:cNvSpPr>
          <p:nvPr>
            <p:ph type="dt" sz="half" idx="32"/>
          </p:nvPr>
        </p:nvSpPr>
        <p:spPr/>
        <p:txBody>
          <a:bodyPr/>
          <a:lstStyle/>
          <a:p>
            <a:pPr algn="r"/>
            <a:fld id="{9668B50E-0B48-4566-8609-C51CF752A7DF}" type="datetimeFigureOut">
              <a:rPr lang="en-US" smtClean="0">
                <a:solidFill>
                  <a:schemeClr val="bg1"/>
                </a:solidFill>
              </a:rPr>
              <a:pPr algn="r"/>
              <a:t>1/16/2023</a:t>
            </a:fld>
            <a:endParaRPr lang="en-US" dirty="0"/>
          </a:p>
        </p:txBody>
      </p:sp>
      <p:sp>
        <p:nvSpPr>
          <p:cNvPr id="9" name="Rectangle 8"/>
          <p:cNvSpPr>
            <a:spLocks noGrp="1"/>
          </p:cNvSpPr>
          <p:nvPr>
            <p:ph type="sldNum" sz="quarter" idx="33"/>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34"/>
          </p:nvPr>
        </p:nvSpPr>
        <p:spPr/>
        <p:txBody>
          <a:bodyPr/>
          <a:lstStyle/>
          <a:p>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8B50E-0B48-4566-8609-C51CF752A7DF}" type="datetimeFigureOut">
              <a:rPr lang="en-US" smtClean="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8B50E-0B48-4566-8609-C51CF752A7DF}" type="datetimeFigureOut">
              <a:rPr lang="en-US" smtClean="0"/>
              <a:pPr/>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rtrait with Caption">
    <p:spTree>
      <p:nvGrpSpPr>
        <p:cNvPr id="1" name=""/>
        <p:cNvGrpSpPr/>
        <p:nvPr/>
      </p:nvGrpSpPr>
      <p:grpSpPr>
        <a:xfrm>
          <a:off x="0" y="0"/>
          <a:ext cx="0" cy="0"/>
          <a:chOff x="0" y="0"/>
          <a:chExt cx="0" cy="0"/>
        </a:xfrm>
      </p:grpSpPr>
      <p:sp>
        <p:nvSpPr>
          <p:cNvPr id="24" name="Picture Placeholder 23"/>
          <p:cNvSpPr>
            <a:spLocks noGrp="1"/>
          </p:cNvSpPr>
          <p:nvPr>
            <p:ph type="pic" sz="quarter" idx="10"/>
          </p:nvPr>
        </p:nvSpPr>
        <p:spPr>
          <a:xfrm>
            <a:off x="304800" y="228600"/>
            <a:ext cx="4754880" cy="63246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nchor="t"/>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Text Placeholder 24"/>
          <p:cNvSpPr>
            <a:spLocks noGrp="1"/>
          </p:cNvSpPr>
          <p:nvPr>
            <p:ph type="body" sz="quarter" idx="11" hasCustomPrompt="1"/>
          </p:nvPr>
        </p:nvSpPr>
        <p:spPr>
          <a:xfrm>
            <a:off x="5105400" y="228600"/>
            <a:ext cx="3200400" cy="3810000"/>
          </a:xfrm>
        </p:spPr>
        <p:txBody>
          <a:bodyPr tIns="91440" bIns="91440" anchor="t"/>
          <a:lstStyle>
            <a:lvl1pPr marL="0" marR="0" indent="0" algn="l">
              <a:buFontTx/>
              <a:buNone/>
              <a:defRPr sz="2000" i="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1/16/2023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ndscape Fullscreen">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0" y="0"/>
            <a:ext cx="9144000" cy="6858000"/>
          </a:xfrm>
        </p:spPr>
        <p:txBody>
          <a:bodyPr anchor="t"/>
          <a:lstStyle/>
          <a:p>
            <a:pPr marL="0" marR="0" indent="0" algn="ctr">
              <a:buFontTx/>
              <a:buNone/>
            </a:pPr>
            <a:r>
              <a:rPr lang="en-US" i="0" dirty="0"/>
              <a:t>Click icon to add full page picture</a:t>
            </a:r>
            <a:endParaRPr lang="en-US" i="0" baseline="0" dirty="0"/>
          </a:p>
        </p:txBody>
      </p:sp>
      <p:sp>
        <p:nvSpPr>
          <p:cNvPr id="6" name="Rectangle 5"/>
          <p:cNvSpPr>
            <a:spLocks noGrp="1"/>
          </p:cNvSpPr>
          <p:nvPr>
            <p:ph type="dt" sz="half" idx="11"/>
          </p:nvPr>
        </p:nvSpPr>
        <p:spPr/>
        <p:txBody>
          <a:bodyPr/>
          <a:lstStyle/>
          <a:p>
            <a:pPr algn="r"/>
            <a:fld id="{9668B50E-0B48-4566-8609-C51CF752A7DF}" type="datetimeFigureOut">
              <a:rPr lang="en-US" smtClean="0">
                <a:solidFill>
                  <a:schemeClr val="bg1"/>
                </a:solidFill>
              </a:rPr>
              <a:pPr algn="r"/>
              <a:t>1/16/2023</a:t>
            </a:fld>
            <a:endParaRPr lang="en-US" dirty="0"/>
          </a:p>
        </p:txBody>
      </p:sp>
      <p:sp>
        <p:nvSpPr>
          <p:cNvPr id="7" name="Rectangle 6"/>
          <p:cNvSpPr>
            <a:spLocks noGrp="1"/>
          </p:cNvSpPr>
          <p:nvPr>
            <p:ph type="sldNum" sz="quarter" idx="12"/>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3"/>
          </p:nvPr>
        </p:nvSpPr>
        <p:spPr/>
        <p:txBody>
          <a:bodyPr/>
          <a:lstStyle/>
          <a:p>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lbum Section">
    <p:spTree>
      <p:nvGrpSpPr>
        <p:cNvPr id="1" name=""/>
        <p:cNvGrpSpPr/>
        <p:nvPr/>
      </p:nvGrpSpPr>
      <p:grpSpPr>
        <a:xfrm>
          <a:off x="0" y="0"/>
          <a:ext cx="0" cy="0"/>
          <a:chOff x="0" y="0"/>
          <a:chExt cx="0" cy="0"/>
        </a:xfrm>
      </p:grpSpPr>
      <p:sp>
        <p:nvSpPr>
          <p:cNvPr id="15" name="Rectangle 14"/>
          <p:cNvSpPr/>
          <p:nvPr userDrawn="1"/>
        </p:nvSpPr>
        <p:spPr>
          <a:xfrm rot="16200000">
            <a:off x="5315559" y="3268980"/>
            <a:ext cx="6858000" cy="32004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3" name="Rectangle 22"/>
          <p:cNvSpPr/>
          <p:nvPr userDrawn="1"/>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8895749" y="-733"/>
            <a:ext cx="76200" cy="685800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3" name="Picture Placeholder 12"/>
          <p:cNvSpPr>
            <a:spLocks noGrp="1"/>
          </p:cNvSpPr>
          <p:nvPr>
            <p:ph type="pic" sz="quarter" idx="11"/>
          </p:nvPr>
        </p:nvSpPr>
        <p:spPr>
          <a:xfrm>
            <a:off x="435429" y="2146300"/>
            <a:ext cx="2362200" cy="21971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Rectangle 16"/>
          <p:cNvSpPr/>
          <p:nvPr/>
        </p:nvSpPr>
        <p:spPr>
          <a:xfrm rot="10800000" flipV="1">
            <a:off x="435429" y="6172200"/>
            <a:ext cx="7086600" cy="6858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2" name="Rectangle 21"/>
          <p:cNvSpPr/>
          <p:nvPr userDrawn="1"/>
        </p:nvSpPr>
        <p:spPr>
          <a:xfrm>
            <a:off x="435429" y="0"/>
            <a:ext cx="7086600" cy="19812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6" name="Text Placeholder 5"/>
          <p:cNvSpPr>
            <a:spLocks noGrp="1"/>
          </p:cNvSpPr>
          <p:nvPr>
            <p:ph type="body" sz="quarter" idx="16" hasCustomPrompt="1"/>
          </p:nvPr>
        </p:nvSpPr>
        <p:spPr>
          <a:xfrm>
            <a:off x="435429" y="5791200"/>
            <a:ext cx="7086600" cy="381000"/>
          </a:xfrm>
          <a:solidFill>
            <a:schemeClr val="accent3"/>
          </a:solidFill>
        </p:spPr>
        <p:txBody>
          <a:bodyPr vert="horz" anchor="ctr"/>
          <a:lstStyle>
            <a:lvl1pPr marL="0" indent="0" algn="l">
              <a:buFontTx/>
              <a:buNone/>
              <a:defRPr sz="1200">
                <a:solidFill>
                  <a:srgbClr val="FFFFFF"/>
                </a:solidFill>
              </a:defRPr>
            </a:lvl1pPr>
            <a:extLst/>
          </a:lstStyle>
          <a:p>
            <a:pPr lvl="0"/>
            <a:r>
              <a:rPr lang="en-US" dirty="0"/>
              <a:t>Click to add subtitle</a:t>
            </a:r>
          </a:p>
        </p:txBody>
      </p:sp>
      <p:sp>
        <p:nvSpPr>
          <p:cNvPr id="19" name="Text Placeholder 18"/>
          <p:cNvSpPr>
            <a:spLocks noGrp="1"/>
          </p:cNvSpPr>
          <p:nvPr>
            <p:ph type="body" sz="quarter" idx="17" hasCustomPrompt="1"/>
          </p:nvPr>
        </p:nvSpPr>
        <p:spPr>
          <a:xfrm>
            <a:off x="435429" y="4495800"/>
            <a:ext cx="7086600" cy="1295400"/>
          </a:xfrm>
          <a:solidFill>
            <a:schemeClr val="accent6"/>
          </a:solidFill>
        </p:spPr>
        <p:txBody>
          <a:bodyPr vert="horz" anchor="ctr"/>
          <a:lstStyle>
            <a:lvl1pPr marL="0" indent="0" algn="l">
              <a:buFontTx/>
              <a:buNone/>
              <a:defRPr sz="3200">
                <a:solidFill>
                  <a:srgbClr val="FFFFFF"/>
                </a:solidFill>
              </a:defRPr>
            </a:lvl1pPr>
            <a:extLst/>
          </a:lstStyle>
          <a:p>
            <a:pPr lvl="0"/>
            <a:r>
              <a:rPr lang="en-US" dirty="0"/>
              <a:t>Click to add section title</a:t>
            </a:r>
          </a:p>
        </p:txBody>
      </p:sp>
      <p:sp>
        <p:nvSpPr>
          <p:cNvPr id="29" name="Picture Placeholder 28"/>
          <p:cNvSpPr>
            <a:spLocks noGrp="1"/>
          </p:cNvSpPr>
          <p:nvPr>
            <p:ph type="pic" sz="quarter" idx="18"/>
          </p:nvPr>
        </p:nvSpPr>
        <p:spPr>
          <a:xfrm>
            <a:off x="29500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9"/>
          </p:nvPr>
        </p:nvSpPr>
        <p:spPr>
          <a:xfrm>
            <a:off x="53122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Rectangle 17"/>
          <p:cNvSpPr>
            <a:spLocks noGrp="1"/>
          </p:cNvSpPr>
          <p:nvPr>
            <p:ph type="dt" sz="half" idx="20"/>
          </p:nvPr>
        </p:nvSpPr>
        <p:spPr/>
        <p:txBody>
          <a:bodyPr/>
          <a:lstStyle/>
          <a:p>
            <a:pPr algn="r"/>
            <a:fld id="{9668B50E-0B48-4566-8609-C51CF752A7DF}" type="datetimeFigureOut">
              <a:rPr lang="en-US" smtClean="0">
                <a:solidFill>
                  <a:schemeClr val="bg1"/>
                </a:solidFill>
              </a:rPr>
              <a:pPr algn="r"/>
              <a:t>1/16/2023</a:t>
            </a:fld>
            <a:endParaRPr lang="en-US" dirty="0"/>
          </a:p>
        </p:txBody>
      </p:sp>
      <p:sp>
        <p:nvSpPr>
          <p:cNvPr id="20" name="Rectangle 19"/>
          <p:cNvSpPr>
            <a:spLocks noGrp="1"/>
          </p:cNvSpPr>
          <p:nvPr>
            <p:ph type="sldNum" sz="quarter" idx="21"/>
          </p:nvPr>
        </p:nvSpPr>
        <p:spPr/>
        <p:txBody>
          <a:bodyPr/>
          <a:lstStyle/>
          <a:p>
            <a:fld id="{8A4431D5-1B33-458B-8AFD-CECCB0FA18CB}" type="slidenum">
              <a:rPr lang="en-US" smtClean="0">
                <a:solidFill>
                  <a:srgbClr val="FFFFFF"/>
                </a:solidFill>
              </a:rPr>
              <a:pPr/>
              <a:t>‹#›</a:t>
            </a:fld>
            <a:endParaRPr lang="en-US" dirty="0"/>
          </a:p>
        </p:txBody>
      </p:sp>
      <p:sp>
        <p:nvSpPr>
          <p:cNvPr id="21" name="Rectangle 20"/>
          <p:cNvSpPr>
            <a:spLocks noGrp="1"/>
          </p:cNvSpPr>
          <p:nvPr>
            <p:ph type="ftr" sz="quarter" idx="22"/>
          </p:nvPr>
        </p:nvSpPr>
        <p:spPr/>
        <p:txBody>
          <a:bodyPr/>
          <a:lstStyle/>
          <a:p>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Up Portrait with Captions">
    <p:spTree>
      <p:nvGrpSpPr>
        <p:cNvPr id="1" name=""/>
        <p:cNvGrpSpPr/>
        <p:nvPr/>
      </p:nvGrpSpPr>
      <p:grpSpPr>
        <a:xfrm>
          <a:off x="0" y="0"/>
          <a:ext cx="0" cy="0"/>
          <a:chOff x="0" y="0"/>
          <a:chExt cx="0" cy="0"/>
        </a:xfrm>
      </p:grpSpPr>
      <p:sp>
        <p:nvSpPr>
          <p:cNvPr id="28" name="Picture Placeholder 27"/>
          <p:cNvSpPr>
            <a:spLocks noGrp="1" noChangeAspect="1"/>
          </p:cNvSpPr>
          <p:nvPr>
            <p:ph type="pic" sz="quarter" idx="10"/>
          </p:nvPr>
        </p:nvSpPr>
        <p:spPr>
          <a:xfrm>
            <a:off x="4341047" y="533400"/>
            <a:ext cx="3431353" cy="4575141"/>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noChangeAspect="1"/>
          </p:cNvSpPr>
          <p:nvPr>
            <p:ph type="pic" sz="quarter" idx="11"/>
          </p:nvPr>
        </p:nvSpPr>
        <p:spPr>
          <a:xfrm>
            <a:off x="685800" y="533400"/>
            <a:ext cx="3429000" cy="45720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Text Placeholder 7"/>
          <p:cNvSpPr>
            <a:spLocks noGrp="1"/>
          </p:cNvSpPr>
          <p:nvPr>
            <p:ph type="body" sz="quarter" idx="14" hasCustomPrompt="1"/>
          </p:nvPr>
        </p:nvSpPr>
        <p:spPr>
          <a:xfrm>
            <a:off x="6858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14" name="Text Placeholder 13"/>
          <p:cNvSpPr>
            <a:spLocks noGrp="1"/>
          </p:cNvSpPr>
          <p:nvPr>
            <p:ph type="body" sz="quarter" idx="15" hasCustomPrompt="1"/>
          </p:nvPr>
        </p:nvSpPr>
        <p:spPr>
          <a:xfrm>
            <a:off x="43434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6"/>
          </p:nvPr>
        </p:nvSpPr>
        <p:spPr/>
        <p:txBody>
          <a:bodyPr/>
          <a:lstStyle/>
          <a:p>
            <a:pPr algn="r"/>
            <a:fld id="{9668B50E-0B48-4566-8609-C51CF752A7DF}" type="datetimeFigureOut">
              <a:rPr lang="en-US" smtClean="0">
                <a:solidFill>
                  <a:schemeClr val="bg1"/>
                </a:solidFill>
              </a:rPr>
              <a:pPr algn="r"/>
              <a:t>1/16/2023</a:t>
            </a:fld>
            <a:endParaRPr lang="en-US" dirty="0"/>
          </a:p>
        </p:txBody>
      </p:sp>
      <p:sp>
        <p:nvSpPr>
          <p:cNvPr id="7" name="Rectangle 6"/>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31" name="Picture Placeholder 30"/>
          <p:cNvSpPr>
            <a:spLocks noGrp="1" noChangeAspect="1"/>
          </p:cNvSpPr>
          <p:nvPr>
            <p:ph type="pic" sz="quarter" idx="13"/>
          </p:nvPr>
        </p:nvSpPr>
        <p:spPr>
          <a:xfrm>
            <a:off x="4343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noChangeAspect="1"/>
          </p:cNvSpPr>
          <p:nvPr>
            <p:ph type="pic" sz="quarter" idx="14"/>
          </p:nvPr>
        </p:nvSpPr>
        <p:spPr>
          <a:xfrm>
            <a:off x="152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4" name="Text Placeholder 23"/>
          <p:cNvSpPr>
            <a:spLocks noGrp="1"/>
          </p:cNvSpPr>
          <p:nvPr>
            <p:ph type="body" sz="quarter" idx="16" hasCustomPrompt="1"/>
          </p:nvPr>
        </p:nvSpPr>
        <p:spPr>
          <a:xfrm>
            <a:off x="152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2" name="Text Placeholder 1"/>
          <p:cNvSpPr>
            <a:spLocks noGrp="1"/>
          </p:cNvSpPr>
          <p:nvPr>
            <p:ph type="body" sz="quarter" idx="17" hasCustomPrompt="1"/>
          </p:nvPr>
        </p:nvSpPr>
        <p:spPr>
          <a:xfrm>
            <a:off x="4343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8"/>
          </p:nvPr>
        </p:nvSpPr>
        <p:spPr/>
        <p:txBody>
          <a:bodyPr/>
          <a:lstStyle/>
          <a:p>
            <a:pPr algn="r"/>
            <a:fld id="{9668B50E-0B48-4566-8609-C51CF752A7DF}" type="datetimeFigureOut">
              <a:rPr lang="en-US" smtClean="0">
                <a:solidFill>
                  <a:schemeClr val="bg1"/>
                </a:solidFill>
              </a:rPr>
              <a:pPr algn="r"/>
              <a:t>1/16/2023</a:t>
            </a:fld>
            <a:endParaRPr lang="en-US" dirty="0"/>
          </a:p>
        </p:txBody>
      </p:sp>
      <p:sp>
        <p:nvSpPr>
          <p:cNvPr id="7" name="Rectangle 6"/>
          <p:cNvSpPr>
            <a:spLocks noGrp="1"/>
          </p:cNvSpPr>
          <p:nvPr>
            <p:ph type="sldNum" sz="quarter" idx="19"/>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20"/>
          </p:nvPr>
        </p:nvSpPr>
        <p:spPr/>
        <p:txBody>
          <a:bodyPr/>
          <a:lstStyle/>
          <a:p>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24" name="Picture Placeholder 23"/>
          <p:cNvSpPr>
            <a:spLocks noGrp="1" noChangeAspect="1"/>
          </p:cNvSpPr>
          <p:nvPr>
            <p:ph type="pic" sz="quarter" idx="11"/>
          </p:nvPr>
        </p:nvSpPr>
        <p:spPr>
          <a:xfrm>
            <a:off x="4724401" y="225552"/>
            <a:ext cx="3694176" cy="2770632"/>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noChangeAspect="1"/>
          </p:cNvSpPr>
          <p:nvPr>
            <p:ph type="pic" sz="quarter" idx="12"/>
          </p:nvPr>
        </p:nvSpPr>
        <p:spPr>
          <a:xfrm>
            <a:off x="152400" y="222504"/>
            <a:ext cx="4368557" cy="5824743"/>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9" name="Text Placeholder 8"/>
          <p:cNvSpPr>
            <a:spLocks noGrp="1"/>
          </p:cNvSpPr>
          <p:nvPr>
            <p:ph type="body" sz="quarter" idx="13" hasCustomPrompt="1"/>
          </p:nvPr>
        </p:nvSpPr>
        <p:spPr>
          <a:xfrm>
            <a:off x="4724400" y="3124200"/>
            <a:ext cx="3694177" cy="2983987"/>
          </a:xfrm>
        </p:spPr>
        <p:txBody>
          <a:bodyPr anchor="t" anchorCtr="0"/>
          <a:lstStyle>
            <a:lvl1pPr marL="0" marR="0" indent="0" algn="l">
              <a:buFontTx/>
              <a:buNone/>
              <a:defRPr sz="2000" i="0"/>
            </a:lvl1pPr>
            <a:extLst/>
          </a:lstStyle>
          <a:p>
            <a:pPr lvl="0"/>
            <a:r>
              <a:rPr lang="en-US" dirty="0"/>
              <a:t>Click to add caption</a:t>
            </a: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1/16/2023</a:t>
            </a:fld>
            <a:endParaRPr lang="en-US" dirty="0"/>
          </a:p>
        </p:txBody>
      </p:sp>
      <p:sp>
        <p:nvSpPr>
          <p:cNvPr id="6" name="Rectangle 5"/>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7" name="Rectangle 6"/>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0" name="Picture Placeholder 19"/>
          <p:cNvSpPr>
            <a:spLocks noGrp="1" noChangeAspect="1"/>
          </p:cNvSpPr>
          <p:nvPr>
            <p:ph type="pic" sz="quarter" idx="10"/>
          </p:nvPr>
        </p:nvSpPr>
        <p:spPr>
          <a:xfrm>
            <a:off x="2286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9" name="Picture Placeholder 28"/>
          <p:cNvSpPr>
            <a:spLocks noGrp="1" noChangeAspect="1"/>
          </p:cNvSpPr>
          <p:nvPr>
            <p:ph type="pic" sz="quarter" idx="11"/>
          </p:nvPr>
        </p:nvSpPr>
        <p:spPr>
          <a:xfrm>
            <a:off x="30480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0" name="Picture Placeholder 9"/>
          <p:cNvSpPr>
            <a:spLocks noGrp="1" noChangeAspect="1"/>
          </p:cNvSpPr>
          <p:nvPr>
            <p:ph type="pic" sz="quarter" idx="12"/>
          </p:nvPr>
        </p:nvSpPr>
        <p:spPr>
          <a:xfrm>
            <a:off x="58674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 name="Text Placeholder 1"/>
          <p:cNvSpPr>
            <a:spLocks noGrp="1"/>
          </p:cNvSpPr>
          <p:nvPr>
            <p:ph type="body" sz="quarter" idx="13" hasCustomPrompt="1"/>
          </p:nvPr>
        </p:nvSpPr>
        <p:spPr>
          <a:xfrm>
            <a:off x="2286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5" name="Text Placeholder 14"/>
          <p:cNvSpPr>
            <a:spLocks noGrp="1"/>
          </p:cNvSpPr>
          <p:nvPr>
            <p:ph type="body" sz="quarter" idx="14" hasCustomPrompt="1"/>
          </p:nvPr>
        </p:nvSpPr>
        <p:spPr>
          <a:xfrm>
            <a:off x="30480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3" name="Text Placeholder 12"/>
          <p:cNvSpPr>
            <a:spLocks noGrp="1"/>
          </p:cNvSpPr>
          <p:nvPr>
            <p:ph type="body" sz="quarter" idx="15" hasCustomPrompt="1"/>
          </p:nvPr>
        </p:nvSpPr>
        <p:spPr>
          <a:xfrm>
            <a:off x="58674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30" name="Rectangle 29"/>
          <p:cNvSpPr/>
          <p:nvPr/>
        </p:nvSpPr>
        <p:spPr>
          <a:xfrm>
            <a:off x="8889273" y="0"/>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a:spLocks noGrp="1"/>
          </p:cNvSpPr>
          <p:nvPr>
            <p:ph type="dt" sz="half" idx="16"/>
          </p:nvPr>
        </p:nvSpPr>
        <p:spPr/>
        <p:txBody>
          <a:bodyPr/>
          <a:lstStyle/>
          <a:p>
            <a:pPr algn="r"/>
            <a:fld id="{9668B50E-0B48-4566-8609-C51CF752A7DF}" type="datetimeFigureOut">
              <a:rPr lang="en-US" smtClean="0">
                <a:solidFill>
                  <a:schemeClr val="bg1"/>
                </a:solidFill>
              </a:rPr>
              <a:pPr algn="r"/>
              <a:t>1/16/2023</a:t>
            </a:fld>
            <a:endParaRPr lang="en-US" dirty="0"/>
          </a:p>
        </p:txBody>
      </p:sp>
      <p:sp>
        <p:nvSpPr>
          <p:cNvPr id="11" name="Rectangle 10"/>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8"/>
          </p:nvPr>
        </p:nvSpPr>
        <p:spPr/>
        <p:txBody>
          <a:bodyPr/>
          <a:lstStyle/>
          <a:p>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ectangle 8"/>
          <p:cNvSpPr/>
          <p:nvPr/>
        </p:nvSpPr>
        <p:spPr>
          <a:xfrm rot="16200000">
            <a:off x="5315559" y="3268980"/>
            <a:ext cx="6858000" cy="32004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8" name="Rectangle 7"/>
          <p:cNvSpPr/>
          <p:nvPr/>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7848600" cy="1143000"/>
          </a:xfrm>
          <a:prstGeom prst="rect">
            <a:avLst/>
          </a:prstGeom>
        </p:spPr>
        <p:txBody>
          <a:bodyPr vert="horz"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7848600" cy="4525963"/>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696200" y="1012825"/>
            <a:ext cx="2133600" cy="365125"/>
          </a:xfrm>
          <a:prstGeom prst="rect">
            <a:avLst/>
          </a:prstGeom>
        </p:spPr>
        <p:txBody>
          <a:bodyPr vert="horz" rtlCol="0" anchor="ctr"/>
          <a:lstStyle>
            <a:lvl1pPr algn="r">
              <a:defRPr sz="1200">
                <a:solidFill>
                  <a:schemeClr val="bg1"/>
                </a:solidFill>
              </a:defRPr>
            </a:lvl1pPr>
            <a:extLst/>
          </a:lstStyle>
          <a:p>
            <a:pPr algn="r"/>
            <a:fld id="{9668B50E-0B48-4566-8609-C51CF752A7DF}" type="datetimeFigureOut">
              <a:rPr lang="en-US" smtClean="0">
                <a:solidFill>
                  <a:schemeClr val="bg1"/>
                </a:solidFill>
              </a:rPr>
              <a:pPr algn="r"/>
              <a:t>1/16/2023</a:t>
            </a:fld>
            <a:endParaRPr lang="en-US" dirty="0">
              <a:solidFill>
                <a:schemeClr val="bg1"/>
              </a:solidFill>
            </a:endParaRPr>
          </a:p>
        </p:txBody>
      </p:sp>
      <p:sp>
        <p:nvSpPr>
          <p:cNvPr id="5" name="Footer Placeholder 4"/>
          <p:cNvSpPr>
            <a:spLocks noGrp="1"/>
          </p:cNvSpPr>
          <p:nvPr>
            <p:ph type="ftr" sz="quarter" idx="3"/>
          </p:nvPr>
        </p:nvSpPr>
        <p:spPr>
          <a:xfrm rot="16200000">
            <a:off x="7162800" y="3832226"/>
            <a:ext cx="3200400" cy="365125"/>
          </a:xfrm>
          <a:prstGeom prst="rect">
            <a:avLst/>
          </a:prstGeom>
        </p:spPr>
        <p:txBody>
          <a:bodyPr vert="horz" rtlCol="0" anchor="ctr"/>
          <a:lstStyle>
            <a:lvl1pPr algn="l">
              <a:defRPr sz="1200">
                <a:solidFill>
                  <a:schemeClr val="bg1"/>
                </a:solidFill>
              </a:defRPr>
            </a:lvl1pPr>
            <a:extLst/>
          </a:lstStyle>
          <a:p>
            <a:pPr algn="l"/>
            <a:endParaRPr lang="en-US" dirty="0">
              <a:solidFill>
                <a:schemeClr val="bg1"/>
              </a:solidFill>
            </a:endParaRPr>
          </a:p>
        </p:txBody>
      </p:sp>
      <p:sp>
        <p:nvSpPr>
          <p:cNvPr id="6" name="Slide Number Placeholder 5"/>
          <p:cNvSpPr>
            <a:spLocks noGrp="1"/>
          </p:cNvSpPr>
          <p:nvPr>
            <p:ph type="sldNum" sz="quarter" idx="4"/>
          </p:nvPr>
        </p:nvSpPr>
        <p:spPr>
          <a:xfrm rot="5400000">
            <a:off x="8278813" y="5962650"/>
            <a:ext cx="968375" cy="365125"/>
          </a:xfrm>
          <a:prstGeom prst="rect">
            <a:avLst/>
          </a:prstGeom>
        </p:spPr>
        <p:txBody>
          <a:bodyPr vert="horz" rtlCol="0" anchor="ctr"/>
          <a:lstStyle>
            <a:lvl1pPr algn="r">
              <a:defRPr sz="1200">
                <a:solidFill>
                  <a:schemeClr val="bg1"/>
                </a:solidFill>
              </a:defRPr>
            </a:lvl1pPr>
            <a:extLst/>
          </a:lstStyle>
          <a:p>
            <a:fld id="{8A4431D5-1B33-458B-8AFD-CECCB0FA18CB}" type="slidenum">
              <a:rPr lang="en-US" smtClean="0">
                <a:solidFill>
                  <a:schemeClr val="bg1"/>
                </a:solidFill>
              </a:rPr>
              <a:pPr/>
              <a:t>‹#›</a:t>
            </a:fld>
            <a:endParaRPr lang="en-US" dirty="0">
              <a:solidFill>
                <a:schemeClr val="bg1"/>
              </a:solidFill>
            </a:endParaRPr>
          </a:p>
        </p:txBody>
      </p:sp>
      <p:sp>
        <p:nvSpPr>
          <p:cNvPr id="7" name="Rectangle 6"/>
          <p:cNvSpPr/>
          <p:nvPr/>
        </p:nvSpPr>
        <p:spPr>
          <a:xfrm>
            <a:off x="8895749" y="-733"/>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ctr" rtl="0" eaLnBrk="1" latinLnBrk="0" hangingPunct="1">
        <a:spcBef>
          <a:spcPct val="0"/>
        </a:spcBef>
        <a:buNone/>
        <a:defRPr sz="4400" kern="1200">
          <a:solidFill>
            <a:schemeClr val="tx2"/>
          </a:solidFill>
          <a:latin typeface="+mj-lt"/>
          <a:ea typeface="+mj-ea"/>
          <a:cs typeface="+mj-cs"/>
        </a:defRPr>
      </a:lvl1pPr>
      <a:extLst/>
    </p:titleStyle>
    <p:bodyStyle>
      <a:lvl1pPr marL="342900" indent="-342900" algn="l" rtl="0" eaLnBrk="1" latinLnBrk="0" hangingPunct="1">
        <a:spcBef>
          <a:spcPct val="20000"/>
        </a:spcBef>
        <a:buFont typeface="Arial"/>
        <a:buChar char="•"/>
        <a:defRPr sz="32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8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4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20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20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republic.com/css-tutorial/css3-border.php" TargetMode="Externa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hyperlink" Target="https://www.tutorialrepublic.com/css-reference/css-border-style-property.php" TargetMode="Externa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utorialrepublic.com/css-reference/css-border-color-property.php" TargetMode="External"/><Relationship Id="rId2" Type="http://schemas.openxmlformats.org/officeDocument/2006/relationships/hyperlink" Target="https://www.tutorialrepublic.com/css-reference/css-border-width-property.php" TargetMode="External"/><Relationship Id="rId1" Type="http://schemas.openxmlformats.org/officeDocument/2006/relationships/slideLayout" Target="../slideLayouts/slideLayout22.xml"/><Relationship Id="rId4" Type="http://schemas.openxmlformats.org/officeDocument/2006/relationships/hyperlink" Target="https://www.tutorialrepublic.com/css-reference/css-color-property.php"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tutorialrepublic.com/css-reference/css-width-property.php" TargetMode="Externa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hyperlink" Target="https://www.tutorialrepublic.com/css-tutorial/css-box-model.php" TargetMode="Externa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27.jpeg"/><Relationship Id="rId4" Type="http://schemas.openxmlformats.org/officeDocument/2006/relationships/image" Target="../media/image26.jpe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8600" y="5445224"/>
            <a:ext cx="8672946" cy="1340768"/>
          </a:xfrm>
        </p:spPr>
        <p:txBody>
          <a:bodyPr/>
          <a:lstStyle/>
          <a:p>
            <a:pPr algn="r"/>
            <a:r>
              <a:rPr lang="en-US" sz="1800" b="1" dirty="0">
                <a:solidFill>
                  <a:srgbClr val="FFFF00"/>
                </a:solidFill>
              </a:rPr>
              <a:t>R.SUREKHA</a:t>
            </a:r>
          </a:p>
          <a:p>
            <a:pPr algn="r"/>
            <a:r>
              <a:rPr lang="en-US" sz="1400" kern="1000" dirty="0"/>
              <a:t>Technical Trainer,</a:t>
            </a:r>
          </a:p>
          <a:p>
            <a:pPr algn="r"/>
            <a:r>
              <a:rPr lang="en-US" sz="1400" kern="1000" dirty="0"/>
              <a:t>KG Micro College </a:t>
            </a:r>
          </a:p>
          <a:p>
            <a:pPr algn="r"/>
            <a:r>
              <a:rPr lang="en-US" sz="1400" kern="1000" dirty="0"/>
              <a:t>KGiSL Campus, Coimbatore – 641 035.</a:t>
            </a:r>
          </a:p>
        </p:txBody>
      </p:sp>
      <p:pic>
        <p:nvPicPr>
          <p:cNvPr id="8" name="Picture Placeholder 7" descr="innovation_front.jfif"/>
          <p:cNvPicPr>
            <a:picLocks noGrp="1" noChangeAspect="1"/>
          </p:cNvPicPr>
          <p:nvPr>
            <p:ph type="pic" sz="quarter" idx="11"/>
          </p:nvPr>
        </p:nvPicPr>
        <p:blipFill>
          <a:blip r:embed="rId3" cstate="print"/>
          <a:srcRect l="972" r="972"/>
          <a:stretch>
            <a:fillRect/>
          </a:stretch>
        </p:blipFill>
        <p:spPr>
          <a:xfrm>
            <a:off x="228600" y="152400"/>
            <a:ext cx="6858000" cy="5148808"/>
          </a:xfrm>
        </p:spPr>
      </p:pic>
      <p:sp>
        <p:nvSpPr>
          <p:cNvPr id="9" name="TextBox 8"/>
          <p:cNvSpPr txBox="1"/>
          <p:nvPr/>
        </p:nvSpPr>
        <p:spPr>
          <a:xfrm>
            <a:off x="411321" y="914400"/>
            <a:ext cx="6696744" cy="2923877"/>
          </a:xfrm>
          <a:prstGeom prst="rect">
            <a:avLst/>
          </a:prstGeom>
          <a:noFill/>
        </p:spPr>
        <p:txBody>
          <a:bodyPr wrap="square" rtlCol="0">
            <a:spAutoFit/>
          </a:bodyPr>
          <a:lstStyle/>
          <a:p>
            <a:pPr algn="ctr"/>
            <a:endParaRPr lang="en-US" sz="2800" b="1" dirty="0">
              <a:solidFill>
                <a:schemeClr val="bg1"/>
              </a:solidFill>
            </a:endParaRPr>
          </a:p>
          <a:p>
            <a:pPr algn="ctr"/>
            <a:r>
              <a:rPr lang="en-US" sz="4000" b="1" dirty="0">
                <a:solidFill>
                  <a:schemeClr val="bg1"/>
                </a:solidFill>
              </a:rPr>
              <a:t>Welcome you all </a:t>
            </a:r>
          </a:p>
          <a:p>
            <a:pPr algn="ctr"/>
            <a:r>
              <a:rPr lang="en-US" sz="3200" b="1" dirty="0">
                <a:solidFill>
                  <a:srgbClr val="FFFF00"/>
                </a:solidFill>
              </a:rPr>
              <a:t>Course: CSS</a:t>
            </a:r>
          </a:p>
          <a:p>
            <a:pPr algn="ctr"/>
            <a:r>
              <a:rPr lang="en-US" sz="2800" b="1" dirty="0">
                <a:solidFill>
                  <a:srgbClr val="FFFF00"/>
                </a:solidFill>
              </a:rPr>
              <a:t>Day 3 (Session 1)</a:t>
            </a:r>
          </a:p>
          <a:p>
            <a:pPr algn="ctr"/>
            <a:endParaRPr lang="en-US" sz="2800" b="1" dirty="0">
              <a:solidFill>
                <a:srgbClr val="FFFF00"/>
              </a:solidFill>
            </a:endParaRPr>
          </a:p>
          <a:p>
            <a:pPr algn="ctr"/>
            <a:r>
              <a:rPr lang="en-US" sz="2800" b="1" dirty="0">
                <a:solidFill>
                  <a:srgbClr val="FFFF00"/>
                </a:solidFill>
              </a:rPr>
              <a:t>CSS BOXMODEL</a:t>
            </a:r>
          </a:p>
        </p:txBody>
      </p:sp>
      <p:pic>
        <p:nvPicPr>
          <p:cNvPr id="1026" name="Picture 2"/>
          <p:cNvPicPr>
            <a:picLocks noChangeAspect="1" noChangeArrowheads="1"/>
          </p:cNvPicPr>
          <p:nvPr/>
        </p:nvPicPr>
        <p:blipFill>
          <a:blip r:embed="rId4" cstate="print"/>
          <a:srcRect/>
          <a:stretch>
            <a:fillRect/>
          </a:stretch>
        </p:blipFill>
        <p:spPr bwMode="auto">
          <a:xfrm>
            <a:off x="755576" y="5805264"/>
            <a:ext cx="3181350" cy="876300"/>
          </a:xfrm>
          <a:prstGeom prst="rect">
            <a:avLst/>
          </a:prstGeom>
          <a:noFill/>
          <a:ln w="9525">
            <a:noFill/>
            <a:miter lim="800000"/>
            <a:headEnd/>
            <a:tailEnd/>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3800" y="2286000"/>
            <a:ext cx="1183754" cy="106680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9B6DBB-0DDE-E13E-132D-DA07B4DB7614}"/>
              </a:ext>
            </a:extLst>
          </p:cNvPr>
          <p:cNvSpPr txBox="1"/>
          <p:nvPr/>
        </p:nvSpPr>
        <p:spPr>
          <a:xfrm>
            <a:off x="381000" y="533400"/>
            <a:ext cx="7924800" cy="4801314"/>
          </a:xfrm>
          <a:prstGeom prst="rect">
            <a:avLst/>
          </a:prstGeom>
          <a:noFill/>
        </p:spPr>
        <p:txBody>
          <a:bodyPr wrap="square" rtlCol="0">
            <a:spAutoFit/>
          </a:bodyPr>
          <a:lstStyle/>
          <a:p>
            <a:r>
              <a:rPr lang="en-US" dirty="0"/>
              <a:t>The height and width can be set specifically in CSS or it will be whatever the size of your content is. Your content is the main focus of the HTML element and can be text, images, links, etc.</a:t>
            </a:r>
          </a:p>
          <a:p>
            <a:endParaRPr lang="en-US" b="1" dirty="0"/>
          </a:p>
          <a:p>
            <a:r>
              <a:rPr lang="en-US" b="1" dirty="0"/>
              <a:t>PADDING</a:t>
            </a:r>
          </a:p>
          <a:p>
            <a:endParaRPr lang="en-US" dirty="0"/>
          </a:p>
          <a:p>
            <a:r>
              <a:rPr lang="en-US" b="1" dirty="0"/>
              <a:t>Padding </a:t>
            </a:r>
            <a:r>
              <a:rPr lang="en-US" dirty="0"/>
              <a:t>is the space around your content.</a:t>
            </a:r>
          </a:p>
          <a:p>
            <a:r>
              <a:rPr lang="en-US" dirty="0"/>
              <a:t> </a:t>
            </a:r>
          </a:p>
          <a:p>
            <a:pPr algn="l" fontAlgn="base"/>
            <a:r>
              <a:rPr lang="en-US" b="1" i="0" dirty="0">
                <a:effectLst/>
                <a:latin typeface="-apple-system"/>
              </a:rPr>
              <a:t>The Padding Property</a:t>
            </a:r>
          </a:p>
          <a:p>
            <a:pPr algn="l" fontAlgn="base"/>
            <a:r>
              <a:rPr lang="en-US" b="0" i="0" dirty="0">
                <a:solidFill>
                  <a:srgbClr val="0A0A23"/>
                </a:solidFill>
                <a:effectLst/>
                <a:latin typeface="Lato" panose="020B0604020202020204" pitchFamily="34" charset="0"/>
              </a:rPr>
              <a:t>But first, let's discuss the</a:t>
            </a:r>
            <a:r>
              <a:rPr lang="en-US" b="1" i="0" dirty="0">
                <a:solidFill>
                  <a:srgbClr val="0A0A23"/>
                </a:solidFill>
                <a:effectLst/>
                <a:latin typeface="inherit"/>
              </a:rPr>
              <a:t> practical uses</a:t>
            </a:r>
            <a:r>
              <a:rPr lang="en-US" b="0" i="0" dirty="0">
                <a:solidFill>
                  <a:srgbClr val="0A0A23"/>
                </a:solidFill>
                <a:effectLst/>
                <a:latin typeface="Lato" panose="020B0604020202020204" pitchFamily="34" charset="0"/>
              </a:rPr>
              <a:t> of the padding property. Then, we'll see how to use this property.</a:t>
            </a:r>
          </a:p>
          <a:p>
            <a:pPr algn="l" fontAlgn="base"/>
            <a:r>
              <a:rPr lang="en-US" b="0" i="0" dirty="0">
                <a:solidFill>
                  <a:srgbClr val="0A0A23"/>
                </a:solidFill>
                <a:effectLst/>
                <a:latin typeface="Lato" panose="020B0604020202020204" pitchFamily="34" charset="0"/>
              </a:rPr>
              <a:t>Generally, I use padding</a:t>
            </a:r>
            <a:r>
              <a:rPr lang="en-US" b="1" i="0" dirty="0">
                <a:solidFill>
                  <a:srgbClr val="0A0A23"/>
                </a:solidFill>
                <a:effectLst/>
                <a:latin typeface="inherit"/>
              </a:rPr>
              <a:t> </a:t>
            </a:r>
            <a:r>
              <a:rPr lang="en-US" b="0" i="0" dirty="0">
                <a:solidFill>
                  <a:srgbClr val="0A0A23"/>
                </a:solidFill>
                <a:effectLst/>
                <a:latin typeface="Lato" panose="020B0604020202020204" pitchFamily="34" charset="0"/>
              </a:rPr>
              <a:t>to put some space between contents. Look at this </a:t>
            </a:r>
            <a:r>
              <a:rPr lang="en-US" b="1" i="0" dirty="0">
                <a:solidFill>
                  <a:srgbClr val="0A0A23"/>
                </a:solidFill>
                <a:effectLst/>
                <a:latin typeface="inherit"/>
              </a:rPr>
              <a:t>navbar </a:t>
            </a:r>
            <a:r>
              <a:rPr lang="en-US" b="0" i="0" dirty="0">
                <a:solidFill>
                  <a:srgbClr val="0A0A23"/>
                </a:solidFill>
                <a:effectLst/>
                <a:latin typeface="Lato" panose="020B0604020202020204" pitchFamily="34" charset="0"/>
              </a:rPr>
              <a:t>👇</a:t>
            </a:r>
          </a:p>
          <a:p>
            <a:pPr algn="l" fontAlgn="base"/>
            <a:endParaRPr lang="en-US" b="0" i="0" dirty="0">
              <a:solidFill>
                <a:srgbClr val="0A0A23"/>
              </a:solidFill>
              <a:effectLst/>
              <a:latin typeface="Lato" panose="020B0604020202020204" pitchFamily="34" charset="0"/>
            </a:endParaRPr>
          </a:p>
          <a:p>
            <a:endParaRPr lang="en-US" dirty="0"/>
          </a:p>
          <a:p>
            <a:endParaRPr lang="en-US" dirty="0"/>
          </a:p>
          <a:p>
            <a:endParaRPr lang="en-IN" dirty="0"/>
          </a:p>
        </p:txBody>
      </p:sp>
      <p:pic>
        <p:nvPicPr>
          <p:cNvPr id="3" name="Picture 2">
            <a:extLst>
              <a:ext uri="{FF2B5EF4-FFF2-40B4-BE49-F238E27FC236}">
                <a16:creationId xmlns:a16="http://schemas.microsoft.com/office/drawing/2014/main" id="{270648B5-E8C4-E825-8D23-50DA8D45A7E5}"/>
              </a:ext>
            </a:extLst>
          </p:cNvPr>
          <p:cNvPicPr>
            <a:picLocks noChangeAspect="1"/>
          </p:cNvPicPr>
          <p:nvPr/>
        </p:nvPicPr>
        <p:blipFill>
          <a:blip r:embed="rId2"/>
          <a:stretch>
            <a:fillRect/>
          </a:stretch>
        </p:blipFill>
        <p:spPr>
          <a:xfrm>
            <a:off x="1600200" y="4191000"/>
            <a:ext cx="5791200" cy="2438400"/>
          </a:xfrm>
          <a:prstGeom prst="rect">
            <a:avLst/>
          </a:prstGeom>
        </p:spPr>
      </p:pic>
    </p:spTree>
    <p:extLst>
      <p:ext uri="{BB962C8B-B14F-4D97-AF65-F5344CB8AC3E}">
        <p14:creationId xmlns:p14="http://schemas.microsoft.com/office/powerpoint/2010/main" val="164386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A33660-60F3-5036-E263-16D8561603BA}"/>
              </a:ext>
            </a:extLst>
          </p:cNvPr>
          <p:cNvSpPr txBox="1"/>
          <p:nvPr/>
        </p:nvSpPr>
        <p:spPr>
          <a:xfrm>
            <a:off x="1066800" y="381000"/>
            <a:ext cx="6781800" cy="1754326"/>
          </a:xfrm>
          <a:prstGeom prst="rect">
            <a:avLst/>
          </a:prstGeom>
          <a:noFill/>
        </p:spPr>
        <p:txBody>
          <a:bodyPr wrap="square">
            <a:spAutoFit/>
          </a:bodyPr>
          <a:lstStyle/>
          <a:p>
            <a:pPr algn="l" fontAlgn="base"/>
            <a:r>
              <a:rPr lang="en-US" b="1" i="0" dirty="0">
                <a:effectLst/>
                <a:latin typeface="-apple-system"/>
              </a:rPr>
              <a:t>How to use the padding property in CSS</a:t>
            </a:r>
          </a:p>
          <a:p>
            <a:pPr algn="l" fontAlgn="base"/>
            <a:r>
              <a:rPr lang="en-US" b="0" i="0" dirty="0">
                <a:solidFill>
                  <a:srgbClr val="0A0A23"/>
                </a:solidFill>
                <a:effectLst/>
                <a:latin typeface="Lato" panose="020F0502020204030203" pitchFamily="34" charset="0"/>
              </a:rPr>
              <a:t>This is the </a:t>
            </a:r>
            <a:r>
              <a:rPr lang="en-US" b="1" i="0" dirty="0">
                <a:solidFill>
                  <a:srgbClr val="0A0A23"/>
                </a:solidFill>
                <a:effectLst/>
                <a:latin typeface="inherit"/>
              </a:rPr>
              <a:t>shorthand </a:t>
            </a:r>
            <a:r>
              <a:rPr lang="en-US" b="0" i="0" dirty="0">
                <a:solidFill>
                  <a:srgbClr val="0A0A23"/>
                </a:solidFill>
                <a:effectLst/>
                <a:latin typeface="Lato" panose="020F0502020204030203" pitchFamily="34" charset="0"/>
              </a:rPr>
              <a:t>of the four padding properties:</a:t>
            </a:r>
          </a:p>
          <a:p>
            <a:pPr algn="l" fontAlgn="base">
              <a:buFont typeface="Arial" panose="020B0604020202020204" pitchFamily="34" charset="0"/>
              <a:buChar char="•"/>
            </a:pPr>
            <a:r>
              <a:rPr lang="en-US" b="0" i="0" dirty="0">
                <a:solidFill>
                  <a:srgbClr val="0A0A23"/>
                </a:solidFill>
                <a:effectLst/>
                <a:latin typeface="inherit"/>
              </a:rPr>
              <a:t>padding-top</a:t>
            </a:r>
          </a:p>
          <a:p>
            <a:pPr algn="l" fontAlgn="base">
              <a:buFont typeface="Arial" panose="020B0604020202020204" pitchFamily="34" charset="0"/>
              <a:buChar char="•"/>
            </a:pPr>
            <a:r>
              <a:rPr lang="en-US" b="0" i="0" dirty="0">
                <a:solidFill>
                  <a:srgbClr val="0A0A23"/>
                </a:solidFill>
                <a:effectLst/>
                <a:latin typeface="inherit"/>
              </a:rPr>
              <a:t>padding-right</a:t>
            </a:r>
          </a:p>
          <a:p>
            <a:pPr algn="l" fontAlgn="base">
              <a:buFont typeface="Arial" panose="020B0604020202020204" pitchFamily="34" charset="0"/>
              <a:buChar char="•"/>
            </a:pPr>
            <a:r>
              <a:rPr lang="en-US" b="0" i="0" dirty="0">
                <a:solidFill>
                  <a:srgbClr val="0A0A23"/>
                </a:solidFill>
                <a:effectLst/>
                <a:latin typeface="inherit"/>
              </a:rPr>
              <a:t>padding-bottom</a:t>
            </a:r>
          </a:p>
          <a:p>
            <a:pPr algn="l" fontAlgn="base">
              <a:buFont typeface="Arial" panose="020B0604020202020204" pitchFamily="34" charset="0"/>
              <a:buChar char="•"/>
            </a:pPr>
            <a:r>
              <a:rPr lang="en-US" b="0" i="0" dirty="0">
                <a:solidFill>
                  <a:srgbClr val="0A0A23"/>
                </a:solidFill>
                <a:effectLst/>
                <a:latin typeface="inherit"/>
              </a:rPr>
              <a:t>padding-left</a:t>
            </a:r>
          </a:p>
        </p:txBody>
      </p:sp>
      <p:pic>
        <p:nvPicPr>
          <p:cNvPr id="4" name="Picture 3">
            <a:extLst>
              <a:ext uri="{FF2B5EF4-FFF2-40B4-BE49-F238E27FC236}">
                <a16:creationId xmlns:a16="http://schemas.microsoft.com/office/drawing/2014/main" id="{57A8CAC2-A803-E8A7-8C37-39B9D82D3EDA}"/>
              </a:ext>
            </a:extLst>
          </p:cNvPr>
          <p:cNvPicPr>
            <a:picLocks noChangeAspect="1"/>
          </p:cNvPicPr>
          <p:nvPr/>
        </p:nvPicPr>
        <p:blipFill>
          <a:blip r:embed="rId2"/>
          <a:stretch>
            <a:fillRect/>
          </a:stretch>
        </p:blipFill>
        <p:spPr>
          <a:xfrm>
            <a:off x="609600" y="2667000"/>
            <a:ext cx="7467600" cy="3498566"/>
          </a:xfrm>
          <a:prstGeom prst="rect">
            <a:avLst/>
          </a:prstGeom>
        </p:spPr>
      </p:pic>
    </p:spTree>
    <p:extLst>
      <p:ext uri="{BB962C8B-B14F-4D97-AF65-F5344CB8AC3E}">
        <p14:creationId xmlns:p14="http://schemas.microsoft.com/office/powerpoint/2010/main" val="519598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715A20-1D9F-118C-394C-10C70ABED6AD}"/>
              </a:ext>
            </a:extLst>
          </p:cNvPr>
          <p:cNvSpPr txBox="1"/>
          <p:nvPr/>
        </p:nvSpPr>
        <p:spPr>
          <a:xfrm>
            <a:off x="228600" y="304800"/>
            <a:ext cx="8001000" cy="1754326"/>
          </a:xfrm>
          <a:prstGeom prst="rect">
            <a:avLst/>
          </a:prstGeom>
          <a:noFill/>
        </p:spPr>
        <p:txBody>
          <a:bodyPr wrap="square">
            <a:spAutoFit/>
          </a:bodyPr>
          <a:lstStyle/>
          <a:p>
            <a:pPr algn="l" fontAlgn="base"/>
            <a:r>
              <a:rPr lang="en-US" b="1" i="0" dirty="0">
                <a:effectLst/>
                <a:latin typeface="-apple-system"/>
              </a:rPr>
              <a:t>2nd box-model layer: Padding</a:t>
            </a:r>
          </a:p>
          <a:p>
            <a:pPr algn="l" fontAlgn="base"/>
            <a:r>
              <a:rPr lang="en-US" b="0" i="0" dirty="0">
                <a:solidFill>
                  <a:srgbClr val="0A0A23"/>
                </a:solidFill>
                <a:effectLst/>
                <a:latin typeface="Lato" panose="020F0502020204030203" pitchFamily="34" charset="0"/>
              </a:rPr>
              <a:t>The next layer of the CSS box model is the </a:t>
            </a:r>
            <a:r>
              <a:rPr lang="en-US" b="1" i="0" dirty="0">
                <a:solidFill>
                  <a:srgbClr val="0A0A23"/>
                </a:solidFill>
                <a:effectLst/>
                <a:latin typeface="inherit"/>
              </a:rPr>
              <a:t>padding </a:t>
            </a:r>
            <a:r>
              <a:rPr lang="en-US" b="0" i="0" dirty="0">
                <a:solidFill>
                  <a:srgbClr val="0A0A23"/>
                </a:solidFill>
                <a:effectLst/>
                <a:latin typeface="Lato" panose="020F0502020204030203" pitchFamily="34" charset="0"/>
              </a:rPr>
              <a:t>layer. It wraps our content like this 👇</a:t>
            </a:r>
          </a:p>
          <a:p>
            <a:pPr algn="l" fontAlgn="base"/>
            <a:endParaRPr lang="en-US" b="0" i="0" dirty="0">
              <a:solidFill>
                <a:srgbClr val="0A0A23"/>
              </a:solidFill>
              <a:effectLst/>
              <a:latin typeface="Lato" panose="020F0502020204030203" pitchFamily="34" charset="0"/>
            </a:endParaRPr>
          </a:p>
          <a:p>
            <a:br>
              <a:rPr lang="en-US" dirty="0"/>
            </a:br>
            <a:endParaRPr lang="en-IN" dirty="0"/>
          </a:p>
        </p:txBody>
      </p:sp>
      <p:pic>
        <p:nvPicPr>
          <p:cNvPr id="4098" name="Picture 2" descr="Same cute cat image above with padding around it">
            <a:extLst>
              <a:ext uri="{FF2B5EF4-FFF2-40B4-BE49-F238E27FC236}">
                <a16:creationId xmlns:a16="http://schemas.microsoft.com/office/drawing/2014/main" id="{8BD94613-58AE-ABA3-00D0-EC34633C8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9" y="1495426"/>
            <a:ext cx="7739061" cy="27367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76A92E-D8FE-D76E-B0D0-A51DDBDBA27D}"/>
              </a:ext>
            </a:extLst>
          </p:cNvPr>
          <p:cNvSpPr txBox="1"/>
          <p:nvPr/>
        </p:nvSpPr>
        <p:spPr>
          <a:xfrm>
            <a:off x="2664391" y="5333698"/>
            <a:ext cx="3400143" cy="646331"/>
          </a:xfrm>
          <a:prstGeom prst="rect">
            <a:avLst/>
          </a:prstGeom>
          <a:noFill/>
        </p:spPr>
        <p:txBody>
          <a:bodyPr wrap="square">
            <a:spAutoFit/>
          </a:bodyPr>
          <a:lstStyle/>
          <a:p>
            <a:r>
              <a:rPr lang="en-US" b="1" i="0" dirty="0">
                <a:effectLst/>
                <a:latin typeface="Lato" panose="020F0502020204030203" pitchFamily="34" charset="0"/>
              </a:rPr>
              <a:t>2nd layer of the box model: padding</a:t>
            </a:r>
            <a:endParaRPr lang="en-IN" dirty="0"/>
          </a:p>
        </p:txBody>
      </p:sp>
    </p:spTree>
    <p:extLst>
      <p:ext uri="{BB962C8B-B14F-4D97-AF65-F5344CB8AC3E}">
        <p14:creationId xmlns:p14="http://schemas.microsoft.com/office/powerpoint/2010/main" val="814098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avbar with padding">
            <a:extLst>
              <a:ext uri="{FF2B5EF4-FFF2-40B4-BE49-F238E27FC236}">
                <a16:creationId xmlns:a16="http://schemas.microsoft.com/office/drawing/2014/main" id="{D72E9640-8752-8986-F820-0878E9CE4A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1"/>
            <a:ext cx="78486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D2D9CDC6-86F5-15CA-93B2-58300FD374AB}"/>
              </a:ext>
            </a:extLst>
          </p:cNvPr>
          <p:cNvPicPr>
            <a:picLocks noChangeAspect="1"/>
          </p:cNvPicPr>
          <p:nvPr/>
        </p:nvPicPr>
        <p:blipFill>
          <a:blip r:embed="rId3"/>
          <a:stretch>
            <a:fillRect/>
          </a:stretch>
        </p:blipFill>
        <p:spPr>
          <a:xfrm>
            <a:off x="381000" y="3733800"/>
            <a:ext cx="7848600" cy="2819400"/>
          </a:xfrm>
          <a:prstGeom prst="rect">
            <a:avLst/>
          </a:prstGeom>
        </p:spPr>
      </p:pic>
    </p:spTree>
    <p:extLst>
      <p:ext uri="{BB962C8B-B14F-4D97-AF65-F5344CB8AC3E}">
        <p14:creationId xmlns:p14="http://schemas.microsoft.com/office/powerpoint/2010/main" val="1255866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BB6D5C-5704-2B71-3B83-709E769C6CAA}"/>
              </a:ext>
            </a:extLst>
          </p:cNvPr>
          <p:cNvSpPr/>
          <p:nvPr/>
        </p:nvSpPr>
        <p:spPr>
          <a:xfrm>
            <a:off x="308992" y="517901"/>
            <a:ext cx="8136904" cy="400110"/>
          </a:xfrm>
          <a:prstGeom prst="rect">
            <a:avLst/>
          </a:prstGeom>
        </p:spPr>
        <p:txBody>
          <a:bodyPr wrap="square">
            <a:spAutoFit/>
          </a:bodyPr>
          <a:lstStyle/>
          <a:p>
            <a:pPr algn="ctr" fontAlgn="base"/>
            <a:r>
              <a:rPr lang="en-US" sz="2000" b="1" dirty="0">
                <a:latin typeface="Century Gothic" pitchFamily="34" charset="0"/>
              </a:rPr>
              <a:t>CSS Border</a:t>
            </a:r>
          </a:p>
        </p:txBody>
      </p:sp>
      <p:sp>
        <p:nvSpPr>
          <p:cNvPr id="3" name="Rectangle 2">
            <a:extLst>
              <a:ext uri="{FF2B5EF4-FFF2-40B4-BE49-F238E27FC236}">
                <a16:creationId xmlns:a16="http://schemas.microsoft.com/office/drawing/2014/main" id="{4568D7F8-0FF5-BBC2-CFAB-50615B8CDC2A}"/>
              </a:ext>
            </a:extLst>
          </p:cNvPr>
          <p:cNvSpPr/>
          <p:nvPr/>
        </p:nvSpPr>
        <p:spPr>
          <a:xfrm>
            <a:off x="381000" y="1690062"/>
            <a:ext cx="7992888" cy="3477875"/>
          </a:xfrm>
          <a:prstGeom prst="rect">
            <a:avLst/>
          </a:prstGeom>
        </p:spPr>
        <p:txBody>
          <a:bodyPr wrap="square">
            <a:spAutoFit/>
          </a:bodyPr>
          <a:lstStyle/>
          <a:p>
            <a:pPr fontAlgn="base"/>
            <a:r>
              <a:rPr lang="en-US" sz="2000" b="1" dirty="0">
                <a:latin typeface="Century Gothic" pitchFamily="34" charset="0"/>
              </a:rPr>
              <a:t>CSS Border Properties</a:t>
            </a:r>
          </a:p>
          <a:p>
            <a:pPr fontAlgn="base"/>
            <a:endParaRPr lang="en-US" sz="2000" b="1" dirty="0">
              <a:latin typeface="Century Gothic" pitchFamily="34" charset="0"/>
            </a:endParaRPr>
          </a:p>
          <a:p>
            <a:pPr fontAlgn="base"/>
            <a:r>
              <a:rPr lang="en-US" sz="2000" dirty="0">
                <a:latin typeface="Century Gothic" pitchFamily="34" charset="0"/>
              </a:rPr>
              <a:t>The CSS border properties allow you to define the border area of an element's box.</a:t>
            </a:r>
          </a:p>
          <a:p>
            <a:pPr fontAlgn="base"/>
            <a:endParaRPr lang="en-US" sz="2000" dirty="0">
              <a:latin typeface="Century Gothic" pitchFamily="34" charset="0"/>
            </a:endParaRPr>
          </a:p>
          <a:p>
            <a:pPr fontAlgn="base"/>
            <a:r>
              <a:rPr lang="en-US" sz="2000" dirty="0">
                <a:latin typeface="Century Gothic" pitchFamily="34" charset="0"/>
              </a:rPr>
              <a:t>Borders appear directly between the margin and padding of an element. The border can either be a predefined style like, solid line, dotted line, double line, etc. or </a:t>
            </a:r>
            <a:r>
              <a:rPr lang="en-US" sz="2000" dirty="0">
                <a:latin typeface="Century Gothic" pitchFamily="34" charset="0"/>
                <a:hlinkClick r:id="rId2"/>
              </a:rPr>
              <a:t>an image</a:t>
            </a:r>
            <a:r>
              <a:rPr lang="en-US" sz="2000" dirty="0">
                <a:latin typeface="Century Gothic" pitchFamily="34" charset="0"/>
              </a:rPr>
              <a:t>.</a:t>
            </a:r>
          </a:p>
          <a:p>
            <a:pPr fontAlgn="base"/>
            <a:endParaRPr lang="en-US" sz="2000" dirty="0">
              <a:latin typeface="Century Gothic" pitchFamily="34" charset="0"/>
            </a:endParaRPr>
          </a:p>
          <a:p>
            <a:pPr fontAlgn="base"/>
            <a:r>
              <a:rPr lang="en-US" sz="2000" dirty="0">
                <a:latin typeface="Century Gothic" pitchFamily="34" charset="0"/>
              </a:rPr>
              <a:t>The following section describes how to set the style, color, and width of the border.</a:t>
            </a:r>
          </a:p>
        </p:txBody>
      </p:sp>
    </p:spTree>
    <p:extLst>
      <p:ext uri="{BB962C8B-B14F-4D97-AF65-F5344CB8AC3E}">
        <p14:creationId xmlns:p14="http://schemas.microsoft.com/office/powerpoint/2010/main" val="2347136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F349522-2B19-E52E-330C-16B575CDF630}"/>
              </a:ext>
            </a:extLst>
          </p:cNvPr>
          <p:cNvSpPr txBox="1"/>
          <p:nvPr/>
        </p:nvSpPr>
        <p:spPr>
          <a:xfrm>
            <a:off x="457200" y="304800"/>
            <a:ext cx="7848600" cy="609600"/>
          </a:xfrm>
          <a:prstGeom prst="rect">
            <a:avLst/>
          </a:prstGeom>
          <a:noFill/>
        </p:spPr>
        <p:txBody>
          <a:bodyPr wrap="square" rtlCol="0">
            <a:spAutoFit/>
          </a:bodyPr>
          <a:lstStyle/>
          <a:p>
            <a:endParaRPr lang="en-IN" dirty="0"/>
          </a:p>
        </p:txBody>
      </p:sp>
      <p:sp>
        <p:nvSpPr>
          <p:cNvPr id="15" name="TextBox 14">
            <a:extLst>
              <a:ext uri="{FF2B5EF4-FFF2-40B4-BE49-F238E27FC236}">
                <a16:creationId xmlns:a16="http://schemas.microsoft.com/office/drawing/2014/main" id="{3B0D2AAA-AF3B-1EB9-6985-AF617D3FC6BA}"/>
              </a:ext>
            </a:extLst>
          </p:cNvPr>
          <p:cNvSpPr txBox="1"/>
          <p:nvPr/>
        </p:nvSpPr>
        <p:spPr>
          <a:xfrm>
            <a:off x="457200" y="304800"/>
            <a:ext cx="7924800" cy="1200329"/>
          </a:xfrm>
          <a:prstGeom prst="rect">
            <a:avLst/>
          </a:prstGeom>
          <a:noFill/>
        </p:spPr>
        <p:txBody>
          <a:bodyPr wrap="square">
            <a:spAutoFit/>
          </a:bodyPr>
          <a:lstStyle/>
          <a:p>
            <a:r>
              <a:rPr lang="en-US" b="1" i="0" dirty="0">
                <a:solidFill>
                  <a:srgbClr val="374151"/>
                </a:solidFill>
                <a:effectLst/>
                <a:latin typeface="Söhne"/>
              </a:rPr>
              <a:t>BORDER</a:t>
            </a:r>
          </a:p>
          <a:p>
            <a:r>
              <a:rPr lang="en-US" b="0" i="0" dirty="0">
                <a:solidFill>
                  <a:srgbClr val="374151"/>
                </a:solidFill>
                <a:effectLst/>
                <a:latin typeface="Söhne"/>
              </a:rPr>
              <a:t>CSS border properties allow you to control the appearance of an element's border. Some of the most commonly used border properties include:</a:t>
            </a:r>
          </a:p>
          <a:p>
            <a:endParaRPr lang="en-IN" dirty="0"/>
          </a:p>
        </p:txBody>
      </p:sp>
      <p:sp>
        <p:nvSpPr>
          <p:cNvPr id="21" name="TextBox 20">
            <a:extLst>
              <a:ext uri="{FF2B5EF4-FFF2-40B4-BE49-F238E27FC236}">
                <a16:creationId xmlns:a16="http://schemas.microsoft.com/office/drawing/2014/main" id="{7858616B-6484-F097-00AC-A964A4F609F8}"/>
              </a:ext>
            </a:extLst>
          </p:cNvPr>
          <p:cNvSpPr txBox="1"/>
          <p:nvPr/>
        </p:nvSpPr>
        <p:spPr>
          <a:xfrm>
            <a:off x="457200" y="2362200"/>
            <a:ext cx="8077200" cy="4801314"/>
          </a:xfrm>
          <a:prstGeom prst="rect">
            <a:avLst/>
          </a:prstGeom>
          <a:noFill/>
        </p:spPr>
        <p:txBody>
          <a:bodyPr wrap="square">
            <a:spAutoFit/>
          </a:bodyPr>
          <a:lstStyle/>
          <a:p>
            <a:pPr marL="285750" indent="-285750">
              <a:buFont typeface="Arial" panose="020B0604020202020204" pitchFamily="34" charset="0"/>
              <a:buChar char="•"/>
            </a:pPr>
            <a:r>
              <a:rPr lang="en-US" b="1" dirty="0"/>
              <a:t>border-width</a:t>
            </a:r>
            <a:r>
              <a:rPr lang="en-US" dirty="0"/>
              <a:t>: sets the width of the border.</a:t>
            </a:r>
          </a:p>
          <a:p>
            <a:pPr marL="285750" indent="-285750">
              <a:buFont typeface="Arial" panose="020B0604020202020204" pitchFamily="34" charset="0"/>
              <a:buChar char="•"/>
            </a:pPr>
            <a:r>
              <a:rPr lang="en-US" b="1" dirty="0"/>
              <a:t>border-style</a:t>
            </a:r>
            <a:r>
              <a:rPr lang="en-US" dirty="0"/>
              <a:t>: sets the style of the border. Possible values include solid, dotted, dashed, double, and groove, among others.</a:t>
            </a:r>
          </a:p>
          <a:p>
            <a:pPr marL="285750" indent="-285750">
              <a:buFont typeface="Arial" panose="020B0604020202020204" pitchFamily="34" charset="0"/>
              <a:buChar char="•"/>
            </a:pPr>
            <a:r>
              <a:rPr lang="en-US" b="1" dirty="0"/>
              <a:t>border-color</a:t>
            </a:r>
            <a:r>
              <a:rPr lang="en-US" dirty="0"/>
              <a:t>: sets the color of the border.</a:t>
            </a:r>
          </a:p>
          <a:p>
            <a:pPr marL="285750" indent="-285750">
              <a:buFont typeface="Arial" panose="020B0604020202020204" pitchFamily="34" charset="0"/>
              <a:buChar char="•"/>
            </a:pPr>
            <a:r>
              <a:rPr lang="en-US" b="1" dirty="0"/>
              <a:t>border-radius</a:t>
            </a:r>
            <a:r>
              <a:rPr lang="en-US" dirty="0"/>
              <a:t>: sets the radius of the border's corners.</a:t>
            </a:r>
          </a:p>
          <a:p>
            <a:pPr marL="285750" indent="-285750">
              <a:buFont typeface="Arial" panose="020B0604020202020204" pitchFamily="34" charset="0"/>
              <a:buChar char="•"/>
            </a:pPr>
            <a:r>
              <a:rPr lang="en-US" b="1" dirty="0"/>
              <a:t>border-collapse</a:t>
            </a:r>
            <a:r>
              <a:rPr lang="en-US" dirty="0"/>
              <a:t>: sets whether the table borders should be collapsed into a single border or separated.</a:t>
            </a:r>
          </a:p>
          <a:p>
            <a:pPr marL="285750" indent="-285750">
              <a:buFont typeface="Arial" panose="020B0604020202020204" pitchFamily="34" charset="0"/>
              <a:buChar char="•"/>
            </a:pPr>
            <a:r>
              <a:rPr lang="en-US" b="1" dirty="0"/>
              <a:t>border-spacing</a:t>
            </a:r>
            <a:r>
              <a:rPr lang="en-US" dirty="0"/>
              <a:t>: sets the spacing between the cells in a table.</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IN" dirty="0"/>
          </a:p>
        </p:txBody>
      </p:sp>
      <p:sp>
        <p:nvSpPr>
          <p:cNvPr id="23" name="Rectangle 15">
            <a:extLst>
              <a:ext uri="{FF2B5EF4-FFF2-40B4-BE49-F238E27FC236}">
                <a16:creationId xmlns:a16="http://schemas.microsoft.com/office/drawing/2014/main" id="{B761F418-33A3-B4B5-FB18-39EF7683684C}"/>
              </a:ext>
            </a:extLst>
          </p:cNvPr>
          <p:cNvSpPr>
            <a:spLocks noChangeArrowheads="1"/>
          </p:cNvSpPr>
          <p:nvPr/>
        </p:nvSpPr>
        <p:spPr bwMode="auto">
          <a:xfrm>
            <a:off x="609600" y="5105400"/>
            <a:ext cx="7772400" cy="73866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74151"/>
                </a:solidFill>
                <a:effectLst/>
                <a:latin typeface="Söhne"/>
              </a:rPr>
              <a:t>You can also use the shorthand property </a:t>
            </a:r>
            <a:r>
              <a:rPr kumimoji="0" lang="en-US" altLang="en-US" b="1" i="0" u="none" strike="noStrike" cap="none" normalizeH="0" baseline="0" dirty="0">
                <a:ln>
                  <a:noFill/>
                </a:ln>
                <a:solidFill>
                  <a:srgbClr val="374151"/>
                </a:solidFill>
                <a:effectLst/>
                <a:latin typeface="Söhne Mono"/>
              </a:rPr>
              <a:t>border</a:t>
            </a:r>
            <a:r>
              <a:rPr kumimoji="0" lang="en-US" altLang="en-US" sz="1200" b="0" i="0" u="none" strike="noStrike" cap="none" normalizeH="0" baseline="0" dirty="0">
                <a:ln>
                  <a:noFill/>
                </a:ln>
                <a:solidFill>
                  <a:srgbClr val="374151"/>
                </a:solidFill>
                <a:effectLst/>
                <a:latin typeface="Söhne"/>
              </a:rPr>
              <a:t> to set all of the above properties at once, in the order: width, style, color.</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74151"/>
                </a:solidFill>
                <a:effectLst/>
                <a:latin typeface="Söhne"/>
              </a:rPr>
              <a:t>You can apply these properties to any HTML element and make it look more attractive and user-friendly.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0089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4BA273F-C5C0-008F-E754-0F3D79A252FB}"/>
              </a:ext>
            </a:extLst>
          </p:cNvPr>
          <p:cNvSpPr>
            <a:spLocks noChangeArrowheads="1"/>
          </p:cNvSpPr>
          <p:nvPr/>
        </p:nvSpPr>
        <p:spPr bwMode="auto">
          <a:xfrm>
            <a:off x="228600" y="682824"/>
            <a:ext cx="8153400" cy="3656364"/>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fontAlgn="base">
              <a:spcBef>
                <a:spcPct val="0"/>
              </a:spcBef>
              <a:spcAft>
                <a:spcPct val="0"/>
              </a:spcAft>
            </a:pPr>
            <a:r>
              <a:rPr lang="en-US" sz="2000" b="1" dirty="0">
                <a:solidFill>
                  <a:srgbClr val="262626"/>
                </a:solidFill>
                <a:latin typeface="Century Gothic" pitchFamily="34" charset="0"/>
                <a:cs typeface="Arial" pitchFamily="34" charset="0"/>
              </a:rPr>
              <a:t>Understanding the Different Border Styles</a:t>
            </a:r>
          </a:p>
          <a:p>
            <a:pPr fontAlgn="base">
              <a:spcBef>
                <a:spcPct val="0"/>
              </a:spcBef>
              <a:spcAft>
                <a:spcPct val="0"/>
              </a:spcAft>
            </a:pPr>
            <a:endParaRPr lang="en-US" sz="2000" b="1" dirty="0">
              <a:solidFill>
                <a:srgbClr val="262626"/>
              </a:solidFill>
              <a:latin typeface="Century Gothic" pitchFamily="34" charset="0"/>
              <a:cs typeface="Arial" pitchFamily="34" charset="0"/>
            </a:endParaRPr>
          </a:p>
          <a:p>
            <a:pPr eaLnBrk="0" fontAlgn="base" hangingPunct="0">
              <a:spcBef>
                <a:spcPct val="0"/>
              </a:spcBef>
              <a:spcAft>
                <a:spcPct val="0"/>
              </a:spcAft>
            </a:pPr>
            <a:r>
              <a:rPr lang="en-US" sz="2000" dirty="0">
                <a:solidFill>
                  <a:srgbClr val="414141"/>
                </a:solidFill>
                <a:latin typeface="Century Gothic" pitchFamily="34" charset="0"/>
                <a:cs typeface="Arial" pitchFamily="34" charset="0"/>
              </a:rPr>
              <a:t>The </a:t>
            </a:r>
            <a:r>
              <a:rPr lang="en-US" sz="2000" dirty="0">
                <a:solidFill>
                  <a:srgbClr val="1DB79F"/>
                </a:solidFill>
                <a:latin typeface="Century Gothic" pitchFamily="34" charset="0"/>
                <a:cs typeface="Arial" pitchFamily="34" charset="0"/>
                <a:hlinkClick r:id="rId2"/>
              </a:rPr>
              <a:t>border-style</a:t>
            </a:r>
            <a:r>
              <a:rPr lang="en-US" sz="2000" dirty="0">
                <a:solidFill>
                  <a:srgbClr val="414141"/>
                </a:solidFill>
                <a:latin typeface="Century Gothic" pitchFamily="34" charset="0"/>
                <a:cs typeface="Arial" pitchFamily="34" charset="0"/>
              </a:rPr>
              <a:t> property sets the style of a box's border such as: </a:t>
            </a:r>
            <a:r>
              <a:rPr lang="en-US" sz="2000" dirty="0">
                <a:solidFill>
                  <a:srgbClr val="333333"/>
                </a:solidFill>
                <a:latin typeface="Century Gothic" pitchFamily="34" charset="0"/>
                <a:cs typeface="Arial" pitchFamily="34" charset="0"/>
              </a:rPr>
              <a:t>solid</a:t>
            </a:r>
            <a:r>
              <a:rPr lang="en-US" sz="2000" dirty="0">
                <a:solidFill>
                  <a:srgbClr val="414141"/>
                </a:solidFill>
                <a:latin typeface="Century Gothic" pitchFamily="34" charset="0"/>
                <a:cs typeface="Arial" pitchFamily="34" charset="0"/>
              </a:rPr>
              <a:t>, </a:t>
            </a:r>
            <a:r>
              <a:rPr lang="en-US" sz="2000" dirty="0">
                <a:solidFill>
                  <a:srgbClr val="333333"/>
                </a:solidFill>
                <a:latin typeface="Century Gothic" pitchFamily="34" charset="0"/>
                <a:cs typeface="Arial" pitchFamily="34" charset="0"/>
              </a:rPr>
              <a:t>dotted</a:t>
            </a:r>
            <a:r>
              <a:rPr lang="en-US" sz="2000" dirty="0">
                <a:solidFill>
                  <a:srgbClr val="414141"/>
                </a:solidFill>
                <a:latin typeface="Century Gothic" pitchFamily="34" charset="0"/>
                <a:cs typeface="Arial" pitchFamily="34" charset="0"/>
              </a:rPr>
              <a:t>, etc. It is a shorthand property for setting the line style for all four sides of the elements border.</a:t>
            </a:r>
          </a:p>
          <a:p>
            <a:pPr eaLnBrk="0" fontAlgn="base" hangingPunct="0">
              <a:spcBef>
                <a:spcPct val="0"/>
              </a:spcBef>
              <a:spcAft>
                <a:spcPct val="0"/>
              </a:spcAft>
            </a:pPr>
            <a:endParaRPr lang="en-US" sz="2000" dirty="0">
              <a:solidFill>
                <a:schemeClr val="tx1"/>
              </a:solidFill>
              <a:latin typeface="Century Gothic" pitchFamily="34" charset="0"/>
              <a:cs typeface="Arial" pitchFamily="34" charset="0"/>
            </a:endParaRPr>
          </a:p>
          <a:p>
            <a:pPr eaLnBrk="0" fontAlgn="base" hangingPunct="0">
              <a:spcBef>
                <a:spcPct val="0"/>
              </a:spcBef>
              <a:spcAft>
                <a:spcPct val="0"/>
              </a:spcAft>
            </a:pPr>
            <a:r>
              <a:rPr lang="en-US" sz="2000" dirty="0">
                <a:solidFill>
                  <a:srgbClr val="414141"/>
                </a:solidFill>
                <a:latin typeface="Century Gothic" pitchFamily="34" charset="0"/>
                <a:cs typeface="Arial" pitchFamily="34" charset="0"/>
              </a:rPr>
              <a:t>The </a:t>
            </a:r>
            <a:r>
              <a:rPr lang="en-US" sz="2000" dirty="0">
                <a:solidFill>
                  <a:srgbClr val="333333"/>
                </a:solidFill>
                <a:latin typeface="Century Gothic" pitchFamily="34" charset="0"/>
                <a:cs typeface="Arial" pitchFamily="34" charset="0"/>
              </a:rPr>
              <a:t>border-style</a:t>
            </a:r>
            <a:r>
              <a:rPr lang="en-US" sz="2000" dirty="0">
                <a:solidFill>
                  <a:srgbClr val="414141"/>
                </a:solidFill>
                <a:latin typeface="Century Gothic" pitchFamily="34" charset="0"/>
                <a:cs typeface="Arial" pitchFamily="34" charset="0"/>
              </a:rPr>
              <a:t> property can have the following values: </a:t>
            </a:r>
            <a:r>
              <a:rPr lang="en-US" sz="2000" dirty="0">
                <a:solidFill>
                  <a:srgbClr val="333333"/>
                </a:solidFill>
                <a:latin typeface="Century Gothic" pitchFamily="34" charset="0"/>
                <a:cs typeface="Arial" pitchFamily="34" charset="0"/>
              </a:rPr>
              <a:t>none</a:t>
            </a:r>
            <a:r>
              <a:rPr lang="en-US" sz="2000" dirty="0">
                <a:solidFill>
                  <a:srgbClr val="414141"/>
                </a:solidFill>
                <a:latin typeface="Century Gothic" pitchFamily="34" charset="0"/>
                <a:cs typeface="Arial" pitchFamily="34" charset="0"/>
              </a:rPr>
              <a:t>, </a:t>
            </a:r>
            <a:r>
              <a:rPr lang="en-US" sz="2000" dirty="0">
                <a:solidFill>
                  <a:srgbClr val="333333"/>
                </a:solidFill>
                <a:latin typeface="Century Gothic" pitchFamily="34" charset="0"/>
                <a:cs typeface="Arial" pitchFamily="34" charset="0"/>
              </a:rPr>
              <a:t>hidden</a:t>
            </a:r>
            <a:r>
              <a:rPr lang="en-US" sz="2000" dirty="0">
                <a:solidFill>
                  <a:srgbClr val="414141"/>
                </a:solidFill>
                <a:latin typeface="Century Gothic" pitchFamily="34" charset="0"/>
                <a:cs typeface="Arial" pitchFamily="34" charset="0"/>
              </a:rPr>
              <a:t>, </a:t>
            </a:r>
            <a:r>
              <a:rPr lang="en-US" sz="2000" dirty="0">
                <a:solidFill>
                  <a:srgbClr val="333333"/>
                </a:solidFill>
                <a:latin typeface="Century Gothic" pitchFamily="34" charset="0"/>
                <a:cs typeface="Arial" pitchFamily="34" charset="0"/>
              </a:rPr>
              <a:t>solid</a:t>
            </a:r>
            <a:r>
              <a:rPr lang="en-US" sz="2000" dirty="0">
                <a:solidFill>
                  <a:srgbClr val="414141"/>
                </a:solidFill>
                <a:latin typeface="Century Gothic" pitchFamily="34" charset="0"/>
                <a:cs typeface="Arial" pitchFamily="34" charset="0"/>
              </a:rPr>
              <a:t>, </a:t>
            </a:r>
            <a:r>
              <a:rPr lang="en-US" sz="2000" dirty="0">
                <a:solidFill>
                  <a:srgbClr val="333333"/>
                </a:solidFill>
                <a:latin typeface="Century Gothic" pitchFamily="34" charset="0"/>
                <a:cs typeface="Arial" pitchFamily="34" charset="0"/>
              </a:rPr>
              <a:t>dashed</a:t>
            </a:r>
            <a:r>
              <a:rPr lang="en-US" sz="2000" dirty="0">
                <a:solidFill>
                  <a:srgbClr val="414141"/>
                </a:solidFill>
                <a:latin typeface="Century Gothic" pitchFamily="34" charset="0"/>
                <a:cs typeface="Arial" pitchFamily="34" charset="0"/>
              </a:rPr>
              <a:t>, </a:t>
            </a:r>
            <a:r>
              <a:rPr lang="en-US" sz="2000" dirty="0">
                <a:solidFill>
                  <a:srgbClr val="333333"/>
                </a:solidFill>
                <a:latin typeface="Century Gothic" pitchFamily="34" charset="0"/>
                <a:cs typeface="Arial" pitchFamily="34" charset="0"/>
              </a:rPr>
              <a:t>dotted</a:t>
            </a:r>
            <a:r>
              <a:rPr lang="en-US" sz="2000" dirty="0">
                <a:solidFill>
                  <a:srgbClr val="414141"/>
                </a:solidFill>
                <a:latin typeface="Century Gothic" pitchFamily="34" charset="0"/>
                <a:cs typeface="Arial" pitchFamily="34" charset="0"/>
              </a:rPr>
              <a:t>, </a:t>
            </a:r>
            <a:r>
              <a:rPr lang="en-US" sz="2000" dirty="0">
                <a:solidFill>
                  <a:srgbClr val="333333"/>
                </a:solidFill>
                <a:latin typeface="Century Gothic" pitchFamily="34" charset="0"/>
                <a:cs typeface="Arial" pitchFamily="34" charset="0"/>
              </a:rPr>
              <a:t>double</a:t>
            </a:r>
            <a:r>
              <a:rPr lang="en-US" sz="2000" dirty="0">
                <a:solidFill>
                  <a:srgbClr val="414141"/>
                </a:solidFill>
                <a:latin typeface="Century Gothic" pitchFamily="34" charset="0"/>
                <a:cs typeface="Arial" pitchFamily="34" charset="0"/>
              </a:rPr>
              <a:t>, </a:t>
            </a:r>
            <a:r>
              <a:rPr lang="en-US" sz="2000" dirty="0">
                <a:solidFill>
                  <a:srgbClr val="333333"/>
                </a:solidFill>
                <a:latin typeface="Century Gothic" pitchFamily="34" charset="0"/>
                <a:cs typeface="Arial" pitchFamily="34" charset="0"/>
              </a:rPr>
              <a:t>inset</a:t>
            </a:r>
            <a:r>
              <a:rPr lang="en-US" sz="2000" dirty="0">
                <a:solidFill>
                  <a:srgbClr val="414141"/>
                </a:solidFill>
                <a:latin typeface="Century Gothic" pitchFamily="34" charset="0"/>
                <a:cs typeface="Arial" pitchFamily="34" charset="0"/>
              </a:rPr>
              <a:t>, </a:t>
            </a:r>
            <a:r>
              <a:rPr lang="en-US" sz="2000" dirty="0">
                <a:solidFill>
                  <a:srgbClr val="333333"/>
                </a:solidFill>
                <a:latin typeface="Century Gothic" pitchFamily="34" charset="0"/>
                <a:cs typeface="Arial" pitchFamily="34" charset="0"/>
              </a:rPr>
              <a:t>outset</a:t>
            </a:r>
            <a:r>
              <a:rPr lang="en-US" sz="2000" dirty="0">
                <a:solidFill>
                  <a:srgbClr val="414141"/>
                </a:solidFill>
                <a:latin typeface="Century Gothic" pitchFamily="34" charset="0"/>
                <a:cs typeface="Arial" pitchFamily="34" charset="0"/>
              </a:rPr>
              <a:t>, </a:t>
            </a:r>
            <a:r>
              <a:rPr lang="en-US" sz="2000" dirty="0">
                <a:solidFill>
                  <a:srgbClr val="333333"/>
                </a:solidFill>
                <a:latin typeface="Century Gothic" pitchFamily="34" charset="0"/>
                <a:cs typeface="Arial" pitchFamily="34" charset="0"/>
              </a:rPr>
              <a:t>groove</a:t>
            </a:r>
            <a:r>
              <a:rPr lang="en-US" sz="2000" dirty="0">
                <a:solidFill>
                  <a:srgbClr val="414141"/>
                </a:solidFill>
                <a:latin typeface="Century Gothic" pitchFamily="34" charset="0"/>
                <a:cs typeface="Arial" pitchFamily="34" charset="0"/>
              </a:rPr>
              <a:t>, and </a:t>
            </a:r>
            <a:r>
              <a:rPr lang="en-US" sz="2000" dirty="0">
                <a:solidFill>
                  <a:srgbClr val="333333"/>
                </a:solidFill>
                <a:latin typeface="Century Gothic" pitchFamily="34" charset="0"/>
                <a:cs typeface="Arial" pitchFamily="34" charset="0"/>
              </a:rPr>
              <a:t>ridge</a:t>
            </a:r>
            <a:r>
              <a:rPr lang="en-US" sz="2000" dirty="0">
                <a:solidFill>
                  <a:srgbClr val="414141"/>
                </a:solidFill>
                <a:latin typeface="Century Gothic" pitchFamily="34" charset="0"/>
                <a:cs typeface="Arial" pitchFamily="34" charset="0"/>
              </a:rPr>
              <a:t>. Now, let's take a look at the following illustration, it gives you a sense of the differences between the border style types.</a:t>
            </a:r>
            <a:endParaRPr lang="en-US" sz="2000" dirty="0">
              <a:solidFill>
                <a:schemeClr val="tx1"/>
              </a:solidFill>
              <a:latin typeface="Century Gothic" pitchFamily="34" charset="0"/>
              <a:cs typeface="Arial" pitchFamily="34" charset="0"/>
            </a:endParaRPr>
          </a:p>
        </p:txBody>
      </p:sp>
      <p:sp>
        <p:nvSpPr>
          <p:cNvPr id="3" name="Rectangle 2">
            <a:extLst>
              <a:ext uri="{FF2B5EF4-FFF2-40B4-BE49-F238E27FC236}">
                <a16:creationId xmlns:a16="http://schemas.microsoft.com/office/drawing/2014/main" id="{954156F7-D8AA-C7AA-9796-FA2F11801407}"/>
              </a:ext>
            </a:extLst>
          </p:cNvPr>
          <p:cNvSpPr/>
          <p:nvPr/>
        </p:nvSpPr>
        <p:spPr>
          <a:xfrm>
            <a:off x="533400" y="4411997"/>
            <a:ext cx="7696200" cy="2031325"/>
          </a:xfrm>
          <a:prstGeom prst="rect">
            <a:avLst/>
          </a:prstGeom>
        </p:spPr>
        <p:txBody>
          <a:bodyPr wrap="square">
            <a:spAutoFit/>
          </a:bodyPr>
          <a:lstStyle/>
          <a:p>
            <a:r>
              <a:rPr lang="en-US" dirty="0">
                <a:latin typeface="Century Gothic" pitchFamily="34" charset="0"/>
              </a:rPr>
              <a:t>h1 {</a:t>
            </a:r>
          </a:p>
          <a:p>
            <a:r>
              <a:rPr lang="en-US" dirty="0">
                <a:latin typeface="Century Gothic" pitchFamily="34" charset="0"/>
              </a:rPr>
              <a:t> border-style: dotted;</a:t>
            </a:r>
          </a:p>
          <a:p>
            <a:r>
              <a:rPr lang="en-US" dirty="0">
                <a:latin typeface="Century Gothic" pitchFamily="34" charset="0"/>
              </a:rPr>
              <a:t> } </a:t>
            </a:r>
          </a:p>
          <a:p>
            <a:endParaRPr lang="en-US" dirty="0">
              <a:latin typeface="Century Gothic" pitchFamily="34" charset="0"/>
            </a:endParaRPr>
          </a:p>
          <a:p>
            <a:r>
              <a:rPr lang="en-US" dirty="0">
                <a:latin typeface="Century Gothic" pitchFamily="34" charset="0"/>
              </a:rPr>
              <a:t>p {</a:t>
            </a:r>
          </a:p>
          <a:p>
            <a:r>
              <a:rPr lang="en-US" dirty="0">
                <a:latin typeface="Century Gothic" pitchFamily="34" charset="0"/>
              </a:rPr>
              <a:t> border-style: ridge;</a:t>
            </a:r>
          </a:p>
          <a:p>
            <a:r>
              <a:rPr lang="en-US" dirty="0">
                <a:latin typeface="Century Gothic" pitchFamily="34" charset="0"/>
              </a:rPr>
              <a:t> }</a:t>
            </a:r>
          </a:p>
        </p:txBody>
      </p:sp>
    </p:spTree>
    <p:extLst>
      <p:ext uri="{BB962C8B-B14F-4D97-AF65-F5344CB8AC3E}">
        <p14:creationId xmlns:p14="http://schemas.microsoft.com/office/powerpoint/2010/main" val="681033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4E72BE-D4F6-A9E5-E43B-014100A87649}"/>
              </a:ext>
            </a:extLst>
          </p:cNvPr>
          <p:cNvSpPr>
            <a:spLocks noChangeArrowheads="1"/>
          </p:cNvSpPr>
          <p:nvPr/>
        </p:nvSpPr>
        <p:spPr bwMode="auto">
          <a:xfrm>
            <a:off x="152400" y="313253"/>
            <a:ext cx="8077200" cy="283154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374151"/>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74151"/>
                </a:solidFill>
                <a:effectLst/>
                <a:latin typeface="Söhne"/>
              </a:rPr>
              <a:t>BORDER SHORT HAND PROPERTY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374151"/>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74151"/>
                </a:solidFill>
                <a:effectLst/>
                <a:latin typeface="Söhne"/>
              </a:rPr>
              <a:t>When using the </a:t>
            </a:r>
            <a:r>
              <a:rPr kumimoji="0" lang="en-US" altLang="en-US" sz="2000" b="1" i="0" u="none" strike="noStrike" cap="none" normalizeH="0" baseline="0" dirty="0">
                <a:ln>
                  <a:noFill/>
                </a:ln>
                <a:solidFill>
                  <a:srgbClr val="374151"/>
                </a:solidFill>
                <a:effectLst/>
                <a:latin typeface="Söhne Mono"/>
              </a:rPr>
              <a:t>border</a:t>
            </a:r>
            <a:r>
              <a:rPr kumimoji="0" lang="en-US" altLang="en-US" sz="2000" b="0" i="0" u="none" strike="noStrike" cap="none" normalizeH="0" baseline="0" dirty="0">
                <a:ln>
                  <a:noFill/>
                </a:ln>
                <a:solidFill>
                  <a:srgbClr val="374151"/>
                </a:solidFill>
                <a:effectLst/>
                <a:latin typeface="Söhne"/>
              </a:rPr>
              <a:t> property, the values for each of the individual properties should be specified in the order: width, style, color. For example:</a:t>
            </a:r>
            <a:endParaRPr kumimoji="0" lang="en-US" altLang="en-US" sz="2000" b="0" i="0" u="none" strike="noStrike" cap="none" normalizeH="0" baseline="0" dirty="0">
              <a:ln>
                <a:noFill/>
              </a:ln>
              <a:solidFill>
                <a:srgbClr val="374151"/>
              </a:solidFill>
              <a:effectLst/>
              <a:latin typeface="Söhne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374151"/>
                </a:solidFill>
                <a:effectLst/>
                <a:latin typeface="Söhne"/>
              </a:rPr>
            </a:br>
            <a:r>
              <a:rPr kumimoji="0" lang="en-US" altLang="en-US" sz="2000" b="0" i="0" u="none" strike="noStrike" cap="none" normalizeH="0" baseline="0" dirty="0">
                <a:ln>
                  <a:noFill/>
                </a:ln>
                <a:solidFill>
                  <a:srgbClr val="374151"/>
                </a:solidFill>
                <a:effectLst/>
                <a:latin typeface="Söhne"/>
              </a:rPr>
              <a:t>border: 2px solid pink;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E832866-4845-80FE-DD83-F807DA86A581}"/>
              </a:ext>
            </a:extLst>
          </p:cNvPr>
          <p:cNvSpPr txBox="1"/>
          <p:nvPr/>
        </p:nvSpPr>
        <p:spPr>
          <a:xfrm>
            <a:off x="152400" y="3124200"/>
            <a:ext cx="8229600" cy="3139321"/>
          </a:xfrm>
          <a:prstGeom prst="rect">
            <a:avLst/>
          </a:prstGeom>
          <a:noFill/>
        </p:spPr>
        <p:txBody>
          <a:bodyPr wrap="square" rtlCol="0">
            <a:spAutoFit/>
          </a:bodyPr>
          <a:lstStyle/>
          <a:p>
            <a:r>
              <a:rPr lang="en-US" dirty="0"/>
              <a:t>You can also use the border property to set the border on specific sides of an element, by using the following properties: border-top, border-right, border-bottom, border-left. For example:</a:t>
            </a:r>
          </a:p>
          <a:p>
            <a:endParaRPr lang="en-US" dirty="0"/>
          </a:p>
          <a:p>
            <a:endParaRPr lang="en-US" dirty="0"/>
          </a:p>
          <a:p>
            <a:r>
              <a:rPr lang="en-US" dirty="0"/>
              <a:t>border-top: 2px solid brown;</a:t>
            </a:r>
          </a:p>
          <a:p>
            <a:r>
              <a:rPr lang="en-US" dirty="0"/>
              <a:t>border-right: 3px </a:t>
            </a:r>
            <a:r>
              <a:rPr lang="en-US"/>
              <a:t>dotted orange;</a:t>
            </a:r>
            <a:endParaRPr lang="en-US" dirty="0"/>
          </a:p>
          <a:p>
            <a:r>
              <a:rPr lang="en-US" dirty="0"/>
              <a:t>border-bottom: 4px dashed green;</a:t>
            </a:r>
          </a:p>
          <a:p>
            <a:r>
              <a:rPr lang="en-US" dirty="0"/>
              <a:t>border-left: 5px solid purple;</a:t>
            </a:r>
          </a:p>
          <a:p>
            <a:endParaRPr lang="en-US" dirty="0"/>
          </a:p>
          <a:p>
            <a:endParaRPr lang="en-IN" dirty="0"/>
          </a:p>
        </p:txBody>
      </p:sp>
    </p:spTree>
    <p:extLst>
      <p:ext uri="{BB962C8B-B14F-4D97-AF65-F5344CB8AC3E}">
        <p14:creationId xmlns:p14="http://schemas.microsoft.com/office/powerpoint/2010/main" val="1369861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93CC02-F254-BE3B-1DFF-6C89082FEBED}"/>
              </a:ext>
            </a:extLst>
          </p:cNvPr>
          <p:cNvSpPr>
            <a:spLocks noChangeArrowheads="1"/>
          </p:cNvSpPr>
          <p:nvPr/>
        </p:nvSpPr>
        <p:spPr bwMode="auto">
          <a:xfrm>
            <a:off x="228599" y="457200"/>
            <a:ext cx="7696200" cy="178561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Söhne Mono"/>
              </a:rPr>
              <a:t>border-collapse</a:t>
            </a:r>
            <a:r>
              <a:rPr kumimoji="0" lang="en-US" altLang="en-US" sz="1200" b="0" i="0" u="none" strike="noStrike" cap="none" normalizeH="0" baseline="0" dirty="0">
                <a:ln>
                  <a:noFill/>
                </a:ln>
                <a:solidFill>
                  <a:srgbClr val="374151"/>
                </a:solidFill>
                <a:effectLst/>
                <a:latin typeface="Söhne"/>
              </a:rPr>
              <a:t>: sets whether the table borders should be collapsed into a single border or separated.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Söhne Mono"/>
              </a:rPr>
              <a:t>border-spacing</a:t>
            </a:r>
            <a:r>
              <a:rPr kumimoji="0" lang="en-US" altLang="en-US" sz="1200" b="0" i="0" u="none" strike="noStrike" cap="none" normalizeH="0" baseline="0" dirty="0">
                <a:ln>
                  <a:noFill/>
                </a:ln>
                <a:solidFill>
                  <a:srgbClr val="374151"/>
                </a:solidFill>
                <a:effectLst/>
                <a:latin typeface="Söhne"/>
              </a:rPr>
              <a:t>: sets the spacing between the cells in a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Söhne Mono"/>
              </a:rPr>
              <a:t>border-image</a:t>
            </a:r>
            <a:r>
              <a:rPr kumimoji="0" lang="en-US" altLang="en-US" sz="1200" b="0" i="0" u="none" strike="noStrike" cap="none" normalizeH="0" baseline="0" dirty="0">
                <a:ln>
                  <a:noFill/>
                </a:ln>
                <a:solidFill>
                  <a:srgbClr val="374151"/>
                </a:solidFill>
                <a:effectLst/>
                <a:latin typeface="Söhne"/>
              </a:rPr>
              <a:t>: sets an image as the border of an element.</a:t>
            </a:r>
          </a:p>
        </p:txBody>
      </p:sp>
      <p:sp>
        <p:nvSpPr>
          <p:cNvPr id="3" name="Rectangle 2">
            <a:extLst>
              <a:ext uri="{FF2B5EF4-FFF2-40B4-BE49-F238E27FC236}">
                <a16:creationId xmlns:a16="http://schemas.microsoft.com/office/drawing/2014/main" id="{0B29884B-A340-AF2E-8951-9A781A4A908F}"/>
              </a:ext>
            </a:extLst>
          </p:cNvPr>
          <p:cNvSpPr>
            <a:spLocks noChangeArrowheads="1"/>
          </p:cNvSpPr>
          <p:nvPr/>
        </p:nvSpPr>
        <p:spPr bwMode="auto">
          <a:xfrm rot="10800000" flipV="1">
            <a:off x="228600" y="2397691"/>
            <a:ext cx="7924800" cy="206261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74151"/>
                </a:solidFill>
                <a:effectLst/>
                <a:latin typeface="Söhne"/>
              </a:rPr>
              <a:t>You can also set the </a:t>
            </a:r>
            <a:r>
              <a:rPr kumimoji="0" lang="en-US" altLang="en-US" b="1" i="0" u="none" strike="noStrike" cap="none" normalizeH="0" baseline="0" dirty="0">
                <a:ln>
                  <a:noFill/>
                </a:ln>
                <a:solidFill>
                  <a:srgbClr val="374151"/>
                </a:solidFill>
                <a:effectLst/>
                <a:latin typeface="Söhne Mono"/>
              </a:rPr>
              <a:t>border</a:t>
            </a:r>
            <a:r>
              <a:rPr kumimoji="0" lang="en-US" altLang="en-US" sz="1200" b="0" i="0" u="none" strike="noStrike" cap="none" normalizeH="0" baseline="0" dirty="0">
                <a:ln>
                  <a:noFill/>
                </a:ln>
                <a:solidFill>
                  <a:srgbClr val="374151"/>
                </a:solidFill>
                <a:effectLst/>
                <a:latin typeface="Söhne"/>
              </a:rPr>
              <a:t> property on individual sides of an element using the following properties: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Söhne Mono"/>
              </a:rPr>
              <a:t>border-top</a:t>
            </a: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Söhne Mono"/>
              </a:rPr>
              <a:t>border-right</a:t>
            </a: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Söhne Mono"/>
              </a:rPr>
              <a:t>border-bottom</a:t>
            </a: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Söhne Mono"/>
              </a:rPr>
              <a:t>border-left</a:t>
            </a: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692B30E-C946-C05D-140F-699D39DBFE60}"/>
              </a:ext>
            </a:extLst>
          </p:cNvPr>
          <p:cNvSpPr>
            <a:spLocks noChangeArrowheads="1"/>
          </p:cNvSpPr>
          <p:nvPr/>
        </p:nvSpPr>
        <p:spPr bwMode="auto">
          <a:xfrm>
            <a:off x="402494" y="5410200"/>
            <a:ext cx="9144000" cy="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Söhne Mono"/>
              </a:rPr>
              <a:t>border-top-left-radius</a:t>
            </a:r>
            <a:r>
              <a:rPr kumimoji="0" lang="en-US" altLang="en-US" sz="1200" b="0" i="0" u="none" strike="noStrike" cap="none" normalizeH="0" baseline="0" dirty="0">
                <a:ln>
                  <a:noFill/>
                </a:ln>
                <a:solidFill>
                  <a:srgbClr val="37415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Söhne Mono"/>
              </a:rPr>
              <a:t>border-top-right-radius</a:t>
            </a:r>
            <a:r>
              <a:rPr kumimoji="0" lang="en-US" altLang="en-US" sz="1200" b="0" i="0" u="none" strike="noStrike" cap="none" normalizeH="0" baseline="0" dirty="0">
                <a:ln>
                  <a:noFill/>
                </a:ln>
                <a:solidFill>
                  <a:srgbClr val="37415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Söhne Mono"/>
              </a:rPr>
              <a:t>border-bottom-left-radius</a:t>
            </a:r>
            <a:r>
              <a:rPr kumimoji="0" lang="en-US" altLang="en-US" sz="1200" b="0" i="0" u="none" strike="noStrike" cap="none" normalizeH="0" baseline="0" dirty="0">
                <a:ln>
                  <a:noFill/>
                </a:ln>
                <a:solidFill>
                  <a:srgbClr val="37415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Söhne Mono"/>
              </a:rPr>
              <a:t>border-bottom-right-radius</a:t>
            </a:r>
            <a:r>
              <a:rPr kumimoji="0" lang="en-US" altLang="en-US" sz="1200" b="0" i="0" u="none" strike="noStrike" cap="none" normalizeH="0" baseline="0" dirty="0">
                <a:ln>
                  <a:noFill/>
                </a:ln>
                <a:solidFill>
                  <a:srgbClr val="37415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7409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090D92-094E-CF02-4DFE-9C866F39A399}"/>
              </a:ext>
            </a:extLst>
          </p:cNvPr>
          <p:cNvSpPr txBox="1"/>
          <p:nvPr/>
        </p:nvSpPr>
        <p:spPr>
          <a:xfrm>
            <a:off x="381000" y="76200"/>
            <a:ext cx="8153400" cy="1200329"/>
          </a:xfrm>
          <a:prstGeom prst="rect">
            <a:avLst/>
          </a:prstGeom>
          <a:noFill/>
        </p:spPr>
        <p:txBody>
          <a:bodyPr wrap="square">
            <a:spAutoFit/>
          </a:bodyPr>
          <a:lstStyle/>
          <a:p>
            <a:pPr algn="l" fontAlgn="base"/>
            <a:r>
              <a:rPr lang="en-US" b="1" i="0" dirty="0">
                <a:effectLst/>
                <a:latin typeface="-apple-system"/>
              </a:rPr>
              <a:t>How to use the border property in CSS</a:t>
            </a:r>
          </a:p>
          <a:p>
            <a:pPr algn="l" fontAlgn="base"/>
            <a:r>
              <a:rPr lang="en-US" b="0" i="0" dirty="0">
                <a:solidFill>
                  <a:srgbClr val="0A0A23"/>
                </a:solidFill>
                <a:effectLst/>
                <a:latin typeface="Lato" panose="020F0502020204030203" pitchFamily="34" charset="0"/>
              </a:rPr>
              <a:t>And remember, the </a:t>
            </a:r>
            <a:r>
              <a:rPr lang="en-US" b="1" i="0" dirty="0">
                <a:solidFill>
                  <a:srgbClr val="0A0A23"/>
                </a:solidFill>
                <a:effectLst/>
                <a:latin typeface="inherit"/>
              </a:rPr>
              <a:t>border </a:t>
            </a:r>
            <a:r>
              <a:rPr lang="en-US" b="0" i="0" dirty="0">
                <a:solidFill>
                  <a:srgbClr val="0A0A23"/>
                </a:solidFill>
                <a:effectLst/>
                <a:latin typeface="Lato" panose="020F0502020204030203" pitchFamily="34" charset="0"/>
              </a:rPr>
              <a:t>is the space added on top of our </a:t>
            </a:r>
            <a:r>
              <a:rPr lang="en-US" b="1" i="0" dirty="0">
                <a:solidFill>
                  <a:srgbClr val="0A0A23"/>
                </a:solidFill>
                <a:effectLst/>
                <a:latin typeface="inherit"/>
              </a:rPr>
              <a:t>main content + padding</a:t>
            </a:r>
            <a:r>
              <a:rPr lang="en-US" b="0" i="0" dirty="0">
                <a:solidFill>
                  <a:srgbClr val="0A0A23"/>
                </a:solidFill>
                <a:effectLst/>
                <a:latin typeface="Lato" panose="020F0502020204030203" pitchFamily="34" charset="0"/>
              </a:rPr>
              <a:t>:</a:t>
            </a:r>
            <a:r>
              <a:rPr lang="en-US" b="1" i="0" dirty="0">
                <a:solidFill>
                  <a:srgbClr val="0A0A23"/>
                </a:solidFill>
                <a:effectLst/>
                <a:latin typeface="inherit"/>
              </a:rPr>
              <a:t> 👇</a:t>
            </a:r>
          </a:p>
          <a:p>
            <a:pPr algn="l" fontAlgn="base"/>
            <a:endParaRPr lang="en-US" b="0" i="0" dirty="0">
              <a:solidFill>
                <a:srgbClr val="0A0A23"/>
              </a:solidFill>
              <a:effectLst/>
              <a:latin typeface="Lato" panose="020F0502020204030203" pitchFamily="34" charset="0"/>
            </a:endParaRPr>
          </a:p>
        </p:txBody>
      </p:sp>
      <p:pic>
        <p:nvPicPr>
          <p:cNvPr id="1026" name="Picture 2" descr="Cat image with black dashed line is the border">
            <a:extLst>
              <a:ext uri="{FF2B5EF4-FFF2-40B4-BE49-F238E27FC236}">
                <a16:creationId xmlns:a16="http://schemas.microsoft.com/office/drawing/2014/main" id="{EEBEAEEF-591C-CC68-E07D-89874072A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7827107" cy="34157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4C54AD6-51BA-621D-73C5-A2BD1E911AFE}"/>
              </a:ext>
            </a:extLst>
          </p:cNvPr>
          <p:cNvSpPr txBox="1"/>
          <p:nvPr/>
        </p:nvSpPr>
        <p:spPr>
          <a:xfrm rot="10800000" flipV="1">
            <a:off x="1600200" y="5092948"/>
            <a:ext cx="5257800" cy="369332"/>
          </a:xfrm>
          <a:prstGeom prst="rect">
            <a:avLst/>
          </a:prstGeom>
          <a:noFill/>
        </p:spPr>
        <p:txBody>
          <a:bodyPr wrap="square">
            <a:spAutoFit/>
          </a:bodyPr>
          <a:lstStyle/>
          <a:p>
            <a:r>
              <a:rPr lang="en-US" b="1" i="0" dirty="0">
                <a:effectLst/>
                <a:latin typeface="Lato" panose="020F0502020204030203" pitchFamily="34" charset="0"/>
              </a:rPr>
              <a:t>The black dashed line is the border</a:t>
            </a:r>
            <a:endParaRPr lang="en-IN" dirty="0"/>
          </a:p>
        </p:txBody>
      </p:sp>
    </p:spTree>
    <p:extLst>
      <p:ext uri="{BB962C8B-B14F-4D97-AF65-F5344CB8AC3E}">
        <p14:creationId xmlns:p14="http://schemas.microsoft.com/office/powerpoint/2010/main" val="2726328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BD2DA9-2818-4757-1F28-3AC426522D27}"/>
              </a:ext>
            </a:extLst>
          </p:cNvPr>
          <p:cNvSpPr/>
          <p:nvPr/>
        </p:nvSpPr>
        <p:spPr>
          <a:xfrm>
            <a:off x="381000" y="381000"/>
            <a:ext cx="8001000" cy="655564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n-US" sz="2000" b="1" dirty="0">
                <a:latin typeface="Century Gothic" pitchFamily="34" charset="0"/>
              </a:rPr>
              <a:t>What is Box Model?</a:t>
            </a:r>
          </a:p>
          <a:p>
            <a:pPr fontAlgn="base"/>
            <a:endParaRPr lang="en-US" sz="2000" b="1" dirty="0">
              <a:latin typeface="Century Gothic" pitchFamily="34" charset="0"/>
            </a:endParaRPr>
          </a:p>
          <a:p>
            <a:pPr fontAlgn="base"/>
            <a:r>
              <a:rPr lang="en-US" sz="2000" dirty="0">
                <a:latin typeface="Century Gothic" pitchFamily="34" charset="0"/>
              </a:rPr>
              <a:t>Every element that can be displayed on a web page is comprised of one or more rectangular boxes. CSS box model typically describes how these rectangular boxes are laid out on a web page. These boxes can have different properties and can interact with each other in different ways, but every box has a </a:t>
            </a:r>
            <a:r>
              <a:rPr lang="en-US" sz="2000" b="1" i="1" dirty="0">
                <a:latin typeface="Century Gothic" pitchFamily="34" charset="0"/>
              </a:rPr>
              <a:t>content area</a:t>
            </a:r>
            <a:r>
              <a:rPr lang="en-US" sz="2000" dirty="0">
                <a:latin typeface="Century Gothic" pitchFamily="34" charset="0"/>
              </a:rPr>
              <a:t> and optional surrounding </a:t>
            </a:r>
            <a:r>
              <a:rPr lang="en-US" sz="2000" b="1" i="1" dirty="0">
                <a:latin typeface="Century Gothic" pitchFamily="34" charset="0"/>
              </a:rPr>
              <a:t>padding</a:t>
            </a:r>
            <a:r>
              <a:rPr lang="en-US" sz="2000" dirty="0">
                <a:latin typeface="Century Gothic" pitchFamily="34" charset="0"/>
              </a:rPr>
              <a:t>, </a:t>
            </a:r>
            <a:r>
              <a:rPr lang="en-US" sz="2000" b="1" i="1" dirty="0">
                <a:latin typeface="Century Gothic" pitchFamily="34" charset="0"/>
              </a:rPr>
              <a:t>border</a:t>
            </a:r>
            <a:r>
              <a:rPr lang="en-US" sz="2000" dirty="0">
                <a:latin typeface="Century Gothic" pitchFamily="34" charset="0"/>
              </a:rPr>
              <a:t>, and </a:t>
            </a:r>
            <a:r>
              <a:rPr lang="en-US" sz="2000" b="1" i="1" dirty="0">
                <a:latin typeface="Century Gothic" pitchFamily="34" charset="0"/>
              </a:rPr>
              <a:t>margin areas</a:t>
            </a:r>
            <a:r>
              <a:rPr lang="en-US" sz="2000" dirty="0">
                <a:latin typeface="Century Gothic" pitchFamily="34" charset="0"/>
              </a:rPr>
              <a:t>.</a:t>
            </a:r>
          </a:p>
          <a:p>
            <a:pPr fontAlgn="base"/>
            <a:endParaRPr lang="en-US" sz="2000" dirty="0">
              <a:latin typeface="Century Gothic" pitchFamily="34" charset="0"/>
            </a:endParaRPr>
          </a:p>
          <a:p>
            <a:pPr fontAlgn="base"/>
            <a:endParaRPr lang="en-US" sz="2000" dirty="0">
              <a:latin typeface="Century Gothic" pitchFamily="34" charset="0"/>
            </a:endParaRPr>
          </a:p>
          <a:p>
            <a:pPr fontAlgn="base"/>
            <a:r>
              <a:rPr lang="en-US" sz="2000" b="1" i="0" dirty="0">
                <a:solidFill>
                  <a:srgbClr val="202124"/>
                </a:solidFill>
                <a:effectLst/>
                <a:latin typeface="arial" panose="020B0604020202020204" pitchFamily="34" charset="0"/>
              </a:rPr>
              <a:t>Why is CSS box model used?</a:t>
            </a:r>
          </a:p>
          <a:p>
            <a:pPr fontAlgn="base"/>
            <a:endParaRPr lang="en-US" sz="2000" b="1" dirty="0">
              <a:solidFill>
                <a:srgbClr val="202124"/>
              </a:solidFill>
              <a:latin typeface="arial" panose="020B0604020202020204" pitchFamily="34" charset="0"/>
            </a:endParaRPr>
          </a:p>
          <a:p>
            <a:pPr algn="l"/>
            <a:r>
              <a:rPr lang="en-US" sz="2000" b="0" i="0" dirty="0">
                <a:solidFill>
                  <a:srgbClr val="202124"/>
                </a:solidFill>
                <a:effectLst/>
                <a:latin typeface="arial" panose="020B0604020202020204" pitchFamily="34" charset="0"/>
              </a:rPr>
              <a:t>The CSS Box Model is used </a:t>
            </a:r>
            <a:r>
              <a:rPr lang="en-US" sz="2000" b="1" i="0" dirty="0">
                <a:solidFill>
                  <a:srgbClr val="202124"/>
                </a:solidFill>
                <a:effectLst/>
                <a:latin typeface="arial" panose="020B0604020202020204" pitchFamily="34" charset="0"/>
              </a:rPr>
              <a:t>to create a definition for the way the HTML elements are organized on the screen</a:t>
            </a:r>
            <a:r>
              <a:rPr lang="en-US" sz="2000" b="0" i="0" dirty="0">
                <a:solidFill>
                  <a:srgbClr val="202124"/>
                </a:solidFill>
                <a:effectLst/>
                <a:latin typeface="arial" panose="020B0604020202020204" pitchFamily="34" charset="0"/>
              </a:rPr>
              <a:t>. This approach accounts for options such as margins, padding, borders, and all the properties that manipulate them. Each element can be thought of as having its own box.</a:t>
            </a:r>
          </a:p>
          <a:p>
            <a:br>
              <a:rPr lang="en-US" sz="2000" b="0" i="0" dirty="0">
                <a:solidFill>
                  <a:srgbClr val="202124"/>
                </a:solidFill>
                <a:effectLst/>
                <a:latin typeface="arial" panose="020B0604020202020204" pitchFamily="34" charset="0"/>
              </a:rPr>
            </a:br>
            <a:endParaRPr lang="en-US" sz="2000" b="1" i="0" dirty="0">
              <a:solidFill>
                <a:srgbClr val="202124"/>
              </a:solidFill>
              <a:effectLst/>
              <a:latin typeface="Century Gothic" pitchFamily="34" charset="0"/>
            </a:endParaRPr>
          </a:p>
          <a:p>
            <a:pPr fontAlgn="base"/>
            <a:endParaRPr lang="en-US" sz="2000" dirty="0">
              <a:latin typeface="Century Gothic" pitchFamily="34" charset="0"/>
            </a:endParaRPr>
          </a:p>
        </p:txBody>
      </p:sp>
    </p:spTree>
    <p:extLst>
      <p:ext uri="{BB962C8B-B14F-4D97-AF65-F5344CB8AC3E}">
        <p14:creationId xmlns:p14="http://schemas.microsoft.com/office/powerpoint/2010/main" val="2596699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AD1CF8-3F4B-3A03-D5FE-EF338D0A28B8}"/>
              </a:ext>
            </a:extLst>
          </p:cNvPr>
          <p:cNvSpPr txBox="1"/>
          <p:nvPr/>
        </p:nvSpPr>
        <p:spPr>
          <a:xfrm>
            <a:off x="76200" y="152400"/>
            <a:ext cx="8305800" cy="1200329"/>
          </a:xfrm>
          <a:prstGeom prst="rect">
            <a:avLst/>
          </a:prstGeom>
          <a:noFill/>
        </p:spPr>
        <p:txBody>
          <a:bodyPr wrap="square">
            <a:spAutoFit/>
          </a:bodyPr>
          <a:lstStyle/>
          <a:p>
            <a:pPr algn="l" fontAlgn="base"/>
            <a:r>
              <a:rPr lang="en-US" b="0" i="0" dirty="0">
                <a:solidFill>
                  <a:srgbClr val="0A0A23"/>
                </a:solidFill>
                <a:effectLst/>
                <a:latin typeface="Lato" panose="020F0502020204030203" pitchFamily="34" charset="0"/>
              </a:rPr>
              <a:t>There are three crucial </a:t>
            </a:r>
            <a:r>
              <a:rPr lang="en-US" b="1" i="0" dirty="0">
                <a:solidFill>
                  <a:srgbClr val="0A0A23"/>
                </a:solidFill>
                <a:effectLst/>
                <a:latin typeface="inherit"/>
              </a:rPr>
              <a:t>inputs </a:t>
            </a:r>
            <a:r>
              <a:rPr lang="en-US" b="0" i="0" dirty="0">
                <a:solidFill>
                  <a:srgbClr val="0A0A23"/>
                </a:solidFill>
                <a:effectLst/>
                <a:latin typeface="Lato" panose="020F0502020204030203" pitchFamily="34" charset="0"/>
              </a:rPr>
              <a:t>of the border property:</a:t>
            </a:r>
          </a:p>
          <a:p>
            <a:pPr algn="l" fontAlgn="base">
              <a:buFont typeface="Arial" panose="020B0604020202020204" pitchFamily="34" charset="0"/>
              <a:buChar char="•"/>
            </a:pPr>
            <a:r>
              <a:rPr lang="en-US" b="0" i="0" dirty="0">
                <a:solidFill>
                  <a:srgbClr val="0A0A23"/>
                </a:solidFill>
                <a:effectLst/>
                <a:latin typeface="inherit"/>
              </a:rPr>
              <a:t>border size</a:t>
            </a:r>
          </a:p>
          <a:p>
            <a:pPr algn="l" fontAlgn="base">
              <a:buFont typeface="Arial" panose="020B0604020202020204" pitchFamily="34" charset="0"/>
              <a:buChar char="•"/>
            </a:pPr>
            <a:r>
              <a:rPr lang="en-US" b="0" i="0" dirty="0">
                <a:solidFill>
                  <a:srgbClr val="0A0A23"/>
                </a:solidFill>
                <a:effectLst/>
                <a:latin typeface="inherit"/>
              </a:rPr>
              <a:t>border style : </a:t>
            </a:r>
            <a:r>
              <a:rPr lang="en-US" b="1" i="0" dirty="0">
                <a:solidFill>
                  <a:srgbClr val="0A0A23"/>
                </a:solidFill>
                <a:effectLst/>
                <a:latin typeface="inherit"/>
              </a:rPr>
              <a:t>solid / dotted/ dashed</a:t>
            </a:r>
            <a:endParaRPr lang="en-US" b="0" i="0" dirty="0">
              <a:solidFill>
                <a:srgbClr val="0A0A23"/>
              </a:solidFill>
              <a:effectLst/>
              <a:latin typeface="inherit"/>
            </a:endParaRPr>
          </a:p>
          <a:p>
            <a:pPr algn="l" fontAlgn="base">
              <a:buFont typeface="Arial" panose="020B0604020202020204" pitchFamily="34" charset="0"/>
              <a:buChar char="•"/>
            </a:pPr>
            <a:r>
              <a:rPr lang="en-US" b="0" i="0" dirty="0">
                <a:solidFill>
                  <a:srgbClr val="0A0A23"/>
                </a:solidFill>
                <a:effectLst/>
                <a:latin typeface="inherit"/>
              </a:rPr>
              <a:t>border color</a:t>
            </a:r>
          </a:p>
        </p:txBody>
      </p:sp>
      <p:pic>
        <p:nvPicPr>
          <p:cNvPr id="4" name="Picture 3">
            <a:extLst>
              <a:ext uri="{FF2B5EF4-FFF2-40B4-BE49-F238E27FC236}">
                <a16:creationId xmlns:a16="http://schemas.microsoft.com/office/drawing/2014/main" id="{04A4D742-61D8-E42D-22D8-CB6D48F280A5}"/>
              </a:ext>
            </a:extLst>
          </p:cNvPr>
          <p:cNvPicPr>
            <a:picLocks noChangeAspect="1"/>
          </p:cNvPicPr>
          <p:nvPr/>
        </p:nvPicPr>
        <p:blipFill>
          <a:blip r:embed="rId2"/>
          <a:stretch>
            <a:fillRect/>
          </a:stretch>
        </p:blipFill>
        <p:spPr>
          <a:xfrm>
            <a:off x="457200" y="1524000"/>
            <a:ext cx="7124700" cy="3057525"/>
          </a:xfrm>
          <a:prstGeom prst="rect">
            <a:avLst/>
          </a:prstGeom>
        </p:spPr>
      </p:pic>
      <p:sp>
        <p:nvSpPr>
          <p:cNvPr id="6" name="TextBox 5">
            <a:extLst>
              <a:ext uri="{FF2B5EF4-FFF2-40B4-BE49-F238E27FC236}">
                <a16:creationId xmlns:a16="http://schemas.microsoft.com/office/drawing/2014/main" id="{4F0B1B3D-2DE8-9C5F-5CF2-854517BF9B4E}"/>
              </a:ext>
            </a:extLst>
          </p:cNvPr>
          <p:cNvSpPr txBox="1"/>
          <p:nvPr/>
        </p:nvSpPr>
        <p:spPr>
          <a:xfrm>
            <a:off x="1066800" y="4551010"/>
            <a:ext cx="5791200" cy="369332"/>
          </a:xfrm>
          <a:prstGeom prst="rect">
            <a:avLst/>
          </a:prstGeom>
          <a:noFill/>
        </p:spPr>
        <p:txBody>
          <a:bodyPr wrap="square">
            <a:spAutoFit/>
          </a:bodyPr>
          <a:lstStyle/>
          <a:p>
            <a:r>
              <a:rPr lang="en-IN" b="1" i="0" dirty="0">
                <a:effectLst/>
                <a:latin typeface="Lato" panose="020F0502020204030203" pitchFamily="34" charset="0"/>
              </a:rPr>
              <a:t>Border property syntax</a:t>
            </a:r>
            <a:endParaRPr lang="en-IN" dirty="0"/>
          </a:p>
        </p:txBody>
      </p:sp>
    </p:spTree>
    <p:extLst>
      <p:ext uri="{BB962C8B-B14F-4D97-AF65-F5344CB8AC3E}">
        <p14:creationId xmlns:p14="http://schemas.microsoft.com/office/powerpoint/2010/main" val="808509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1132353-8A03-A262-5875-D7D88F989A53}"/>
              </a:ext>
            </a:extLst>
          </p:cNvPr>
          <p:cNvSpPr>
            <a:spLocks noChangeArrowheads="1"/>
          </p:cNvSpPr>
          <p:nvPr/>
        </p:nvSpPr>
        <p:spPr bwMode="auto">
          <a:xfrm>
            <a:off x="228600" y="466801"/>
            <a:ext cx="8077200" cy="2117482"/>
          </a:xfrm>
          <a:prstGeom prst="rect">
            <a:avLst/>
          </a:prstGeom>
          <a:noFill/>
          <a:ln w="9525">
            <a:noFill/>
            <a:miter lim="800000"/>
            <a:headEnd/>
            <a:tailEnd/>
          </a:ln>
          <a:effectLst/>
        </p:spPr>
        <p:txBody>
          <a:bodyPr vert="horz" wrap="square" lIns="0" tIns="179331" rIns="0" bIns="88872" numCol="1" anchor="ctr" anchorCtr="0" compatLnSpc="1">
            <a:prstTxWarp prst="textNoShape">
              <a:avLst/>
            </a:prstTxWarp>
            <a:spAutoFit/>
          </a:bodyPr>
          <a:lstStyle/>
          <a:p>
            <a:pPr fontAlgn="base">
              <a:spcBef>
                <a:spcPct val="0"/>
              </a:spcBef>
              <a:spcAft>
                <a:spcPct val="0"/>
              </a:spcAft>
            </a:pPr>
            <a:r>
              <a:rPr lang="en-US" sz="2000" b="1" dirty="0">
                <a:solidFill>
                  <a:srgbClr val="262626"/>
                </a:solidFill>
                <a:latin typeface="Century Gothic" pitchFamily="34" charset="0"/>
                <a:cs typeface="Arial" pitchFamily="34" charset="0"/>
              </a:rPr>
              <a:t>Setting the Border Width</a:t>
            </a:r>
          </a:p>
          <a:p>
            <a:pPr fontAlgn="base">
              <a:spcBef>
                <a:spcPct val="0"/>
              </a:spcBef>
              <a:spcAft>
                <a:spcPct val="0"/>
              </a:spcAft>
            </a:pPr>
            <a:endParaRPr lang="en-US" sz="2000" b="1" dirty="0">
              <a:solidFill>
                <a:srgbClr val="262626"/>
              </a:solidFill>
              <a:latin typeface="Century Gothic" pitchFamily="34" charset="0"/>
              <a:cs typeface="Arial" pitchFamily="34" charset="0"/>
            </a:endParaRPr>
          </a:p>
          <a:p>
            <a:pPr eaLnBrk="0" fontAlgn="base" hangingPunct="0">
              <a:spcBef>
                <a:spcPct val="0"/>
              </a:spcBef>
              <a:spcAft>
                <a:spcPct val="0"/>
              </a:spcAft>
            </a:pPr>
            <a:r>
              <a:rPr lang="en-US" sz="2000" dirty="0">
                <a:solidFill>
                  <a:srgbClr val="414141"/>
                </a:solidFill>
                <a:latin typeface="Century Gothic" pitchFamily="34" charset="0"/>
                <a:cs typeface="Arial" pitchFamily="34" charset="0"/>
              </a:rPr>
              <a:t>The </a:t>
            </a:r>
            <a:r>
              <a:rPr lang="en-US" sz="2000" dirty="0">
                <a:solidFill>
                  <a:srgbClr val="1DB79F"/>
                </a:solidFill>
                <a:latin typeface="Century Gothic" pitchFamily="34" charset="0"/>
                <a:cs typeface="Arial" pitchFamily="34" charset="0"/>
                <a:hlinkClick r:id="rId2"/>
              </a:rPr>
              <a:t>border-width</a:t>
            </a:r>
            <a:r>
              <a:rPr lang="en-US" sz="2000" dirty="0">
                <a:solidFill>
                  <a:srgbClr val="414141"/>
                </a:solidFill>
                <a:latin typeface="Century Gothic" pitchFamily="34" charset="0"/>
                <a:cs typeface="Arial" pitchFamily="34" charset="0"/>
              </a:rPr>
              <a:t> property specifies the width of the border area. It is a shorthand property for setting the thickness of all the four sides of an element's border at the same time.</a:t>
            </a:r>
          </a:p>
          <a:p>
            <a:pPr eaLnBrk="0" fontAlgn="base" hangingPunct="0">
              <a:spcBef>
                <a:spcPct val="0"/>
              </a:spcBef>
              <a:spcAft>
                <a:spcPct val="0"/>
              </a:spcAft>
            </a:pPr>
            <a:endParaRPr lang="en-US" sz="2000" dirty="0">
              <a:latin typeface="Century Gothic" pitchFamily="34" charset="0"/>
              <a:cs typeface="Arial" pitchFamily="34" charset="0"/>
            </a:endParaRPr>
          </a:p>
        </p:txBody>
      </p:sp>
      <p:sp>
        <p:nvSpPr>
          <p:cNvPr id="3" name="Rectangle 2">
            <a:extLst>
              <a:ext uri="{FF2B5EF4-FFF2-40B4-BE49-F238E27FC236}">
                <a16:creationId xmlns:a16="http://schemas.microsoft.com/office/drawing/2014/main" id="{67B6BCEE-0C66-8A1A-C47D-B47A1EAFAA81}"/>
              </a:ext>
            </a:extLst>
          </p:cNvPr>
          <p:cNvSpPr/>
          <p:nvPr/>
        </p:nvSpPr>
        <p:spPr>
          <a:xfrm>
            <a:off x="152400" y="2556929"/>
            <a:ext cx="8077200" cy="400110"/>
          </a:xfrm>
          <a:prstGeom prst="rect">
            <a:avLst/>
          </a:prstGeom>
        </p:spPr>
        <p:txBody>
          <a:bodyPr wrap="square">
            <a:spAutoFit/>
          </a:bodyPr>
          <a:lstStyle/>
          <a:p>
            <a:r>
              <a:rPr lang="da-DK" sz="2000" dirty="0">
                <a:latin typeface="Century Gothic" pitchFamily="34" charset="0"/>
              </a:rPr>
              <a:t>p { border-style: dashed; border-width: 10px; }</a:t>
            </a:r>
            <a:endParaRPr lang="en-US" sz="2000" dirty="0">
              <a:latin typeface="Century Gothic" pitchFamily="34" charset="0"/>
            </a:endParaRPr>
          </a:p>
        </p:txBody>
      </p:sp>
      <p:sp>
        <p:nvSpPr>
          <p:cNvPr id="8" name="Rectangle 3">
            <a:extLst>
              <a:ext uri="{FF2B5EF4-FFF2-40B4-BE49-F238E27FC236}">
                <a16:creationId xmlns:a16="http://schemas.microsoft.com/office/drawing/2014/main" id="{633088C0-0AA2-109D-4431-2BF69F7A1891}"/>
              </a:ext>
            </a:extLst>
          </p:cNvPr>
          <p:cNvSpPr>
            <a:spLocks noChangeArrowheads="1"/>
          </p:cNvSpPr>
          <p:nvPr/>
        </p:nvSpPr>
        <p:spPr bwMode="auto">
          <a:xfrm>
            <a:off x="228601" y="2987448"/>
            <a:ext cx="8000999" cy="1809705"/>
          </a:xfrm>
          <a:prstGeom prst="rect">
            <a:avLst/>
          </a:prstGeom>
          <a:noFill/>
          <a:ln w="9525">
            <a:noFill/>
            <a:miter lim="800000"/>
            <a:headEnd/>
            <a:tailEnd/>
          </a:ln>
          <a:effectLst/>
        </p:spPr>
        <p:txBody>
          <a:bodyPr vert="horz" wrap="square" lIns="0" tIns="179331" rIns="0" bIns="88872" numCol="1" anchor="ctr" anchorCtr="0" compatLnSpc="1">
            <a:prstTxWarp prst="textNoShape">
              <a:avLst/>
            </a:prstTxWarp>
            <a:spAutoFit/>
          </a:bodyPr>
          <a:lstStyle/>
          <a:p>
            <a:pPr fontAlgn="base">
              <a:spcBef>
                <a:spcPct val="0"/>
              </a:spcBef>
              <a:spcAft>
                <a:spcPct val="0"/>
              </a:spcAft>
            </a:pPr>
            <a:r>
              <a:rPr lang="en-US" sz="2000" b="1" dirty="0">
                <a:solidFill>
                  <a:srgbClr val="262626"/>
                </a:solidFill>
                <a:latin typeface="Century Gothic" pitchFamily="34" charset="0"/>
                <a:cs typeface="Arial" pitchFamily="34" charset="0"/>
              </a:rPr>
              <a:t>Specifying the Border Color</a:t>
            </a:r>
          </a:p>
          <a:p>
            <a:pPr fontAlgn="base">
              <a:spcBef>
                <a:spcPct val="0"/>
              </a:spcBef>
              <a:spcAft>
                <a:spcPct val="0"/>
              </a:spcAft>
            </a:pPr>
            <a:endParaRPr lang="en-US" sz="2000" b="1" dirty="0">
              <a:solidFill>
                <a:srgbClr val="262626"/>
              </a:solidFill>
              <a:latin typeface="Century Gothic" pitchFamily="34" charset="0"/>
              <a:cs typeface="Arial" pitchFamily="34" charset="0"/>
            </a:endParaRPr>
          </a:p>
          <a:p>
            <a:pPr eaLnBrk="0" fontAlgn="base" hangingPunct="0">
              <a:spcBef>
                <a:spcPct val="0"/>
              </a:spcBef>
              <a:spcAft>
                <a:spcPct val="0"/>
              </a:spcAft>
            </a:pPr>
            <a:r>
              <a:rPr lang="en-US" sz="2000" dirty="0">
                <a:solidFill>
                  <a:srgbClr val="414141"/>
                </a:solidFill>
                <a:latin typeface="Century Gothic" pitchFamily="34" charset="0"/>
                <a:cs typeface="Arial" pitchFamily="34" charset="0"/>
              </a:rPr>
              <a:t>The </a:t>
            </a:r>
            <a:r>
              <a:rPr lang="en-US" sz="2000" dirty="0">
                <a:solidFill>
                  <a:srgbClr val="1DB79F"/>
                </a:solidFill>
                <a:latin typeface="Century Gothic" pitchFamily="34" charset="0"/>
                <a:cs typeface="Arial" pitchFamily="34" charset="0"/>
                <a:hlinkClick r:id="rId3"/>
              </a:rPr>
              <a:t>border-color</a:t>
            </a:r>
            <a:r>
              <a:rPr lang="en-US" sz="2000" dirty="0">
                <a:solidFill>
                  <a:srgbClr val="414141"/>
                </a:solidFill>
                <a:latin typeface="Century Gothic" pitchFamily="34" charset="0"/>
                <a:cs typeface="Arial" pitchFamily="34" charset="0"/>
              </a:rPr>
              <a:t> property specifies the </a:t>
            </a:r>
            <a:r>
              <a:rPr lang="en-US" sz="2000" dirty="0">
                <a:solidFill>
                  <a:srgbClr val="1DB79F"/>
                </a:solidFill>
                <a:latin typeface="Century Gothic" pitchFamily="34" charset="0"/>
                <a:cs typeface="Arial" pitchFamily="34" charset="0"/>
                <a:hlinkClick r:id="rId4"/>
              </a:rPr>
              <a:t>color</a:t>
            </a:r>
            <a:r>
              <a:rPr lang="en-US" sz="2000" dirty="0">
                <a:solidFill>
                  <a:srgbClr val="414141"/>
                </a:solidFill>
                <a:latin typeface="Century Gothic" pitchFamily="34" charset="0"/>
                <a:cs typeface="Arial" pitchFamily="34" charset="0"/>
              </a:rPr>
              <a:t> of the border area. This is also a shorthand property for setting the color of all the four sides of an element's border.</a:t>
            </a:r>
            <a:endParaRPr lang="en-US" sz="2000" dirty="0">
              <a:latin typeface="Century Gothic" pitchFamily="34" charset="0"/>
              <a:cs typeface="Arial" pitchFamily="34" charset="0"/>
            </a:endParaRPr>
          </a:p>
        </p:txBody>
      </p:sp>
      <p:sp>
        <p:nvSpPr>
          <p:cNvPr id="9" name="Rectangle 8">
            <a:extLst>
              <a:ext uri="{FF2B5EF4-FFF2-40B4-BE49-F238E27FC236}">
                <a16:creationId xmlns:a16="http://schemas.microsoft.com/office/drawing/2014/main" id="{894D06D5-AC77-37EB-E246-9A24B1FDB834}"/>
              </a:ext>
            </a:extLst>
          </p:cNvPr>
          <p:cNvSpPr/>
          <p:nvPr/>
        </p:nvSpPr>
        <p:spPr>
          <a:xfrm>
            <a:off x="304800" y="5197263"/>
            <a:ext cx="9742723" cy="400110"/>
          </a:xfrm>
          <a:prstGeom prst="rect">
            <a:avLst/>
          </a:prstGeom>
        </p:spPr>
        <p:txBody>
          <a:bodyPr wrap="square">
            <a:spAutoFit/>
          </a:bodyPr>
          <a:lstStyle/>
          <a:p>
            <a:r>
              <a:rPr lang="sv-SE" sz="2000" dirty="0">
                <a:latin typeface="Century Gothic" pitchFamily="34" charset="0"/>
              </a:rPr>
              <a:t>p { border-style: solid; border-color:blue; }</a:t>
            </a:r>
            <a:endParaRPr lang="en-US" sz="2000" dirty="0">
              <a:latin typeface="Century Gothic" pitchFamily="34" charset="0"/>
            </a:endParaRPr>
          </a:p>
        </p:txBody>
      </p:sp>
    </p:spTree>
    <p:extLst>
      <p:ext uri="{BB962C8B-B14F-4D97-AF65-F5344CB8AC3E}">
        <p14:creationId xmlns:p14="http://schemas.microsoft.com/office/powerpoint/2010/main" val="1311672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47FDC6-8DE2-C58B-FEE0-9A4A6A356C72}"/>
              </a:ext>
            </a:extLst>
          </p:cNvPr>
          <p:cNvPicPr>
            <a:picLocks noChangeAspect="1"/>
          </p:cNvPicPr>
          <p:nvPr/>
        </p:nvPicPr>
        <p:blipFill>
          <a:blip r:embed="rId2"/>
          <a:stretch>
            <a:fillRect/>
          </a:stretch>
        </p:blipFill>
        <p:spPr>
          <a:xfrm>
            <a:off x="533400" y="1524000"/>
            <a:ext cx="7696200" cy="4181475"/>
          </a:xfrm>
          <a:prstGeom prst="rect">
            <a:avLst/>
          </a:prstGeom>
        </p:spPr>
      </p:pic>
    </p:spTree>
    <p:extLst>
      <p:ext uri="{BB962C8B-B14F-4D97-AF65-F5344CB8AC3E}">
        <p14:creationId xmlns:p14="http://schemas.microsoft.com/office/powerpoint/2010/main" val="346484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2E966E-FBF6-1684-9397-139B5042D7F2}"/>
              </a:ext>
            </a:extLst>
          </p:cNvPr>
          <p:cNvSpPr/>
          <p:nvPr/>
        </p:nvSpPr>
        <p:spPr>
          <a:xfrm>
            <a:off x="152399" y="353683"/>
            <a:ext cx="8192861" cy="1938992"/>
          </a:xfrm>
          <a:prstGeom prst="rect">
            <a:avLst/>
          </a:prstGeom>
        </p:spPr>
        <p:txBody>
          <a:bodyPr wrap="square">
            <a:spAutoFit/>
          </a:bodyPr>
          <a:lstStyle/>
          <a:p>
            <a:pPr algn="ctr" fontAlgn="base"/>
            <a:r>
              <a:rPr lang="en-US" sz="2000" b="1" dirty="0">
                <a:latin typeface="Century Gothic" pitchFamily="34" charset="0"/>
              </a:rPr>
              <a:t>CSS Margin Properties</a:t>
            </a:r>
          </a:p>
          <a:p>
            <a:pPr fontAlgn="base"/>
            <a:endParaRPr lang="en-US" sz="2000" b="1" dirty="0">
              <a:latin typeface="Century Gothic" pitchFamily="34" charset="0"/>
            </a:endParaRPr>
          </a:p>
          <a:p>
            <a:pPr fontAlgn="base"/>
            <a:endParaRPr lang="en-US" sz="2000" b="1" dirty="0">
              <a:latin typeface="Century Gothic" pitchFamily="34" charset="0"/>
            </a:endParaRPr>
          </a:p>
          <a:p>
            <a:pPr fontAlgn="base"/>
            <a:r>
              <a:rPr lang="en-US" sz="2000" dirty="0">
                <a:latin typeface="Century Gothic" pitchFamily="34" charset="0"/>
              </a:rPr>
              <a:t>The CSS margin properties allow you to set the spacing around the border of an element's box (or the edge of the element's box, if it has no defined border).</a:t>
            </a:r>
          </a:p>
        </p:txBody>
      </p:sp>
      <p:sp>
        <p:nvSpPr>
          <p:cNvPr id="3" name="Rectangle 1">
            <a:extLst>
              <a:ext uri="{FF2B5EF4-FFF2-40B4-BE49-F238E27FC236}">
                <a16:creationId xmlns:a16="http://schemas.microsoft.com/office/drawing/2014/main" id="{0302C6B6-38E9-C3AD-3A71-81F010495541}"/>
              </a:ext>
            </a:extLst>
          </p:cNvPr>
          <p:cNvSpPr>
            <a:spLocks noChangeArrowheads="1"/>
          </p:cNvSpPr>
          <p:nvPr/>
        </p:nvSpPr>
        <p:spPr bwMode="auto">
          <a:xfrm>
            <a:off x="152399" y="3733800"/>
            <a:ext cx="8049126" cy="2117482"/>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algn="ctr" fontAlgn="base">
              <a:spcBef>
                <a:spcPct val="0"/>
              </a:spcBef>
              <a:spcAft>
                <a:spcPct val="0"/>
              </a:spcAft>
            </a:pPr>
            <a:r>
              <a:rPr lang="en-US" sz="2000" b="1" dirty="0">
                <a:solidFill>
                  <a:srgbClr val="262626"/>
                </a:solidFill>
                <a:latin typeface="Century Gothic" pitchFamily="34" charset="0"/>
                <a:cs typeface="Arial" pitchFamily="34" charset="0"/>
              </a:rPr>
              <a:t>Setting Margins for Individual Sides</a:t>
            </a:r>
          </a:p>
          <a:p>
            <a:pPr fontAlgn="base">
              <a:spcBef>
                <a:spcPct val="0"/>
              </a:spcBef>
              <a:spcAft>
                <a:spcPct val="0"/>
              </a:spcAft>
            </a:pPr>
            <a:endParaRPr lang="en-US" sz="2000" b="1" dirty="0">
              <a:solidFill>
                <a:srgbClr val="262626"/>
              </a:solidFill>
              <a:latin typeface="Century Gothic" pitchFamily="34" charset="0"/>
              <a:cs typeface="Arial" pitchFamily="34" charset="0"/>
            </a:endParaRPr>
          </a:p>
          <a:p>
            <a:pPr eaLnBrk="0" fontAlgn="base" hangingPunct="0">
              <a:spcBef>
                <a:spcPct val="0"/>
              </a:spcBef>
              <a:spcAft>
                <a:spcPct val="0"/>
              </a:spcAft>
            </a:pPr>
            <a:r>
              <a:rPr lang="en-US" sz="2000" dirty="0">
                <a:solidFill>
                  <a:srgbClr val="414141"/>
                </a:solidFill>
                <a:latin typeface="Century Gothic" pitchFamily="34" charset="0"/>
                <a:cs typeface="Arial" pitchFamily="34" charset="0"/>
              </a:rPr>
              <a:t>You can specify the margins for the individual sides of an element such as top, right, bottom, and left sides using the CSS </a:t>
            </a:r>
            <a:r>
              <a:rPr lang="en-US" sz="2000" dirty="0">
                <a:solidFill>
                  <a:srgbClr val="333333"/>
                </a:solidFill>
                <a:latin typeface="Century Gothic" pitchFamily="34" charset="0"/>
                <a:cs typeface="Arial" pitchFamily="34" charset="0"/>
              </a:rPr>
              <a:t>margin-top</a:t>
            </a:r>
            <a:r>
              <a:rPr lang="en-US" sz="2000" dirty="0">
                <a:solidFill>
                  <a:srgbClr val="414141"/>
                </a:solidFill>
                <a:latin typeface="Century Gothic" pitchFamily="34" charset="0"/>
                <a:cs typeface="Arial" pitchFamily="34" charset="0"/>
              </a:rPr>
              <a:t>, </a:t>
            </a:r>
            <a:r>
              <a:rPr lang="en-US" sz="2000" dirty="0">
                <a:solidFill>
                  <a:srgbClr val="333333"/>
                </a:solidFill>
                <a:latin typeface="Century Gothic" pitchFamily="34" charset="0"/>
                <a:cs typeface="Arial" pitchFamily="34" charset="0"/>
              </a:rPr>
              <a:t>margin-right</a:t>
            </a:r>
            <a:r>
              <a:rPr lang="en-US" sz="2000" dirty="0">
                <a:solidFill>
                  <a:srgbClr val="414141"/>
                </a:solidFill>
                <a:latin typeface="Century Gothic" pitchFamily="34" charset="0"/>
                <a:cs typeface="Arial" pitchFamily="34" charset="0"/>
              </a:rPr>
              <a:t>, </a:t>
            </a:r>
            <a:r>
              <a:rPr lang="en-US" sz="2000" dirty="0">
                <a:solidFill>
                  <a:srgbClr val="333333"/>
                </a:solidFill>
                <a:latin typeface="Century Gothic" pitchFamily="34" charset="0"/>
                <a:cs typeface="Arial" pitchFamily="34" charset="0"/>
              </a:rPr>
              <a:t>margin-bottom</a:t>
            </a:r>
            <a:r>
              <a:rPr lang="en-US" sz="2000" dirty="0">
                <a:solidFill>
                  <a:srgbClr val="414141"/>
                </a:solidFill>
                <a:latin typeface="Century Gothic" pitchFamily="34" charset="0"/>
                <a:cs typeface="Arial" pitchFamily="34" charset="0"/>
              </a:rPr>
              <a:t>, and the </a:t>
            </a:r>
            <a:r>
              <a:rPr lang="en-US" sz="2000" dirty="0">
                <a:solidFill>
                  <a:srgbClr val="333333"/>
                </a:solidFill>
                <a:latin typeface="Century Gothic" pitchFamily="34" charset="0"/>
                <a:cs typeface="Arial" pitchFamily="34" charset="0"/>
              </a:rPr>
              <a:t>margin-left</a:t>
            </a:r>
            <a:r>
              <a:rPr lang="en-US" sz="2000" dirty="0">
                <a:solidFill>
                  <a:srgbClr val="414141"/>
                </a:solidFill>
                <a:latin typeface="Century Gothic" pitchFamily="34" charset="0"/>
                <a:cs typeface="Arial" pitchFamily="34" charset="0"/>
              </a:rPr>
              <a:t> properties, respectively.</a:t>
            </a:r>
            <a:endParaRPr lang="en-US" sz="2000" dirty="0">
              <a:solidFill>
                <a:schemeClr val="tx1"/>
              </a:solidFill>
              <a:latin typeface="Century Gothic" pitchFamily="34" charset="0"/>
              <a:cs typeface="Arial" pitchFamily="34" charset="0"/>
            </a:endParaRPr>
          </a:p>
        </p:txBody>
      </p:sp>
    </p:spTree>
    <p:extLst>
      <p:ext uri="{BB962C8B-B14F-4D97-AF65-F5344CB8AC3E}">
        <p14:creationId xmlns:p14="http://schemas.microsoft.com/office/powerpoint/2010/main" val="2369821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F39D47-2E34-0B49-0290-A0EBE44E407F}"/>
              </a:ext>
            </a:extLst>
          </p:cNvPr>
          <p:cNvSpPr txBox="1"/>
          <p:nvPr/>
        </p:nvSpPr>
        <p:spPr>
          <a:xfrm>
            <a:off x="152400" y="228600"/>
            <a:ext cx="8153400" cy="2031325"/>
          </a:xfrm>
          <a:prstGeom prst="rect">
            <a:avLst/>
          </a:prstGeom>
          <a:noFill/>
        </p:spPr>
        <p:txBody>
          <a:bodyPr wrap="square">
            <a:spAutoFit/>
          </a:bodyPr>
          <a:lstStyle/>
          <a:p>
            <a:pPr algn="l" fontAlgn="base"/>
            <a:r>
              <a:rPr lang="en-IN" b="1" i="0" dirty="0">
                <a:effectLst/>
                <a:latin typeface="-apple-system"/>
              </a:rPr>
              <a:t>4th box-model layer: Margin</a:t>
            </a:r>
          </a:p>
          <a:p>
            <a:pPr algn="l" fontAlgn="base"/>
            <a:endParaRPr lang="en-IN" b="1" i="0" dirty="0">
              <a:effectLst/>
              <a:latin typeface="-apple-system"/>
            </a:endParaRPr>
          </a:p>
          <a:p>
            <a:pPr algn="l" fontAlgn="base"/>
            <a:r>
              <a:rPr lang="en-US" b="0" i="0" dirty="0">
                <a:solidFill>
                  <a:srgbClr val="0A0A23"/>
                </a:solidFill>
                <a:effectLst/>
                <a:latin typeface="Lato" panose="020F0502020204030203" pitchFamily="34" charset="0"/>
              </a:rPr>
              <a:t>The next and final layer of the CSS box model is the </a:t>
            </a:r>
            <a:r>
              <a:rPr lang="en-US" b="1" i="0" dirty="0">
                <a:effectLst/>
                <a:latin typeface="Lato" panose="020F0502020204030203" pitchFamily="34" charset="0"/>
              </a:rPr>
              <a:t>margin </a:t>
            </a:r>
            <a:r>
              <a:rPr lang="en-US" b="0" i="0" dirty="0">
                <a:solidFill>
                  <a:srgbClr val="0A0A23"/>
                </a:solidFill>
                <a:effectLst/>
                <a:latin typeface="Lato" panose="020F0502020204030203" pitchFamily="34" charset="0"/>
              </a:rPr>
              <a:t>layer. It wraps our</a:t>
            </a:r>
            <a:r>
              <a:rPr lang="en-US" b="1" i="0" dirty="0">
                <a:effectLst/>
                <a:latin typeface="Lato" panose="020F0502020204030203" pitchFamily="34" charset="0"/>
              </a:rPr>
              <a:t> </a:t>
            </a:r>
            <a:r>
              <a:rPr lang="en-US" b="0" i="0" dirty="0">
                <a:solidFill>
                  <a:srgbClr val="0A0A23"/>
                </a:solidFill>
                <a:effectLst/>
                <a:latin typeface="Lato" panose="020F0502020204030203" pitchFamily="34" charset="0"/>
              </a:rPr>
              <a:t>content + padding + border</a:t>
            </a:r>
            <a:r>
              <a:rPr lang="en-US" b="1" i="0" dirty="0">
                <a:effectLst/>
                <a:latin typeface="Lato" panose="020F0502020204030203" pitchFamily="34" charset="0"/>
              </a:rPr>
              <a:t> </a:t>
            </a:r>
            <a:r>
              <a:rPr lang="en-US" b="0" i="0" dirty="0">
                <a:solidFill>
                  <a:srgbClr val="0A0A23"/>
                </a:solidFill>
                <a:effectLst/>
                <a:latin typeface="Lato" panose="020F0502020204030203" pitchFamily="34" charset="0"/>
              </a:rPr>
              <a:t>like this 👇</a:t>
            </a:r>
          </a:p>
          <a:p>
            <a:pPr algn="l" fontAlgn="base"/>
            <a:endParaRPr lang="en-US" b="0" i="0" dirty="0">
              <a:solidFill>
                <a:srgbClr val="0A0A23"/>
              </a:solidFill>
              <a:effectLst/>
              <a:latin typeface="Lato" panose="020F0502020204030203" pitchFamily="34" charset="0"/>
            </a:endParaRPr>
          </a:p>
          <a:p>
            <a:pPr algn="l" fontAlgn="base"/>
            <a:r>
              <a:rPr lang="en-US" b="0" i="0" dirty="0">
                <a:solidFill>
                  <a:srgbClr val="0A0A23"/>
                </a:solidFill>
                <a:effectLst/>
                <a:latin typeface="Lato" panose="020F0502020204030203" pitchFamily="34" charset="0"/>
              </a:rPr>
              <a:t>And remember, </a:t>
            </a:r>
            <a:r>
              <a:rPr lang="en-US" b="1" i="0" dirty="0">
                <a:effectLst/>
                <a:latin typeface="Lato" panose="020F0502020204030203" pitchFamily="34" charset="0"/>
              </a:rPr>
              <a:t>margin</a:t>
            </a:r>
            <a:r>
              <a:rPr lang="en-US" b="0" i="0" dirty="0">
                <a:solidFill>
                  <a:srgbClr val="0A0A23"/>
                </a:solidFill>
                <a:effectLst/>
                <a:latin typeface="Lato" panose="020F0502020204030203" pitchFamily="34" charset="0"/>
              </a:rPr>
              <a:t> is the space added on top of our </a:t>
            </a:r>
            <a:r>
              <a:rPr lang="en-US" b="1" i="0" dirty="0">
                <a:effectLst/>
                <a:latin typeface="Lato" panose="020F0502020204030203" pitchFamily="34" charset="0"/>
              </a:rPr>
              <a:t>main content + padding + border</a:t>
            </a:r>
            <a:r>
              <a:rPr lang="en-US" b="0" i="0" dirty="0">
                <a:solidFill>
                  <a:srgbClr val="0A0A23"/>
                </a:solidFill>
                <a:effectLst/>
                <a:latin typeface="Lato" panose="020F0502020204030203" pitchFamily="34" charset="0"/>
              </a:rPr>
              <a:t>:</a:t>
            </a:r>
            <a:endParaRPr lang="en-IN" b="1" i="0" dirty="0">
              <a:effectLst/>
              <a:latin typeface="-apple-system"/>
            </a:endParaRPr>
          </a:p>
        </p:txBody>
      </p:sp>
      <p:pic>
        <p:nvPicPr>
          <p:cNvPr id="4098" name="Picture 2" descr="Margin outside the cat image">
            <a:extLst>
              <a:ext uri="{FF2B5EF4-FFF2-40B4-BE49-F238E27FC236}">
                <a16:creationId xmlns:a16="http://schemas.microsoft.com/office/drawing/2014/main" id="{C9D20736-F6AB-231D-4ACD-2096268E3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005" y="2959776"/>
            <a:ext cx="753219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50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6F600E-35C6-23B5-D662-2ACBEC82A4F9}"/>
              </a:ext>
            </a:extLst>
          </p:cNvPr>
          <p:cNvSpPr txBox="1"/>
          <p:nvPr/>
        </p:nvSpPr>
        <p:spPr>
          <a:xfrm>
            <a:off x="457200" y="228600"/>
            <a:ext cx="7239000" cy="1754326"/>
          </a:xfrm>
          <a:prstGeom prst="rect">
            <a:avLst/>
          </a:prstGeom>
          <a:noFill/>
        </p:spPr>
        <p:txBody>
          <a:bodyPr wrap="square">
            <a:spAutoFit/>
          </a:bodyPr>
          <a:lstStyle/>
          <a:p>
            <a:pPr algn="l" fontAlgn="base"/>
            <a:r>
              <a:rPr lang="en-US" b="1" i="0" dirty="0">
                <a:effectLst/>
                <a:latin typeface="-apple-system"/>
              </a:rPr>
              <a:t>How to use margin property in CSS</a:t>
            </a:r>
          </a:p>
          <a:p>
            <a:pPr algn="l" fontAlgn="base"/>
            <a:r>
              <a:rPr lang="en-US" b="0" i="0" dirty="0">
                <a:solidFill>
                  <a:srgbClr val="0A0A23"/>
                </a:solidFill>
                <a:effectLst/>
                <a:latin typeface="Lato" panose="020F0502020204030203" pitchFamily="34" charset="0"/>
              </a:rPr>
              <a:t>This is the </a:t>
            </a:r>
            <a:r>
              <a:rPr lang="en-US" b="1" i="0" dirty="0">
                <a:solidFill>
                  <a:srgbClr val="0A0A23"/>
                </a:solidFill>
                <a:effectLst/>
                <a:latin typeface="inherit"/>
              </a:rPr>
              <a:t>shorthand </a:t>
            </a:r>
            <a:r>
              <a:rPr lang="en-US" b="0" i="0" dirty="0">
                <a:solidFill>
                  <a:srgbClr val="0A0A23"/>
                </a:solidFill>
                <a:effectLst/>
                <a:latin typeface="Lato" panose="020F0502020204030203" pitchFamily="34" charset="0"/>
              </a:rPr>
              <a:t>for the four properties of the margin property:</a:t>
            </a:r>
          </a:p>
          <a:p>
            <a:pPr algn="l" fontAlgn="base">
              <a:buFont typeface="Arial" panose="020B0604020202020204" pitchFamily="34" charset="0"/>
              <a:buChar char="•"/>
            </a:pPr>
            <a:r>
              <a:rPr lang="en-US" b="0" i="0" dirty="0">
                <a:solidFill>
                  <a:srgbClr val="0A0A23"/>
                </a:solidFill>
                <a:effectLst/>
                <a:latin typeface="inherit"/>
              </a:rPr>
              <a:t>margin-top</a:t>
            </a:r>
          </a:p>
          <a:p>
            <a:pPr algn="l" fontAlgn="base">
              <a:buFont typeface="Arial" panose="020B0604020202020204" pitchFamily="34" charset="0"/>
              <a:buChar char="•"/>
            </a:pPr>
            <a:r>
              <a:rPr lang="en-US" b="0" i="0" dirty="0">
                <a:solidFill>
                  <a:srgbClr val="0A0A23"/>
                </a:solidFill>
                <a:effectLst/>
                <a:latin typeface="inherit"/>
              </a:rPr>
              <a:t>margin-right</a:t>
            </a:r>
          </a:p>
          <a:p>
            <a:pPr algn="l" fontAlgn="base">
              <a:buFont typeface="Arial" panose="020B0604020202020204" pitchFamily="34" charset="0"/>
              <a:buChar char="•"/>
            </a:pPr>
            <a:r>
              <a:rPr lang="en-US" b="0" i="0" dirty="0">
                <a:solidFill>
                  <a:srgbClr val="0A0A23"/>
                </a:solidFill>
                <a:effectLst/>
                <a:latin typeface="inherit"/>
              </a:rPr>
              <a:t>margin-bottom</a:t>
            </a:r>
          </a:p>
          <a:p>
            <a:pPr algn="l" fontAlgn="base">
              <a:buFont typeface="Arial" panose="020B0604020202020204" pitchFamily="34" charset="0"/>
              <a:buChar char="•"/>
            </a:pPr>
            <a:r>
              <a:rPr lang="en-US" b="0" i="0" dirty="0">
                <a:solidFill>
                  <a:srgbClr val="0A0A23"/>
                </a:solidFill>
                <a:effectLst/>
                <a:latin typeface="inherit"/>
              </a:rPr>
              <a:t>margin-left</a:t>
            </a:r>
          </a:p>
        </p:txBody>
      </p:sp>
      <p:pic>
        <p:nvPicPr>
          <p:cNvPr id="4" name="Picture 3">
            <a:extLst>
              <a:ext uri="{FF2B5EF4-FFF2-40B4-BE49-F238E27FC236}">
                <a16:creationId xmlns:a16="http://schemas.microsoft.com/office/drawing/2014/main" id="{B6687CC6-77C1-C82E-8B75-5D2DA8606571}"/>
              </a:ext>
            </a:extLst>
          </p:cNvPr>
          <p:cNvPicPr>
            <a:picLocks noChangeAspect="1"/>
          </p:cNvPicPr>
          <p:nvPr/>
        </p:nvPicPr>
        <p:blipFill>
          <a:blip r:embed="rId2"/>
          <a:stretch>
            <a:fillRect/>
          </a:stretch>
        </p:blipFill>
        <p:spPr>
          <a:xfrm>
            <a:off x="457200" y="2438400"/>
            <a:ext cx="7772400" cy="2519362"/>
          </a:xfrm>
          <a:prstGeom prst="rect">
            <a:avLst/>
          </a:prstGeom>
        </p:spPr>
      </p:pic>
    </p:spTree>
    <p:extLst>
      <p:ext uri="{BB962C8B-B14F-4D97-AF65-F5344CB8AC3E}">
        <p14:creationId xmlns:p14="http://schemas.microsoft.com/office/powerpoint/2010/main" val="2032665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BA750D-24F5-74D2-3F13-7DBC275B40E2}"/>
              </a:ext>
            </a:extLst>
          </p:cNvPr>
          <p:cNvSpPr txBox="1"/>
          <p:nvPr/>
        </p:nvSpPr>
        <p:spPr>
          <a:xfrm>
            <a:off x="228600" y="152400"/>
            <a:ext cx="8305800" cy="5632311"/>
          </a:xfrm>
          <a:prstGeom prst="rect">
            <a:avLst/>
          </a:prstGeom>
          <a:noFill/>
        </p:spPr>
        <p:txBody>
          <a:bodyPr wrap="square">
            <a:spAutoFit/>
          </a:bodyPr>
          <a:lstStyle/>
          <a:p>
            <a:r>
              <a:rPr lang="en-US" dirty="0"/>
              <a:t>The margin property in CSS is used to specify the space outside of an element's border. It allows you to create space between elements and control the layout of your webpage.</a:t>
            </a:r>
          </a:p>
          <a:p>
            <a:endParaRPr lang="en-US" dirty="0"/>
          </a:p>
          <a:p>
            <a:r>
              <a:rPr lang="en-US" dirty="0"/>
              <a:t>You can set the margin property on all four sides of an element using the following properties:</a:t>
            </a:r>
          </a:p>
          <a:p>
            <a:endParaRPr lang="en-US" dirty="0"/>
          </a:p>
          <a:p>
            <a:pPr marL="285750" indent="-285750">
              <a:buFont typeface="Wingdings" panose="05000000000000000000" pitchFamily="2" charset="2"/>
              <a:buChar char="§"/>
            </a:pPr>
            <a:r>
              <a:rPr lang="en-US" dirty="0"/>
              <a:t>margin-top: sets the margin on the top of the element</a:t>
            </a:r>
          </a:p>
          <a:p>
            <a:pPr marL="285750" indent="-285750">
              <a:buFont typeface="Wingdings" panose="05000000000000000000" pitchFamily="2" charset="2"/>
              <a:buChar char="§"/>
            </a:pPr>
            <a:r>
              <a:rPr lang="en-US" dirty="0"/>
              <a:t>margin-right: sets the margin on the right of the element</a:t>
            </a:r>
          </a:p>
          <a:p>
            <a:pPr marL="285750" indent="-285750">
              <a:buFont typeface="Wingdings" panose="05000000000000000000" pitchFamily="2" charset="2"/>
              <a:buChar char="§"/>
            </a:pPr>
            <a:r>
              <a:rPr lang="en-US" dirty="0"/>
              <a:t>margin-bottom: sets the margin on the bottom of the element</a:t>
            </a:r>
          </a:p>
          <a:p>
            <a:pPr marL="285750" indent="-285750">
              <a:buFont typeface="Wingdings" panose="05000000000000000000" pitchFamily="2" charset="2"/>
              <a:buChar char="§"/>
            </a:pPr>
            <a:r>
              <a:rPr lang="en-US" dirty="0"/>
              <a:t>margin-left: sets the margin on the left of the element</a:t>
            </a:r>
          </a:p>
          <a:p>
            <a:pPr marL="285750" indent="-285750">
              <a:buFont typeface="Wingdings" panose="05000000000000000000" pitchFamily="2" charset="2"/>
              <a:buChar char="§"/>
            </a:pPr>
            <a:endParaRPr lang="en-US" dirty="0"/>
          </a:p>
          <a:p>
            <a:r>
              <a:rPr lang="en-US" dirty="0"/>
              <a:t>The margin property takes a value, which can be a length (such as pixels), a percentage, or one of the following keywords: auto, inherit, or initial.</a:t>
            </a:r>
          </a:p>
          <a:p>
            <a:endParaRPr lang="en-US" dirty="0"/>
          </a:p>
          <a:p>
            <a:endParaRPr lang="en-US" dirty="0"/>
          </a:p>
          <a:p>
            <a:r>
              <a:rPr lang="en-US" dirty="0"/>
              <a:t>auto: The browser will automatically calculate the margin. This is often used to center elements horizontally.</a:t>
            </a:r>
          </a:p>
          <a:p>
            <a:r>
              <a:rPr lang="en-US" dirty="0"/>
              <a:t>inherit: The margin will inherit the value from the parent element.</a:t>
            </a:r>
          </a:p>
          <a:p>
            <a:r>
              <a:rPr lang="en-US" dirty="0"/>
              <a:t>initial: The default value of the property will be used.</a:t>
            </a:r>
          </a:p>
        </p:txBody>
      </p:sp>
    </p:spTree>
    <p:extLst>
      <p:ext uri="{BB962C8B-B14F-4D97-AF65-F5344CB8AC3E}">
        <p14:creationId xmlns:p14="http://schemas.microsoft.com/office/powerpoint/2010/main" val="2521557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194977-5282-B4FF-9DE4-5B5B6F009FDF}"/>
              </a:ext>
            </a:extLst>
          </p:cNvPr>
          <p:cNvPicPr>
            <a:picLocks noChangeAspect="1"/>
          </p:cNvPicPr>
          <p:nvPr/>
        </p:nvPicPr>
        <p:blipFill>
          <a:blip r:embed="rId2"/>
          <a:stretch>
            <a:fillRect/>
          </a:stretch>
        </p:blipFill>
        <p:spPr>
          <a:xfrm>
            <a:off x="304800" y="381000"/>
            <a:ext cx="8153400" cy="5791199"/>
          </a:xfrm>
          <a:prstGeom prst="rect">
            <a:avLst/>
          </a:prstGeom>
        </p:spPr>
      </p:pic>
    </p:spTree>
    <p:extLst>
      <p:ext uri="{BB962C8B-B14F-4D97-AF65-F5344CB8AC3E}">
        <p14:creationId xmlns:p14="http://schemas.microsoft.com/office/powerpoint/2010/main" val="3811987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614A35-0F9A-1FD8-EAF8-D31CDD33CE79}"/>
              </a:ext>
            </a:extLst>
          </p:cNvPr>
          <p:cNvSpPr>
            <a:spLocks noChangeArrowheads="1"/>
          </p:cNvSpPr>
          <p:nvPr/>
        </p:nvSpPr>
        <p:spPr bwMode="auto">
          <a:xfrm>
            <a:off x="537052" y="767735"/>
            <a:ext cx="7463948" cy="180970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fontAlgn="base">
              <a:spcBef>
                <a:spcPct val="0"/>
              </a:spcBef>
              <a:spcAft>
                <a:spcPct val="0"/>
              </a:spcAft>
            </a:pPr>
            <a:r>
              <a:rPr lang="en-US" sz="2000" b="1" dirty="0">
                <a:solidFill>
                  <a:srgbClr val="262626"/>
                </a:solidFill>
                <a:latin typeface="Century Gothic" pitchFamily="34" charset="0"/>
                <a:cs typeface="Arial" pitchFamily="34" charset="0"/>
              </a:rPr>
              <a:t>The Margin Shorthand Property</a:t>
            </a:r>
          </a:p>
          <a:p>
            <a:pPr fontAlgn="base">
              <a:spcBef>
                <a:spcPct val="0"/>
              </a:spcBef>
              <a:spcAft>
                <a:spcPct val="0"/>
              </a:spcAft>
            </a:pPr>
            <a:endParaRPr lang="en-US" sz="2000" b="1" dirty="0">
              <a:solidFill>
                <a:srgbClr val="262626"/>
              </a:solidFill>
              <a:latin typeface="Century Gothic" pitchFamily="34" charset="0"/>
              <a:cs typeface="Arial" pitchFamily="34" charset="0"/>
            </a:endParaRPr>
          </a:p>
          <a:p>
            <a:pPr eaLnBrk="0" fontAlgn="base" hangingPunct="0">
              <a:spcBef>
                <a:spcPct val="0"/>
              </a:spcBef>
              <a:spcAft>
                <a:spcPct val="0"/>
              </a:spcAft>
            </a:pPr>
            <a:r>
              <a:rPr lang="en-US" sz="2000" dirty="0">
                <a:solidFill>
                  <a:srgbClr val="414141"/>
                </a:solidFill>
                <a:latin typeface="Century Gothic" pitchFamily="34" charset="0"/>
                <a:cs typeface="Arial" pitchFamily="34" charset="0"/>
              </a:rPr>
              <a:t>The </a:t>
            </a:r>
            <a:r>
              <a:rPr lang="en-US" sz="2000" dirty="0">
                <a:solidFill>
                  <a:srgbClr val="333333"/>
                </a:solidFill>
                <a:latin typeface="Century Gothic" pitchFamily="34" charset="0"/>
                <a:cs typeface="Arial" pitchFamily="34" charset="0"/>
              </a:rPr>
              <a:t>margin</a:t>
            </a:r>
            <a:r>
              <a:rPr lang="en-US" sz="2000" dirty="0">
                <a:solidFill>
                  <a:srgbClr val="414141"/>
                </a:solidFill>
                <a:latin typeface="Century Gothic" pitchFamily="34" charset="0"/>
                <a:cs typeface="Arial" pitchFamily="34" charset="0"/>
              </a:rPr>
              <a:t> property is a shorthand property to avoid setting margin of each side separately, i.e., </a:t>
            </a:r>
            <a:r>
              <a:rPr lang="en-US" sz="2000" dirty="0">
                <a:solidFill>
                  <a:srgbClr val="333333"/>
                </a:solidFill>
                <a:latin typeface="Century Gothic" pitchFamily="34" charset="0"/>
                <a:cs typeface="Arial" pitchFamily="34" charset="0"/>
              </a:rPr>
              <a:t>margin-top</a:t>
            </a:r>
            <a:r>
              <a:rPr lang="en-US" sz="2000" dirty="0">
                <a:solidFill>
                  <a:srgbClr val="414141"/>
                </a:solidFill>
                <a:latin typeface="Century Gothic" pitchFamily="34" charset="0"/>
                <a:cs typeface="Arial" pitchFamily="34" charset="0"/>
              </a:rPr>
              <a:t>, </a:t>
            </a:r>
            <a:r>
              <a:rPr lang="en-US" sz="2000" dirty="0">
                <a:solidFill>
                  <a:srgbClr val="333333"/>
                </a:solidFill>
                <a:latin typeface="Century Gothic" pitchFamily="34" charset="0"/>
                <a:cs typeface="Arial" pitchFamily="34" charset="0"/>
              </a:rPr>
              <a:t>margin-right</a:t>
            </a:r>
            <a:r>
              <a:rPr lang="en-US" sz="2000" dirty="0">
                <a:solidFill>
                  <a:srgbClr val="414141"/>
                </a:solidFill>
                <a:latin typeface="Century Gothic" pitchFamily="34" charset="0"/>
                <a:cs typeface="Arial" pitchFamily="34" charset="0"/>
              </a:rPr>
              <a:t>, </a:t>
            </a:r>
            <a:r>
              <a:rPr lang="en-US" sz="2000" dirty="0">
                <a:solidFill>
                  <a:srgbClr val="333333"/>
                </a:solidFill>
                <a:latin typeface="Century Gothic" pitchFamily="34" charset="0"/>
                <a:cs typeface="Arial" pitchFamily="34" charset="0"/>
              </a:rPr>
              <a:t>margin-bottom</a:t>
            </a:r>
            <a:r>
              <a:rPr lang="en-US" sz="2000" dirty="0">
                <a:solidFill>
                  <a:srgbClr val="414141"/>
                </a:solidFill>
                <a:latin typeface="Century Gothic" pitchFamily="34" charset="0"/>
                <a:cs typeface="Arial" pitchFamily="34" charset="0"/>
              </a:rPr>
              <a:t> and </a:t>
            </a:r>
            <a:r>
              <a:rPr lang="en-US" sz="2000" dirty="0">
                <a:solidFill>
                  <a:srgbClr val="333333"/>
                </a:solidFill>
                <a:latin typeface="Century Gothic" pitchFamily="34" charset="0"/>
                <a:cs typeface="Arial" pitchFamily="34" charset="0"/>
              </a:rPr>
              <a:t>margin-left</a:t>
            </a:r>
            <a:r>
              <a:rPr lang="en-US" sz="2000" dirty="0">
                <a:solidFill>
                  <a:srgbClr val="414141"/>
                </a:solidFill>
                <a:latin typeface="Century Gothic" pitchFamily="34" charset="0"/>
                <a:cs typeface="Arial" pitchFamily="34" charset="0"/>
              </a:rPr>
              <a:t>.</a:t>
            </a:r>
            <a:endParaRPr lang="en-US" sz="2000" dirty="0">
              <a:solidFill>
                <a:schemeClr val="tx1"/>
              </a:solidFill>
              <a:latin typeface="Century Gothic" pitchFamily="34" charset="0"/>
              <a:cs typeface="Arial" pitchFamily="34" charset="0"/>
            </a:endParaRPr>
          </a:p>
        </p:txBody>
      </p:sp>
      <p:sp>
        <p:nvSpPr>
          <p:cNvPr id="3" name="Rectangle 2">
            <a:extLst>
              <a:ext uri="{FF2B5EF4-FFF2-40B4-BE49-F238E27FC236}">
                <a16:creationId xmlns:a16="http://schemas.microsoft.com/office/drawing/2014/main" id="{1CFC38E5-CF30-C3BF-3A89-C074034912B8}"/>
              </a:ext>
            </a:extLst>
          </p:cNvPr>
          <p:cNvSpPr/>
          <p:nvPr/>
        </p:nvSpPr>
        <p:spPr>
          <a:xfrm>
            <a:off x="762001" y="3048000"/>
            <a:ext cx="7086052" cy="1200329"/>
          </a:xfrm>
          <a:prstGeom prst="rect">
            <a:avLst/>
          </a:prstGeom>
        </p:spPr>
        <p:txBody>
          <a:bodyPr wrap="square">
            <a:spAutoFit/>
          </a:bodyPr>
          <a:lstStyle/>
          <a:p>
            <a:r>
              <a:rPr lang="en-US" dirty="0"/>
              <a:t>h1 { margin: 50px; /* apply to all four sides */ } p { margin: 25px 75px; /* vertical | horizontal */ } div { margin: 25px 50px 75px; /* top | horizontal | bottom */ } hr { margin: 25px 50px 75px 100px; /* top | right | bottom | left */ }</a:t>
            </a:r>
          </a:p>
        </p:txBody>
      </p:sp>
    </p:spTree>
    <p:extLst>
      <p:ext uri="{BB962C8B-B14F-4D97-AF65-F5344CB8AC3E}">
        <p14:creationId xmlns:p14="http://schemas.microsoft.com/office/powerpoint/2010/main" val="723467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D90985-524B-F9A3-F98C-9369323F50FC}"/>
              </a:ext>
            </a:extLst>
          </p:cNvPr>
          <p:cNvPicPr>
            <a:picLocks noChangeAspect="1"/>
          </p:cNvPicPr>
          <p:nvPr/>
        </p:nvPicPr>
        <p:blipFill>
          <a:blip r:embed="rId2"/>
          <a:stretch>
            <a:fillRect/>
          </a:stretch>
        </p:blipFill>
        <p:spPr>
          <a:xfrm>
            <a:off x="837876" y="1261684"/>
            <a:ext cx="7468247" cy="4334632"/>
          </a:xfrm>
          <a:prstGeom prst="rect">
            <a:avLst/>
          </a:prstGeom>
        </p:spPr>
      </p:pic>
    </p:spTree>
    <p:extLst>
      <p:ext uri="{BB962C8B-B14F-4D97-AF65-F5344CB8AC3E}">
        <p14:creationId xmlns:p14="http://schemas.microsoft.com/office/powerpoint/2010/main" val="3986046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B38342-6711-B377-005A-BBDD26A3301F}"/>
              </a:ext>
            </a:extLst>
          </p:cNvPr>
          <p:cNvSpPr txBox="1"/>
          <p:nvPr/>
        </p:nvSpPr>
        <p:spPr>
          <a:xfrm>
            <a:off x="533400" y="1127492"/>
            <a:ext cx="8077200" cy="1631216"/>
          </a:xfrm>
          <a:prstGeom prst="rect">
            <a:avLst/>
          </a:prstGeom>
          <a:noFill/>
        </p:spPr>
        <p:txBody>
          <a:bodyPr wrap="square" rtlCol="0">
            <a:spAutoFit/>
          </a:bodyPr>
          <a:lstStyle/>
          <a:p>
            <a:pPr marL="342900" indent="-342900">
              <a:buFont typeface="Wingdings" panose="05000000000000000000" pitchFamily="2" charset="2"/>
              <a:buChar char="v"/>
            </a:pPr>
            <a:r>
              <a:rPr lang="en-US" sz="2000" b="0" i="0" dirty="0">
                <a:solidFill>
                  <a:srgbClr val="374151"/>
                </a:solidFill>
                <a:effectLst/>
                <a:latin typeface="Söhne"/>
              </a:rPr>
              <a:t>The CSS box model is the concept that describes the rectangular boxes that are generated for elements in the document tree and laid out according to the visual formatting model. Every HTML element is a rectangular box, and the CSS box model describes the layout of these boxes, including their dimensions and the space between them.</a:t>
            </a:r>
            <a:endParaRPr lang="en-IN" sz="2000" dirty="0"/>
          </a:p>
        </p:txBody>
      </p:sp>
      <p:sp>
        <p:nvSpPr>
          <p:cNvPr id="5" name="TextBox 4">
            <a:extLst>
              <a:ext uri="{FF2B5EF4-FFF2-40B4-BE49-F238E27FC236}">
                <a16:creationId xmlns:a16="http://schemas.microsoft.com/office/drawing/2014/main" id="{FA285642-DACD-2A5A-41EB-E4804211FEC2}"/>
              </a:ext>
            </a:extLst>
          </p:cNvPr>
          <p:cNvSpPr txBox="1"/>
          <p:nvPr/>
        </p:nvSpPr>
        <p:spPr>
          <a:xfrm>
            <a:off x="772886" y="457200"/>
            <a:ext cx="7467600" cy="461665"/>
          </a:xfrm>
          <a:prstGeom prst="rect">
            <a:avLst/>
          </a:prstGeom>
          <a:noFill/>
        </p:spPr>
        <p:txBody>
          <a:bodyPr wrap="square" rtlCol="0">
            <a:spAutoFit/>
          </a:bodyPr>
          <a:lstStyle/>
          <a:p>
            <a:pPr algn="ctr"/>
            <a:r>
              <a:rPr lang="en-IN" sz="2400" dirty="0"/>
              <a:t>CSS BOX MODEL</a:t>
            </a:r>
          </a:p>
        </p:txBody>
      </p:sp>
      <p:sp>
        <p:nvSpPr>
          <p:cNvPr id="7" name="TextBox 6">
            <a:extLst>
              <a:ext uri="{FF2B5EF4-FFF2-40B4-BE49-F238E27FC236}">
                <a16:creationId xmlns:a16="http://schemas.microsoft.com/office/drawing/2014/main" id="{F3461953-52FA-E6EA-BFF0-258F92221120}"/>
              </a:ext>
            </a:extLst>
          </p:cNvPr>
          <p:cNvSpPr txBox="1"/>
          <p:nvPr/>
        </p:nvSpPr>
        <p:spPr>
          <a:xfrm>
            <a:off x="381000" y="2967335"/>
            <a:ext cx="7848600" cy="1015663"/>
          </a:xfrm>
          <a:prstGeom prst="rect">
            <a:avLst/>
          </a:prstGeom>
          <a:noFill/>
        </p:spPr>
        <p:txBody>
          <a:bodyPr wrap="square">
            <a:spAutoFit/>
          </a:bodyPr>
          <a:lstStyle/>
          <a:p>
            <a:pPr marL="342900" indent="-342900">
              <a:buFont typeface="Wingdings" panose="05000000000000000000" pitchFamily="2" charset="2"/>
              <a:buChar char="v"/>
            </a:pPr>
            <a:r>
              <a:rPr lang="en-US" sz="2000" b="0" i="0" dirty="0">
                <a:solidFill>
                  <a:srgbClr val="292929"/>
                </a:solidFill>
                <a:effectLst/>
                <a:latin typeface="source-serif-pro"/>
              </a:rPr>
              <a:t> The Box Model is one of those core concepts, and we will explore         each of the different elements to better understand how it works and help you be as efficient as possible when styling CSS.</a:t>
            </a:r>
            <a:endParaRPr lang="en-IN" sz="2000" dirty="0"/>
          </a:p>
        </p:txBody>
      </p:sp>
      <p:sp>
        <p:nvSpPr>
          <p:cNvPr id="9" name="TextBox 8">
            <a:extLst>
              <a:ext uri="{FF2B5EF4-FFF2-40B4-BE49-F238E27FC236}">
                <a16:creationId xmlns:a16="http://schemas.microsoft.com/office/drawing/2014/main" id="{25CF5B86-5506-6E90-E2A4-A9F105EA7C26}"/>
              </a:ext>
            </a:extLst>
          </p:cNvPr>
          <p:cNvSpPr txBox="1"/>
          <p:nvPr/>
        </p:nvSpPr>
        <p:spPr>
          <a:xfrm rot="10800000" flipV="1">
            <a:off x="345621" y="4267200"/>
            <a:ext cx="8077200" cy="1323439"/>
          </a:xfrm>
          <a:prstGeom prst="rect">
            <a:avLst/>
          </a:prstGeom>
          <a:noFill/>
        </p:spPr>
        <p:txBody>
          <a:bodyPr wrap="square">
            <a:spAutoFit/>
          </a:bodyPr>
          <a:lstStyle/>
          <a:p>
            <a:pPr marL="342900" indent="-342900">
              <a:buFont typeface="Wingdings" panose="05000000000000000000" pitchFamily="2" charset="2"/>
              <a:buChar char="v"/>
            </a:pPr>
            <a:r>
              <a:rPr lang="en-US" sz="2000" dirty="0"/>
              <a:t>In CSS, the term "box model" is used when talking about design and layout. The CSS box model is essentially a box that wraps around every HTML element. It consists of: margins, borders, padding, and the actual content.</a:t>
            </a:r>
            <a:endParaRPr lang="en-IN" sz="2000" dirty="0"/>
          </a:p>
        </p:txBody>
      </p:sp>
    </p:spTree>
    <p:extLst>
      <p:ext uri="{BB962C8B-B14F-4D97-AF65-F5344CB8AC3E}">
        <p14:creationId xmlns:p14="http://schemas.microsoft.com/office/powerpoint/2010/main" val="3517382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37886B-BB01-2993-FEE4-1124DF9183CC}"/>
              </a:ext>
            </a:extLst>
          </p:cNvPr>
          <p:cNvSpPr txBox="1"/>
          <p:nvPr/>
        </p:nvSpPr>
        <p:spPr>
          <a:xfrm>
            <a:off x="152400" y="304800"/>
            <a:ext cx="8305800" cy="3693319"/>
          </a:xfrm>
          <a:prstGeom prst="rect">
            <a:avLst/>
          </a:prstGeom>
          <a:noFill/>
        </p:spPr>
        <p:txBody>
          <a:bodyPr wrap="square">
            <a:spAutoFit/>
          </a:bodyPr>
          <a:lstStyle/>
          <a:p>
            <a:r>
              <a:rPr lang="en-US" b="1" dirty="0"/>
              <a:t>Calculating Total Width or Height</a:t>
            </a:r>
          </a:p>
          <a:p>
            <a:r>
              <a:rPr lang="en-US" dirty="0"/>
              <a:t>When calculating the total width or height of an element, you simply need to add together the margin, border, padding, and content sizes.</a:t>
            </a:r>
          </a:p>
          <a:p>
            <a:endParaRPr lang="en-US" dirty="0"/>
          </a:p>
          <a:p>
            <a:r>
              <a:rPr lang="en-US" dirty="0"/>
              <a:t>margin top + margin bottom+ border top + border bottom + padding top + padding bottom + content height= </a:t>
            </a:r>
            <a:r>
              <a:rPr lang="en-US" b="1" dirty="0"/>
              <a:t>total height</a:t>
            </a:r>
          </a:p>
          <a:p>
            <a:endParaRPr lang="en-US" dirty="0"/>
          </a:p>
          <a:p>
            <a:r>
              <a:rPr lang="en-US" dirty="0"/>
              <a:t>margin left + margin right+ border left + border right + padding left + padding right + content width= </a:t>
            </a:r>
            <a:r>
              <a:rPr lang="en-US" b="1" dirty="0"/>
              <a:t>total width</a:t>
            </a:r>
          </a:p>
          <a:p>
            <a:endParaRPr lang="en-US" dirty="0"/>
          </a:p>
          <a:p>
            <a:r>
              <a:rPr lang="en-US" dirty="0"/>
              <a:t>When using the developer tools in your browser, this will be calculated for you and you can see how the different values break down.</a:t>
            </a:r>
          </a:p>
          <a:p>
            <a:endParaRPr lang="en-US" dirty="0"/>
          </a:p>
        </p:txBody>
      </p:sp>
      <p:pic>
        <p:nvPicPr>
          <p:cNvPr id="5" name="Picture 4">
            <a:extLst>
              <a:ext uri="{FF2B5EF4-FFF2-40B4-BE49-F238E27FC236}">
                <a16:creationId xmlns:a16="http://schemas.microsoft.com/office/drawing/2014/main" id="{EB0F9B17-F382-7031-2800-1AD62DC3C09B}"/>
              </a:ext>
            </a:extLst>
          </p:cNvPr>
          <p:cNvPicPr>
            <a:picLocks noChangeAspect="1"/>
          </p:cNvPicPr>
          <p:nvPr/>
        </p:nvPicPr>
        <p:blipFill>
          <a:blip r:embed="rId2"/>
          <a:stretch>
            <a:fillRect/>
          </a:stretch>
        </p:blipFill>
        <p:spPr>
          <a:xfrm>
            <a:off x="228600" y="3810001"/>
            <a:ext cx="8001000" cy="2743199"/>
          </a:xfrm>
          <a:prstGeom prst="rect">
            <a:avLst/>
          </a:prstGeom>
        </p:spPr>
      </p:pic>
    </p:spTree>
    <p:extLst>
      <p:ext uri="{BB962C8B-B14F-4D97-AF65-F5344CB8AC3E}">
        <p14:creationId xmlns:p14="http://schemas.microsoft.com/office/powerpoint/2010/main" val="975914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SS Box model deals with the area that surrounds each elements and how it  can be formatted.">
            <a:extLst>
              <a:ext uri="{FF2B5EF4-FFF2-40B4-BE49-F238E27FC236}">
                <a16:creationId xmlns:a16="http://schemas.microsoft.com/office/drawing/2014/main" id="{8A1FB476-BD6C-1ECB-BFD6-1D639184D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
            <a:ext cx="784860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624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1547664" y="1315362"/>
            <a:ext cx="6048672" cy="1818943"/>
          </a:xfrm>
          <a:prstGeom prst="rect">
            <a:avLst/>
          </a:prstGeom>
          <a:noFill/>
          <a:ln w="9525">
            <a:noFill/>
            <a:miter lim="800000"/>
            <a:headEnd/>
            <a:tailEnd/>
          </a:ln>
          <a:effectLst/>
        </p:spPr>
        <p:txBody>
          <a:bodyPr vert="horz" wrap="square" lIns="0" tIns="134498" rIns="0" bIns="66654" numCol="1" anchor="ctr" anchorCtr="0" compatLnSpc="1">
            <a:prstTxWarp prst="textNoShape">
              <a:avLst/>
            </a:prstTxWarp>
            <a:spAutoFit/>
          </a:bodyPr>
          <a:lstStyle/>
          <a:p>
            <a:pPr fontAlgn="base">
              <a:spcBef>
                <a:spcPct val="0"/>
              </a:spcBef>
              <a:spcAft>
                <a:spcPct val="0"/>
              </a:spcAft>
            </a:pPr>
            <a:r>
              <a:rPr lang="en-US" sz="1500" b="1" dirty="0">
                <a:solidFill>
                  <a:srgbClr val="262626"/>
                </a:solidFill>
                <a:latin typeface="Century Gothic" pitchFamily="34" charset="0"/>
                <a:cs typeface="Arial" pitchFamily="34" charset="0"/>
              </a:rPr>
              <a:t>Width and Height of the Elements</a:t>
            </a:r>
          </a:p>
          <a:p>
            <a:pPr fontAlgn="base">
              <a:spcBef>
                <a:spcPct val="0"/>
              </a:spcBef>
              <a:spcAft>
                <a:spcPct val="0"/>
              </a:spcAft>
            </a:pPr>
            <a:endParaRPr lang="en-US" sz="1500" b="1" dirty="0">
              <a:solidFill>
                <a:srgbClr val="262626"/>
              </a:solidFill>
              <a:latin typeface="Century Gothic" pitchFamily="34" charset="0"/>
              <a:cs typeface="Arial" pitchFamily="34" charset="0"/>
            </a:endParaRPr>
          </a:p>
          <a:p>
            <a:pPr eaLnBrk="0" fontAlgn="base" hangingPunct="0">
              <a:spcBef>
                <a:spcPct val="0"/>
              </a:spcBef>
              <a:spcAft>
                <a:spcPct val="0"/>
              </a:spcAft>
            </a:pPr>
            <a:r>
              <a:rPr lang="en-US" sz="1500" dirty="0">
                <a:solidFill>
                  <a:srgbClr val="414141"/>
                </a:solidFill>
                <a:latin typeface="Century Gothic" pitchFamily="34" charset="0"/>
                <a:cs typeface="Arial" pitchFamily="34" charset="0"/>
              </a:rPr>
              <a:t>Usually when you set the width and height of an element using the CSS </a:t>
            </a:r>
            <a:r>
              <a:rPr lang="en-US" sz="1500" dirty="0">
                <a:solidFill>
                  <a:srgbClr val="1DB79F"/>
                </a:solidFill>
                <a:latin typeface="Century Gothic" pitchFamily="34" charset="0"/>
                <a:cs typeface="Arial" pitchFamily="34" charset="0"/>
                <a:hlinkClick r:id="rId2"/>
              </a:rPr>
              <a:t>width</a:t>
            </a:r>
            <a:r>
              <a:rPr lang="en-US" sz="1500" dirty="0">
                <a:solidFill>
                  <a:srgbClr val="414141"/>
                </a:solidFill>
                <a:latin typeface="Century Gothic" pitchFamily="34" charset="0"/>
                <a:cs typeface="Arial" pitchFamily="34" charset="0"/>
              </a:rPr>
              <a:t> and </a:t>
            </a:r>
            <a:r>
              <a:rPr lang="en-US" sz="1500" dirty="0">
                <a:solidFill>
                  <a:srgbClr val="1DB79F"/>
                </a:solidFill>
                <a:latin typeface="Century Gothic" pitchFamily="34" charset="0"/>
                <a:cs typeface="Arial" pitchFamily="34" charset="0"/>
                <a:hlinkClick r:id="rId2"/>
              </a:rPr>
              <a:t>height</a:t>
            </a:r>
            <a:r>
              <a:rPr lang="en-US" sz="1500" dirty="0">
                <a:solidFill>
                  <a:srgbClr val="414141"/>
                </a:solidFill>
                <a:latin typeface="Century Gothic" pitchFamily="34" charset="0"/>
                <a:cs typeface="Arial" pitchFamily="34" charset="0"/>
              </a:rPr>
              <a:t> properties, in reality you are only setting the width and height of the content area of that element. The actual width and height of the element's box depends on the several factors.</a:t>
            </a:r>
            <a:endParaRPr lang="en-US" sz="1500" dirty="0">
              <a:latin typeface="Century Gothic" pitchFamily="34" charset="0"/>
              <a:cs typeface="Arial" pitchFamily="34" charset="0"/>
            </a:endParaRPr>
          </a:p>
        </p:txBody>
      </p:sp>
      <p:pic>
        <p:nvPicPr>
          <p:cNvPr id="101379" name="Picture 3"/>
          <p:cNvPicPr>
            <a:picLocks noChangeAspect="1" noChangeArrowheads="1"/>
          </p:cNvPicPr>
          <p:nvPr/>
        </p:nvPicPr>
        <p:blipFill>
          <a:blip r:embed="rId3" cstate="print"/>
          <a:srcRect/>
          <a:stretch>
            <a:fillRect/>
          </a:stretch>
        </p:blipFill>
        <p:spPr bwMode="auto">
          <a:xfrm>
            <a:off x="914400" y="3429000"/>
            <a:ext cx="7086600" cy="30480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E077B4-44A4-72F2-FF92-9C8A970EEF6B}"/>
              </a:ext>
            </a:extLst>
          </p:cNvPr>
          <p:cNvPicPr>
            <a:picLocks noChangeAspect="1"/>
          </p:cNvPicPr>
          <p:nvPr/>
        </p:nvPicPr>
        <p:blipFill>
          <a:blip r:embed="rId2"/>
          <a:stretch>
            <a:fillRect/>
          </a:stretch>
        </p:blipFill>
        <p:spPr>
          <a:xfrm>
            <a:off x="381000" y="685800"/>
            <a:ext cx="7239000" cy="4953000"/>
          </a:xfrm>
          <a:prstGeom prst="rect">
            <a:avLst/>
          </a:prstGeom>
        </p:spPr>
      </p:pic>
    </p:spTree>
    <p:extLst>
      <p:ext uri="{BB962C8B-B14F-4D97-AF65-F5344CB8AC3E}">
        <p14:creationId xmlns:p14="http://schemas.microsoft.com/office/powerpoint/2010/main" val="1746609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D0E6EE-6FBD-AC88-178A-4BDEDA2F7F18}"/>
              </a:ext>
            </a:extLst>
          </p:cNvPr>
          <p:cNvSpPr/>
          <p:nvPr/>
        </p:nvSpPr>
        <p:spPr>
          <a:xfrm>
            <a:off x="533400" y="562814"/>
            <a:ext cx="7467600" cy="400110"/>
          </a:xfrm>
          <a:prstGeom prst="rect">
            <a:avLst/>
          </a:prstGeom>
        </p:spPr>
        <p:txBody>
          <a:bodyPr wrap="square">
            <a:spAutoFit/>
          </a:bodyPr>
          <a:lstStyle/>
          <a:p>
            <a:pPr algn="ctr" fontAlgn="base"/>
            <a:r>
              <a:rPr lang="en-US" sz="2000" b="1" dirty="0">
                <a:latin typeface="Century Gothic" pitchFamily="34" charset="0"/>
              </a:rPr>
              <a:t>CSS Dimension</a:t>
            </a:r>
          </a:p>
        </p:txBody>
      </p:sp>
      <p:sp>
        <p:nvSpPr>
          <p:cNvPr id="15" name="Rectangle 1">
            <a:extLst>
              <a:ext uri="{FF2B5EF4-FFF2-40B4-BE49-F238E27FC236}">
                <a16:creationId xmlns:a16="http://schemas.microsoft.com/office/drawing/2014/main" id="{0E97AE90-1AEA-77C9-C1A6-895F137740DA}"/>
              </a:ext>
            </a:extLst>
          </p:cNvPr>
          <p:cNvSpPr>
            <a:spLocks noChangeArrowheads="1"/>
          </p:cNvSpPr>
          <p:nvPr/>
        </p:nvSpPr>
        <p:spPr bwMode="auto">
          <a:xfrm>
            <a:off x="533401" y="2400939"/>
            <a:ext cx="7467600" cy="242525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fontAlgn="base">
              <a:spcBef>
                <a:spcPct val="0"/>
              </a:spcBef>
              <a:spcAft>
                <a:spcPct val="0"/>
              </a:spcAft>
            </a:pPr>
            <a:r>
              <a:rPr lang="en-US" sz="2000" b="1" dirty="0">
                <a:solidFill>
                  <a:srgbClr val="262626"/>
                </a:solidFill>
                <a:latin typeface="Century Gothic" pitchFamily="34" charset="0"/>
                <a:cs typeface="Arial" pitchFamily="34" charset="0"/>
              </a:rPr>
              <a:t>Setting Element Dimensions</a:t>
            </a:r>
          </a:p>
          <a:p>
            <a:pPr fontAlgn="base">
              <a:spcBef>
                <a:spcPct val="0"/>
              </a:spcBef>
              <a:spcAft>
                <a:spcPct val="0"/>
              </a:spcAft>
            </a:pPr>
            <a:endParaRPr lang="en-US" sz="2000" b="1" dirty="0">
              <a:solidFill>
                <a:srgbClr val="262626"/>
              </a:solidFill>
              <a:latin typeface="Century Gothic" pitchFamily="34" charset="0"/>
              <a:cs typeface="Arial" pitchFamily="34" charset="0"/>
            </a:endParaRPr>
          </a:p>
          <a:p>
            <a:pPr eaLnBrk="0" fontAlgn="base" hangingPunct="0">
              <a:spcBef>
                <a:spcPct val="0"/>
              </a:spcBef>
              <a:spcAft>
                <a:spcPct val="0"/>
              </a:spcAft>
            </a:pPr>
            <a:r>
              <a:rPr lang="en-US" sz="2000" dirty="0">
                <a:solidFill>
                  <a:srgbClr val="414141"/>
                </a:solidFill>
                <a:latin typeface="Century Gothic" pitchFamily="34" charset="0"/>
                <a:cs typeface="Arial" pitchFamily="34" charset="0"/>
              </a:rPr>
              <a:t>CSS has several dimension properties, such as </a:t>
            </a:r>
            <a:r>
              <a:rPr lang="en-US" sz="2000" dirty="0">
                <a:solidFill>
                  <a:srgbClr val="333333"/>
                </a:solidFill>
                <a:latin typeface="Century Gothic" pitchFamily="34" charset="0"/>
                <a:cs typeface="Arial" pitchFamily="34" charset="0"/>
              </a:rPr>
              <a:t>width</a:t>
            </a:r>
            <a:r>
              <a:rPr lang="en-US" sz="2000" dirty="0">
                <a:solidFill>
                  <a:srgbClr val="414141"/>
                </a:solidFill>
                <a:latin typeface="Century Gothic" pitchFamily="34" charset="0"/>
                <a:cs typeface="Arial" pitchFamily="34" charset="0"/>
              </a:rPr>
              <a:t>, </a:t>
            </a:r>
            <a:r>
              <a:rPr lang="en-US" sz="2000" dirty="0" err="1">
                <a:solidFill>
                  <a:srgbClr val="333333"/>
                </a:solidFill>
                <a:latin typeface="Century Gothic" pitchFamily="34" charset="0"/>
                <a:cs typeface="Arial" pitchFamily="34" charset="0"/>
              </a:rPr>
              <a:t>heigght</a:t>
            </a:r>
            <a:r>
              <a:rPr lang="en-US" sz="2000" dirty="0">
                <a:solidFill>
                  <a:srgbClr val="414141"/>
                </a:solidFill>
                <a:latin typeface="Century Gothic" pitchFamily="34" charset="0"/>
                <a:cs typeface="Arial" pitchFamily="34" charset="0"/>
              </a:rPr>
              <a:t>, </a:t>
            </a:r>
            <a:r>
              <a:rPr lang="en-US" sz="2000" dirty="0">
                <a:solidFill>
                  <a:srgbClr val="333333"/>
                </a:solidFill>
                <a:latin typeface="Century Gothic" pitchFamily="34" charset="0"/>
                <a:cs typeface="Arial" pitchFamily="34" charset="0"/>
              </a:rPr>
              <a:t>max-width</a:t>
            </a:r>
            <a:r>
              <a:rPr lang="en-US" sz="2000" dirty="0">
                <a:solidFill>
                  <a:srgbClr val="414141"/>
                </a:solidFill>
                <a:latin typeface="Century Gothic" pitchFamily="34" charset="0"/>
                <a:cs typeface="Arial" pitchFamily="34" charset="0"/>
              </a:rPr>
              <a:t>, </a:t>
            </a:r>
            <a:r>
              <a:rPr lang="en-US" sz="2000" dirty="0">
                <a:solidFill>
                  <a:srgbClr val="333333"/>
                </a:solidFill>
                <a:latin typeface="Century Gothic" pitchFamily="34" charset="0"/>
                <a:cs typeface="Arial" pitchFamily="34" charset="0"/>
              </a:rPr>
              <a:t>min-width</a:t>
            </a:r>
            <a:r>
              <a:rPr lang="en-US" sz="2000" dirty="0">
                <a:solidFill>
                  <a:srgbClr val="414141"/>
                </a:solidFill>
                <a:latin typeface="Century Gothic" pitchFamily="34" charset="0"/>
                <a:cs typeface="Arial" pitchFamily="34" charset="0"/>
              </a:rPr>
              <a:t>, </a:t>
            </a:r>
            <a:r>
              <a:rPr lang="en-US" sz="2000" dirty="0">
                <a:solidFill>
                  <a:srgbClr val="333333"/>
                </a:solidFill>
                <a:latin typeface="Century Gothic" pitchFamily="34" charset="0"/>
                <a:cs typeface="Arial" pitchFamily="34" charset="0"/>
              </a:rPr>
              <a:t>max-height</a:t>
            </a:r>
            <a:r>
              <a:rPr lang="en-US" sz="2000" dirty="0">
                <a:solidFill>
                  <a:srgbClr val="414141"/>
                </a:solidFill>
                <a:latin typeface="Century Gothic" pitchFamily="34" charset="0"/>
                <a:cs typeface="Arial" pitchFamily="34" charset="0"/>
              </a:rPr>
              <a:t>, and </a:t>
            </a:r>
            <a:r>
              <a:rPr lang="en-US" sz="2000" dirty="0">
                <a:solidFill>
                  <a:srgbClr val="333333"/>
                </a:solidFill>
                <a:latin typeface="Century Gothic" pitchFamily="34" charset="0"/>
                <a:cs typeface="Arial" pitchFamily="34" charset="0"/>
              </a:rPr>
              <a:t>min-height</a:t>
            </a:r>
            <a:r>
              <a:rPr lang="en-US" sz="2000" dirty="0">
                <a:solidFill>
                  <a:srgbClr val="414141"/>
                </a:solidFill>
                <a:latin typeface="Century Gothic" pitchFamily="34" charset="0"/>
                <a:cs typeface="Arial" pitchFamily="34" charset="0"/>
              </a:rPr>
              <a:t> that allows you to control the width and height of an element. The following sections describe how to use these properties to create a better web page layout.</a:t>
            </a:r>
            <a:endParaRPr lang="en-US" sz="2000" dirty="0">
              <a:solidFill>
                <a:schemeClr val="tx1"/>
              </a:solidFill>
              <a:latin typeface="Century Gothic" pitchFamily="34" charset="0"/>
              <a:cs typeface="Arial" pitchFamily="34" charset="0"/>
            </a:endParaRPr>
          </a:p>
        </p:txBody>
      </p:sp>
    </p:spTree>
    <p:extLst>
      <p:ext uri="{BB962C8B-B14F-4D97-AF65-F5344CB8AC3E}">
        <p14:creationId xmlns:p14="http://schemas.microsoft.com/office/powerpoint/2010/main" val="966745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3A1C20-07B8-1879-3D13-5CB0151F21AC}"/>
              </a:ext>
            </a:extLst>
          </p:cNvPr>
          <p:cNvSpPr>
            <a:spLocks noChangeArrowheads="1"/>
          </p:cNvSpPr>
          <p:nvPr/>
        </p:nvSpPr>
        <p:spPr bwMode="auto">
          <a:xfrm>
            <a:off x="457200" y="762000"/>
            <a:ext cx="7620000" cy="2809235"/>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fontAlgn="base">
              <a:spcBef>
                <a:spcPct val="0"/>
              </a:spcBef>
              <a:spcAft>
                <a:spcPct val="0"/>
              </a:spcAft>
            </a:pPr>
            <a:r>
              <a:rPr lang="en-US" sz="2000" b="1" dirty="0">
                <a:solidFill>
                  <a:srgbClr val="262626"/>
                </a:solidFill>
                <a:latin typeface="Century Gothic" pitchFamily="34" charset="0"/>
                <a:cs typeface="Arial" pitchFamily="34" charset="0"/>
              </a:rPr>
              <a:t>Setting the Width and Height</a:t>
            </a:r>
          </a:p>
          <a:p>
            <a:pPr fontAlgn="base">
              <a:spcBef>
                <a:spcPct val="0"/>
              </a:spcBef>
              <a:spcAft>
                <a:spcPct val="0"/>
              </a:spcAft>
            </a:pPr>
            <a:endParaRPr lang="en-US" sz="2000" b="1" dirty="0">
              <a:solidFill>
                <a:srgbClr val="262626"/>
              </a:solidFill>
              <a:latin typeface="Century Gothic" pitchFamily="34" charset="0"/>
              <a:cs typeface="Arial" pitchFamily="34" charset="0"/>
            </a:endParaRPr>
          </a:p>
          <a:p>
            <a:pPr eaLnBrk="0" fontAlgn="base" hangingPunct="0">
              <a:spcBef>
                <a:spcPct val="0"/>
              </a:spcBef>
              <a:spcAft>
                <a:spcPct val="0"/>
              </a:spcAft>
            </a:pPr>
            <a:r>
              <a:rPr lang="en-US" sz="2000" dirty="0">
                <a:solidFill>
                  <a:srgbClr val="414141"/>
                </a:solidFill>
                <a:latin typeface="Century Gothic" pitchFamily="34" charset="0"/>
                <a:cs typeface="Arial" pitchFamily="34" charset="0"/>
              </a:rPr>
              <a:t>The </a:t>
            </a:r>
            <a:r>
              <a:rPr lang="en-US" sz="2000" dirty="0">
                <a:solidFill>
                  <a:srgbClr val="333333"/>
                </a:solidFill>
                <a:latin typeface="Century Gothic" pitchFamily="34" charset="0"/>
                <a:cs typeface="Arial" pitchFamily="34" charset="0"/>
              </a:rPr>
              <a:t>width</a:t>
            </a:r>
            <a:r>
              <a:rPr lang="en-US" sz="2000" dirty="0">
                <a:solidFill>
                  <a:srgbClr val="414141"/>
                </a:solidFill>
                <a:latin typeface="Century Gothic" pitchFamily="34" charset="0"/>
                <a:cs typeface="Arial" pitchFamily="34" charset="0"/>
              </a:rPr>
              <a:t> and </a:t>
            </a:r>
            <a:r>
              <a:rPr lang="en-US" sz="2000" dirty="0">
                <a:solidFill>
                  <a:srgbClr val="333333"/>
                </a:solidFill>
                <a:latin typeface="Century Gothic" pitchFamily="34" charset="0"/>
                <a:cs typeface="Arial" pitchFamily="34" charset="0"/>
              </a:rPr>
              <a:t>height</a:t>
            </a:r>
            <a:r>
              <a:rPr lang="en-US" sz="2000" dirty="0">
                <a:solidFill>
                  <a:srgbClr val="414141"/>
                </a:solidFill>
                <a:latin typeface="Century Gothic" pitchFamily="34" charset="0"/>
                <a:cs typeface="Arial" pitchFamily="34" charset="0"/>
              </a:rPr>
              <a:t> property defines the width and height of the content area of an element.</a:t>
            </a:r>
          </a:p>
          <a:p>
            <a:pPr eaLnBrk="0" fontAlgn="base" hangingPunct="0">
              <a:spcBef>
                <a:spcPct val="0"/>
              </a:spcBef>
              <a:spcAft>
                <a:spcPct val="0"/>
              </a:spcAft>
            </a:pPr>
            <a:endParaRPr lang="en-US" sz="2000" dirty="0">
              <a:solidFill>
                <a:schemeClr val="tx1"/>
              </a:solidFill>
              <a:latin typeface="Century Gothic" pitchFamily="34" charset="0"/>
              <a:cs typeface="Arial" pitchFamily="34" charset="0"/>
            </a:endParaRPr>
          </a:p>
          <a:p>
            <a:pPr eaLnBrk="0" fontAlgn="base" hangingPunct="0">
              <a:spcBef>
                <a:spcPct val="0"/>
              </a:spcBef>
              <a:spcAft>
                <a:spcPct val="0"/>
              </a:spcAft>
            </a:pPr>
            <a:r>
              <a:rPr lang="en-US" sz="2000" dirty="0">
                <a:solidFill>
                  <a:srgbClr val="414141"/>
                </a:solidFill>
                <a:latin typeface="Century Gothic" pitchFamily="34" charset="0"/>
                <a:cs typeface="Arial" pitchFamily="34" charset="0"/>
              </a:rPr>
              <a:t>This width and height does not include </a:t>
            </a:r>
            <a:r>
              <a:rPr lang="en-US" sz="2000" dirty="0" err="1">
                <a:solidFill>
                  <a:srgbClr val="414141"/>
                </a:solidFill>
                <a:latin typeface="Century Gothic" pitchFamily="34" charset="0"/>
                <a:cs typeface="Arial" pitchFamily="34" charset="0"/>
              </a:rPr>
              <a:t>paddings</a:t>
            </a:r>
            <a:r>
              <a:rPr lang="en-US" sz="2000" dirty="0">
                <a:solidFill>
                  <a:srgbClr val="414141"/>
                </a:solidFill>
                <a:latin typeface="Century Gothic" pitchFamily="34" charset="0"/>
                <a:cs typeface="Arial" pitchFamily="34" charset="0"/>
              </a:rPr>
              <a:t>, borders, or margins. See the </a:t>
            </a:r>
            <a:r>
              <a:rPr lang="en-US" sz="2000" dirty="0">
                <a:solidFill>
                  <a:srgbClr val="1DB79F"/>
                </a:solidFill>
                <a:latin typeface="Century Gothic" pitchFamily="34" charset="0"/>
                <a:cs typeface="Arial" pitchFamily="34" charset="0"/>
                <a:hlinkClick r:id="rId2"/>
              </a:rPr>
              <a:t>CSS box model</a:t>
            </a:r>
            <a:r>
              <a:rPr lang="en-US" sz="2000" dirty="0">
                <a:solidFill>
                  <a:srgbClr val="414141"/>
                </a:solidFill>
                <a:latin typeface="Century Gothic" pitchFamily="34" charset="0"/>
                <a:cs typeface="Arial" pitchFamily="34" charset="0"/>
              </a:rPr>
              <a:t> to know how the effective width and height of an element's box is calculated.</a:t>
            </a:r>
            <a:endParaRPr lang="en-US" sz="2000" dirty="0">
              <a:solidFill>
                <a:schemeClr val="tx1"/>
              </a:solidFill>
              <a:latin typeface="Century Gothic" pitchFamily="34" charset="0"/>
              <a:cs typeface="Arial" pitchFamily="34" charset="0"/>
            </a:endParaRPr>
          </a:p>
        </p:txBody>
      </p:sp>
      <p:sp>
        <p:nvSpPr>
          <p:cNvPr id="4" name="TextBox 3">
            <a:extLst>
              <a:ext uri="{FF2B5EF4-FFF2-40B4-BE49-F238E27FC236}">
                <a16:creationId xmlns:a16="http://schemas.microsoft.com/office/drawing/2014/main" id="{F2225E4E-A383-F2E3-A660-2D1BE108B59C}"/>
              </a:ext>
            </a:extLst>
          </p:cNvPr>
          <p:cNvSpPr txBox="1"/>
          <p:nvPr/>
        </p:nvSpPr>
        <p:spPr>
          <a:xfrm rot="10800000" flipV="1">
            <a:off x="1676400" y="4169618"/>
            <a:ext cx="5181600" cy="1477328"/>
          </a:xfrm>
          <a:prstGeom prst="rect">
            <a:avLst/>
          </a:prstGeom>
          <a:noFill/>
        </p:spPr>
        <p:txBody>
          <a:bodyPr wrap="square">
            <a:spAutoFit/>
          </a:bodyPr>
          <a:lstStyle/>
          <a:p>
            <a:r>
              <a:rPr lang="en-US" dirty="0"/>
              <a:t>div {</a:t>
            </a:r>
          </a:p>
          <a:p>
            <a:endParaRPr lang="en-US" dirty="0"/>
          </a:p>
          <a:p>
            <a:r>
              <a:rPr lang="en-US" dirty="0"/>
              <a:t> width: 300px; height: 200px; </a:t>
            </a:r>
          </a:p>
          <a:p>
            <a:endParaRPr lang="en-US" dirty="0"/>
          </a:p>
          <a:p>
            <a:r>
              <a:rPr lang="en-US" dirty="0"/>
              <a:t>}</a:t>
            </a:r>
          </a:p>
        </p:txBody>
      </p:sp>
    </p:spTree>
    <p:extLst>
      <p:ext uri="{BB962C8B-B14F-4D97-AF65-F5344CB8AC3E}">
        <p14:creationId xmlns:p14="http://schemas.microsoft.com/office/powerpoint/2010/main" val="368259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6A7752-1446-6B99-EB09-EFB1CC3A9B04}"/>
              </a:ext>
            </a:extLst>
          </p:cNvPr>
          <p:cNvSpPr>
            <a:spLocks noChangeArrowheads="1"/>
          </p:cNvSpPr>
          <p:nvPr/>
        </p:nvSpPr>
        <p:spPr bwMode="auto">
          <a:xfrm>
            <a:off x="685800" y="1032992"/>
            <a:ext cx="7315200" cy="3827929"/>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0" rIns="0" bIns="133308" numCol="1" anchor="ctr" anchorCtr="0" compatLnSpc="1">
            <a:prstTxWarp prst="textNoShape">
              <a:avLst/>
            </a:prstTxWarp>
            <a:spAutoFit/>
          </a:bodyPr>
          <a:lstStyle/>
          <a:p>
            <a:pPr fontAlgn="base">
              <a:spcBef>
                <a:spcPct val="0"/>
              </a:spcBef>
              <a:spcAft>
                <a:spcPct val="0"/>
              </a:spcAft>
            </a:pPr>
            <a:r>
              <a:rPr lang="en-US" sz="2000" dirty="0">
                <a:solidFill>
                  <a:srgbClr val="414141"/>
                </a:solidFill>
                <a:latin typeface="Century Gothic" pitchFamily="34" charset="0"/>
                <a:cs typeface="Arial" pitchFamily="34" charset="0"/>
              </a:rPr>
              <a:t>The </a:t>
            </a:r>
            <a:r>
              <a:rPr lang="en-US" sz="2000" dirty="0">
                <a:solidFill>
                  <a:srgbClr val="333333"/>
                </a:solidFill>
                <a:latin typeface="Century Gothic" pitchFamily="34" charset="0"/>
                <a:cs typeface="Arial" pitchFamily="34" charset="0"/>
              </a:rPr>
              <a:t>width</a:t>
            </a:r>
            <a:r>
              <a:rPr lang="en-US" sz="2000" dirty="0">
                <a:solidFill>
                  <a:srgbClr val="414141"/>
                </a:solidFill>
                <a:latin typeface="Century Gothic" pitchFamily="34" charset="0"/>
                <a:cs typeface="Arial" pitchFamily="34" charset="0"/>
              </a:rPr>
              <a:t> and </a:t>
            </a:r>
            <a:r>
              <a:rPr lang="en-US" sz="2000" dirty="0">
                <a:solidFill>
                  <a:srgbClr val="333333"/>
                </a:solidFill>
                <a:latin typeface="Century Gothic" pitchFamily="34" charset="0"/>
                <a:cs typeface="Arial" pitchFamily="34" charset="0"/>
              </a:rPr>
              <a:t>height</a:t>
            </a:r>
            <a:r>
              <a:rPr lang="en-US" sz="2000" dirty="0">
                <a:solidFill>
                  <a:srgbClr val="414141"/>
                </a:solidFill>
                <a:latin typeface="Century Gothic" pitchFamily="34" charset="0"/>
                <a:cs typeface="Arial" pitchFamily="34" charset="0"/>
              </a:rPr>
              <a:t> properties can take the following values:</a:t>
            </a:r>
            <a:endParaRPr lang="en-US" sz="2000" dirty="0">
              <a:solidFill>
                <a:schemeClr val="tx1"/>
              </a:solidFill>
              <a:latin typeface="Century Gothic" pitchFamily="34" charset="0"/>
              <a:cs typeface="Arial" pitchFamily="34" charset="0"/>
            </a:endParaRPr>
          </a:p>
          <a:p>
            <a:pPr eaLnBrk="0" fontAlgn="base" hangingPunct="0">
              <a:spcBef>
                <a:spcPct val="0"/>
              </a:spcBef>
              <a:spcAft>
                <a:spcPct val="0"/>
              </a:spcAft>
              <a:buFontTx/>
              <a:buChar char="•"/>
            </a:pPr>
            <a:r>
              <a:rPr lang="en-US" sz="2000" i="1" dirty="0">
                <a:solidFill>
                  <a:srgbClr val="414141"/>
                </a:solidFill>
                <a:latin typeface="Century Gothic" pitchFamily="34" charset="0"/>
                <a:cs typeface="Arial" pitchFamily="34" charset="0"/>
              </a:rPr>
              <a:t>length</a:t>
            </a:r>
            <a:r>
              <a:rPr lang="en-US" sz="2000" dirty="0">
                <a:solidFill>
                  <a:srgbClr val="414141"/>
                </a:solidFill>
                <a:latin typeface="Century Gothic" pitchFamily="34" charset="0"/>
                <a:cs typeface="Arial" pitchFamily="34" charset="0"/>
              </a:rPr>
              <a:t> - specifies a width in </a:t>
            </a:r>
            <a:r>
              <a:rPr lang="en-US" sz="2000" dirty="0" err="1">
                <a:solidFill>
                  <a:srgbClr val="414141"/>
                </a:solidFill>
                <a:latin typeface="Century Gothic" pitchFamily="34" charset="0"/>
                <a:cs typeface="Arial" pitchFamily="34" charset="0"/>
              </a:rPr>
              <a:t>px</a:t>
            </a:r>
            <a:r>
              <a:rPr lang="en-US" sz="2000" dirty="0">
                <a:solidFill>
                  <a:srgbClr val="414141"/>
                </a:solidFill>
                <a:latin typeface="Century Gothic" pitchFamily="34" charset="0"/>
                <a:cs typeface="Arial" pitchFamily="34" charset="0"/>
              </a:rPr>
              <a:t>, </a:t>
            </a:r>
            <a:r>
              <a:rPr lang="en-US" sz="2000" dirty="0" err="1">
                <a:solidFill>
                  <a:srgbClr val="414141"/>
                </a:solidFill>
                <a:latin typeface="Century Gothic" pitchFamily="34" charset="0"/>
                <a:cs typeface="Arial" pitchFamily="34" charset="0"/>
              </a:rPr>
              <a:t>em</a:t>
            </a:r>
            <a:r>
              <a:rPr lang="en-US" sz="2000" dirty="0">
                <a:solidFill>
                  <a:srgbClr val="414141"/>
                </a:solidFill>
                <a:latin typeface="Century Gothic" pitchFamily="34" charset="0"/>
                <a:cs typeface="Arial" pitchFamily="34" charset="0"/>
              </a:rPr>
              <a:t>, </a:t>
            </a:r>
            <a:r>
              <a:rPr lang="en-US" sz="2000" dirty="0" err="1">
                <a:solidFill>
                  <a:srgbClr val="414141"/>
                </a:solidFill>
                <a:latin typeface="Century Gothic" pitchFamily="34" charset="0"/>
                <a:cs typeface="Arial" pitchFamily="34" charset="0"/>
              </a:rPr>
              <a:t>rem</a:t>
            </a:r>
            <a:r>
              <a:rPr lang="en-US" sz="2000" dirty="0">
                <a:solidFill>
                  <a:srgbClr val="414141"/>
                </a:solidFill>
                <a:latin typeface="Century Gothic" pitchFamily="34" charset="0"/>
                <a:cs typeface="Arial" pitchFamily="34" charset="0"/>
              </a:rPr>
              <a:t>, pt, cm, etc.</a:t>
            </a:r>
          </a:p>
          <a:p>
            <a:pPr eaLnBrk="0" fontAlgn="base" hangingPunct="0">
              <a:spcBef>
                <a:spcPct val="0"/>
              </a:spcBef>
              <a:spcAft>
                <a:spcPct val="0"/>
              </a:spcAft>
              <a:buFontTx/>
              <a:buChar char="•"/>
            </a:pPr>
            <a:r>
              <a:rPr lang="en-US" sz="2000" i="1" dirty="0">
                <a:solidFill>
                  <a:srgbClr val="414141"/>
                </a:solidFill>
                <a:latin typeface="Century Gothic" pitchFamily="34" charset="0"/>
                <a:cs typeface="Arial" pitchFamily="34" charset="0"/>
              </a:rPr>
              <a:t>%</a:t>
            </a:r>
            <a:r>
              <a:rPr lang="en-US" sz="2000" dirty="0">
                <a:solidFill>
                  <a:srgbClr val="414141"/>
                </a:solidFill>
                <a:latin typeface="Century Gothic" pitchFamily="34" charset="0"/>
                <a:cs typeface="Arial" pitchFamily="34" charset="0"/>
              </a:rPr>
              <a:t> - specifies a width in percentage (%) of the width of the containing element.</a:t>
            </a:r>
          </a:p>
          <a:p>
            <a:pPr eaLnBrk="0" fontAlgn="base" hangingPunct="0">
              <a:spcBef>
                <a:spcPct val="0"/>
              </a:spcBef>
              <a:spcAft>
                <a:spcPct val="0"/>
              </a:spcAft>
              <a:buFontTx/>
              <a:buChar char="•"/>
            </a:pPr>
            <a:r>
              <a:rPr lang="en-US" sz="2000" dirty="0">
                <a:solidFill>
                  <a:srgbClr val="414141"/>
                </a:solidFill>
                <a:latin typeface="Century Gothic" pitchFamily="34" charset="0"/>
                <a:cs typeface="Arial" pitchFamily="34" charset="0"/>
              </a:rPr>
              <a:t>auto - the browser calculates a suitable width for the element.</a:t>
            </a:r>
          </a:p>
          <a:p>
            <a:pPr eaLnBrk="0" fontAlgn="base" hangingPunct="0">
              <a:spcBef>
                <a:spcPct val="0"/>
              </a:spcBef>
              <a:spcAft>
                <a:spcPct val="0"/>
              </a:spcAft>
              <a:buFontTx/>
              <a:buChar char="•"/>
            </a:pPr>
            <a:r>
              <a:rPr lang="en-US" sz="2000" dirty="0">
                <a:solidFill>
                  <a:srgbClr val="414141"/>
                </a:solidFill>
                <a:latin typeface="Century Gothic" pitchFamily="34" charset="0"/>
                <a:cs typeface="Arial" pitchFamily="34" charset="0"/>
              </a:rPr>
              <a:t>initial - Sets the width and height to its default value, which is </a:t>
            </a:r>
            <a:r>
              <a:rPr lang="en-US" sz="2000" dirty="0">
                <a:solidFill>
                  <a:srgbClr val="333333"/>
                </a:solidFill>
                <a:latin typeface="Century Gothic" pitchFamily="34" charset="0"/>
                <a:cs typeface="Arial" pitchFamily="34" charset="0"/>
              </a:rPr>
              <a:t>auto</a:t>
            </a:r>
            <a:r>
              <a:rPr lang="en-US" sz="2000" dirty="0">
                <a:solidFill>
                  <a:srgbClr val="414141"/>
                </a:solidFill>
                <a:latin typeface="Century Gothic" pitchFamily="34" charset="0"/>
                <a:cs typeface="Arial" pitchFamily="34" charset="0"/>
              </a:rPr>
              <a:t>.</a:t>
            </a:r>
          </a:p>
          <a:p>
            <a:pPr eaLnBrk="0" fontAlgn="base" hangingPunct="0">
              <a:spcBef>
                <a:spcPct val="0"/>
              </a:spcBef>
              <a:spcAft>
                <a:spcPct val="0"/>
              </a:spcAft>
              <a:buFontTx/>
              <a:buChar char="•"/>
            </a:pPr>
            <a:r>
              <a:rPr lang="en-US" sz="2000" dirty="0">
                <a:solidFill>
                  <a:srgbClr val="414141"/>
                </a:solidFill>
                <a:latin typeface="Century Gothic" pitchFamily="34" charset="0"/>
                <a:cs typeface="Arial" pitchFamily="34" charset="0"/>
              </a:rPr>
              <a:t>inherit - specifies that the width should be inherited from the parent element.</a:t>
            </a:r>
          </a:p>
          <a:p>
            <a:pPr eaLnBrk="0" fontAlgn="base" hangingPunct="0">
              <a:spcBef>
                <a:spcPct val="0"/>
              </a:spcBef>
              <a:spcAft>
                <a:spcPct val="0"/>
              </a:spcAft>
            </a:pPr>
            <a:endParaRPr lang="en-US" sz="2000" dirty="0">
              <a:solidFill>
                <a:schemeClr val="tx1"/>
              </a:solidFill>
              <a:latin typeface="Century Gothic" pitchFamily="34" charset="0"/>
              <a:cs typeface="Arial" pitchFamily="34" charset="0"/>
            </a:endParaRPr>
          </a:p>
        </p:txBody>
      </p:sp>
    </p:spTree>
    <p:extLst>
      <p:ext uri="{BB962C8B-B14F-4D97-AF65-F5344CB8AC3E}">
        <p14:creationId xmlns:p14="http://schemas.microsoft.com/office/powerpoint/2010/main" val="3009758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DD9BEB-8FDB-4F98-4657-170EA85B3840}"/>
              </a:ext>
            </a:extLst>
          </p:cNvPr>
          <p:cNvSpPr>
            <a:spLocks noChangeArrowheads="1"/>
          </p:cNvSpPr>
          <p:nvPr/>
        </p:nvSpPr>
        <p:spPr bwMode="auto">
          <a:xfrm>
            <a:off x="304800" y="381000"/>
            <a:ext cx="7924800" cy="2117482"/>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fontAlgn="base">
              <a:spcBef>
                <a:spcPct val="0"/>
              </a:spcBef>
              <a:spcAft>
                <a:spcPct val="0"/>
              </a:spcAft>
            </a:pPr>
            <a:r>
              <a:rPr lang="en-US" sz="2000" b="1" dirty="0">
                <a:solidFill>
                  <a:srgbClr val="262626"/>
                </a:solidFill>
                <a:latin typeface="Century Gothic" pitchFamily="34" charset="0"/>
                <a:cs typeface="Arial" pitchFamily="34" charset="0"/>
              </a:rPr>
              <a:t>Setting Maximum Width and Height</a:t>
            </a:r>
          </a:p>
          <a:p>
            <a:pPr fontAlgn="base">
              <a:spcBef>
                <a:spcPct val="0"/>
              </a:spcBef>
              <a:spcAft>
                <a:spcPct val="0"/>
              </a:spcAft>
            </a:pPr>
            <a:endParaRPr lang="en-US" sz="2000" b="1" dirty="0">
              <a:solidFill>
                <a:srgbClr val="262626"/>
              </a:solidFill>
              <a:latin typeface="Century Gothic" pitchFamily="34" charset="0"/>
              <a:cs typeface="Arial" pitchFamily="34" charset="0"/>
            </a:endParaRPr>
          </a:p>
          <a:p>
            <a:pPr eaLnBrk="0" fontAlgn="base" hangingPunct="0">
              <a:spcBef>
                <a:spcPct val="0"/>
              </a:spcBef>
              <a:spcAft>
                <a:spcPct val="0"/>
              </a:spcAft>
            </a:pPr>
            <a:r>
              <a:rPr lang="en-US" sz="2000" dirty="0">
                <a:solidFill>
                  <a:srgbClr val="414141"/>
                </a:solidFill>
                <a:latin typeface="Century Gothic" pitchFamily="34" charset="0"/>
                <a:cs typeface="Arial" pitchFamily="34" charset="0"/>
              </a:rPr>
              <a:t>You can use the </a:t>
            </a:r>
            <a:r>
              <a:rPr lang="en-US" sz="2000" dirty="0">
                <a:solidFill>
                  <a:srgbClr val="333333"/>
                </a:solidFill>
                <a:latin typeface="Century Gothic" pitchFamily="34" charset="0"/>
                <a:cs typeface="Arial" pitchFamily="34" charset="0"/>
              </a:rPr>
              <a:t>max-width</a:t>
            </a:r>
            <a:r>
              <a:rPr lang="en-US" sz="2000" dirty="0">
                <a:solidFill>
                  <a:srgbClr val="414141"/>
                </a:solidFill>
                <a:latin typeface="Century Gothic" pitchFamily="34" charset="0"/>
                <a:cs typeface="Arial" pitchFamily="34" charset="0"/>
              </a:rPr>
              <a:t> and </a:t>
            </a:r>
            <a:r>
              <a:rPr lang="en-US" sz="2000" dirty="0">
                <a:solidFill>
                  <a:srgbClr val="333333"/>
                </a:solidFill>
                <a:latin typeface="Century Gothic" pitchFamily="34" charset="0"/>
                <a:cs typeface="Arial" pitchFamily="34" charset="0"/>
              </a:rPr>
              <a:t>max-height</a:t>
            </a:r>
            <a:r>
              <a:rPr lang="en-US" sz="2000" dirty="0">
                <a:solidFill>
                  <a:srgbClr val="414141"/>
                </a:solidFill>
                <a:latin typeface="Century Gothic" pitchFamily="34" charset="0"/>
                <a:cs typeface="Arial" pitchFamily="34" charset="0"/>
              </a:rPr>
              <a:t> property to specify the maximum width and height of the content area. This maximum width and height does not include </a:t>
            </a:r>
            <a:r>
              <a:rPr lang="en-US" sz="2000" dirty="0" err="1">
                <a:solidFill>
                  <a:srgbClr val="414141"/>
                </a:solidFill>
                <a:latin typeface="Century Gothic" pitchFamily="34" charset="0"/>
                <a:cs typeface="Arial" pitchFamily="34" charset="0"/>
              </a:rPr>
              <a:t>paddings</a:t>
            </a:r>
            <a:r>
              <a:rPr lang="en-US" sz="2000" dirty="0">
                <a:solidFill>
                  <a:srgbClr val="414141"/>
                </a:solidFill>
                <a:latin typeface="Century Gothic" pitchFamily="34" charset="0"/>
                <a:cs typeface="Arial" pitchFamily="34" charset="0"/>
              </a:rPr>
              <a:t>, borders, or margins.</a:t>
            </a:r>
            <a:endParaRPr lang="en-US" sz="2000" dirty="0">
              <a:solidFill>
                <a:schemeClr val="tx1"/>
              </a:solidFill>
              <a:latin typeface="Century Gothic" pitchFamily="34" charset="0"/>
              <a:cs typeface="Arial" pitchFamily="34" charset="0"/>
            </a:endParaRPr>
          </a:p>
        </p:txBody>
      </p:sp>
      <p:sp>
        <p:nvSpPr>
          <p:cNvPr id="3" name="Rectangle 2">
            <a:extLst>
              <a:ext uri="{FF2B5EF4-FFF2-40B4-BE49-F238E27FC236}">
                <a16:creationId xmlns:a16="http://schemas.microsoft.com/office/drawing/2014/main" id="{3A6A6529-BE1D-B888-21AC-685B0DD7815C}"/>
              </a:ext>
            </a:extLst>
          </p:cNvPr>
          <p:cNvSpPr/>
          <p:nvPr/>
        </p:nvSpPr>
        <p:spPr>
          <a:xfrm>
            <a:off x="838200" y="3037700"/>
            <a:ext cx="6611216" cy="2031325"/>
          </a:xfrm>
          <a:prstGeom prst="rect">
            <a:avLst/>
          </a:prstGeom>
        </p:spPr>
        <p:txBody>
          <a:bodyPr wrap="square">
            <a:spAutoFit/>
          </a:bodyPr>
          <a:lstStyle/>
          <a:p>
            <a:r>
              <a:rPr lang="en-US" dirty="0"/>
              <a:t>div {</a:t>
            </a:r>
          </a:p>
          <a:p>
            <a:endParaRPr lang="en-US" dirty="0"/>
          </a:p>
          <a:p>
            <a:r>
              <a:rPr lang="en-US" dirty="0"/>
              <a:t> width: 300px;</a:t>
            </a:r>
          </a:p>
          <a:p>
            <a:endParaRPr lang="en-US" dirty="0"/>
          </a:p>
          <a:p>
            <a:r>
              <a:rPr lang="en-US" dirty="0"/>
              <a:t> max-width: 200px; </a:t>
            </a:r>
          </a:p>
          <a:p>
            <a:endParaRPr lang="en-US" dirty="0"/>
          </a:p>
          <a:p>
            <a:r>
              <a:rPr lang="en-US" dirty="0"/>
              <a:t>}</a:t>
            </a:r>
          </a:p>
        </p:txBody>
      </p:sp>
    </p:spTree>
    <p:extLst>
      <p:ext uri="{BB962C8B-B14F-4D97-AF65-F5344CB8AC3E}">
        <p14:creationId xmlns:p14="http://schemas.microsoft.com/office/powerpoint/2010/main" val="2075866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1CBEB34-4E66-1FF7-B18D-F8DF0689A9E7}"/>
              </a:ext>
            </a:extLst>
          </p:cNvPr>
          <p:cNvSpPr>
            <a:spLocks noChangeArrowheads="1"/>
          </p:cNvSpPr>
          <p:nvPr/>
        </p:nvSpPr>
        <p:spPr bwMode="auto">
          <a:xfrm>
            <a:off x="304800" y="669250"/>
            <a:ext cx="7620000" cy="2425258"/>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fontAlgn="base">
              <a:spcBef>
                <a:spcPct val="0"/>
              </a:spcBef>
              <a:spcAft>
                <a:spcPct val="0"/>
              </a:spcAft>
            </a:pPr>
            <a:r>
              <a:rPr lang="en-US" sz="2000" b="1" dirty="0">
                <a:solidFill>
                  <a:srgbClr val="262626"/>
                </a:solidFill>
                <a:latin typeface="Century Gothic" pitchFamily="34" charset="0"/>
                <a:cs typeface="Arial" pitchFamily="34" charset="0"/>
              </a:rPr>
              <a:t>Setting Minimum Width and Height</a:t>
            </a:r>
          </a:p>
          <a:p>
            <a:pPr fontAlgn="base">
              <a:spcBef>
                <a:spcPct val="0"/>
              </a:spcBef>
              <a:spcAft>
                <a:spcPct val="0"/>
              </a:spcAft>
            </a:pPr>
            <a:endParaRPr lang="en-US" sz="2000" b="1" dirty="0">
              <a:solidFill>
                <a:srgbClr val="262626"/>
              </a:solidFill>
              <a:latin typeface="Century Gothic" pitchFamily="34" charset="0"/>
              <a:cs typeface="Arial" pitchFamily="34" charset="0"/>
            </a:endParaRPr>
          </a:p>
          <a:p>
            <a:pPr fontAlgn="base">
              <a:spcBef>
                <a:spcPct val="0"/>
              </a:spcBef>
              <a:spcAft>
                <a:spcPct val="0"/>
              </a:spcAft>
            </a:pPr>
            <a:endParaRPr lang="en-US" sz="2000" b="1" dirty="0">
              <a:solidFill>
                <a:srgbClr val="262626"/>
              </a:solidFill>
              <a:latin typeface="Century Gothic" pitchFamily="34" charset="0"/>
              <a:cs typeface="Arial" pitchFamily="34" charset="0"/>
            </a:endParaRPr>
          </a:p>
          <a:p>
            <a:pPr eaLnBrk="0" fontAlgn="base" hangingPunct="0">
              <a:spcBef>
                <a:spcPct val="0"/>
              </a:spcBef>
              <a:spcAft>
                <a:spcPct val="0"/>
              </a:spcAft>
            </a:pPr>
            <a:r>
              <a:rPr lang="en-US" sz="2000" dirty="0">
                <a:solidFill>
                  <a:srgbClr val="414141"/>
                </a:solidFill>
                <a:latin typeface="Century Gothic" pitchFamily="34" charset="0"/>
                <a:cs typeface="Arial" pitchFamily="34" charset="0"/>
              </a:rPr>
              <a:t>You can use the </a:t>
            </a:r>
            <a:r>
              <a:rPr lang="en-US" sz="2000" dirty="0">
                <a:solidFill>
                  <a:srgbClr val="333333"/>
                </a:solidFill>
                <a:latin typeface="Century Gothic" pitchFamily="34" charset="0"/>
                <a:cs typeface="Arial" pitchFamily="34" charset="0"/>
              </a:rPr>
              <a:t>min-width</a:t>
            </a:r>
            <a:r>
              <a:rPr lang="en-US" sz="2000" dirty="0">
                <a:solidFill>
                  <a:srgbClr val="414141"/>
                </a:solidFill>
                <a:latin typeface="Century Gothic" pitchFamily="34" charset="0"/>
                <a:cs typeface="Arial" pitchFamily="34" charset="0"/>
              </a:rPr>
              <a:t> and </a:t>
            </a:r>
            <a:r>
              <a:rPr lang="en-US" sz="2000" dirty="0">
                <a:solidFill>
                  <a:srgbClr val="333333"/>
                </a:solidFill>
                <a:latin typeface="Century Gothic" pitchFamily="34" charset="0"/>
                <a:cs typeface="Arial" pitchFamily="34" charset="0"/>
              </a:rPr>
              <a:t>min-height</a:t>
            </a:r>
            <a:r>
              <a:rPr lang="en-US" sz="2000" dirty="0">
                <a:solidFill>
                  <a:srgbClr val="414141"/>
                </a:solidFill>
                <a:latin typeface="Century Gothic" pitchFamily="34" charset="0"/>
                <a:cs typeface="Arial" pitchFamily="34" charset="0"/>
              </a:rPr>
              <a:t> property specify the minimum width and height of the content area. This minimum width and height does not include </a:t>
            </a:r>
            <a:r>
              <a:rPr lang="en-US" sz="2000" dirty="0" err="1">
                <a:solidFill>
                  <a:srgbClr val="414141"/>
                </a:solidFill>
                <a:latin typeface="Century Gothic" pitchFamily="34" charset="0"/>
                <a:cs typeface="Arial" pitchFamily="34" charset="0"/>
              </a:rPr>
              <a:t>paddings</a:t>
            </a:r>
            <a:r>
              <a:rPr lang="en-US" sz="2000" dirty="0">
                <a:solidFill>
                  <a:srgbClr val="414141"/>
                </a:solidFill>
                <a:latin typeface="Century Gothic" pitchFamily="34" charset="0"/>
                <a:cs typeface="Arial" pitchFamily="34" charset="0"/>
              </a:rPr>
              <a:t>, borders, or margins.</a:t>
            </a:r>
            <a:endParaRPr lang="en-US" sz="2000" dirty="0">
              <a:solidFill>
                <a:schemeClr val="tx1"/>
              </a:solidFill>
              <a:latin typeface="Century Gothic" pitchFamily="34" charset="0"/>
              <a:cs typeface="Arial" pitchFamily="34" charset="0"/>
            </a:endParaRPr>
          </a:p>
        </p:txBody>
      </p:sp>
      <p:sp>
        <p:nvSpPr>
          <p:cNvPr id="4" name="Rectangle 3">
            <a:extLst>
              <a:ext uri="{FF2B5EF4-FFF2-40B4-BE49-F238E27FC236}">
                <a16:creationId xmlns:a16="http://schemas.microsoft.com/office/drawing/2014/main" id="{6153853C-2A8C-89E1-0821-CAEA9AE71BE0}"/>
              </a:ext>
            </a:extLst>
          </p:cNvPr>
          <p:cNvSpPr/>
          <p:nvPr/>
        </p:nvSpPr>
        <p:spPr>
          <a:xfrm>
            <a:off x="762000" y="3613763"/>
            <a:ext cx="7144581" cy="2031325"/>
          </a:xfrm>
          <a:prstGeom prst="rect">
            <a:avLst/>
          </a:prstGeom>
        </p:spPr>
        <p:txBody>
          <a:bodyPr wrap="square">
            <a:spAutoFit/>
          </a:bodyPr>
          <a:lstStyle/>
          <a:p>
            <a:r>
              <a:rPr lang="en-US" dirty="0"/>
              <a:t>div {</a:t>
            </a:r>
          </a:p>
          <a:p>
            <a:endParaRPr lang="en-US" dirty="0"/>
          </a:p>
          <a:p>
            <a:r>
              <a:rPr lang="en-US" dirty="0"/>
              <a:t> width: 200px; </a:t>
            </a:r>
          </a:p>
          <a:p>
            <a:endParaRPr lang="en-US" dirty="0"/>
          </a:p>
          <a:p>
            <a:r>
              <a:rPr lang="en-US" dirty="0"/>
              <a:t>min-width: 300px; </a:t>
            </a:r>
          </a:p>
          <a:p>
            <a:endParaRPr lang="en-US" dirty="0"/>
          </a:p>
          <a:p>
            <a:r>
              <a:rPr lang="en-US" dirty="0"/>
              <a:t>}</a:t>
            </a:r>
          </a:p>
        </p:txBody>
      </p:sp>
    </p:spTree>
    <p:extLst>
      <p:ext uri="{BB962C8B-B14F-4D97-AF65-F5344CB8AC3E}">
        <p14:creationId xmlns:p14="http://schemas.microsoft.com/office/powerpoint/2010/main" val="521355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
            <a:extLst>
              <a:ext uri="{FF2B5EF4-FFF2-40B4-BE49-F238E27FC236}">
                <a16:creationId xmlns:a16="http://schemas.microsoft.com/office/drawing/2014/main" id="{80F06517-BD82-5709-97CB-7988DA6454E1}"/>
              </a:ext>
            </a:extLst>
          </p:cNvPr>
          <p:cNvSpPr>
            <a:spLocks noChangeArrowheads="1"/>
          </p:cNvSpPr>
          <p:nvPr/>
        </p:nvSpPr>
        <p:spPr bwMode="auto">
          <a:xfrm>
            <a:off x="685801" y="455712"/>
            <a:ext cx="7086600" cy="2117482"/>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vert="horz" wrap="square" lIns="0" tIns="179331" rIns="0" bIns="88872" numCol="1" anchor="ctr" anchorCtr="0" compatLnSpc="1">
            <a:prstTxWarp prst="textNoShape">
              <a:avLst/>
            </a:prstTxWarp>
            <a:spAutoFit/>
          </a:bodyPr>
          <a:lstStyle/>
          <a:p>
            <a:pPr fontAlgn="base">
              <a:spcBef>
                <a:spcPct val="0"/>
              </a:spcBef>
              <a:spcAft>
                <a:spcPct val="0"/>
              </a:spcAft>
            </a:pPr>
            <a:r>
              <a:rPr lang="en-US" sz="2000" b="1" dirty="0">
                <a:solidFill>
                  <a:srgbClr val="262626"/>
                </a:solidFill>
                <a:latin typeface="Century Gothic" pitchFamily="34" charset="0"/>
                <a:cs typeface="Arial" pitchFamily="34" charset="0"/>
              </a:rPr>
              <a:t>Horizontal Centering with Auto Margins</a:t>
            </a:r>
          </a:p>
          <a:p>
            <a:pPr fontAlgn="base">
              <a:spcBef>
                <a:spcPct val="0"/>
              </a:spcBef>
              <a:spcAft>
                <a:spcPct val="0"/>
              </a:spcAft>
            </a:pPr>
            <a:endParaRPr lang="en-US" sz="2000" b="1" dirty="0">
              <a:solidFill>
                <a:srgbClr val="262626"/>
              </a:solidFill>
              <a:latin typeface="Century Gothic" pitchFamily="34" charset="0"/>
              <a:cs typeface="Arial" pitchFamily="34" charset="0"/>
            </a:endParaRPr>
          </a:p>
          <a:p>
            <a:pPr eaLnBrk="0" fontAlgn="base" hangingPunct="0">
              <a:spcBef>
                <a:spcPct val="0"/>
              </a:spcBef>
              <a:spcAft>
                <a:spcPct val="0"/>
              </a:spcAft>
            </a:pPr>
            <a:r>
              <a:rPr lang="en-US" sz="2000" dirty="0">
                <a:solidFill>
                  <a:srgbClr val="414141"/>
                </a:solidFill>
                <a:latin typeface="Century Gothic" pitchFamily="34" charset="0"/>
                <a:cs typeface="Arial" pitchFamily="34" charset="0"/>
              </a:rPr>
              <a:t>The </a:t>
            </a:r>
            <a:r>
              <a:rPr lang="en-US" sz="2000" dirty="0">
                <a:solidFill>
                  <a:srgbClr val="333333"/>
                </a:solidFill>
                <a:latin typeface="Century Gothic" pitchFamily="34" charset="0"/>
                <a:cs typeface="Arial" pitchFamily="34" charset="0"/>
              </a:rPr>
              <a:t>auto</a:t>
            </a:r>
            <a:r>
              <a:rPr lang="en-US" sz="2000" dirty="0">
                <a:solidFill>
                  <a:srgbClr val="414141"/>
                </a:solidFill>
                <a:latin typeface="Century Gothic" pitchFamily="34" charset="0"/>
                <a:cs typeface="Arial" pitchFamily="34" charset="0"/>
              </a:rPr>
              <a:t> value for the margin property tells the web browser to automatically calculate the margin. This is commonly used to center an element horizontally within a larger container.</a:t>
            </a:r>
            <a:endParaRPr lang="en-US" sz="2000" dirty="0">
              <a:solidFill>
                <a:schemeClr val="tx1"/>
              </a:solidFill>
              <a:latin typeface="Century Gothic" pitchFamily="34" charset="0"/>
              <a:cs typeface="Arial" pitchFamily="34" charset="0"/>
            </a:endParaRPr>
          </a:p>
        </p:txBody>
      </p:sp>
      <p:sp>
        <p:nvSpPr>
          <p:cNvPr id="13" name="Rectangle 12">
            <a:extLst>
              <a:ext uri="{FF2B5EF4-FFF2-40B4-BE49-F238E27FC236}">
                <a16:creationId xmlns:a16="http://schemas.microsoft.com/office/drawing/2014/main" id="{837DEDC0-8085-1D93-C11E-216420A57650}"/>
              </a:ext>
            </a:extLst>
          </p:cNvPr>
          <p:cNvSpPr/>
          <p:nvPr/>
        </p:nvSpPr>
        <p:spPr>
          <a:xfrm>
            <a:off x="2927648" y="2924945"/>
            <a:ext cx="4572000" cy="2585323"/>
          </a:xfrm>
          <a:prstGeom prst="rect">
            <a:avLst/>
          </a:prstGeom>
        </p:spPr>
        <p:txBody>
          <a:bodyPr>
            <a:spAutoFit/>
          </a:bodyPr>
          <a:lstStyle/>
          <a:p>
            <a:r>
              <a:rPr lang="en-US" dirty="0"/>
              <a:t>div {</a:t>
            </a:r>
          </a:p>
          <a:p>
            <a:endParaRPr lang="en-US" dirty="0"/>
          </a:p>
          <a:p>
            <a:r>
              <a:rPr lang="en-US" dirty="0"/>
              <a:t> width: 300px;</a:t>
            </a:r>
          </a:p>
          <a:p>
            <a:endParaRPr lang="en-US" dirty="0"/>
          </a:p>
          <a:p>
            <a:r>
              <a:rPr lang="en-US" dirty="0"/>
              <a:t> background color: green; </a:t>
            </a:r>
          </a:p>
          <a:p>
            <a:endParaRPr lang="en-US" dirty="0"/>
          </a:p>
          <a:p>
            <a:r>
              <a:rPr lang="en-US" dirty="0"/>
              <a:t>margin: 0 auto; </a:t>
            </a:r>
          </a:p>
          <a:p>
            <a:endParaRPr lang="en-US" dirty="0"/>
          </a:p>
          <a:p>
            <a:r>
              <a:rPr lang="en-US" dirty="0"/>
              <a:t>}</a:t>
            </a:r>
          </a:p>
        </p:txBody>
      </p:sp>
    </p:spTree>
    <p:extLst>
      <p:ext uri="{BB962C8B-B14F-4D97-AF65-F5344CB8AC3E}">
        <p14:creationId xmlns:p14="http://schemas.microsoft.com/office/powerpoint/2010/main" val="17681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190F7B-54BB-FDBD-4233-B7732B867AD7}"/>
              </a:ext>
            </a:extLst>
          </p:cNvPr>
          <p:cNvSpPr txBox="1"/>
          <p:nvPr/>
        </p:nvSpPr>
        <p:spPr>
          <a:xfrm>
            <a:off x="457200" y="533400"/>
            <a:ext cx="7924800" cy="2862322"/>
          </a:xfrm>
          <a:prstGeom prst="rect">
            <a:avLst/>
          </a:prstGeom>
          <a:noFill/>
        </p:spPr>
        <p:txBody>
          <a:bodyPr wrap="square">
            <a:spAutoFit/>
          </a:bodyPr>
          <a:lstStyle/>
          <a:p>
            <a:r>
              <a:rPr lang="en-US" dirty="0"/>
              <a:t>The CSS box model consists of four parts:</a:t>
            </a:r>
          </a:p>
          <a:p>
            <a:endParaRPr lang="en-US" dirty="0"/>
          </a:p>
          <a:p>
            <a:r>
              <a:rPr lang="en-US" b="1" dirty="0"/>
              <a:t>The content</a:t>
            </a:r>
            <a:r>
              <a:rPr lang="en-US" dirty="0"/>
              <a:t>: </a:t>
            </a:r>
          </a:p>
          <a:p>
            <a:r>
              <a:rPr lang="en-US" dirty="0"/>
              <a:t>This is the area where the element's content (e.g., text, images, etc.) is displayed.</a:t>
            </a:r>
          </a:p>
          <a:p>
            <a:r>
              <a:rPr lang="en-US" b="1" dirty="0"/>
              <a:t>The padding</a:t>
            </a:r>
            <a:r>
              <a:rPr lang="en-US" dirty="0"/>
              <a:t>: </a:t>
            </a:r>
          </a:p>
          <a:p>
            <a:r>
              <a:rPr lang="en-US" dirty="0"/>
              <a:t> is the space between the content and the border.</a:t>
            </a:r>
          </a:p>
          <a:p>
            <a:r>
              <a:rPr lang="en-US" b="1" dirty="0"/>
              <a:t>The border: </a:t>
            </a:r>
          </a:p>
          <a:p>
            <a:r>
              <a:rPr lang="en-US" dirty="0"/>
              <a:t>This is the line that surrounds the padding and content.</a:t>
            </a:r>
          </a:p>
          <a:p>
            <a:r>
              <a:rPr lang="en-US" b="1" dirty="0"/>
              <a:t>The margin</a:t>
            </a:r>
            <a:r>
              <a:rPr lang="en-US" dirty="0"/>
              <a:t>: </a:t>
            </a:r>
          </a:p>
          <a:p>
            <a:r>
              <a:rPr lang="en-US" dirty="0"/>
              <a:t>This is the space outside of the border.</a:t>
            </a:r>
            <a:endParaRPr lang="en-IN" dirty="0"/>
          </a:p>
        </p:txBody>
      </p:sp>
      <p:sp>
        <p:nvSpPr>
          <p:cNvPr id="5" name="TextBox 4">
            <a:extLst>
              <a:ext uri="{FF2B5EF4-FFF2-40B4-BE49-F238E27FC236}">
                <a16:creationId xmlns:a16="http://schemas.microsoft.com/office/drawing/2014/main" id="{75D9FE92-2345-F4FF-4EB1-54D8D9F7FC98}"/>
              </a:ext>
            </a:extLst>
          </p:cNvPr>
          <p:cNvSpPr txBox="1"/>
          <p:nvPr/>
        </p:nvSpPr>
        <p:spPr>
          <a:xfrm>
            <a:off x="781538" y="4195434"/>
            <a:ext cx="7467600" cy="23622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619E43DA-70E4-C2F4-69E7-BB87E6447FEE}"/>
              </a:ext>
            </a:extLst>
          </p:cNvPr>
          <p:cNvSpPr txBox="1"/>
          <p:nvPr/>
        </p:nvSpPr>
        <p:spPr>
          <a:xfrm>
            <a:off x="533400" y="3548122"/>
            <a:ext cx="7848600" cy="923330"/>
          </a:xfrm>
          <a:prstGeom prst="rect">
            <a:avLst/>
          </a:prstGeom>
          <a:noFill/>
        </p:spPr>
        <p:txBody>
          <a:bodyPr wrap="square" rtlCol="0">
            <a:spAutoFit/>
          </a:bodyPr>
          <a:lstStyle/>
          <a:p>
            <a:r>
              <a:rPr lang="en-US" b="0" i="0" dirty="0">
                <a:solidFill>
                  <a:srgbClr val="374151"/>
                </a:solidFill>
                <a:effectLst/>
                <a:latin typeface="Söhne"/>
              </a:rPr>
              <a:t>When calculating the size and position of an element, the browser takes into account the width and height of the content, as well as the padding, border, and margin.</a:t>
            </a:r>
            <a:endParaRPr lang="en-IN" dirty="0"/>
          </a:p>
        </p:txBody>
      </p:sp>
    </p:spTree>
    <p:extLst>
      <p:ext uri="{BB962C8B-B14F-4D97-AF65-F5344CB8AC3E}">
        <p14:creationId xmlns:p14="http://schemas.microsoft.com/office/powerpoint/2010/main" val="3491699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Grp="1"/>
          </p:cNvSpPr>
          <p:nvPr>
            <p:ph type="body" sz="quarter" idx="13"/>
          </p:nvPr>
        </p:nvSpPr>
        <p:spPr>
          <a:xfrm>
            <a:off x="1142976" y="4357694"/>
            <a:ext cx="6629416" cy="1295400"/>
          </a:xfrm>
        </p:spPr>
        <p:txBody>
          <a:bodyPr/>
          <a:lstStyle/>
          <a:p>
            <a:pPr algn="ctr"/>
            <a:r>
              <a:rPr lang="en-US" sz="8800" b="1" dirty="0">
                <a:latin typeface="Rockwell" pitchFamily="18" charset="0"/>
              </a:rPr>
              <a:t>Thank You</a:t>
            </a:r>
          </a:p>
        </p:txBody>
      </p:sp>
      <p:pic>
        <p:nvPicPr>
          <p:cNvPr id="25" name="j0321055.jpg"/>
          <p:cNvPicPr>
            <a:picLocks noGrp="1" noChangeAspect="1"/>
          </p:cNvPicPr>
          <p:nvPr>
            <p:ph type="pic" sz="quarter" idx="10"/>
          </p:nvPr>
        </p:nvPicPr>
        <p:blipFill>
          <a:blip r:embed="rId3" cstate="print"/>
          <a:srcRect t="2444" b="2444"/>
          <a:stretch>
            <a:fillRect/>
          </a:stretch>
        </p:blipFill>
        <p:spPr>
          <a:xfrm>
            <a:off x="228600" y="723900"/>
            <a:ext cx="2400300" cy="3200400"/>
          </a:xfrm>
          <a:prstGeom prst="rect">
            <a:avLst/>
          </a:prstGeom>
          <a:ln>
            <a:noFill/>
          </a:ln>
          <a:effectLst>
            <a:softEdge rad="112500"/>
          </a:effectLst>
          <a:scene3d>
            <a:camera prst="orthographicFront"/>
            <a:lightRig rig="balanced" dir="t"/>
          </a:scene3d>
          <a:sp3d prstMaterial="plastic">
            <a:bevelT w="0" h="0"/>
          </a:sp3d>
        </p:spPr>
        <p:style>
          <a:lnRef idx="3">
            <a:schemeClr val="lt1"/>
          </a:lnRef>
          <a:fillRef idx="1">
            <a:schemeClr val="accent1"/>
          </a:fillRef>
          <a:effectRef idx="1">
            <a:schemeClr val="accent1"/>
          </a:effectRef>
          <a:fontRef idx="minor">
            <a:schemeClr val="lt1"/>
          </a:fontRef>
        </p:style>
      </p:pic>
      <p:pic>
        <p:nvPicPr>
          <p:cNvPr id="5" name="j0321101.jpg"/>
          <p:cNvPicPr>
            <a:picLocks noGrp="1" noChangeAspect="1"/>
          </p:cNvPicPr>
          <p:nvPr>
            <p:ph type="pic" sz="quarter" idx="11"/>
          </p:nvPr>
        </p:nvPicPr>
        <p:blipFill>
          <a:blip r:embed="rId4" cstate="print"/>
          <a:srcRect t="2444" b="2444"/>
          <a:stretch>
            <a:fillRect/>
          </a:stretch>
        </p:blipFill>
        <p:spPr>
          <a:xfrm>
            <a:off x="3162300" y="723900"/>
            <a:ext cx="2400300" cy="3200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3">
            <a:schemeClr val="lt1"/>
          </a:lnRef>
          <a:fillRef idx="1">
            <a:schemeClr val="accent1"/>
          </a:fillRef>
          <a:effectRef idx="1">
            <a:schemeClr val="accent1"/>
          </a:effectRef>
          <a:fontRef idx="minor">
            <a:schemeClr val="lt1"/>
          </a:fontRef>
        </p:style>
      </p:pic>
      <p:pic>
        <p:nvPicPr>
          <p:cNvPr id="4" name="j0341706.jpg"/>
          <p:cNvPicPr>
            <a:picLocks noGrp="1" noChangeAspect="1"/>
          </p:cNvPicPr>
          <p:nvPr>
            <p:ph type="pic" sz="quarter" idx="12"/>
          </p:nvPr>
        </p:nvPicPr>
        <p:blipFill>
          <a:blip r:embed="rId5" cstate="print"/>
          <a:srcRect t="2444" b="2444"/>
          <a:stretch>
            <a:fillRect/>
          </a:stretch>
        </p:blipFill>
        <p:spPr>
          <a:xfrm>
            <a:off x="6096000" y="723900"/>
            <a:ext cx="2400300" cy="32004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style>
          <a:lnRef idx="3">
            <a:schemeClr val="lt1"/>
          </a:lnRef>
          <a:fillRef idx="1">
            <a:schemeClr val="accent1"/>
          </a:fillRef>
          <a:effectRef idx="1">
            <a:schemeClr val="accent1"/>
          </a:effectRef>
          <a:fontRef idx="minor">
            <a:schemeClr val="lt1"/>
          </a:fontRef>
        </p:style>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57E76082-C584-8599-4765-25FD575BB157}"/>
              </a:ext>
            </a:extLst>
          </p:cNvPr>
          <p:cNvSpPr>
            <a:spLocks noChangeArrowheads="1"/>
          </p:cNvSpPr>
          <p:nvPr/>
        </p:nvSpPr>
        <p:spPr bwMode="auto">
          <a:xfrm>
            <a:off x="0" y="-387210"/>
            <a:ext cx="52900" cy="123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72EFA82D-D644-E280-97C4-17D9E96B3238}"/>
              </a:ext>
            </a:extLst>
          </p:cNvPr>
          <p:cNvPicPr>
            <a:picLocks noChangeAspect="1"/>
          </p:cNvPicPr>
          <p:nvPr/>
        </p:nvPicPr>
        <p:blipFill>
          <a:blip r:embed="rId2"/>
          <a:stretch>
            <a:fillRect/>
          </a:stretch>
        </p:blipFill>
        <p:spPr>
          <a:xfrm>
            <a:off x="533400" y="762000"/>
            <a:ext cx="7620000" cy="5486400"/>
          </a:xfrm>
          <a:prstGeom prst="rect">
            <a:avLst/>
          </a:prstGeom>
        </p:spPr>
      </p:pic>
    </p:spTree>
    <p:extLst>
      <p:ext uri="{BB962C8B-B14F-4D97-AF65-F5344CB8AC3E}">
        <p14:creationId xmlns:p14="http://schemas.microsoft.com/office/powerpoint/2010/main" val="374944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035A3D-3C64-AA4A-AE04-6763700823F0}"/>
              </a:ext>
            </a:extLst>
          </p:cNvPr>
          <p:cNvSpPr txBox="1"/>
          <p:nvPr/>
        </p:nvSpPr>
        <p:spPr>
          <a:xfrm>
            <a:off x="609600" y="609601"/>
            <a:ext cx="7620000" cy="2585323"/>
          </a:xfrm>
          <a:prstGeom prst="rect">
            <a:avLst/>
          </a:prstGeom>
          <a:noFill/>
        </p:spPr>
        <p:txBody>
          <a:bodyPr wrap="square">
            <a:spAutoFit/>
          </a:bodyPr>
          <a:lstStyle/>
          <a:p>
            <a:pPr algn="l"/>
            <a:r>
              <a:rPr lang="en-US" b="1" i="0" dirty="0">
                <a:solidFill>
                  <a:srgbClr val="292929"/>
                </a:solidFill>
                <a:effectLst/>
                <a:latin typeface="sohne"/>
              </a:rPr>
              <a:t>The CSS Box Model</a:t>
            </a:r>
          </a:p>
          <a:p>
            <a:pPr algn="l"/>
            <a:r>
              <a:rPr lang="en-US" b="0" i="0" dirty="0">
                <a:solidFill>
                  <a:srgbClr val="292929"/>
                </a:solidFill>
                <a:effectLst/>
                <a:latin typeface="source-serif-pro"/>
              </a:rPr>
              <a:t>The CSS box model is essentially a box that wraps around every HTML element. It consists of:</a:t>
            </a:r>
            <a:br>
              <a:rPr lang="en-US" b="0" i="0" dirty="0">
                <a:solidFill>
                  <a:srgbClr val="292929"/>
                </a:solidFill>
                <a:effectLst/>
                <a:latin typeface="source-serif-pro"/>
              </a:rPr>
            </a:br>
            <a:r>
              <a:rPr lang="en-US" b="0" i="0" dirty="0">
                <a:solidFill>
                  <a:srgbClr val="292929"/>
                </a:solidFill>
                <a:effectLst/>
                <a:latin typeface="source-serif-pro"/>
              </a:rPr>
              <a:t>- Content (images, text, etc.)</a:t>
            </a:r>
            <a:br>
              <a:rPr lang="en-US" b="0" i="0" dirty="0">
                <a:solidFill>
                  <a:srgbClr val="292929"/>
                </a:solidFill>
                <a:effectLst/>
                <a:latin typeface="source-serif-pro"/>
              </a:rPr>
            </a:br>
            <a:r>
              <a:rPr lang="en-US" b="0" i="0" dirty="0">
                <a:solidFill>
                  <a:srgbClr val="292929"/>
                </a:solidFill>
                <a:effectLst/>
                <a:latin typeface="source-serif-pro"/>
              </a:rPr>
              <a:t>- Padding</a:t>
            </a:r>
            <a:br>
              <a:rPr lang="en-US" b="0" i="0" dirty="0">
                <a:solidFill>
                  <a:srgbClr val="292929"/>
                </a:solidFill>
                <a:effectLst/>
                <a:latin typeface="source-serif-pro"/>
              </a:rPr>
            </a:br>
            <a:r>
              <a:rPr lang="en-US" b="0" i="0" dirty="0">
                <a:solidFill>
                  <a:srgbClr val="292929"/>
                </a:solidFill>
                <a:effectLst/>
                <a:latin typeface="source-serif-pro"/>
              </a:rPr>
              <a:t>- Border</a:t>
            </a:r>
            <a:br>
              <a:rPr lang="en-US" b="0" i="0" dirty="0">
                <a:solidFill>
                  <a:srgbClr val="292929"/>
                </a:solidFill>
                <a:effectLst/>
                <a:latin typeface="source-serif-pro"/>
              </a:rPr>
            </a:br>
            <a:r>
              <a:rPr lang="en-US" b="0" i="0" dirty="0">
                <a:solidFill>
                  <a:srgbClr val="292929"/>
                </a:solidFill>
                <a:effectLst/>
                <a:latin typeface="source-serif-pro"/>
              </a:rPr>
              <a:t>- Margin</a:t>
            </a:r>
          </a:p>
          <a:p>
            <a:br>
              <a:rPr lang="en-US" dirty="0"/>
            </a:br>
            <a:endParaRPr lang="en-IN" dirty="0"/>
          </a:p>
        </p:txBody>
      </p:sp>
      <p:pic>
        <p:nvPicPr>
          <p:cNvPr id="4" name="Picture 3">
            <a:extLst>
              <a:ext uri="{FF2B5EF4-FFF2-40B4-BE49-F238E27FC236}">
                <a16:creationId xmlns:a16="http://schemas.microsoft.com/office/drawing/2014/main" id="{B22EEE68-A3F5-B81D-F67D-6CF38BBDDA02}"/>
              </a:ext>
            </a:extLst>
          </p:cNvPr>
          <p:cNvPicPr>
            <a:picLocks noChangeAspect="1"/>
          </p:cNvPicPr>
          <p:nvPr/>
        </p:nvPicPr>
        <p:blipFill>
          <a:blip r:embed="rId2"/>
          <a:stretch>
            <a:fillRect/>
          </a:stretch>
        </p:blipFill>
        <p:spPr>
          <a:xfrm>
            <a:off x="609600" y="2895600"/>
            <a:ext cx="7086600" cy="3733800"/>
          </a:xfrm>
          <a:prstGeom prst="rect">
            <a:avLst/>
          </a:prstGeom>
        </p:spPr>
      </p:pic>
    </p:spTree>
    <p:extLst>
      <p:ext uri="{BB962C8B-B14F-4D97-AF65-F5344CB8AC3E}">
        <p14:creationId xmlns:p14="http://schemas.microsoft.com/office/powerpoint/2010/main" val="511507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532D48-6784-8FC5-2D5A-331FC68B56E6}"/>
              </a:ext>
            </a:extLst>
          </p:cNvPr>
          <p:cNvPicPr>
            <a:picLocks noChangeAspect="1"/>
          </p:cNvPicPr>
          <p:nvPr/>
        </p:nvPicPr>
        <p:blipFill>
          <a:blip r:embed="rId2"/>
          <a:stretch>
            <a:fillRect/>
          </a:stretch>
        </p:blipFill>
        <p:spPr>
          <a:xfrm>
            <a:off x="561975" y="123825"/>
            <a:ext cx="8020050" cy="6610350"/>
          </a:xfrm>
          <a:prstGeom prst="rect">
            <a:avLst/>
          </a:prstGeom>
        </p:spPr>
      </p:pic>
    </p:spTree>
    <p:extLst>
      <p:ext uri="{BB962C8B-B14F-4D97-AF65-F5344CB8AC3E}">
        <p14:creationId xmlns:p14="http://schemas.microsoft.com/office/powerpoint/2010/main" val="398489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ECD405-5ECE-A5F6-03FC-31F7E4D434AB}"/>
              </a:ext>
            </a:extLst>
          </p:cNvPr>
          <p:cNvPicPr>
            <a:picLocks noChangeAspect="1"/>
          </p:cNvPicPr>
          <p:nvPr/>
        </p:nvPicPr>
        <p:blipFill>
          <a:blip r:embed="rId2"/>
          <a:stretch>
            <a:fillRect/>
          </a:stretch>
        </p:blipFill>
        <p:spPr>
          <a:xfrm>
            <a:off x="0" y="685800"/>
            <a:ext cx="7924800" cy="5783758"/>
          </a:xfrm>
          <a:prstGeom prst="rect">
            <a:avLst/>
          </a:prstGeom>
        </p:spPr>
      </p:pic>
    </p:spTree>
    <p:extLst>
      <p:ext uri="{BB962C8B-B14F-4D97-AF65-F5344CB8AC3E}">
        <p14:creationId xmlns:p14="http://schemas.microsoft.com/office/powerpoint/2010/main" val="2572798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3C7DB4-9B87-7A86-38A4-21D32F0C1401}"/>
              </a:ext>
            </a:extLst>
          </p:cNvPr>
          <p:cNvSpPr txBox="1"/>
          <p:nvPr/>
        </p:nvSpPr>
        <p:spPr>
          <a:xfrm>
            <a:off x="228600" y="228600"/>
            <a:ext cx="8001000" cy="1200329"/>
          </a:xfrm>
          <a:prstGeom prst="rect">
            <a:avLst/>
          </a:prstGeom>
          <a:noFill/>
        </p:spPr>
        <p:txBody>
          <a:bodyPr wrap="square">
            <a:spAutoFit/>
          </a:bodyPr>
          <a:lstStyle/>
          <a:p>
            <a:pPr algn="l" fontAlgn="base"/>
            <a:r>
              <a:rPr lang="en-US" b="1" i="0" dirty="0">
                <a:effectLst/>
                <a:latin typeface="-apple-system"/>
              </a:rPr>
              <a:t>1st box-model layer: Content</a:t>
            </a:r>
          </a:p>
          <a:p>
            <a:pPr algn="l" fontAlgn="base"/>
            <a:r>
              <a:rPr lang="en-US" b="0" i="0" dirty="0">
                <a:solidFill>
                  <a:srgbClr val="0A0A23"/>
                </a:solidFill>
                <a:effectLst/>
                <a:latin typeface="Lato" panose="020F0502020204030203" pitchFamily="34" charset="0"/>
              </a:rPr>
              <a:t>In HTML, </a:t>
            </a:r>
            <a:r>
              <a:rPr lang="en-US" b="1" i="0" dirty="0">
                <a:solidFill>
                  <a:srgbClr val="0A0A23"/>
                </a:solidFill>
                <a:effectLst/>
                <a:latin typeface="inherit"/>
              </a:rPr>
              <a:t>everything behaves like a box</a:t>
            </a:r>
            <a:r>
              <a:rPr lang="en-US" b="0" i="0" dirty="0">
                <a:solidFill>
                  <a:srgbClr val="0A0A23"/>
                </a:solidFill>
                <a:effectLst/>
                <a:latin typeface="Lato" panose="020F0502020204030203" pitchFamily="34" charset="0"/>
              </a:rPr>
              <a:t>. Let's insert some content with a kitty image. 👇</a:t>
            </a:r>
          </a:p>
          <a:p>
            <a:pPr algn="l" fontAlgn="base"/>
            <a:endParaRPr lang="en-US" b="0" i="0" dirty="0">
              <a:solidFill>
                <a:srgbClr val="0A0A23"/>
              </a:solidFill>
              <a:effectLst/>
              <a:latin typeface="Lato" panose="020F0502020204030203" pitchFamily="34" charset="0"/>
            </a:endParaRPr>
          </a:p>
        </p:txBody>
      </p:sp>
      <p:pic>
        <p:nvPicPr>
          <p:cNvPr id="5" name="Picture 4">
            <a:extLst>
              <a:ext uri="{FF2B5EF4-FFF2-40B4-BE49-F238E27FC236}">
                <a16:creationId xmlns:a16="http://schemas.microsoft.com/office/drawing/2014/main" id="{35EF8E2D-D64C-7D59-D65E-4806C7220D90}"/>
              </a:ext>
            </a:extLst>
          </p:cNvPr>
          <p:cNvPicPr>
            <a:picLocks noChangeAspect="1"/>
          </p:cNvPicPr>
          <p:nvPr/>
        </p:nvPicPr>
        <p:blipFill>
          <a:blip r:embed="rId2"/>
          <a:stretch>
            <a:fillRect/>
          </a:stretch>
        </p:blipFill>
        <p:spPr>
          <a:xfrm>
            <a:off x="533400" y="1295400"/>
            <a:ext cx="6934201" cy="2819401"/>
          </a:xfrm>
          <a:prstGeom prst="rect">
            <a:avLst/>
          </a:prstGeom>
        </p:spPr>
      </p:pic>
      <p:sp>
        <p:nvSpPr>
          <p:cNvPr id="7" name="TextBox 6">
            <a:extLst>
              <a:ext uri="{FF2B5EF4-FFF2-40B4-BE49-F238E27FC236}">
                <a16:creationId xmlns:a16="http://schemas.microsoft.com/office/drawing/2014/main" id="{76F7C4BC-6778-5063-965A-2CE3F4F7DEFF}"/>
              </a:ext>
            </a:extLst>
          </p:cNvPr>
          <p:cNvSpPr txBox="1"/>
          <p:nvPr/>
        </p:nvSpPr>
        <p:spPr>
          <a:xfrm rot="10800000" flipV="1">
            <a:off x="533398" y="4767293"/>
            <a:ext cx="6858001" cy="369332"/>
          </a:xfrm>
          <a:prstGeom prst="rect">
            <a:avLst/>
          </a:prstGeom>
          <a:noFill/>
        </p:spPr>
        <p:txBody>
          <a:bodyPr wrap="square">
            <a:spAutoFit/>
          </a:bodyPr>
          <a:lstStyle/>
          <a:p>
            <a:r>
              <a:rPr lang="en-US" b="1" i="0" dirty="0">
                <a:effectLst/>
                <a:latin typeface="Lato" panose="020F0502020204030203" pitchFamily="34" charset="0"/>
              </a:rPr>
              <a:t>1st layer of the box model: content</a:t>
            </a:r>
            <a:endParaRPr lang="en-IN" dirty="0"/>
          </a:p>
        </p:txBody>
      </p:sp>
    </p:spTree>
    <p:extLst>
      <p:ext uri="{BB962C8B-B14F-4D97-AF65-F5344CB8AC3E}">
        <p14:creationId xmlns:p14="http://schemas.microsoft.com/office/powerpoint/2010/main" val="2109519841"/>
      </p:ext>
    </p:extLst>
  </p:cSld>
  <p:clrMapOvr>
    <a:masterClrMapping/>
  </p:clrMapOvr>
</p:sld>
</file>

<file path=ppt/theme/theme1.xml><?xml version="1.0" encoding="utf-8"?>
<a:theme xmlns:a="http://schemas.openxmlformats.org/drawingml/2006/main" name="Contemporary Photo Albu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ContemporaryPhotoAlbum</Template>
  <TotalTime>0</TotalTime>
  <Words>2284</Words>
  <Application>Microsoft Office PowerPoint</Application>
  <PresentationFormat>On-screen Show (4:3)</PresentationFormat>
  <Paragraphs>250</Paragraphs>
  <Slides>40</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40</vt:i4>
      </vt:variant>
    </vt:vector>
  </HeadingPairs>
  <TitlesOfParts>
    <vt:vector size="54" baseType="lpstr">
      <vt:lpstr>-apple-system</vt:lpstr>
      <vt:lpstr>arial</vt:lpstr>
      <vt:lpstr>arial</vt:lpstr>
      <vt:lpstr>Calibri</vt:lpstr>
      <vt:lpstr>Century Gothic</vt:lpstr>
      <vt:lpstr>inherit</vt:lpstr>
      <vt:lpstr>Lato</vt:lpstr>
      <vt:lpstr>Rockwell</vt:lpstr>
      <vt:lpstr>sohne</vt:lpstr>
      <vt:lpstr>Söhne</vt:lpstr>
      <vt:lpstr>Söhne Mono</vt:lpstr>
      <vt:lpstr>source-serif-pro</vt:lpstr>
      <vt:lpstr>Wingdings</vt:lpstr>
      <vt:lpstr>Contemporary Photo Album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2022-05-17T09:40:20Z</dcterms:created>
  <dcterms:modified xsi:type="dcterms:W3CDTF">2023-01-16T07:51:07Z</dcterms:modified>
</cp:coreProperties>
</file>