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8"/>
  </p:notesMasterIdLst>
  <p:handoutMasterIdLst>
    <p:handoutMasterId r:id="rId49"/>
  </p:handoutMasterIdLst>
  <p:sldIdLst>
    <p:sldId id="266" r:id="rId2"/>
    <p:sldId id="472" r:id="rId3"/>
    <p:sldId id="473" r:id="rId4"/>
    <p:sldId id="474" r:id="rId5"/>
    <p:sldId id="471" r:id="rId6"/>
    <p:sldId id="304" r:id="rId7"/>
    <p:sldId id="478" r:id="rId8"/>
    <p:sldId id="477" r:id="rId9"/>
    <p:sldId id="482" r:id="rId10"/>
    <p:sldId id="309" r:id="rId11"/>
    <p:sldId id="475" r:id="rId12"/>
    <p:sldId id="476" r:id="rId13"/>
    <p:sldId id="479" r:id="rId14"/>
    <p:sldId id="480" r:id="rId15"/>
    <p:sldId id="481" r:id="rId16"/>
    <p:sldId id="490" r:id="rId17"/>
    <p:sldId id="484" r:id="rId18"/>
    <p:sldId id="483" r:id="rId19"/>
    <p:sldId id="485" r:id="rId20"/>
    <p:sldId id="486" r:id="rId21"/>
    <p:sldId id="487" r:id="rId22"/>
    <p:sldId id="489" r:id="rId23"/>
    <p:sldId id="491" r:id="rId24"/>
    <p:sldId id="488" r:id="rId25"/>
    <p:sldId id="492" r:id="rId26"/>
    <p:sldId id="493" r:id="rId27"/>
    <p:sldId id="494" r:id="rId28"/>
    <p:sldId id="495" r:id="rId29"/>
    <p:sldId id="496" r:id="rId30"/>
    <p:sldId id="497" r:id="rId31"/>
    <p:sldId id="498" r:id="rId32"/>
    <p:sldId id="499" r:id="rId33"/>
    <p:sldId id="500" r:id="rId34"/>
    <p:sldId id="501" r:id="rId35"/>
    <p:sldId id="502" r:id="rId36"/>
    <p:sldId id="503" r:id="rId37"/>
    <p:sldId id="504" r:id="rId38"/>
    <p:sldId id="505" r:id="rId39"/>
    <p:sldId id="506" r:id="rId40"/>
    <p:sldId id="507" r:id="rId41"/>
    <p:sldId id="508" r:id="rId42"/>
    <p:sldId id="509" r:id="rId43"/>
    <p:sldId id="510" r:id="rId44"/>
    <p:sldId id="511" r:id="rId45"/>
    <p:sldId id="512" r:id="rId46"/>
    <p:sldId id="513" r:id="rId47"/>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1" autoAdjust="0"/>
    <p:restoredTop sz="94660"/>
  </p:normalViewPr>
  <p:slideViewPr>
    <p:cSldViewPr>
      <p:cViewPr varScale="1">
        <p:scale>
          <a:sx n="98" d="100"/>
          <a:sy n="98" d="100"/>
        </p:scale>
        <p:origin x="107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E7D018D-748F-47BF-843A-40349A141CAC}" type="datetimeFigureOut">
              <a:rPr lang="en-US" smtClean="0"/>
              <a:pPr/>
              <a:t>1/11/2023</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04AC5213-BACC-41AB-9B61-B40CF6C5296E}" type="slidenum">
              <a:rPr lang="en-US" smtClean="0"/>
              <a:pPr/>
              <a:t>‹#›</a:t>
            </a:fld>
            <a:endParaRPr lang="en-US" dirty="0"/>
          </a:p>
        </p:txBody>
      </p:sp>
    </p:spTree>
    <p:extLst>
      <p:ext uri="{BB962C8B-B14F-4D97-AF65-F5344CB8AC3E}">
        <p14:creationId xmlns:p14="http://schemas.microsoft.com/office/powerpoint/2010/main" val="137600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3E9B8FB-2ABD-42C9-A6DA-A6789EAF441D}" type="datetimeFigureOut">
              <a:rPr lang="en-US" smtClean="0"/>
              <a:pPr/>
              <a:t>1/11/2023</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BE2A7042-DEED-4AA1-9E89-4A16B2572577}" type="slidenum">
              <a:rPr lang="en-US" smtClean="0"/>
              <a:pPr/>
              <a:t>‹#›</a:t>
            </a:fld>
            <a:endParaRPr lang="en-US" dirty="0"/>
          </a:p>
        </p:txBody>
      </p:sp>
    </p:spTree>
    <p:extLst>
      <p:ext uri="{BB962C8B-B14F-4D97-AF65-F5344CB8AC3E}">
        <p14:creationId xmlns:p14="http://schemas.microsoft.com/office/powerpoint/2010/main" val="341756801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A7042-DEED-4AA1-9E89-4A16B2572577}" type="slidenum">
              <a:rPr lang="en-US" smtClean="0"/>
              <a:pPr/>
              <a:t>1</a:t>
            </a:fld>
            <a:endParaRPr lang="en-US" dirty="0"/>
          </a:p>
        </p:txBody>
      </p:sp>
    </p:spTree>
    <p:extLst>
      <p:ext uri="{BB962C8B-B14F-4D97-AF65-F5344CB8AC3E}">
        <p14:creationId xmlns:p14="http://schemas.microsoft.com/office/powerpoint/2010/main" val="328553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lbum Cover">
    <p:spTree>
      <p:nvGrpSpPr>
        <p:cNvPr id="1" name=""/>
        <p:cNvGrpSpPr/>
        <p:nvPr/>
      </p:nvGrpSpPr>
      <p:grpSpPr>
        <a:xfrm>
          <a:off x="0" y="0"/>
          <a:ext cx="0" cy="0"/>
          <a:chOff x="0" y="0"/>
          <a:chExt cx="0" cy="0"/>
        </a:xfrm>
      </p:grpSpPr>
      <p:sp>
        <p:nvSpPr>
          <p:cNvPr id="10" name="Rectangle 9"/>
          <p:cNvSpPr/>
          <p:nvPr userDrawn="1"/>
        </p:nvSpPr>
        <p:spPr>
          <a:xfrm>
            <a:off x="7162800" y="137160"/>
            <a:ext cx="228600" cy="5257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7467600" y="133350"/>
            <a:ext cx="1447800" cy="5257800"/>
          </a:xfrm>
          <a:prstGeom prst="rect">
            <a:avLst/>
          </a:prstGeom>
          <a:solidFill>
            <a:schemeClr val="accent3"/>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0" hasCustomPrompt="1"/>
          </p:nvPr>
        </p:nvSpPr>
        <p:spPr>
          <a:xfrm>
            <a:off x="228600" y="5467350"/>
            <a:ext cx="8672946" cy="1238250"/>
          </a:xfrm>
          <a:solidFill>
            <a:schemeClr val="accent1"/>
          </a:solidFill>
        </p:spPr>
        <p:txBody>
          <a:bodyPr vert="horz" anchor="ctr">
            <a:noAutofit/>
          </a:bodyPr>
          <a:lstStyle>
            <a:lvl1pPr marL="0" indent="0" algn="l">
              <a:buFontTx/>
              <a:buNone/>
              <a:defRPr lang="en-US" sz="4800" baseline="0" dirty="0">
                <a:solidFill>
                  <a:schemeClr val="bg1"/>
                </a:solidFill>
              </a:defRPr>
            </a:lvl1pPr>
            <a:extLst/>
          </a:lstStyle>
          <a:p>
            <a:pPr lvl="0"/>
            <a:r>
              <a:rPr lang="en-US" dirty="0"/>
              <a:t>Click to add photo album title</a:t>
            </a:r>
          </a:p>
        </p:txBody>
      </p:sp>
      <p:sp>
        <p:nvSpPr>
          <p:cNvPr id="12" name="Picture Placeholder 11"/>
          <p:cNvSpPr>
            <a:spLocks noGrp="1"/>
          </p:cNvSpPr>
          <p:nvPr>
            <p:ph type="pic" sz="quarter" idx="11"/>
          </p:nvPr>
        </p:nvSpPr>
        <p:spPr>
          <a:xfrm>
            <a:off x="228600" y="152400"/>
            <a:ext cx="6858000" cy="5239512"/>
          </a:xfrm>
          <a:solidFill>
            <a:schemeClr val="bg1"/>
          </a:solidFill>
          <a:ln w="34925" cap="rnd" cmpd="sng" algn="ctr">
            <a:noFill/>
            <a:prstDash val="solid"/>
          </a:ln>
          <a:effectLst/>
        </p:spPr>
        <p:style>
          <a:lnRef idx="3">
            <a:schemeClr val="lt1"/>
          </a:lnRef>
          <a:fillRef idx="1">
            <a:schemeClr val="accent5"/>
          </a:fillRef>
          <a:effectRef idx="1">
            <a:schemeClr val="accent5"/>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1" name="Rectangle 10"/>
          <p:cNvSpPr>
            <a:spLocks noGrp="1"/>
          </p:cNvSpPr>
          <p:nvPr>
            <p:ph type="dt" sz="half" idx="12"/>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13" name="Rectangle 12"/>
          <p:cNvSpPr>
            <a:spLocks noGrp="1"/>
          </p:cNvSpPr>
          <p:nvPr>
            <p:ph type="sldNum" sz="quarter" idx="13"/>
          </p:nvPr>
        </p:nvSpPr>
        <p:spPr/>
        <p:txBody>
          <a:bodyPr/>
          <a:lstStyle/>
          <a:p>
            <a:fld id="{8A4431D5-1B33-458B-8AFD-CECCB0FA18CB}" type="slidenum">
              <a:rPr lang="en-US" smtClean="0">
                <a:solidFill>
                  <a:schemeClr val="bg1"/>
                </a:solidFill>
              </a:rPr>
              <a:pPr/>
              <a:t>‹#›</a:t>
            </a:fld>
            <a:endParaRPr lang="en-US" dirty="0"/>
          </a:p>
        </p:txBody>
      </p:sp>
      <p:sp>
        <p:nvSpPr>
          <p:cNvPr id="14" name="Rectangle 13"/>
          <p:cNvSpPr>
            <a:spLocks noGrp="1"/>
          </p:cNvSpPr>
          <p:nvPr>
            <p:ph type="ftr" sz="quarter" idx="14"/>
          </p:nvPr>
        </p:nvSpPr>
        <p:spPr>
          <a:xfrm rot="16200000">
            <a:off x="7296150" y="3698878"/>
            <a:ext cx="2933700" cy="365125"/>
          </a:xfrm>
        </p:spPr>
        <p:txBody>
          <a:bodyPr/>
          <a:lstStyle/>
          <a:p>
            <a:endParaRPr lang="en-US" dirty="0"/>
          </a:p>
        </p:txBody>
      </p:sp>
      <p:sp>
        <p:nvSpPr>
          <p:cNvPr id="18" name="Rectangle 17"/>
          <p:cNvSpPr>
            <a:spLocks noGrp="1"/>
          </p:cNvSpPr>
          <p:nvPr>
            <p:ph type="body" sz="quarter" idx="15" hasCustomPrompt="1"/>
          </p:nvPr>
        </p:nvSpPr>
        <p:spPr>
          <a:xfrm rot="16200000">
            <a:off x="5372100" y="2247900"/>
            <a:ext cx="5181600" cy="990600"/>
          </a:xfrm>
        </p:spPr>
        <p:txBody>
          <a:bodyPr/>
          <a:lstStyle>
            <a:lvl1pPr marL="0" indent="0" algn="r">
              <a:buNone/>
              <a:defRPr sz="2000">
                <a:solidFill>
                  <a:srgbClr val="FFFFFF"/>
                </a:solidFill>
              </a:defRPr>
            </a:lvl1pPr>
          </a:lstStyle>
          <a:p>
            <a:pPr lvl="0"/>
            <a:r>
              <a:rPr lang="en-US" dirty="0"/>
              <a:t>Click to add date or details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1"/>
          </p:nvPr>
        </p:nvSpPr>
        <p:spPr>
          <a:xfrm>
            <a:off x="43434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noChangeAspect="1"/>
          </p:cNvSpPr>
          <p:nvPr>
            <p:ph type="pic" sz="quarter" idx="12"/>
          </p:nvPr>
        </p:nvSpPr>
        <p:spPr>
          <a:xfrm>
            <a:off x="2286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noChangeAspect="1"/>
          </p:cNvSpPr>
          <p:nvPr>
            <p:ph type="pic" sz="quarter" idx="13"/>
          </p:nvPr>
        </p:nvSpPr>
        <p:spPr>
          <a:xfrm>
            <a:off x="4343400" y="2286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Text Placeholder 11"/>
          <p:cNvSpPr>
            <a:spLocks noGrp="1"/>
          </p:cNvSpPr>
          <p:nvPr>
            <p:ph type="body" sz="quarter" idx="14" hasCustomPrompt="1"/>
          </p:nvPr>
        </p:nvSpPr>
        <p:spPr>
          <a:xfrm>
            <a:off x="228600" y="228600"/>
            <a:ext cx="3947160" cy="2960370"/>
          </a:xfrm>
        </p:spPr>
        <p:txBody>
          <a:bodyPr anchor="b" anchorCtr="0"/>
          <a:lstStyle>
            <a:lvl1pPr marL="0" marR="0" indent="0" algn="r">
              <a:buFontTx/>
              <a:buNone/>
              <a:defRPr sz="2000" i="0"/>
            </a:lvl1pPr>
            <a:extLst/>
          </a:lstStyle>
          <a:p>
            <a:pPr lvl="0"/>
            <a:r>
              <a:rPr lang="en-US" dirty="0"/>
              <a:t>Click to add caption</a:t>
            </a:r>
          </a:p>
        </p:txBody>
      </p:sp>
      <p:sp>
        <p:nvSpPr>
          <p:cNvPr id="6" name="Rectangle 5"/>
          <p:cNvSpPr>
            <a:spLocks noGrp="1"/>
          </p:cNvSpPr>
          <p:nvPr>
            <p:ph type="dt" sz="half" idx="15"/>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7" name="Rectangle 6"/>
          <p:cNvSpPr>
            <a:spLocks noGrp="1"/>
          </p:cNvSpPr>
          <p:nvPr>
            <p:ph type="sldNum" sz="quarter" idx="16"/>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7"/>
          </p:nvPr>
        </p:nvSpPr>
        <p:spPr/>
        <p:txBody>
          <a:bodyPr/>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10" name="Picture Placeholder 9"/>
          <p:cNvSpPr>
            <a:spLocks noGrp="1" noChangeAspect="1"/>
          </p:cNvSpPr>
          <p:nvPr>
            <p:ph type="pic" sz="quarter" idx="11"/>
          </p:nvPr>
        </p:nvSpPr>
        <p:spPr>
          <a:xfrm>
            <a:off x="4648200" y="3124962"/>
            <a:ext cx="3697224" cy="2772918"/>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Picture Placeholder 24"/>
          <p:cNvSpPr>
            <a:spLocks noGrp="1" noChangeAspect="1"/>
          </p:cNvSpPr>
          <p:nvPr>
            <p:ph type="pic" sz="quarter" idx="12"/>
          </p:nvPr>
        </p:nvSpPr>
        <p:spPr>
          <a:xfrm>
            <a:off x="228600" y="228600"/>
            <a:ext cx="4251960" cy="566928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13"/>
          </p:nvPr>
        </p:nvSpPr>
        <p:spPr>
          <a:xfrm>
            <a:off x="4648200" y="228600"/>
            <a:ext cx="3672840" cy="275463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7" name="Rectangle 6"/>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ortrait with Captions">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18669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6"/>
          </p:nvPr>
        </p:nvSpPr>
        <p:spPr>
          <a:xfrm>
            <a:off x="1866900"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p:cNvSpPr>
          <p:nvPr>
            <p:ph type="pic" sz="quarter" idx="25"/>
          </p:nvPr>
        </p:nvSpPr>
        <p:spPr>
          <a:xfrm>
            <a:off x="43053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9" name="Picture Placeholder 18"/>
          <p:cNvSpPr>
            <a:spLocks noGrp="1"/>
          </p:cNvSpPr>
          <p:nvPr>
            <p:ph type="pic" sz="quarter" idx="27"/>
          </p:nvPr>
        </p:nvSpPr>
        <p:spPr>
          <a:xfrm>
            <a:off x="4306086"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2" name="Text Placeholder 21"/>
          <p:cNvSpPr>
            <a:spLocks noGrp="1"/>
          </p:cNvSpPr>
          <p:nvPr>
            <p:ph type="body" sz="quarter" idx="16" hasCustomPrompt="1"/>
          </p:nvPr>
        </p:nvSpPr>
        <p:spPr>
          <a:xfrm>
            <a:off x="152400" y="228600"/>
            <a:ext cx="1676400" cy="2743200"/>
          </a:xfrm>
        </p:spPr>
        <p:txBody>
          <a:bodyPr anchor="t" anchorCtr="0"/>
          <a:lstStyle>
            <a:lvl1pPr marL="0" marR="0" indent="0" algn="r">
              <a:buFontTx/>
              <a:buNone/>
              <a:defRPr sz="1600" baseline="0"/>
            </a:lvl1pPr>
            <a:extLst/>
          </a:lstStyle>
          <a:p>
            <a:pPr lvl="0"/>
            <a:r>
              <a:rPr lang="en-US" dirty="0"/>
              <a:t>Click to add caption</a:t>
            </a:r>
          </a:p>
        </p:txBody>
      </p:sp>
      <p:sp>
        <p:nvSpPr>
          <p:cNvPr id="5" name="Text Placeholder 4"/>
          <p:cNvSpPr>
            <a:spLocks noGrp="1"/>
          </p:cNvSpPr>
          <p:nvPr>
            <p:ph type="body" sz="quarter" idx="29" hasCustomPrompt="1"/>
          </p:nvPr>
        </p:nvSpPr>
        <p:spPr>
          <a:xfrm>
            <a:off x="6629400" y="228600"/>
            <a:ext cx="1676400" cy="1905000"/>
          </a:xfrm>
        </p:spPr>
        <p:txBody>
          <a:bodyPr anchor="t" anchorCtr="0"/>
          <a:lstStyle>
            <a:lvl1pPr marL="0" marR="0" indent="0" algn="l">
              <a:buFontTx/>
              <a:buNone/>
              <a:defRPr sz="1600" baseline="0"/>
            </a:lvl1pPr>
            <a:extLst/>
          </a:lstStyle>
          <a:p>
            <a:pPr lvl="0"/>
            <a:r>
              <a:rPr lang="en-US" dirty="0"/>
              <a:t>Click to add caption</a:t>
            </a:r>
          </a:p>
        </p:txBody>
      </p:sp>
      <p:sp>
        <p:nvSpPr>
          <p:cNvPr id="20" name="Text Placeholder 19"/>
          <p:cNvSpPr>
            <a:spLocks noGrp="1"/>
          </p:cNvSpPr>
          <p:nvPr>
            <p:ph type="body" sz="quarter" idx="28" hasCustomPrompt="1"/>
          </p:nvPr>
        </p:nvSpPr>
        <p:spPr>
          <a:xfrm>
            <a:off x="152400" y="4724400"/>
            <a:ext cx="1676400" cy="1905000"/>
          </a:xfrm>
        </p:spPr>
        <p:txBody>
          <a:bodyPr anchor="b" anchorCtr="0"/>
          <a:lstStyle>
            <a:lvl1pPr marL="0" marR="0" indent="0" algn="r">
              <a:buFontTx/>
              <a:buNone/>
              <a:defRPr sz="1600" baseline="0"/>
            </a:lvl1pPr>
            <a:extLst/>
          </a:lstStyle>
          <a:p>
            <a:pPr lvl="0"/>
            <a:r>
              <a:rPr lang="en-US" dirty="0"/>
              <a:t>Click to add caption</a:t>
            </a:r>
          </a:p>
        </p:txBody>
      </p:sp>
      <p:sp>
        <p:nvSpPr>
          <p:cNvPr id="21" name="Text Placeholder 20"/>
          <p:cNvSpPr>
            <a:spLocks noGrp="1"/>
          </p:cNvSpPr>
          <p:nvPr>
            <p:ph type="body" sz="quarter" idx="30" hasCustomPrompt="1"/>
          </p:nvPr>
        </p:nvSpPr>
        <p:spPr>
          <a:xfrm>
            <a:off x="6629400" y="4724400"/>
            <a:ext cx="1676400" cy="1905000"/>
          </a:xfrm>
        </p:spPr>
        <p:txBody>
          <a:bodyPr anchor="b"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31"/>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11" name="Rectangle 10"/>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Landscape with Captions">
    <p:spTree>
      <p:nvGrpSpPr>
        <p:cNvPr id="1" name=""/>
        <p:cNvGrpSpPr/>
        <p:nvPr/>
      </p:nvGrpSpPr>
      <p:grpSpPr>
        <a:xfrm>
          <a:off x="0" y="0"/>
          <a:ext cx="0" cy="0"/>
          <a:chOff x="0" y="0"/>
          <a:chExt cx="0" cy="0"/>
        </a:xfrm>
      </p:grpSpPr>
      <p:sp>
        <p:nvSpPr>
          <p:cNvPr id="24" name="Picture Placeholder 23"/>
          <p:cNvSpPr>
            <a:spLocks noGrp="1"/>
          </p:cNvSpPr>
          <p:nvPr>
            <p:ph type="pic" sz="quarter" idx="14"/>
          </p:nvPr>
        </p:nvSpPr>
        <p:spPr>
          <a:xfrm>
            <a:off x="533400" y="685800"/>
            <a:ext cx="3653297"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Text Placeholder 26"/>
          <p:cNvSpPr>
            <a:spLocks noGrp="1"/>
          </p:cNvSpPr>
          <p:nvPr>
            <p:ph type="body" sz="quarter" idx="16" hasCustomPrompt="1"/>
          </p:nvPr>
        </p:nvSpPr>
        <p:spPr>
          <a:xfrm>
            <a:off x="5334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3" name="Picture Placeholder 2"/>
          <p:cNvSpPr>
            <a:spLocks noGrp="1"/>
          </p:cNvSpPr>
          <p:nvPr>
            <p:ph type="pic" sz="quarter" idx="17"/>
          </p:nvPr>
        </p:nvSpPr>
        <p:spPr>
          <a:xfrm>
            <a:off x="4267200" y="6858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p:cNvSpPr>
          <p:nvPr>
            <p:ph type="pic" sz="quarter" idx="18"/>
          </p:nvPr>
        </p:nvSpPr>
        <p:spPr>
          <a:xfrm>
            <a:off x="5334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p:cNvSpPr>
          <p:nvPr>
            <p:ph type="pic" sz="quarter" idx="19"/>
          </p:nvPr>
        </p:nvSpPr>
        <p:spPr>
          <a:xfrm>
            <a:off x="42672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Text Placeholder 17"/>
          <p:cNvSpPr>
            <a:spLocks noGrp="1"/>
          </p:cNvSpPr>
          <p:nvPr>
            <p:ph type="body" sz="quarter" idx="22" hasCustomPrompt="1"/>
          </p:nvPr>
        </p:nvSpPr>
        <p:spPr>
          <a:xfrm>
            <a:off x="5334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5" name="Text Placeholder 4"/>
          <p:cNvSpPr>
            <a:spLocks noGrp="1"/>
          </p:cNvSpPr>
          <p:nvPr>
            <p:ph type="body" sz="quarter" idx="23" hasCustomPrompt="1"/>
          </p:nvPr>
        </p:nvSpPr>
        <p:spPr>
          <a:xfrm>
            <a:off x="42672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4" name="Text Placeholder 3"/>
          <p:cNvSpPr>
            <a:spLocks noGrp="1"/>
          </p:cNvSpPr>
          <p:nvPr>
            <p:ph type="body" sz="quarter" idx="24" hasCustomPrompt="1"/>
          </p:nvPr>
        </p:nvSpPr>
        <p:spPr>
          <a:xfrm>
            <a:off x="42672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25"/>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11" name="Rectangle 10"/>
          <p:cNvSpPr>
            <a:spLocks noGrp="1"/>
          </p:cNvSpPr>
          <p:nvPr>
            <p:ph type="sldNum" sz="quarter" idx="26"/>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27"/>
          </p:nvPr>
        </p:nvSpPr>
        <p:spPr/>
        <p:txBody>
          <a:bodyPr/>
          <a:lstStyle/>
          <a:p>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ortrait with Large Caption">
    <p:spTree>
      <p:nvGrpSpPr>
        <p:cNvPr id="1" name=""/>
        <p:cNvGrpSpPr/>
        <p:nvPr/>
      </p:nvGrpSpPr>
      <p:grpSpPr>
        <a:xfrm>
          <a:off x="0" y="0"/>
          <a:ext cx="0" cy="0"/>
          <a:chOff x="0" y="0"/>
          <a:chExt cx="0" cy="0"/>
        </a:xfrm>
      </p:grpSpPr>
      <p:sp>
        <p:nvSpPr>
          <p:cNvPr id="22" name="Picture Placeholder 21"/>
          <p:cNvSpPr>
            <a:spLocks noGrp="1" noChangeAspect="1"/>
          </p:cNvSpPr>
          <p:nvPr>
            <p:ph type="pic" sz="quarter" idx="14"/>
          </p:nvPr>
        </p:nvSpPr>
        <p:spPr>
          <a:xfrm>
            <a:off x="2286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8" name="Picture Placeholder 27"/>
          <p:cNvSpPr>
            <a:spLocks noGrp="1" noChangeAspect="1"/>
          </p:cNvSpPr>
          <p:nvPr>
            <p:ph type="pic" sz="quarter" idx="31"/>
          </p:nvPr>
        </p:nvSpPr>
        <p:spPr>
          <a:xfrm>
            <a:off x="43434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4" name="Picture Placeholder 3"/>
          <p:cNvSpPr>
            <a:spLocks noGrp="1" noChangeAspect="1"/>
          </p:cNvSpPr>
          <p:nvPr>
            <p:ph type="pic" sz="quarter" idx="30"/>
          </p:nvPr>
        </p:nvSpPr>
        <p:spPr>
          <a:xfrm>
            <a:off x="22860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32"/>
          </p:nvPr>
        </p:nvSpPr>
        <p:spPr>
          <a:xfrm>
            <a:off x="64008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Text Placeholder 30"/>
          <p:cNvSpPr>
            <a:spLocks noGrp="1"/>
          </p:cNvSpPr>
          <p:nvPr>
            <p:ph type="body" sz="quarter" idx="29" hasCustomPrompt="1"/>
          </p:nvPr>
        </p:nvSpPr>
        <p:spPr>
          <a:xfrm>
            <a:off x="228600" y="3352800"/>
            <a:ext cx="8153400" cy="3048000"/>
          </a:xfrm>
        </p:spPr>
        <p:txBody>
          <a:bodyPr anchor="t" anchorCtr="0"/>
          <a:lstStyle>
            <a:lvl1pPr marL="0" marR="0" indent="0" algn="l">
              <a:buFontTx/>
              <a:buNone/>
              <a:defRPr sz="2800" baseline="0"/>
            </a:lvl1pPr>
            <a:extLst/>
          </a:lstStyle>
          <a:p>
            <a:pPr lvl="0"/>
            <a:r>
              <a:rPr lang="en-US" dirty="0"/>
              <a:t>Click to add caption</a:t>
            </a:r>
          </a:p>
        </p:txBody>
      </p:sp>
      <p:sp>
        <p:nvSpPr>
          <p:cNvPr id="7" name="Rectangle 6"/>
          <p:cNvSpPr>
            <a:spLocks noGrp="1"/>
          </p:cNvSpPr>
          <p:nvPr>
            <p:ph type="dt" sz="half" idx="33"/>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8" name="Rectangle 7"/>
          <p:cNvSpPr>
            <a:spLocks noGrp="1"/>
          </p:cNvSpPr>
          <p:nvPr>
            <p:ph type="sldNum" sz="quarter" idx="34"/>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5"/>
          </p:nvPr>
        </p:nvSpPr>
        <p:spPr/>
        <p:txBody>
          <a:bodyPr/>
          <a:lstStyle/>
          <a:p>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Portrait with 3 Landscape">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343292" y="257665"/>
            <a:ext cx="4764388" cy="63525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p:cNvSpPr>
          <p:nvPr>
            <p:ph type="pic" sz="quarter" idx="18"/>
          </p:nvPr>
        </p:nvSpPr>
        <p:spPr>
          <a:xfrm>
            <a:off x="5446340" y="257665"/>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2"/>
          </p:nvPr>
        </p:nvSpPr>
        <p:spPr>
          <a:xfrm>
            <a:off x="5446340" y="2432657"/>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p:cNvSpPr>
          <p:nvPr>
            <p:ph type="pic" sz="quarter" idx="23"/>
          </p:nvPr>
        </p:nvSpPr>
        <p:spPr>
          <a:xfrm>
            <a:off x="5446340" y="4607649"/>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Rectangle 5"/>
          <p:cNvSpPr>
            <a:spLocks noGrp="1"/>
          </p:cNvSpPr>
          <p:nvPr>
            <p:ph type="dt" sz="half" idx="24"/>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7" name="Rectangle 6"/>
          <p:cNvSpPr>
            <a:spLocks noGrp="1"/>
          </p:cNvSpPr>
          <p:nvPr>
            <p:ph type="sldNum" sz="quarter" idx="2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26"/>
          </p:nvPr>
        </p:nvSpPr>
        <p:spPr/>
        <p:txBody>
          <a:bodyPr/>
          <a:lstStyle/>
          <a:p>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andscape with 2 Portrai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228600" y="34290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7"/>
          </p:nvPr>
        </p:nvSpPr>
        <p:spPr>
          <a:xfrm>
            <a:off x="2438400" y="228600"/>
            <a:ext cx="5562600" cy="4171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5" name="Picture Placeholder 14"/>
          <p:cNvSpPr>
            <a:spLocks noGrp="1"/>
          </p:cNvSpPr>
          <p:nvPr>
            <p:ph type="pic" sz="quarter" idx="26"/>
          </p:nvPr>
        </p:nvSpPr>
        <p:spPr>
          <a:xfrm>
            <a:off x="228600" y="2286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p:cNvSpPr>
          <p:nvPr>
            <p:ph type="pic" sz="quarter" idx="27"/>
          </p:nvPr>
        </p:nvSpPr>
        <p:spPr>
          <a:xfrm>
            <a:off x="52578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Picture Placeholder 16"/>
          <p:cNvSpPr>
            <a:spLocks noGrp="1"/>
          </p:cNvSpPr>
          <p:nvPr>
            <p:ph type="pic" sz="quarter" idx="28"/>
          </p:nvPr>
        </p:nvSpPr>
        <p:spPr>
          <a:xfrm>
            <a:off x="24384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Rectangle 6"/>
          <p:cNvSpPr>
            <a:spLocks noGrp="1"/>
          </p:cNvSpPr>
          <p:nvPr>
            <p:ph type="dt" sz="half" idx="29"/>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8" name="Rectangle 7"/>
          <p:cNvSpPr>
            <a:spLocks noGrp="1"/>
          </p:cNvSpPr>
          <p:nvPr>
            <p:ph type="sldNum" sz="quarter" idx="30"/>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1"/>
          </p:nvPr>
        </p:nvSpPr>
        <p:spPr/>
        <p:txBody>
          <a:bodyPr/>
          <a:lstStyle/>
          <a:p>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andscape with 3 Portrait">
    <p:spTree>
      <p:nvGrpSpPr>
        <p:cNvPr id="1" name=""/>
        <p:cNvGrpSpPr/>
        <p:nvPr/>
      </p:nvGrpSpPr>
      <p:grpSpPr>
        <a:xfrm>
          <a:off x="0" y="0"/>
          <a:ext cx="0" cy="0"/>
          <a:chOff x="0" y="0"/>
          <a:chExt cx="0" cy="0"/>
        </a:xfrm>
      </p:grpSpPr>
      <p:sp>
        <p:nvSpPr>
          <p:cNvPr id="9" name="Picture Placeholder 8"/>
          <p:cNvSpPr>
            <a:spLocks noGrp="1"/>
          </p:cNvSpPr>
          <p:nvPr>
            <p:ph type="pic" sz="quarter" idx="26"/>
          </p:nvPr>
        </p:nvSpPr>
        <p:spPr>
          <a:xfrm>
            <a:off x="2286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Picture Placeholder 6"/>
          <p:cNvSpPr>
            <a:spLocks noGrp="1"/>
          </p:cNvSpPr>
          <p:nvPr>
            <p:ph type="pic" sz="quarter" idx="29"/>
          </p:nvPr>
        </p:nvSpPr>
        <p:spPr>
          <a:xfrm>
            <a:off x="228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Picture Placeholder 26"/>
          <p:cNvSpPr>
            <a:spLocks noGrp="1"/>
          </p:cNvSpPr>
          <p:nvPr>
            <p:ph type="pic" sz="quarter" idx="30"/>
          </p:nvPr>
        </p:nvSpPr>
        <p:spPr>
          <a:xfrm>
            <a:off x="4419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7"/>
          </p:nvPr>
        </p:nvSpPr>
        <p:spPr>
          <a:xfrm>
            <a:off x="30099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28"/>
          </p:nvPr>
        </p:nvSpPr>
        <p:spPr>
          <a:xfrm>
            <a:off x="57912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Rectangle 7"/>
          <p:cNvSpPr>
            <a:spLocks noGrp="1"/>
          </p:cNvSpPr>
          <p:nvPr>
            <p:ph type="dt" sz="half" idx="31"/>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10" name="Rectangle 9"/>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1" name="Rectangle 10"/>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2133600" y="762000"/>
            <a:ext cx="4873334" cy="48768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Text Placeholder 6"/>
          <p:cNvSpPr>
            <a:spLocks noGrp="1"/>
          </p:cNvSpPr>
          <p:nvPr>
            <p:ph type="body" sz="quarter" idx="15" hasCustomPrompt="1"/>
          </p:nvPr>
        </p:nvSpPr>
        <p:spPr>
          <a:xfrm>
            <a:off x="2133600" y="5715000"/>
            <a:ext cx="4876800" cy="838200"/>
          </a:xfrm>
        </p:spPr>
        <p:txBody>
          <a:bodyPr tIns="91440" rIns="9144" bIns="91440" anchor="t"/>
          <a:lstStyle>
            <a:lvl1pPr marL="0" marR="0" indent="0" algn="l">
              <a:buFontTx/>
              <a:buNone/>
              <a:defRPr sz="2000" i="0"/>
            </a:lvl1pPr>
            <a:extLst/>
          </a:lstStyle>
          <a:p>
            <a:pPr lvl="0"/>
            <a:r>
              <a:rPr lang="en-US" dirty="0"/>
              <a:t>Click to add caption</a:t>
            </a:r>
          </a:p>
        </p:txBody>
      </p:sp>
      <p:sp>
        <p:nvSpPr>
          <p:cNvPr id="8" name="Rectangle 7"/>
          <p:cNvSpPr>
            <a:spLocks noGrp="1"/>
          </p:cNvSpPr>
          <p:nvPr>
            <p:ph type="dt" sz="half" idx="16"/>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9" name="Rectangle 8"/>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495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Picture Placeholder 6"/>
          <p:cNvSpPr>
            <a:spLocks noGrp="1" noChangeAspect="1"/>
          </p:cNvSpPr>
          <p:nvPr>
            <p:ph type="pic" sz="quarter" idx="14"/>
          </p:nvPr>
        </p:nvSpPr>
        <p:spPr>
          <a:xfrm>
            <a:off x="114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8" name="Text Placeholder 7"/>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9" name="Text Placeholder 8"/>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10" name="Rectangle 9"/>
          <p:cNvSpPr>
            <a:spLocks noGrp="1"/>
          </p:cNvSpPr>
          <p:nvPr>
            <p:ph type="dt" sz="half" idx="17"/>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11" name="Rectangle 10"/>
          <p:cNvSpPr>
            <a:spLocks noGrp="1"/>
          </p:cNvSpPr>
          <p:nvPr>
            <p:ph type="sldNum" sz="quarter" idx="18"/>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9"/>
          </p:nvPr>
        </p:nvSpPr>
        <p:spPr/>
        <p:txBody>
          <a:bodyPr/>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andscape with Caption">
    <p:spTree>
      <p:nvGrpSpPr>
        <p:cNvPr id="1" name=""/>
        <p:cNvGrpSpPr/>
        <p:nvPr/>
      </p:nvGrpSpPr>
      <p:grpSpPr>
        <a:xfrm>
          <a:off x="0" y="0"/>
          <a:ext cx="0" cy="0"/>
          <a:chOff x="0" y="0"/>
          <a:chExt cx="0" cy="0"/>
        </a:xfrm>
      </p:grpSpPr>
      <p:sp>
        <p:nvSpPr>
          <p:cNvPr id="16" name="Picture Placeholder 15"/>
          <p:cNvSpPr>
            <a:spLocks noGrp="1" noChangeAspect="1"/>
          </p:cNvSpPr>
          <p:nvPr>
            <p:ph type="pic" sz="quarter" idx="10"/>
          </p:nvPr>
        </p:nvSpPr>
        <p:spPr>
          <a:xfrm>
            <a:off x="533400" y="218390"/>
            <a:ext cx="7467600" cy="56007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0" indent="0" algn="ctr" rtl="0" latinLnBrk="0">
              <a:spcBef>
                <a:spcPct val="20000"/>
              </a:spcBef>
              <a:defRPr lang="en-US" sz="2000" smtClean="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dirty="0"/>
          </a:p>
        </p:txBody>
      </p:sp>
      <p:sp>
        <p:nvSpPr>
          <p:cNvPr id="19" name="Text Placeholder 18"/>
          <p:cNvSpPr>
            <a:spLocks noGrp="1"/>
          </p:cNvSpPr>
          <p:nvPr>
            <p:ph type="body" sz="quarter" idx="11" hasCustomPrompt="1"/>
          </p:nvPr>
        </p:nvSpPr>
        <p:spPr>
          <a:xfrm>
            <a:off x="533400" y="5943600"/>
            <a:ext cx="7467600" cy="762000"/>
          </a:xfrm>
        </p:spPr>
        <p:txBody>
          <a:bodyPr anchor="t" anchorCtr="0"/>
          <a:lstStyle>
            <a:lvl1pPr marL="0" marR="0" indent="0" algn="r">
              <a:buFontTx/>
              <a:buNone/>
              <a:defRPr sz="2400" i="0" baseline="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with Caption">
    <p:spTree>
      <p:nvGrpSpPr>
        <p:cNvPr id="1" name=""/>
        <p:cNvGrpSpPr/>
        <p:nvPr/>
      </p:nvGrpSpPr>
      <p:grpSpPr>
        <a:xfrm>
          <a:off x="0" y="0"/>
          <a:ext cx="0" cy="0"/>
          <a:chOff x="0" y="0"/>
          <a:chExt cx="0" cy="0"/>
        </a:xfrm>
      </p:grpSpPr>
      <p:sp>
        <p:nvSpPr>
          <p:cNvPr id="6" name="Picture Placeholder 5"/>
          <p:cNvSpPr>
            <a:spLocks noGrp="1"/>
          </p:cNvSpPr>
          <p:nvPr>
            <p:ph type="pic" sz="quarter" idx="30"/>
          </p:nvPr>
        </p:nvSpPr>
        <p:spPr>
          <a:xfrm>
            <a:off x="228600" y="1524000"/>
            <a:ext cx="8229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0" algn="ctr" rtl="0" latinLnBrk="0">
              <a:buFontTx/>
              <a:buNone/>
            </a:pPr>
            <a:r>
              <a:rPr lang="en-US"/>
              <a:t>Click icon to add picture</a:t>
            </a:r>
            <a:endParaRPr lang="en-US" dirty="0"/>
          </a:p>
        </p:txBody>
      </p:sp>
      <p:sp>
        <p:nvSpPr>
          <p:cNvPr id="7" name="Text Placeholder 6"/>
          <p:cNvSpPr>
            <a:spLocks noGrp="1"/>
          </p:cNvSpPr>
          <p:nvPr>
            <p:ph type="body" sz="quarter" idx="31" hasCustomPrompt="1"/>
          </p:nvPr>
        </p:nvSpPr>
        <p:spPr>
          <a:xfrm>
            <a:off x="228600" y="4343400"/>
            <a:ext cx="8229600" cy="1676400"/>
          </a:xfrm>
        </p:spPr>
        <p:txBody>
          <a:bodyPr tIns="91440" rIns="9144" bIns="91440" anchor="t"/>
          <a:lstStyle>
            <a:lvl1pPr marL="0" marR="0" indent="0" algn="r">
              <a:buFontTx/>
              <a:buNone/>
              <a:defRPr sz="2000" i="0"/>
            </a:lvl1pPr>
            <a:extLst/>
          </a:lstStyle>
          <a:p>
            <a:pPr lvl="0"/>
            <a:r>
              <a:rPr lang="en-US" dirty="0"/>
              <a:t>Click to add caption</a:t>
            </a:r>
          </a:p>
        </p:txBody>
      </p:sp>
      <p:sp>
        <p:nvSpPr>
          <p:cNvPr id="8" name="Rectangle 7"/>
          <p:cNvSpPr>
            <a:spLocks noGrp="1"/>
          </p:cNvSpPr>
          <p:nvPr>
            <p:ph type="dt" sz="half" idx="32"/>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9" name="Rectangle 8"/>
          <p:cNvSpPr>
            <a:spLocks noGrp="1"/>
          </p:cNvSpPr>
          <p:nvPr>
            <p:ph type="sldNum" sz="quarter" idx="33"/>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34"/>
          </p:nvPr>
        </p:nvSpPr>
        <p:spPr/>
        <p:txBody>
          <a:bodyPr/>
          <a:lstStyle/>
          <a:p>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8B50E-0B48-4566-8609-C51CF752A7DF}" type="datetimeFigureOut">
              <a:rPr lang="en-US" smtClean="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8B50E-0B48-4566-8609-C51CF752A7DF}" type="datetimeFigureOut">
              <a:rPr lang="en-US" smtClean="0"/>
              <a:pPr/>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rait with Caption">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304800" y="228600"/>
            <a:ext cx="4754880" cy="63246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nchor="t"/>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Text Placeholder 24"/>
          <p:cNvSpPr>
            <a:spLocks noGrp="1"/>
          </p:cNvSpPr>
          <p:nvPr>
            <p:ph type="body" sz="quarter" idx="11" hasCustomPrompt="1"/>
          </p:nvPr>
        </p:nvSpPr>
        <p:spPr>
          <a:xfrm>
            <a:off x="5105400" y="228600"/>
            <a:ext cx="3200400" cy="3810000"/>
          </a:xfrm>
        </p:spPr>
        <p:txBody>
          <a:bodyPr tIns="91440" bIns="91440" anchor="t"/>
          <a:lstStyle>
            <a:lvl1pPr marL="0" marR="0" indent="0" algn="l">
              <a:buFontTx/>
              <a:buNone/>
              <a:defRPr sz="2000" i="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ndscape Fullscreen">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0" y="0"/>
            <a:ext cx="9144000" cy="6858000"/>
          </a:xfrm>
        </p:spPr>
        <p:txBody>
          <a:bodyPr anchor="t"/>
          <a:lstStyle/>
          <a:p>
            <a:pPr marL="0" marR="0" indent="0" algn="ctr">
              <a:buFontTx/>
              <a:buNone/>
            </a:pPr>
            <a:r>
              <a:rPr lang="en-US" i="0" dirty="0"/>
              <a:t>Click icon to add full page picture</a:t>
            </a:r>
            <a:endParaRPr lang="en-US" i="0" baseline="0" dirty="0"/>
          </a:p>
        </p:txBody>
      </p:sp>
      <p:sp>
        <p:nvSpPr>
          <p:cNvPr id="6" name="Rectangle 5"/>
          <p:cNvSpPr>
            <a:spLocks noGrp="1"/>
          </p:cNvSpPr>
          <p:nvPr>
            <p:ph type="dt" sz="half" idx="11"/>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7" name="Rectangle 6"/>
          <p:cNvSpPr>
            <a:spLocks noGrp="1"/>
          </p:cNvSpPr>
          <p:nvPr>
            <p:ph type="sldNum" sz="quarter" idx="12"/>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3"/>
          </p:nvPr>
        </p:nvSpPr>
        <p:spPr/>
        <p:txBody>
          <a:bodyPr/>
          <a:lstStyle/>
          <a:p>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lbum Section">
    <p:spTree>
      <p:nvGrpSpPr>
        <p:cNvPr id="1" name=""/>
        <p:cNvGrpSpPr/>
        <p:nvPr/>
      </p:nvGrpSpPr>
      <p:grpSpPr>
        <a:xfrm>
          <a:off x="0" y="0"/>
          <a:ext cx="0" cy="0"/>
          <a:chOff x="0" y="0"/>
          <a:chExt cx="0" cy="0"/>
        </a:xfrm>
      </p:grpSpPr>
      <p:sp>
        <p:nvSpPr>
          <p:cNvPr id="15" name="Rectangle 14"/>
          <p:cNvSpPr/>
          <p:nvPr userDrawn="1"/>
        </p:nvSpPr>
        <p:spPr>
          <a:xfrm rot="16200000">
            <a:off x="5315559" y="3268980"/>
            <a:ext cx="6858000" cy="32004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3" name="Rectangle 22"/>
          <p:cNvSpPr/>
          <p:nvPr userDrawn="1"/>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8895749" y="-733"/>
            <a:ext cx="76200" cy="685800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3" name="Picture Placeholder 12"/>
          <p:cNvSpPr>
            <a:spLocks noGrp="1"/>
          </p:cNvSpPr>
          <p:nvPr>
            <p:ph type="pic" sz="quarter" idx="11"/>
          </p:nvPr>
        </p:nvSpPr>
        <p:spPr>
          <a:xfrm>
            <a:off x="435429" y="2146300"/>
            <a:ext cx="2362200" cy="21971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Rectangle 16"/>
          <p:cNvSpPr/>
          <p:nvPr/>
        </p:nvSpPr>
        <p:spPr>
          <a:xfrm rot="10800000" flipV="1">
            <a:off x="435429" y="6172200"/>
            <a:ext cx="7086600" cy="6858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2" name="Rectangle 21"/>
          <p:cNvSpPr/>
          <p:nvPr userDrawn="1"/>
        </p:nvSpPr>
        <p:spPr>
          <a:xfrm>
            <a:off x="435429" y="0"/>
            <a:ext cx="7086600" cy="19812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6" name="Text Placeholder 5"/>
          <p:cNvSpPr>
            <a:spLocks noGrp="1"/>
          </p:cNvSpPr>
          <p:nvPr>
            <p:ph type="body" sz="quarter" idx="16" hasCustomPrompt="1"/>
          </p:nvPr>
        </p:nvSpPr>
        <p:spPr>
          <a:xfrm>
            <a:off x="435429" y="5791200"/>
            <a:ext cx="7086600" cy="381000"/>
          </a:xfrm>
          <a:solidFill>
            <a:schemeClr val="accent3"/>
          </a:solidFill>
        </p:spPr>
        <p:txBody>
          <a:bodyPr vert="horz" anchor="ctr"/>
          <a:lstStyle>
            <a:lvl1pPr marL="0" indent="0" algn="l">
              <a:buFontTx/>
              <a:buNone/>
              <a:defRPr sz="1200">
                <a:solidFill>
                  <a:srgbClr val="FFFFFF"/>
                </a:solidFill>
              </a:defRPr>
            </a:lvl1pPr>
            <a:extLst/>
          </a:lstStyle>
          <a:p>
            <a:pPr lvl="0"/>
            <a:r>
              <a:rPr lang="en-US" dirty="0"/>
              <a:t>Click to add subtitle</a:t>
            </a:r>
          </a:p>
        </p:txBody>
      </p:sp>
      <p:sp>
        <p:nvSpPr>
          <p:cNvPr id="19" name="Text Placeholder 18"/>
          <p:cNvSpPr>
            <a:spLocks noGrp="1"/>
          </p:cNvSpPr>
          <p:nvPr>
            <p:ph type="body" sz="quarter" idx="17" hasCustomPrompt="1"/>
          </p:nvPr>
        </p:nvSpPr>
        <p:spPr>
          <a:xfrm>
            <a:off x="435429" y="4495800"/>
            <a:ext cx="7086600" cy="1295400"/>
          </a:xfrm>
          <a:solidFill>
            <a:schemeClr val="accent6"/>
          </a:solidFill>
        </p:spPr>
        <p:txBody>
          <a:bodyPr vert="horz" anchor="ctr"/>
          <a:lstStyle>
            <a:lvl1pPr marL="0" indent="0" algn="l">
              <a:buFontTx/>
              <a:buNone/>
              <a:defRPr sz="3200">
                <a:solidFill>
                  <a:srgbClr val="FFFFFF"/>
                </a:solidFill>
              </a:defRPr>
            </a:lvl1pPr>
            <a:extLst/>
          </a:lstStyle>
          <a:p>
            <a:pPr lvl="0"/>
            <a:r>
              <a:rPr lang="en-US" dirty="0"/>
              <a:t>Click to add section title</a:t>
            </a:r>
          </a:p>
        </p:txBody>
      </p:sp>
      <p:sp>
        <p:nvSpPr>
          <p:cNvPr id="29" name="Picture Placeholder 28"/>
          <p:cNvSpPr>
            <a:spLocks noGrp="1"/>
          </p:cNvSpPr>
          <p:nvPr>
            <p:ph type="pic" sz="quarter" idx="18"/>
          </p:nvPr>
        </p:nvSpPr>
        <p:spPr>
          <a:xfrm>
            <a:off x="29500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9"/>
          </p:nvPr>
        </p:nvSpPr>
        <p:spPr>
          <a:xfrm>
            <a:off x="53122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Rectangle 17"/>
          <p:cNvSpPr>
            <a:spLocks noGrp="1"/>
          </p:cNvSpPr>
          <p:nvPr>
            <p:ph type="dt" sz="half" idx="20"/>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20" name="Rectangle 19"/>
          <p:cNvSpPr>
            <a:spLocks noGrp="1"/>
          </p:cNvSpPr>
          <p:nvPr>
            <p:ph type="sldNum" sz="quarter" idx="21"/>
          </p:nvPr>
        </p:nvSpPr>
        <p:spPr/>
        <p:txBody>
          <a:bodyPr/>
          <a:lstStyle/>
          <a:p>
            <a:fld id="{8A4431D5-1B33-458B-8AFD-CECCB0FA18CB}" type="slidenum">
              <a:rPr lang="en-US" smtClean="0">
                <a:solidFill>
                  <a:srgbClr val="FFFFFF"/>
                </a:solidFill>
              </a:rPr>
              <a:pPr/>
              <a:t>‹#›</a:t>
            </a:fld>
            <a:endParaRPr lang="en-US" dirty="0"/>
          </a:p>
        </p:txBody>
      </p:sp>
      <p:sp>
        <p:nvSpPr>
          <p:cNvPr id="21" name="Rectangle 20"/>
          <p:cNvSpPr>
            <a:spLocks noGrp="1"/>
          </p:cNvSpPr>
          <p:nvPr>
            <p:ph type="ftr" sz="quarter" idx="22"/>
          </p:nvPr>
        </p:nvSpPr>
        <p:spPr/>
        <p:txBody>
          <a:bodyPr/>
          <a:lstStyle/>
          <a:p>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Up Portrait with Captions">
    <p:spTree>
      <p:nvGrpSpPr>
        <p:cNvPr id="1" name=""/>
        <p:cNvGrpSpPr/>
        <p:nvPr/>
      </p:nvGrpSpPr>
      <p:grpSpPr>
        <a:xfrm>
          <a:off x="0" y="0"/>
          <a:ext cx="0" cy="0"/>
          <a:chOff x="0" y="0"/>
          <a:chExt cx="0" cy="0"/>
        </a:xfrm>
      </p:grpSpPr>
      <p:sp>
        <p:nvSpPr>
          <p:cNvPr id="28" name="Picture Placeholder 27"/>
          <p:cNvSpPr>
            <a:spLocks noGrp="1" noChangeAspect="1"/>
          </p:cNvSpPr>
          <p:nvPr>
            <p:ph type="pic" sz="quarter" idx="10"/>
          </p:nvPr>
        </p:nvSpPr>
        <p:spPr>
          <a:xfrm>
            <a:off x="4341047" y="533400"/>
            <a:ext cx="3431353" cy="4575141"/>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noChangeAspect="1"/>
          </p:cNvSpPr>
          <p:nvPr>
            <p:ph type="pic" sz="quarter" idx="11"/>
          </p:nvPr>
        </p:nvSpPr>
        <p:spPr>
          <a:xfrm>
            <a:off x="685800" y="533400"/>
            <a:ext cx="3429000" cy="45720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Text Placeholder 7"/>
          <p:cNvSpPr>
            <a:spLocks noGrp="1"/>
          </p:cNvSpPr>
          <p:nvPr>
            <p:ph type="body" sz="quarter" idx="14" hasCustomPrompt="1"/>
          </p:nvPr>
        </p:nvSpPr>
        <p:spPr>
          <a:xfrm>
            <a:off x="6858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14" name="Text Placeholder 13"/>
          <p:cNvSpPr>
            <a:spLocks noGrp="1"/>
          </p:cNvSpPr>
          <p:nvPr>
            <p:ph type="body" sz="quarter" idx="15" hasCustomPrompt="1"/>
          </p:nvPr>
        </p:nvSpPr>
        <p:spPr>
          <a:xfrm>
            <a:off x="43434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6"/>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7" name="Rectangle 6"/>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31" name="Picture Placeholder 30"/>
          <p:cNvSpPr>
            <a:spLocks noGrp="1" noChangeAspect="1"/>
          </p:cNvSpPr>
          <p:nvPr>
            <p:ph type="pic" sz="quarter" idx="13"/>
          </p:nvPr>
        </p:nvSpPr>
        <p:spPr>
          <a:xfrm>
            <a:off x="4343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noChangeAspect="1"/>
          </p:cNvSpPr>
          <p:nvPr>
            <p:ph type="pic" sz="quarter" idx="14"/>
          </p:nvPr>
        </p:nvSpPr>
        <p:spPr>
          <a:xfrm>
            <a:off x="152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4" name="Text Placeholder 23"/>
          <p:cNvSpPr>
            <a:spLocks noGrp="1"/>
          </p:cNvSpPr>
          <p:nvPr>
            <p:ph type="body" sz="quarter" idx="16" hasCustomPrompt="1"/>
          </p:nvPr>
        </p:nvSpPr>
        <p:spPr>
          <a:xfrm>
            <a:off x="152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2" name="Text Placeholder 1"/>
          <p:cNvSpPr>
            <a:spLocks noGrp="1"/>
          </p:cNvSpPr>
          <p:nvPr>
            <p:ph type="body" sz="quarter" idx="17" hasCustomPrompt="1"/>
          </p:nvPr>
        </p:nvSpPr>
        <p:spPr>
          <a:xfrm>
            <a:off x="4343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8"/>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7" name="Rectangle 6"/>
          <p:cNvSpPr>
            <a:spLocks noGrp="1"/>
          </p:cNvSpPr>
          <p:nvPr>
            <p:ph type="sldNum" sz="quarter" idx="19"/>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20"/>
          </p:nvPr>
        </p:nvSpPr>
        <p:spPr/>
        <p:txBody>
          <a:bodyPr/>
          <a:lstStyle/>
          <a:p>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24" name="Picture Placeholder 23"/>
          <p:cNvSpPr>
            <a:spLocks noGrp="1" noChangeAspect="1"/>
          </p:cNvSpPr>
          <p:nvPr>
            <p:ph type="pic" sz="quarter" idx="11"/>
          </p:nvPr>
        </p:nvSpPr>
        <p:spPr>
          <a:xfrm>
            <a:off x="4724401" y="225552"/>
            <a:ext cx="3694176" cy="2770632"/>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noChangeAspect="1"/>
          </p:cNvSpPr>
          <p:nvPr>
            <p:ph type="pic" sz="quarter" idx="12"/>
          </p:nvPr>
        </p:nvSpPr>
        <p:spPr>
          <a:xfrm>
            <a:off x="152400" y="222504"/>
            <a:ext cx="4368557" cy="5824743"/>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9" name="Text Placeholder 8"/>
          <p:cNvSpPr>
            <a:spLocks noGrp="1"/>
          </p:cNvSpPr>
          <p:nvPr>
            <p:ph type="body" sz="quarter" idx="13" hasCustomPrompt="1"/>
          </p:nvPr>
        </p:nvSpPr>
        <p:spPr>
          <a:xfrm>
            <a:off x="4724400" y="3124200"/>
            <a:ext cx="3694177" cy="2983987"/>
          </a:xfrm>
        </p:spPr>
        <p:txBody>
          <a:bodyPr anchor="t" anchorCtr="0"/>
          <a:lstStyle>
            <a:lvl1pPr marL="0" marR="0" indent="0" algn="l">
              <a:buFontTx/>
              <a:buNone/>
              <a:defRPr sz="2000" i="0"/>
            </a:lvl1pPr>
            <a:extLst/>
          </a:lstStyle>
          <a:p>
            <a:pPr lvl="0"/>
            <a:r>
              <a:rPr lang="en-US" dirty="0"/>
              <a:t>Click to add caption</a:t>
            </a: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6" name="Rectangle 5"/>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7" name="Rectangle 6"/>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0" name="Picture Placeholder 19"/>
          <p:cNvSpPr>
            <a:spLocks noGrp="1" noChangeAspect="1"/>
          </p:cNvSpPr>
          <p:nvPr>
            <p:ph type="pic" sz="quarter" idx="10"/>
          </p:nvPr>
        </p:nvSpPr>
        <p:spPr>
          <a:xfrm>
            <a:off x="2286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9" name="Picture Placeholder 28"/>
          <p:cNvSpPr>
            <a:spLocks noGrp="1" noChangeAspect="1"/>
          </p:cNvSpPr>
          <p:nvPr>
            <p:ph type="pic" sz="quarter" idx="11"/>
          </p:nvPr>
        </p:nvSpPr>
        <p:spPr>
          <a:xfrm>
            <a:off x="30480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0" name="Picture Placeholder 9"/>
          <p:cNvSpPr>
            <a:spLocks noGrp="1" noChangeAspect="1"/>
          </p:cNvSpPr>
          <p:nvPr>
            <p:ph type="pic" sz="quarter" idx="12"/>
          </p:nvPr>
        </p:nvSpPr>
        <p:spPr>
          <a:xfrm>
            <a:off x="58674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 name="Text Placeholder 1"/>
          <p:cNvSpPr>
            <a:spLocks noGrp="1"/>
          </p:cNvSpPr>
          <p:nvPr>
            <p:ph type="body" sz="quarter" idx="13" hasCustomPrompt="1"/>
          </p:nvPr>
        </p:nvSpPr>
        <p:spPr>
          <a:xfrm>
            <a:off x="2286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5" name="Text Placeholder 14"/>
          <p:cNvSpPr>
            <a:spLocks noGrp="1"/>
          </p:cNvSpPr>
          <p:nvPr>
            <p:ph type="body" sz="quarter" idx="14" hasCustomPrompt="1"/>
          </p:nvPr>
        </p:nvSpPr>
        <p:spPr>
          <a:xfrm>
            <a:off x="30480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3" name="Text Placeholder 12"/>
          <p:cNvSpPr>
            <a:spLocks noGrp="1"/>
          </p:cNvSpPr>
          <p:nvPr>
            <p:ph type="body" sz="quarter" idx="15" hasCustomPrompt="1"/>
          </p:nvPr>
        </p:nvSpPr>
        <p:spPr>
          <a:xfrm>
            <a:off x="58674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30" name="Rectangle 29"/>
          <p:cNvSpPr/>
          <p:nvPr/>
        </p:nvSpPr>
        <p:spPr>
          <a:xfrm>
            <a:off x="8889273" y="0"/>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a:spLocks noGrp="1"/>
          </p:cNvSpPr>
          <p:nvPr>
            <p:ph type="dt" sz="half" idx="16"/>
          </p:nvPr>
        </p:nvSpPr>
        <p:spPr/>
        <p:txBody>
          <a:bodyPr/>
          <a:lstStyle/>
          <a:p>
            <a:pPr algn="r"/>
            <a:fld id="{9668B50E-0B48-4566-8609-C51CF752A7DF}" type="datetimeFigureOut">
              <a:rPr lang="en-US" smtClean="0">
                <a:solidFill>
                  <a:schemeClr val="bg1"/>
                </a:solidFill>
              </a:rPr>
              <a:pPr algn="r"/>
              <a:t>1/11/2023</a:t>
            </a:fld>
            <a:endParaRPr lang="en-US" dirty="0"/>
          </a:p>
        </p:txBody>
      </p:sp>
      <p:sp>
        <p:nvSpPr>
          <p:cNvPr id="11" name="Rectangle 10"/>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8"/>
          </p:nvPr>
        </p:nvSpPr>
        <p:spPr/>
        <p:txBody>
          <a:bodyPr/>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rot="16200000">
            <a:off x="5315559" y="3268980"/>
            <a:ext cx="6858000" cy="32004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Rectangle 7"/>
          <p:cNvSpPr/>
          <p:nvPr/>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7848600" cy="1143000"/>
          </a:xfrm>
          <a:prstGeom prst="rect">
            <a:avLst/>
          </a:prstGeom>
        </p:spPr>
        <p:txBody>
          <a:bodyPr vert="horz"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7848600" cy="4525963"/>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696200" y="1012825"/>
            <a:ext cx="2133600" cy="365125"/>
          </a:xfrm>
          <a:prstGeom prst="rect">
            <a:avLst/>
          </a:prstGeom>
        </p:spPr>
        <p:txBody>
          <a:bodyPr vert="horz" rtlCol="0" anchor="ctr"/>
          <a:lstStyle>
            <a:lvl1pPr algn="r">
              <a:defRPr sz="1200">
                <a:solidFill>
                  <a:schemeClr val="bg1"/>
                </a:solidFill>
              </a:defRPr>
            </a:lvl1pPr>
            <a:extLst/>
          </a:lstStyle>
          <a:p>
            <a:pPr algn="r"/>
            <a:fld id="{9668B50E-0B48-4566-8609-C51CF752A7DF}" type="datetimeFigureOut">
              <a:rPr lang="en-US" smtClean="0">
                <a:solidFill>
                  <a:schemeClr val="bg1"/>
                </a:solidFill>
              </a:rPr>
              <a:pPr algn="r"/>
              <a:t>1/11/2023</a:t>
            </a:fld>
            <a:endParaRPr lang="en-US" dirty="0">
              <a:solidFill>
                <a:schemeClr val="bg1"/>
              </a:solidFill>
            </a:endParaRPr>
          </a:p>
        </p:txBody>
      </p:sp>
      <p:sp>
        <p:nvSpPr>
          <p:cNvPr id="5" name="Footer Placeholder 4"/>
          <p:cNvSpPr>
            <a:spLocks noGrp="1"/>
          </p:cNvSpPr>
          <p:nvPr>
            <p:ph type="ftr" sz="quarter" idx="3"/>
          </p:nvPr>
        </p:nvSpPr>
        <p:spPr>
          <a:xfrm rot="16200000">
            <a:off x="7162800" y="3832226"/>
            <a:ext cx="3200400" cy="365125"/>
          </a:xfrm>
          <a:prstGeom prst="rect">
            <a:avLst/>
          </a:prstGeom>
        </p:spPr>
        <p:txBody>
          <a:bodyPr vert="horz" rtlCol="0" anchor="ctr"/>
          <a:lstStyle>
            <a:lvl1pPr algn="l">
              <a:defRPr sz="1200">
                <a:solidFill>
                  <a:schemeClr val="bg1"/>
                </a:solidFill>
              </a:defRPr>
            </a:lvl1pPr>
            <a:extLst/>
          </a:lstStyle>
          <a:p>
            <a:pPr algn="l"/>
            <a:endParaRPr lang="en-US" dirty="0">
              <a:solidFill>
                <a:schemeClr val="bg1"/>
              </a:solidFill>
            </a:endParaRPr>
          </a:p>
        </p:txBody>
      </p:sp>
      <p:sp>
        <p:nvSpPr>
          <p:cNvPr id="6" name="Slide Number Placeholder 5"/>
          <p:cNvSpPr>
            <a:spLocks noGrp="1"/>
          </p:cNvSpPr>
          <p:nvPr>
            <p:ph type="sldNum" sz="quarter" idx="4"/>
          </p:nvPr>
        </p:nvSpPr>
        <p:spPr>
          <a:xfrm rot="5400000">
            <a:off x="8278813" y="5962650"/>
            <a:ext cx="968375" cy="365125"/>
          </a:xfrm>
          <a:prstGeom prst="rect">
            <a:avLst/>
          </a:prstGeom>
        </p:spPr>
        <p:txBody>
          <a:bodyPr vert="horz" rtlCol="0" anchor="ctr"/>
          <a:lstStyle>
            <a:lvl1pPr algn="r">
              <a:defRPr sz="1200">
                <a:solidFill>
                  <a:schemeClr val="bg1"/>
                </a:solidFill>
              </a:defRPr>
            </a:lvl1pPr>
            <a:extLst/>
          </a:lstStyle>
          <a:p>
            <a:fld id="{8A4431D5-1B33-458B-8AFD-CECCB0FA18CB}" type="slidenum">
              <a:rPr lang="en-US" smtClean="0">
                <a:solidFill>
                  <a:schemeClr val="bg1"/>
                </a:solidFill>
              </a:rPr>
              <a:pPr/>
              <a:t>‹#›</a:t>
            </a:fld>
            <a:endParaRPr lang="en-US" dirty="0">
              <a:solidFill>
                <a:schemeClr val="bg1"/>
              </a:solidFill>
            </a:endParaRPr>
          </a:p>
        </p:txBody>
      </p:sp>
      <p:sp>
        <p:nvSpPr>
          <p:cNvPr id="7" name="Rectangle 6"/>
          <p:cNvSpPr/>
          <p:nvPr/>
        </p:nvSpPr>
        <p:spPr>
          <a:xfrm>
            <a:off x="8895749" y="-733"/>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ctr" rtl="0" eaLnBrk="1" latinLnBrk="0" hangingPunct="1">
        <a:spcBef>
          <a:spcPct val="0"/>
        </a:spcBef>
        <a:buNone/>
        <a:defRPr sz="4400" kern="1200">
          <a:solidFill>
            <a:schemeClr val="tx2"/>
          </a:solidFill>
          <a:latin typeface="+mj-lt"/>
          <a:ea typeface="+mj-ea"/>
          <a:cs typeface="+mj-cs"/>
        </a:defRPr>
      </a:lvl1pPr>
      <a:extLst/>
    </p:titleStyle>
    <p:bodyStyle>
      <a:lvl1pPr marL="342900" indent="-342900" algn="l" rtl="0" eaLnBrk="1" latinLnBrk="0" hangingPunct="1">
        <a:spcBef>
          <a:spcPct val="20000"/>
        </a:spcBef>
        <a:buFont typeface="Arial"/>
        <a:buChar char="•"/>
        <a:defRPr sz="32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8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4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20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20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2.xml"/><Relationship Id="rId5" Type="http://schemas.openxmlformats.org/officeDocument/2006/relationships/image" Target="../media/image24.jpeg"/><Relationship Id="rId4" Type="http://schemas.openxmlformats.org/officeDocument/2006/relationships/image" Target="../media/image23.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hyperlink" Target="https://www.w3schools.com/cssref/css_inherit.php" TargetMode="External"/><Relationship Id="rId2" Type="http://schemas.openxmlformats.org/officeDocument/2006/relationships/hyperlink" Target="https://www.w3schools.com/cssref/css_initial.php" TargetMode="Externa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8600" y="5445224"/>
            <a:ext cx="8672946" cy="1340768"/>
          </a:xfrm>
        </p:spPr>
        <p:txBody>
          <a:bodyPr/>
          <a:lstStyle/>
          <a:p>
            <a:pPr algn="r"/>
            <a:r>
              <a:rPr lang="en-US" sz="1800" b="1" dirty="0">
                <a:solidFill>
                  <a:srgbClr val="FFFF00"/>
                </a:solidFill>
              </a:rPr>
              <a:t>M.Chitradevi</a:t>
            </a:r>
          </a:p>
          <a:p>
            <a:pPr algn="r"/>
            <a:r>
              <a:rPr lang="en-US" sz="1400" kern="1000" dirty="0"/>
              <a:t>Technical Trainer,</a:t>
            </a:r>
          </a:p>
          <a:p>
            <a:pPr algn="r"/>
            <a:r>
              <a:rPr lang="en-US" sz="1400" kern="1000" dirty="0"/>
              <a:t>KG Micro College </a:t>
            </a:r>
          </a:p>
          <a:p>
            <a:pPr algn="r"/>
            <a:r>
              <a:rPr lang="en-US" sz="1400" kern="1000" dirty="0"/>
              <a:t>KGiSL Campus, Coimbatore – 641 035.</a:t>
            </a:r>
          </a:p>
        </p:txBody>
      </p:sp>
      <p:pic>
        <p:nvPicPr>
          <p:cNvPr id="8" name="Picture Placeholder 7" descr="innovation_front.jfif"/>
          <p:cNvPicPr>
            <a:picLocks noGrp="1" noChangeAspect="1"/>
          </p:cNvPicPr>
          <p:nvPr>
            <p:ph type="pic" sz="quarter" idx="11"/>
          </p:nvPr>
        </p:nvPicPr>
        <p:blipFill>
          <a:blip r:embed="rId3" cstate="print"/>
          <a:srcRect l="972" r="972"/>
          <a:stretch>
            <a:fillRect/>
          </a:stretch>
        </p:blipFill>
        <p:spPr>
          <a:xfrm>
            <a:off x="228600" y="152400"/>
            <a:ext cx="6858000" cy="5148808"/>
          </a:xfrm>
        </p:spPr>
      </p:pic>
      <p:sp>
        <p:nvSpPr>
          <p:cNvPr id="9" name="TextBox 8"/>
          <p:cNvSpPr txBox="1"/>
          <p:nvPr/>
        </p:nvSpPr>
        <p:spPr>
          <a:xfrm>
            <a:off x="411321" y="914400"/>
            <a:ext cx="6696744" cy="2062103"/>
          </a:xfrm>
          <a:prstGeom prst="rect">
            <a:avLst/>
          </a:prstGeom>
          <a:noFill/>
        </p:spPr>
        <p:txBody>
          <a:bodyPr wrap="square" rtlCol="0">
            <a:spAutoFit/>
          </a:bodyPr>
          <a:lstStyle/>
          <a:p>
            <a:pPr algn="ctr"/>
            <a:endParaRPr lang="en-US" sz="2800" b="1" dirty="0">
              <a:solidFill>
                <a:schemeClr val="bg1"/>
              </a:solidFill>
            </a:endParaRPr>
          </a:p>
          <a:p>
            <a:pPr algn="ctr"/>
            <a:r>
              <a:rPr lang="en-US" sz="4000" b="1" dirty="0">
                <a:solidFill>
                  <a:schemeClr val="bg1"/>
                </a:solidFill>
              </a:rPr>
              <a:t>Welcome you all </a:t>
            </a:r>
          </a:p>
          <a:p>
            <a:pPr algn="ctr"/>
            <a:r>
              <a:rPr lang="en-US" sz="3200" b="1" dirty="0">
                <a:solidFill>
                  <a:srgbClr val="FFFF00"/>
                </a:solidFill>
              </a:rPr>
              <a:t>Course: CSS</a:t>
            </a:r>
          </a:p>
          <a:p>
            <a:pPr algn="ctr"/>
            <a:r>
              <a:rPr lang="en-US" sz="2800" b="1" dirty="0">
                <a:solidFill>
                  <a:srgbClr val="FFFF00"/>
                </a:solidFill>
              </a:rPr>
              <a:t>Day 1 (Session 1)</a:t>
            </a:r>
          </a:p>
        </p:txBody>
      </p:sp>
      <p:pic>
        <p:nvPicPr>
          <p:cNvPr id="1026" name="Picture 2"/>
          <p:cNvPicPr>
            <a:picLocks noChangeAspect="1" noChangeArrowheads="1"/>
          </p:cNvPicPr>
          <p:nvPr/>
        </p:nvPicPr>
        <p:blipFill>
          <a:blip r:embed="rId4" cstate="print"/>
          <a:srcRect/>
          <a:stretch>
            <a:fillRect/>
          </a:stretch>
        </p:blipFill>
        <p:spPr bwMode="auto">
          <a:xfrm>
            <a:off x="755576" y="5805264"/>
            <a:ext cx="3181350" cy="876300"/>
          </a:xfrm>
          <a:prstGeom prst="rect">
            <a:avLst/>
          </a:prstGeom>
          <a:noFill/>
          <a:ln w="9525">
            <a:noFill/>
            <a:miter lim="800000"/>
            <a:headEnd/>
            <a:tailEnd/>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3800" y="2286000"/>
            <a:ext cx="1183754" cy="106680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793452-6D1B-CCAA-33F0-88A419A0FB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6172201"/>
            <a:ext cx="2133600" cy="54381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838200"/>
            <a:ext cx="5312020" cy="4557713"/>
          </a:xfrm>
          <a:prstGeom prst="rect">
            <a:avLst/>
          </a:prstGeom>
        </p:spPr>
      </p:pic>
    </p:spTree>
    <p:extLst>
      <p:ext uri="{BB962C8B-B14F-4D97-AF65-F5344CB8AC3E}">
        <p14:creationId xmlns:p14="http://schemas.microsoft.com/office/powerpoint/2010/main" val="342223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905000"/>
            <a:ext cx="8001000" cy="3416320"/>
          </a:xfrm>
          <a:prstGeom prst="rect">
            <a:avLst/>
          </a:prstGeom>
        </p:spPr>
        <p:txBody>
          <a:bodyPr wrap="square">
            <a:spAutoFit/>
          </a:bodyPr>
          <a:lstStyle/>
          <a:p>
            <a:pPr algn="just" fontAlgn="base">
              <a:lnSpc>
                <a:spcPct val="150000"/>
              </a:lnSpc>
            </a:pPr>
            <a:r>
              <a:rPr lang="en-IN" b="1" dirty="0">
                <a:latin typeface="Arial" panose="020B0604020202020204" pitchFamily="34" charset="0"/>
                <a:cs typeface="Arial" panose="020B0604020202020204" pitchFamily="34" charset="0"/>
              </a:rPr>
              <a:t>Inline:</a:t>
            </a:r>
            <a:r>
              <a:rPr lang="en-IN" dirty="0">
                <a:latin typeface="Arial" panose="020B0604020202020204" pitchFamily="34" charset="0"/>
                <a:cs typeface="Arial" panose="020B0604020202020204" pitchFamily="34" charset="0"/>
              </a:rPr>
              <a:t> Inline CSS contains the CSS property in the body section attached with the element known as inline CSS.</a:t>
            </a:r>
          </a:p>
          <a:p>
            <a:pPr algn="just" fontAlgn="base">
              <a:lnSpc>
                <a:spcPct val="150000"/>
              </a:lnSpc>
            </a:pPr>
            <a:endParaRPr lang="en-IN" dirty="0">
              <a:latin typeface="Arial" panose="020B0604020202020204" pitchFamily="34" charset="0"/>
              <a:cs typeface="Arial" panose="020B0604020202020204" pitchFamily="34" charset="0"/>
            </a:endParaRPr>
          </a:p>
          <a:p>
            <a:pPr algn="just" fontAlgn="base">
              <a:lnSpc>
                <a:spcPct val="150000"/>
              </a:lnSpc>
            </a:pPr>
            <a:r>
              <a:rPr lang="en-IN" b="1" dirty="0">
                <a:latin typeface="Arial" panose="020B0604020202020204" pitchFamily="34" charset="0"/>
                <a:cs typeface="Arial" panose="020B0604020202020204" pitchFamily="34" charset="0"/>
              </a:rPr>
              <a:t>Internal or Embedded:</a:t>
            </a:r>
            <a:r>
              <a:rPr lang="en-IN" dirty="0">
                <a:latin typeface="Arial" panose="020B0604020202020204" pitchFamily="34" charset="0"/>
                <a:cs typeface="Arial" panose="020B0604020202020204" pitchFamily="34" charset="0"/>
              </a:rPr>
              <a:t> The CSS ruleset should be within the HTML file in the head section i.e the CSS is embedded within the HTML file. </a:t>
            </a:r>
          </a:p>
          <a:p>
            <a:pPr algn="just" fontAlgn="base">
              <a:lnSpc>
                <a:spcPct val="150000"/>
              </a:lnSpc>
            </a:pPr>
            <a:endParaRPr lang="en-IN" dirty="0">
              <a:latin typeface="Arial" panose="020B0604020202020204" pitchFamily="34" charset="0"/>
              <a:cs typeface="Arial" panose="020B0604020202020204" pitchFamily="34" charset="0"/>
            </a:endParaRPr>
          </a:p>
          <a:p>
            <a:pPr algn="just" fontAlgn="base">
              <a:lnSpc>
                <a:spcPct val="150000"/>
              </a:lnSpc>
            </a:pPr>
            <a:r>
              <a:rPr lang="en-IN" b="1" dirty="0">
                <a:latin typeface="Arial" panose="020B0604020202020204" pitchFamily="34" charset="0"/>
                <a:cs typeface="Arial" panose="020B0604020202020204" pitchFamily="34" charset="0"/>
              </a:rPr>
              <a:t>External:</a:t>
            </a:r>
            <a:r>
              <a:rPr lang="en-IN" dirty="0">
                <a:latin typeface="Arial" panose="020B0604020202020204" pitchFamily="34" charset="0"/>
                <a:cs typeface="Arial" panose="020B0604020202020204" pitchFamily="34" charset="0"/>
              </a:rPr>
              <a:t> External CSS contains a separate CSS file that contains only style property with the help of tag attributes.</a:t>
            </a:r>
          </a:p>
        </p:txBody>
      </p:sp>
    </p:spTree>
    <p:extLst>
      <p:ext uri="{BB962C8B-B14F-4D97-AF65-F5344CB8AC3E}">
        <p14:creationId xmlns:p14="http://schemas.microsoft.com/office/powerpoint/2010/main" val="3286485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001000" cy="3462486"/>
          </a:xfrm>
          <a:prstGeom prst="rect">
            <a:avLst/>
          </a:prstGeom>
        </p:spPr>
        <p:txBody>
          <a:bodyPr wrap="square">
            <a:spAutoFit/>
          </a:bodyPr>
          <a:lstStyle/>
          <a:p>
            <a:pPr algn="ctr">
              <a:lnSpc>
                <a:spcPct val="150000"/>
              </a:lnSpc>
            </a:pPr>
            <a:r>
              <a:rPr lang="en-IN" sz="2000" b="1" dirty="0">
                <a:latin typeface="Arial" panose="020B0604020202020204" pitchFamily="34" charset="0"/>
                <a:cs typeface="Arial" panose="020B0604020202020204" pitchFamily="34" charset="0"/>
              </a:rPr>
              <a:t>CSS Syntax</a:t>
            </a:r>
          </a:p>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b="1" dirty="0">
                <a:latin typeface="Arial" panose="020B0604020202020204" pitchFamily="34" charset="0"/>
                <a:cs typeface="Arial" panose="020B0604020202020204" pitchFamily="34" charset="0"/>
              </a:rPr>
              <a:t>Understanding CSS Syntax</a:t>
            </a:r>
          </a:p>
          <a:p>
            <a:pPr algn="just">
              <a:lnSpc>
                <a:spcPct val="150000"/>
              </a:lnSpc>
            </a:pPr>
            <a:r>
              <a:rPr lang="en-IN" dirty="0">
                <a:latin typeface="Arial" panose="020B0604020202020204" pitchFamily="34" charset="0"/>
                <a:cs typeface="Arial" panose="020B0604020202020204" pitchFamily="34" charset="0"/>
              </a:rPr>
              <a:t>A CSS stylesheet consists of a set of rules that are interpreted by the web</a:t>
            </a:r>
          </a:p>
          <a:p>
            <a:pPr algn="just">
              <a:lnSpc>
                <a:spcPct val="150000"/>
              </a:lnSpc>
            </a:pPr>
            <a:r>
              <a:rPr lang="en-IN" dirty="0">
                <a:latin typeface="Arial" panose="020B0604020202020204" pitchFamily="34" charset="0"/>
                <a:cs typeface="Arial" panose="020B0604020202020204" pitchFamily="34" charset="0"/>
              </a:rPr>
              <a:t>browser and then applied to the corresponding elements such as paragraphs,headings, etc. in the document.</a:t>
            </a:r>
          </a:p>
          <a:p>
            <a:pPr algn="just">
              <a:lnSpc>
                <a:spcPct val="150000"/>
              </a:lnSpc>
            </a:pPr>
            <a:r>
              <a:rPr lang="en-IN" b="1" dirty="0">
                <a:latin typeface="Arial" panose="020B0604020202020204" pitchFamily="34" charset="0"/>
                <a:cs typeface="Arial" panose="020B0604020202020204" pitchFamily="34" charset="0"/>
              </a:rPr>
              <a:t>A CSS rule have two main parts, a selector and one or more declarations:</a:t>
            </a:r>
          </a:p>
        </p:txBody>
      </p:sp>
      <p:pic>
        <p:nvPicPr>
          <p:cNvPr id="4098" name="Picture 2" descr="https://lh4.googleusercontent.com/PEIKB0BzXOa9NVYtsIlTZ-eG-T6-tLwfax5yEoCDVKbYWW6caXcrO4Z5czlsT5wmbEUkD36X81DuIrr8heq5d6hrxkVRnKiyj_4V3G9PwxWSenvnnL7dYMJyyCN8ZVE0LO3V4HE3YkPVv58zKwGy4iJUvBgn40sjlrsxFB27WWvs6l3DFKhO06NzwXhlHaQJhjQ-tUXtf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343400"/>
            <a:ext cx="557212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182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600200"/>
            <a:ext cx="8077200" cy="3508653"/>
          </a:xfrm>
          <a:prstGeom prst="rect">
            <a:avLst/>
          </a:prstGeom>
        </p:spPr>
        <p:txBody>
          <a:bodyPr wrap="square">
            <a:spAutoFit/>
          </a:bodyPr>
          <a:lstStyle/>
          <a:p>
            <a:pPr algn="ctr">
              <a:lnSpc>
                <a:spcPct val="150000"/>
              </a:lnSpc>
            </a:pPr>
            <a:r>
              <a:rPr lang="en-IN" sz="2000" b="1" dirty="0">
                <a:solidFill>
                  <a:srgbClr val="252530"/>
                </a:solidFill>
                <a:latin typeface="Arial" panose="020B0604020202020204" pitchFamily="34" charset="0"/>
                <a:cs typeface="Arial" panose="020B0604020202020204" pitchFamily="34" charset="0"/>
              </a:rPr>
              <a:t>Inline</a:t>
            </a:r>
          </a:p>
          <a:p>
            <a:pPr algn="ctr">
              <a:lnSpc>
                <a:spcPct val="150000"/>
              </a:lnSpc>
            </a:pPr>
            <a:endParaRPr lang="en-IN" sz="2000" b="1" dirty="0">
              <a:solidFill>
                <a:srgbClr val="252530"/>
              </a:solidFill>
              <a:latin typeface="Arial" panose="020B0604020202020204" pitchFamily="34" charset="0"/>
              <a:cs typeface="Arial" panose="020B0604020202020204" pitchFamily="34" charset="0"/>
            </a:endParaRPr>
          </a:p>
          <a:p>
            <a:pPr algn="just">
              <a:lnSpc>
                <a:spcPct val="150000"/>
              </a:lnSpc>
            </a:pPr>
            <a:r>
              <a:rPr lang="en-IN" dirty="0">
                <a:solidFill>
                  <a:srgbClr val="555555"/>
                </a:solidFill>
                <a:latin typeface="Arial" panose="020B0604020202020204" pitchFamily="34" charset="0"/>
                <a:cs typeface="Arial" panose="020B0604020202020204" pitchFamily="34" charset="0"/>
              </a:rPr>
              <a:t>When you use inline, snippets of CSS are written directly into the HTML code and applied to only a single line of code.</a:t>
            </a:r>
          </a:p>
          <a:p>
            <a:pPr algn="just">
              <a:lnSpc>
                <a:spcPct val="150000"/>
              </a:lnSpc>
            </a:pPr>
            <a:endParaRPr lang="en-IN" dirty="0">
              <a:solidFill>
                <a:srgbClr val="555555"/>
              </a:solidFill>
              <a:latin typeface="Arial" panose="020B0604020202020204" pitchFamily="34" charset="0"/>
              <a:cs typeface="Arial" panose="020B0604020202020204" pitchFamily="34" charset="0"/>
            </a:endParaRPr>
          </a:p>
          <a:p>
            <a:pPr algn="just">
              <a:lnSpc>
                <a:spcPct val="150000"/>
              </a:lnSpc>
            </a:pPr>
            <a:r>
              <a:rPr lang="en-IN" b="1" dirty="0">
                <a:solidFill>
                  <a:srgbClr val="555555"/>
                </a:solidFill>
                <a:latin typeface="Arial" panose="020B0604020202020204" pitchFamily="34" charset="0"/>
                <a:cs typeface="Arial" panose="020B0604020202020204" pitchFamily="34" charset="0"/>
              </a:rPr>
              <a:t>&lt;h2 style=”font-size:22px;color:green;”&gt;This is a headline.&lt;/h2&gt;</a:t>
            </a:r>
          </a:p>
          <a:p>
            <a:pPr algn="just">
              <a:lnSpc>
                <a:spcPct val="150000"/>
              </a:lnSpc>
            </a:pPr>
            <a:r>
              <a:rPr lang="en-IN" dirty="0">
                <a:solidFill>
                  <a:srgbClr val="555555"/>
                </a:solidFill>
                <a:latin typeface="Arial" panose="020B0604020202020204" pitchFamily="34" charset="0"/>
                <a:cs typeface="Arial" panose="020B0604020202020204" pitchFamily="34" charset="0"/>
              </a:rPr>
              <a:t>This line of code makes one specific headline on a .html page green and in 22 point font.</a:t>
            </a:r>
            <a:endParaRPr lang="en-IN" b="0" i="0" dirty="0">
              <a:solidFill>
                <a:srgbClr val="555555"/>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627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33400"/>
            <a:ext cx="8229600" cy="5955476"/>
          </a:xfrm>
          <a:prstGeom prst="rect">
            <a:avLst/>
          </a:prstGeom>
        </p:spPr>
        <p:txBody>
          <a:bodyPr wrap="square">
            <a:spAutoFit/>
          </a:bodyPr>
          <a:lstStyle/>
          <a:p>
            <a:pPr algn="ctr">
              <a:lnSpc>
                <a:spcPct val="150000"/>
              </a:lnSpc>
            </a:pPr>
            <a:r>
              <a:rPr lang="en-IN" sz="2000" b="1" dirty="0">
                <a:solidFill>
                  <a:srgbClr val="252530"/>
                </a:solidFill>
                <a:latin typeface="Arial" panose="020B0604020202020204" pitchFamily="34" charset="0"/>
                <a:cs typeface="Arial" panose="020B0604020202020204" pitchFamily="34" charset="0"/>
              </a:rPr>
              <a:t>Internal</a:t>
            </a:r>
          </a:p>
          <a:p>
            <a:pPr>
              <a:lnSpc>
                <a:spcPct val="150000"/>
              </a:lnSpc>
            </a:pPr>
            <a:endParaRPr lang="en-IN" b="1" dirty="0">
              <a:solidFill>
                <a:srgbClr val="252530"/>
              </a:solidFill>
              <a:latin typeface="Arial" panose="020B0604020202020204" pitchFamily="34" charset="0"/>
              <a:cs typeface="Arial" panose="020B0604020202020204" pitchFamily="34" charset="0"/>
            </a:endParaRPr>
          </a:p>
          <a:p>
            <a:pPr>
              <a:lnSpc>
                <a:spcPct val="150000"/>
              </a:lnSpc>
            </a:pPr>
            <a:r>
              <a:rPr lang="en-IN" dirty="0">
                <a:solidFill>
                  <a:srgbClr val="555555"/>
                </a:solidFill>
                <a:latin typeface="Arial" panose="020B0604020202020204" pitchFamily="34" charset="0"/>
                <a:cs typeface="Arial" panose="020B0604020202020204" pitchFamily="34" charset="0"/>
              </a:rPr>
              <a:t>Internal is CSS instructions written directly into the header of the .html page. You want to go this route if one page on your website is going to have its own unique look separate from the rest of your site.</a:t>
            </a:r>
          </a:p>
          <a:p>
            <a:pPr>
              <a:lnSpc>
                <a:spcPct val="150000"/>
              </a:lnSpc>
            </a:pPr>
            <a:r>
              <a:rPr lang="en-IN" b="1" dirty="0">
                <a:solidFill>
                  <a:srgbClr val="555555"/>
                </a:solidFill>
                <a:latin typeface="Arial" panose="020B0604020202020204" pitchFamily="34" charset="0"/>
                <a:cs typeface="Arial" panose="020B0604020202020204" pitchFamily="34" charset="0"/>
              </a:rPr>
              <a:t>&lt;head&gt;</a:t>
            </a:r>
            <a:br>
              <a:rPr lang="en-IN" b="1" dirty="0">
                <a:solidFill>
                  <a:srgbClr val="555555"/>
                </a:solidFill>
                <a:latin typeface="Arial" panose="020B0604020202020204" pitchFamily="34" charset="0"/>
                <a:cs typeface="Arial" panose="020B0604020202020204" pitchFamily="34" charset="0"/>
              </a:rPr>
            </a:br>
            <a:r>
              <a:rPr lang="en-IN" b="1" dirty="0">
                <a:solidFill>
                  <a:srgbClr val="555555"/>
                </a:solidFill>
                <a:latin typeface="Arial" panose="020B0604020202020204" pitchFamily="34" charset="0"/>
                <a:cs typeface="Arial" panose="020B0604020202020204" pitchFamily="34" charset="0"/>
              </a:rPr>
              <a:t>	&lt;style&gt;</a:t>
            </a:r>
          </a:p>
          <a:p>
            <a:pPr>
              <a:lnSpc>
                <a:spcPct val="150000"/>
              </a:lnSpc>
            </a:pPr>
            <a:r>
              <a:rPr lang="en-IN" b="1" dirty="0">
                <a:solidFill>
                  <a:srgbClr val="555555"/>
                </a:solidFill>
                <a:latin typeface="Arial" panose="020B0604020202020204" pitchFamily="34" charset="0"/>
                <a:cs typeface="Arial" panose="020B0604020202020204" pitchFamily="34" charset="0"/>
              </a:rPr>
              <a:t>		body {background-color:orange;}</a:t>
            </a:r>
            <a:br>
              <a:rPr lang="en-IN" b="1" dirty="0">
                <a:solidFill>
                  <a:srgbClr val="555555"/>
                </a:solidFill>
                <a:latin typeface="Arial" panose="020B0604020202020204" pitchFamily="34" charset="0"/>
                <a:cs typeface="Arial" panose="020B0604020202020204" pitchFamily="34" charset="0"/>
              </a:rPr>
            </a:br>
            <a:r>
              <a:rPr lang="en-IN" b="1" dirty="0">
                <a:solidFill>
                  <a:srgbClr val="555555"/>
                </a:solidFill>
                <a:latin typeface="Arial" panose="020B0604020202020204" pitchFamily="34" charset="0"/>
                <a:cs typeface="Arial" panose="020B0604020202020204" pitchFamily="34" charset="0"/>
              </a:rPr>
              <a:t>		p {font-size:24px; color:white;}</a:t>
            </a:r>
          </a:p>
          <a:p>
            <a:pPr>
              <a:lnSpc>
                <a:spcPct val="150000"/>
              </a:lnSpc>
            </a:pPr>
            <a:r>
              <a:rPr lang="en-IN" b="1" dirty="0">
                <a:solidFill>
                  <a:srgbClr val="555555"/>
                </a:solidFill>
                <a:latin typeface="Arial" panose="020B0604020202020204" pitchFamily="34" charset="0"/>
                <a:cs typeface="Arial" panose="020B0604020202020204" pitchFamily="34" charset="0"/>
              </a:rPr>
              <a:t>	&lt;/style&gt;</a:t>
            </a:r>
            <a:br>
              <a:rPr lang="en-IN" b="1" dirty="0">
                <a:solidFill>
                  <a:srgbClr val="555555"/>
                </a:solidFill>
                <a:latin typeface="Arial" panose="020B0604020202020204" pitchFamily="34" charset="0"/>
                <a:cs typeface="Arial" panose="020B0604020202020204" pitchFamily="34" charset="0"/>
              </a:rPr>
            </a:br>
            <a:r>
              <a:rPr lang="en-IN" b="1" dirty="0">
                <a:solidFill>
                  <a:srgbClr val="555555"/>
                </a:solidFill>
                <a:latin typeface="Arial" panose="020B0604020202020204" pitchFamily="34" charset="0"/>
                <a:cs typeface="Arial" panose="020B0604020202020204" pitchFamily="34" charset="0"/>
              </a:rPr>
              <a:t>&lt;/head&gt;</a:t>
            </a:r>
          </a:p>
          <a:p>
            <a:pPr>
              <a:lnSpc>
                <a:spcPct val="150000"/>
              </a:lnSpc>
            </a:pPr>
            <a:endParaRPr lang="en-IN" dirty="0">
              <a:solidFill>
                <a:srgbClr val="555555"/>
              </a:solidFill>
              <a:latin typeface="Arial" panose="020B0604020202020204" pitchFamily="34" charset="0"/>
              <a:cs typeface="Arial" panose="020B0604020202020204" pitchFamily="34" charset="0"/>
            </a:endParaRPr>
          </a:p>
          <a:p>
            <a:pPr>
              <a:lnSpc>
                <a:spcPct val="150000"/>
              </a:lnSpc>
            </a:pPr>
            <a:r>
              <a:rPr lang="en-IN" dirty="0">
                <a:solidFill>
                  <a:srgbClr val="555555"/>
                </a:solidFill>
                <a:latin typeface="Arial" panose="020B0604020202020204" pitchFamily="34" charset="0"/>
                <a:cs typeface="Arial" panose="020B0604020202020204" pitchFamily="34" charset="0"/>
              </a:rPr>
              <a:t>This page will have an orange background with paragraphs sized at 24 point and white font.</a:t>
            </a:r>
            <a:endParaRPr lang="en-IN" b="0" i="0" dirty="0">
              <a:solidFill>
                <a:srgbClr val="555555"/>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0586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153400" cy="6001643"/>
          </a:xfrm>
          <a:prstGeom prst="rect">
            <a:avLst/>
          </a:prstGeom>
        </p:spPr>
        <p:txBody>
          <a:bodyPr wrap="square">
            <a:spAutoFit/>
          </a:bodyPr>
          <a:lstStyle/>
          <a:p>
            <a:pPr algn="ctr">
              <a:lnSpc>
                <a:spcPct val="150000"/>
              </a:lnSpc>
            </a:pPr>
            <a:r>
              <a:rPr lang="en-IN" sz="2000" b="1" dirty="0">
                <a:solidFill>
                  <a:srgbClr val="252530"/>
                </a:solidFill>
                <a:latin typeface="Arial" panose="020B0604020202020204" pitchFamily="34" charset="0"/>
                <a:cs typeface="Arial" panose="020B0604020202020204" pitchFamily="34" charset="0"/>
              </a:rPr>
              <a:t>External</a:t>
            </a:r>
          </a:p>
          <a:p>
            <a:pPr algn="ctr">
              <a:lnSpc>
                <a:spcPct val="150000"/>
              </a:lnSpc>
            </a:pPr>
            <a:endParaRPr lang="en-IN" sz="2000" b="1" dirty="0">
              <a:solidFill>
                <a:srgbClr val="252530"/>
              </a:solidFill>
              <a:latin typeface="Arial" panose="020B0604020202020204" pitchFamily="34" charset="0"/>
              <a:cs typeface="Arial" panose="020B0604020202020204" pitchFamily="34" charset="0"/>
            </a:endParaRPr>
          </a:p>
          <a:p>
            <a:pPr>
              <a:lnSpc>
                <a:spcPct val="150000"/>
              </a:lnSpc>
            </a:pPr>
            <a:r>
              <a:rPr lang="en-IN" dirty="0">
                <a:solidFill>
                  <a:srgbClr val="555555"/>
                </a:solidFill>
                <a:latin typeface="Arial" panose="020B0604020202020204" pitchFamily="34" charset="0"/>
                <a:cs typeface="Arial" panose="020B0604020202020204" pitchFamily="34" charset="0"/>
              </a:rPr>
              <a:t>External CSS is saved as .css files and can be used to determine the appearance of the entire website with just one file. </a:t>
            </a:r>
          </a:p>
          <a:p>
            <a:pPr>
              <a:lnSpc>
                <a:spcPct val="150000"/>
              </a:lnSpc>
            </a:pPr>
            <a:endParaRPr lang="en-IN" dirty="0">
              <a:solidFill>
                <a:srgbClr val="555555"/>
              </a:solidFill>
              <a:latin typeface="Arial" panose="020B0604020202020204" pitchFamily="34" charset="0"/>
              <a:cs typeface="Arial" panose="020B0604020202020204" pitchFamily="34" charset="0"/>
            </a:endParaRPr>
          </a:p>
          <a:p>
            <a:pPr>
              <a:lnSpc>
                <a:spcPct val="150000"/>
              </a:lnSpc>
            </a:pPr>
            <a:r>
              <a:rPr lang="en-IN" dirty="0">
                <a:solidFill>
                  <a:srgbClr val="555555"/>
                </a:solidFill>
                <a:latin typeface="Arial" panose="020B0604020202020204" pitchFamily="34" charset="0"/>
                <a:cs typeface="Arial" panose="020B0604020202020204" pitchFamily="34" charset="0"/>
              </a:rPr>
              <a:t>To use, your .html files need to include a header section that links to the external sheet. It would look like this:</a:t>
            </a:r>
          </a:p>
          <a:p>
            <a:pPr>
              <a:lnSpc>
                <a:spcPct val="150000"/>
              </a:lnSpc>
            </a:pPr>
            <a:r>
              <a:rPr lang="en-IN" b="1" dirty="0">
                <a:solidFill>
                  <a:srgbClr val="555555"/>
                </a:solidFill>
                <a:latin typeface="Arial" panose="020B0604020202020204" pitchFamily="34" charset="0"/>
                <a:cs typeface="Arial" panose="020B0604020202020204" pitchFamily="34" charset="0"/>
              </a:rPr>
              <a:t>&lt;head&gt;</a:t>
            </a:r>
            <a:br>
              <a:rPr lang="en-IN" b="1" dirty="0">
                <a:solidFill>
                  <a:srgbClr val="555555"/>
                </a:solidFill>
                <a:latin typeface="Arial" panose="020B0604020202020204" pitchFamily="34" charset="0"/>
                <a:cs typeface="Arial" panose="020B0604020202020204" pitchFamily="34" charset="0"/>
              </a:rPr>
            </a:br>
            <a:r>
              <a:rPr lang="en-IN" b="1" dirty="0">
                <a:solidFill>
                  <a:srgbClr val="555555"/>
                </a:solidFill>
                <a:latin typeface="Arial" panose="020B0604020202020204" pitchFamily="34" charset="0"/>
                <a:cs typeface="Arial" panose="020B0604020202020204" pitchFamily="34" charset="0"/>
              </a:rPr>
              <a:t>&lt;link rel=”stylesheet” type=”text/css” href=style.css”&gt;</a:t>
            </a:r>
            <a:br>
              <a:rPr lang="en-IN" b="1" dirty="0">
                <a:solidFill>
                  <a:srgbClr val="555555"/>
                </a:solidFill>
                <a:latin typeface="Arial" panose="020B0604020202020204" pitchFamily="34" charset="0"/>
                <a:cs typeface="Arial" panose="020B0604020202020204" pitchFamily="34" charset="0"/>
              </a:rPr>
            </a:br>
            <a:r>
              <a:rPr lang="en-IN" b="1" dirty="0">
                <a:solidFill>
                  <a:srgbClr val="555555"/>
                </a:solidFill>
                <a:latin typeface="Arial" panose="020B0604020202020204" pitchFamily="34" charset="0"/>
                <a:cs typeface="Arial" panose="020B0604020202020204" pitchFamily="34" charset="0"/>
              </a:rPr>
              <a:t>&lt;/head&gt;</a:t>
            </a:r>
          </a:p>
          <a:p>
            <a:pPr>
              <a:lnSpc>
                <a:spcPct val="150000"/>
              </a:lnSpc>
            </a:pPr>
            <a:r>
              <a:rPr lang="en-IN" dirty="0">
                <a:solidFill>
                  <a:srgbClr val="555555"/>
                </a:solidFill>
                <a:latin typeface="Arial" panose="020B0604020202020204" pitchFamily="34" charset="0"/>
                <a:cs typeface="Arial" panose="020B0604020202020204" pitchFamily="34" charset="0"/>
              </a:rPr>
              <a:t>In this case, style.css is the external style sheet. </a:t>
            </a:r>
          </a:p>
          <a:p>
            <a:pPr>
              <a:lnSpc>
                <a:spcPct val="150000"/>
              </a:lnSpc>
            </a:pPr>
            <a:endParaRPr lang="en-IN" dirty="0">
              <a:solidFill>
                <a:srgbClr val="555555"/>
              </a:solidFill>
              <a:latin typeface="Arial" panose="020B0604020202020204" pitchFamily="34" charset="0"/>
              <a:cs typeface="Arial" panose="020B0604020202020204" pitchFamily="34" charset="0"/>
            </a:endParaRPr>
          </a:p>
          <a:p>
            <a:pPr>
              <a:lnSpc>
                <a:spcPct val="150000"/>
              </a:lnSpc>
            </a:pPr>
            <a:r>
              <a:rPr lang="en-IN" dirty="0">
                <a:solidFill>
                  <a:srgbClr val="555555"/>
                </a:solidFill>
                <a:latin typeface="Arial" panose="020B0604020202020204" pitchFamily="34" charset="0"/>
                <a:cs typeface="Arial" panose="020B0604020202020204" pitchFamily="34" charset="0"/>
              </a:rPr>
              <a:t>External is the efficient method for implementing CSS on a website, plus it’s easy to keep track and implement style.</a:t>
            </a:r>
            <a:endParaRPr lang="en-IN" b="0" i="0" dirty="0">
              <a:solidFill>
                <a:srgbClr val="555555"/>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3302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443841"/>
            <a:ext cx="7924800" cy="341632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Inside a subdirectory called styles inside the current directory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&lt;link rel="stylesheet" href="styles/style.css" /&gt;</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Inside a subdirectory called general, which is in a subdirectory called styles, inside the current directory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&lt;link rel="stylesheet" href="styles/general/style.css" /&gt;</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Go up one directory level, then inside a subdirectory called styles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&lt;link rel="stylesheet" href="../styles/style.css" /&gt;</a:t>
            </a:r>
          </a:p>
        </p:txBody>
      </p:sp>
    </p:spTree>
    <p:extLst>
      <p:ext uri="{BB962C8B-B14F-4D97-AF65-F5344CB8AC3E}">
        <p14:creationId xmlns:p14="http://schemas.microsoft.com/office/powerpoint/2010/main" val="1998693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nline vs. Internal vs. External CSS - What's The Difference?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7992532"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246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09600"/>
            <a:ext cx="4572000" cy="3831818"/>
          </a:xfrm>
          <a:prstGeom prst="rect">
            <a:avLst/>
          </a:prstGeom>
        </p:spPr>
        <p:txBody>
          <a:bodyPr>
            <a:spAutoFit/>
          </a:bodyPr>
          <a:lstStyle/>
          <a:p>
            <a:pPr>
              <a:lnSpc>
                <a:spcPct val="150000"/>
              </a:lnSpc>
            </a:pPr>
            <a:r>
              <a:rPr lang="en-US" b="1" dirty="0">
                <a:solidFill>
                  <a:srgbClr val="555555"/>
                </a:solidFill>
                <a:latin typeface="Arial" panose="020B0604020202020204" pitchFamily="34" charset="0"/>
                <a:cs typeface="Arial" panose="020B0604020202020204" pitchFamily="34" charset="0"/>
              </a:rPr>
              <a:t>Internal </a:t>
            </a:r>
            <a:endParaRPr lang="en-IN" b="1" dirty="0">
              <a:solidFill>
                <a:srgbClr val="555555"/>
              </a:solidFill>
              <a:latin typeface="Arial" panose="020B0604020202020204" pitchFamily="34" charset="0"/>
              <a:cs typeface="Arial" panose="020B0604020202020204" pitchFamily="34" charset="0"/>
            </a:endParaRPr>
          </a:p>
          <a:p>
            <a:pPr>
              <a:lnSpc>
                <a:spcPct val="150000"/>
              </a:lnSpc>
            </a:pPr>
            <a:r>
              <a:rPr lang="en-IN" b="1" dirty="0">
                <a:solidFill>
                  <a:schemeClr val="accent2"/>
                </a:solidFill>
                <a:latin typeface="Arial" panose="020B0604020202020204" pitchFamily="34" charset="0"/>
                <a:cs typeface="Arial" panose="020B0604020202020204" pitchFamily="34" charset="0"/>
              </a:rPr>
              <a:t>&lt;head&gt;</a:t>
            </a:r>
            <a:br>
              <a:rPr lang="en-IN" b="1" dirty="0">
                <a:solidFill>
                  <a:schemeClr val="accent2"/>
                </a:solidFill>
                <a:latin typeface="Arial" panose="020B0604020202020204" pitchFamily="34" charset="0"/>
                <a:cs typeface="Arial" panose="020B0604020202020204" pitchFamily="34" charset="0"/>
              </a:rPr>
            </a:br>
            <a:r>
              <a:rPr lang="en-IN" b="1" dirty="0">
                <a:solidFill>
                  <a:schemeClr val="accent2"/>
                </a:solidFill>
                <a:latin typeface="Arial" panose="020B0604020202020204" pitchFamily="34" charset="0"/>
                <a:cs typeface="Arial" panose="020B0604020202020204" pitchFamily="34" charset="0"/>
              </a:rPr>
              <a:t>	&lt;style&gt;</a:t>
            </a:r>
          </a:p>
          <a:p>
            <a:pPr>
              <a:lnSpc>
                <a:spcPct val="150000"/>
              </a:lnSpc>
            </a:pPr>
            <a:r>
              <a:rPr lang="en-IN" b="1" dirty="0">
                <a:solidFill>
                  <a:schemeClr val="accent2"/>
                </a:solidFill>
                <a:latin typeface="Arial" panose="020B0604020202020204" pitchFamily="34" charset="0"/>
                <a:cs typeface="Arial" panose="020B0604020202020204" pitchFamily="34" charset="0"/>
              </a:rPr>
              <a:t>		body {background-color:orange;}</a:t>
            </a:r>
            <a:br>
              <a:rPr lang="en-IN" b="1" dirty="0">
                <a:solidFill>
                  <a:schemeClr val="accent2"/>
                </a:solidFill>
                <a:latin typeface="Arial" panose="020B0604020202020204" pitchFamily="34" charset="0"/>
                <a:cs typeface="Arial" panose="020B0604020202020204" pitchFamily="34" charset="0"/>
              </a:rPr>
            </a:br>
            <a:r>
              <a:rPr lang="en-IN" b="1" dirty="0">
                <a:solidFill>
                  <a:schemeClr val="accent2"/>
                </a:solidFill>
                <a:latin typeface="Arial" panose="020B0604020202020204" pitchFamily="34" charset="0"/>
                <a:cs typeface="Arial" panose="020B0604020202020204" pitchFamily="34" charset="0"/>
              </a:rPr>
              <a:t>		p {font-size:24px; color:white;}</a:t>
            </a:r>
          </a:p>
          <a:p>
            <a:pPr>
              <a:lnSpc>
                <a:spcPct val="150000"/>
              </a:lnSpc>
            </a:pPr>
            <a:r>
              <a:rPr lang="en-IN" b="1" dirty="0">
                <a:solidFill>
                  <a:schemeClr val="accent2"/>
                </a:solidFill>
                <a:latin typeface="Arial" panose="020B0604020202020204" pitchFamily="34" charset="0"/>
                <a:cs typeface="Arial" panose="020B0604020202020204" pitchFamily="34" charset="0"/>
              </a:rPr>
              <a:t>	&lt;/style&gt;</a:t>
            </a:r>
            <a:br>
              <a:rPr lang="en-IN" b="1" dirty="0">
                <a:solidFill>
                  <a:schemeClr val="accent2"/>
                </a:solidFill>
                <a:latin typeface="Arial" panose="020B0604020202020204" pitchFamily="34" charset="0"/>
                <a:cs typeface="Arial" panose="020B0604020202020204" pitchFamily="34" charset="0"/>
              </a:rPr>
            </a:br>
            <a:r>
              <a:rPr lang="en-IN" b="1" dirty="0">
                <a:solidFill>
                  <a:schemeClr val="accent2"/>
                </a:solidFill>
                <a:latin typeface="Arial" panose="020B0604020202020204" pitchFamily="34" charset="0"/>
                <a:cs typeface="Arial" panose="020B0604020202020204" pitchFamily="34" charset="0"/>
              </a:rPr>
              <a:t>&lt;/head&gt;</a:t>
            </a:r>
          </a:p>
        </p:txBody>
      </p:sp>
      <p:sp>
        <p:nvSpPr>
          <p:cNvPr id="3" name="Rectangle 2"/>
          <p:cNvSpPr/>
          <p:nvPr/>
        </p:nvSpPr>
        <p:spPr>
          <a:xfrm>
            <a:off x="381000" y="4800600"/>
            <a:ext cx="7848600" cy="872034"/>
          </a:xfrm>
          <a:prstGeom prst="rect">
            <a:avLst/>
          </a:prstGeom>
        </p:spPr>
        <p:txBody>
          <a:bodyPr wrap="square">
            <a:spAutoFit/>
          </a:bodyPr>
          <a:lstStyle/>
          <a:p>
            <a:pPr algn="just">
              <a:lnSpc>
                <a:spcPct val="150000"/>
              </a:lnSpc>
            </a:pPr>
            <a:r>
              <a:rPr lang="en-US" b="1" dirty="0">
                <a:solidFill>
                  <a:srgbClr val="555555"/>
                </a:solidFill>
                <a:latin typeface="Arial" panose="020B0604020202020204" pitchFamily="34" charset="0"/>
                <a:cs typeface="Arial" panose="020B0604020202020204" pitchFamily="34" charset="0"/>
              </a:rPr>
              <a:t>Inline</a:t>
            </a:r>
            <a:endParaRPr lang="en-IN" b="1" dirty="0">
              <a:solidFill>
                <a:srgbClr val="555555"/>
              </a:solidFill>
              <a:latin typeface="Arial" panose="020B0604020202020204" pitchFamily="34" charset="0"/>
              <a:cs typeface="Arial" panose="020B0604020202020204" pitchFamily="34" charset="0"/>
            </a:endParaRPr>
          </a:p>
          <a:p>
            <a:pPr algn="just">
              <a:lnSpc>
                <a:spcPct val="150000"/>
              </a:lnSpc>
            </a:pPr>
            <a:r>
              <a:rPr lang="en-IN" b="1" dirty="0">
                <a:solidFill>
                  <a:srgbClr val="00B050"/>
                </a:solidFill>
                <a:latin typeface="Arial" panose="020B0604020202020204" pitchFamily="34" charset="0"/>
                <a:cs typeface="Arial" panose="020B0604020202020204" pitchFamily="34" charset="0"/>
              </a:rPr>
              <a:t>&lt;h2 style=”font-size:22px;color:green;”&gt;This is a headline.&lt;/h2&gt;</a:t>
            </a:r>
          </a:p>
        </p:txBody>
      </p:sp>
    </p:spTree>
    <p:extLst>
      <p:ext uri="{BB962C8B-B14F-4D97-AF65-F5344CB8AC3E}">
        <p14:creationId xmlns:p14="http://schemas.microsoft.com/office/powerpoint/2010/main" val="1480359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What Is CSS? (+How You Can Use It To Style Your Webs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071284" cy="422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100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CSS? - What is the full form of CSS [ Learn CS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7982339"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302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89844"/>
            <a:ext cx="8229600" cy="5955476"/>
          </a:xfrm>
          <a:prstGeom prst="rect">
            <a:avLst/>
          </a:prstGeom>
        </p:spPr>
        <p:txBody>
          <a:bodyPr wrap="square">
            <a:spAutoFit/>
          </a:bodyPr>
          <a:lstStyle/>
          <a:p>
            <a:pPr algn="ctr">
              <a:lnSpc>
                <a:spcPct val="150000"/>
              </a:lnSpc>
            </a:pPr>
            <a:r>
              <a:rPr lang="en-IN" sz="2000" b="1" dirty="0">
                <a:solidFill>
                  <a:srgbClr val="000000"/>
                </a:solidFill>
                <a:latin typeface="Arial" panose="020B0604020202020204" pitchFamily="34" charset="0"/>
                <a:cs typeface="Arial" panose="020B0604020202020204" pitchFamily="34" charset="0"/>
              </a:rPr>
              <a:t>What is Selector?</a:t>
            </a:r>
            <a:endParaRPr lang="en-IN" sz="2000" dirty="0">
              <a:latin typeface="Arial" panose="020B0604020202020204" pitchFamily="34" charset="0"/>
              <a:cs typeface="Arial" panose="020B0604020202020204" pitchFamily="34" charset="0"/>
            </a:endParaRPr>
          </a:p>
          <a:p>
            <a:pPr algn="ctr">
              <a:lnSpc>
                <a:spcPct val="150000"/>
              </a:lnSpc>
            </a:pPr>
            <a:br>
              <a:rPr lang="en-IN" dirty="0">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A CSS selector is a pattern to match the elements on a web page.</a:t>
            </a:r>
          </a:p>
          <a:p>
            <a:pPr marL="285750" indent="-285750" algn="just">
              <a:lnSpc>
                <a:spcPct val="150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IN" dirty="0">
                <a:solidFill>
                  <a:srgbClr val="000000"/>
                </a:solidFill>
                <a:latin typeface="Arial" panose="020B0604020202020204" pitchFamily="34" charset="0"/>
                <a:cs typeface="Arial" panose="020B0604020202020204" pitchFamily="34" charset="0"/>
              </a:rPr>
              <a:t>The style rules associated with that selector will be applied to the elements that match the selector pattern.</a:t>
            </a:r>
          </a:p>
          <a:p>
            <a:pPr marL="285750" indent="-285750" algn="just">
              <a:lnSpc>
                <a:spcPct val="150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IN" dirty="0">
                <a:solidFill>
                  <a:srgbClr val="000000"/>
                </a:solidFill>
                <a:latin typeface="Arial" panose="020B0604020202020204" pitchFamily="34" charset="0"/>
                <a:cs typeface="Arial" panose="020B0604020202020204" pitchFamily="34" charset="0"/>
              </a:rPr>
              <a:t>Selectors are one of the most important aspects of CSS as they allow you to target specific elements on your web page in various ways so that they can be styled.</a:t>
            </a:r>
          </a:p>
          <a:p>
            <a:pPr marL="285750" indent="-285750" algn="just">
              <a:lnSpc>
                <a:spcPct val="150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IN" dirty="0">
                <a:solidFill>
                  <a:srgbClr val="000000"/>
                </a:solidFill>
                <a:latin typeface="Arial" panose="020B0604020202020204" pitchFamily="34" charset="0"/>
                <a:cs typeface="Arial" panose="020B0604020202020204" pitchFamily="34" charset="0"/>
              </a:rPr>
              <a:t>Several types of selectors are available in CSS.</a:t>
            </a:r>
            <a:endParaRPr lang="en-IN" dirty="0">
              <a:latin typeface="Arial" panose="020B0604020202020204" pitchFamily="34" charset="0"/>
              <a:cs typeface="Arial" panose="020B0604020202020204" pitchFamily="34" charset="0"/>
            </a:endParaRPr>
          </a:p>
          <a:p>
            <a:pPr algn="just">
              <a:lnSpc>
                <a:spcPct val="150000"/>
              </a:lnSpc>
            </a:pPr>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156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Selectors in C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609600"/>
            <a:ext cx="5934075" cy="575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285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SS selectors cheatsheet &amp; details - Nana Jeon"/>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85800" y="523894"/>
            <a:ext cx="719654" cy="7196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57200" y="2133600"/>
            <a:ext cx="7467600" cy="872034"/>
          </a:xfrm>
          <a:prstGeom prst="rect">
            <a:avLst/>
          </a:prstGeom>
        </p:spPr>
        <p:txBody>
          <a:bodyPr wrap="square">
            <a:spAutoFit/>
          </a:bodyPr>
          <a:lstStyle/>
          <a:p>
            <a:pPr>
              <a:lnSpc>
                <a:spcPct val="150000"/>
              </a:lnSpc>
            </a:pPr>
            <a:r>
              <a:rPr lang="en-IN" dirty="0">
                <a:solidFill>
                  <a:srgbClr val="273239"/>
                </a:solidFill>
                <a:latin typeface="Arial" panose="020B0604020202020204" pitchFamily="34" charset="0"/>
                <a:cs typeface="Arial" panose="020B0604020202020204" pitchFamily="34" charset="0"/>
              </a:rPr>
              <a:t>Rather than selecting elements of a specific type, the universal selector quite simply matches the name of any element type</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2660132" y="699055"/>
            <a:ext cx="3061736" cy="369332"/>
          </a:xfrm>
          <a:prstGeom prst="rect">
            <a:avLst/>
          </a:prstGeom>
        </p:spPr>
        <p:txBody>
          <a:bodyPr wrap="none">
            <a:spAutoFit/>
          </a:bodyPr>
          <a:lstStyle/>
          <a:p>
            <a:r>
              <a:rPr lang="en-IN" b="1" dirty="0">
                <a:solidFill>
                  <a:srgbClr val="273239"/>
                </a:solidFill>
                <a:latin typeface="urw-din"/>
              </a:rPr>
              <a:t>UNIVERSAL SELECTORS</a:t>
            </a:r>
            <a:endParaRPr lang="en-IN" dirty="0"/>
          </a:p>
        </p:txBody>
      </p:sp>
      <p:sp>
        <p:nvSpPr>
          <p:cNvPr id="4" name="Rectangle 3"/>
          <p:cNvSpPr/>
          <p:nvPr/>
        </p:nvSpPr>
        <p:spPr>
          <a:xfrm>
            <a:off x="3124200" y="3609182"/>
            <a:ext cx="4572000" cy="1477328"/>
          </a:xfrm>
          <a:prstGeom prst="rect">
            <a:avLst/>
          </a:prstGeom>
        </p:spPr>
        <p:txBody>
          <a:bodyPr>
            <a:spAutoFit/>
          </a:bodyPr>
          <a:lstStyle/>
          <a:p>
            <a:r>
              <a:rPr lang="en-IN" b="1" dirty="0">
                <a:latin typeface="Arial" panose="020B0604020202020204" pitchFamily="34" charset="0"/>
                <a:cs typeface="Arial" panose="020B0604020202020204" pitchFamily="34" charset="0"/>
              </a:rPr>
              <a:t>* {</a:t>
            </a: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color: red;</a:t>
            </a: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p>
        </p:txBody>
      </p:sp>
      <p:sp>
        <p:nvSpPr>
          <p:cNvPr id="5" name="Rectangle 4"/>
          <p:cNvSpPr/>
          <p:nvPr/>
        </p:nvSpPr>
        <p:spPr>
          <a:xfrm>
            <a:off x="457200" y="5710450"/>
            <a:ext cx="7620000" cy="646331"/>
          </a:xfrm>
          <a:prstGeom prst="rect">
            <a:avLst/>
          </a:prstGeom>
        </p:spPr>
        <p:txBody>
          <a:bodyPr wrap="square">
            <a:spAutoFit/>
          </a:bodyPr>
          <a:lstStyle/>
          <a:p>
            <a:pPr algn="just"/>
            <a:r>
              <a:rPr lang="en-IN" b="1" dirty="0">
                <a:solidFill>
                  <a:srgbClr val="273239"/>
                </a:solidFill>
                <a:latin typeface="Arial" panose="020B0604020202020204" pitchFamily="34" charset="0"/>
                <a:cs typeface="Arial" panose="020B0604020202020204" pitchFamily="34" charset="0"/>
              </a:rPr>
              <a:t>Output:</a:t>
            </a:r>
            <a:r>
              <a:rPr lang="en-IN" dirty="0">
                <a:solidFill>
                  <a:srgbClr val="273239"/>
                </a:solidFill>
                <a:latin typeface="Arial" panose="020B0604020202020204" pitchFamily="34" charset="0"/>
                <a:cs typeface="Arial" panose="020B0604020202020204" pitchFamily="34" charset="0"/>
              </a:rPr>
              <a:t> This rule renders the content of every element in our document in black.</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618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447800"/>
            <a:ext cx="7924800" cy="1338828"/>
          </a:xfrm>
          <a:prstGeom prst="rect">
            <a:avLst/>
          </a:prstGeom>
        </p:spPr>
        <p:txBody>
          <a:bodyPr wrap="square">
            <a:spAutoFit/>
          </a:bodyPr>
          <a:lstStyle/>
          <a:p>
            <a:pPr algn="just">
              <a:lnSpc>
                <a:spcPct val="150000"/>
              </a:lnSpc>
            </a:pPr>
            <a:r>
              <a:rPr lang="en-IN" dirty="0">
                <a:solidFill>
                  <a:srgbClr val="273239"/>
                </a:solidFill>
                <a:latin typeface="Arial" panose="020B0604020202020204" pitchFamily="34" charset="0"/>
                <a:cs typeface="Arial" panose="020B0604020202020204" pitchFamily="34" charset="0"/>
              </a:rPr>
              <a:t>The element selector selects elements based on the element name. You can select all p elements on a page like this (in this case, all p elements will be center-aligned, with a red text color).</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2819400" y="609600"/>
            <a:ext cx="2835071" cy="369332"/>
          </a:xfrm>
          <a:prstGeom prst="rect">
            <a:avLst/>
          </a:prstGeom>
        </p:spPr>
        <p:txBody>
          <a:bodyPr wrap="none">
            <a:spAutoFit/>
          </a:bodyPr>
          <a:lstStyle/>
          <a:p>
            <a:r>
              <a:rPr lang="en-IN" b="1" dirty="0">
                <a:solidFill>
                  <a:srgbClr val="273239"/>
                </a:solidFill>
                <a:latin typeface="Arial" panose="020B0604020202020204" pitchFamily="34" charset="0"/>
                <a:cs typeface="Arial" panose="020B0604020202020204" pitchFamily="34" charset="0"/>
              </a:rPr>
              <a:t>ELEMENT SELECTORS</a:t>
            </a:r>
            <a:endParaRPr lang="en-IN" dirty="0"/>
          </a:p>
        </p:txBody>
      </p:sp>
      <p:sp>
        <p:nvSpPr>
          <p:cNvPr id="4" name="Rectangle 3"/>
          <p:cNvSpPr/>
          <p:nvPr/>
        </p:nvSpPr>
        <p:spPr>
          <a:xfrm>
            <a:off x="1950935" y="3048000"/>
            <a:ext cx="4572000" cy="1200329"/>
          </a:xfrm>
          <a:prstGeom prst="rect">
            <a:avLst/>
          </a:prstGeom>
        </p:spPr>
        <p:txBody>
          <a:bodyPr>
            <a:spAutoFit/>
          </a:bodyPr>
          <a:lstStyle/>
          <a:p>
            <a:pPr algn="just"/>
            <a:r>
              <a:rPr lang="en-IN" dirty="0">
                <a:latin typeface="Arial" panose="020B0604020202020204" pitchFamily="34" charset="0"/>
                <a:cs typeface="Arial" panose="020B0604020202020204" pitchFamily="34" charset="0"/>
              </a:rPr>
              <a:t>p {</a:t>
            </a:r>
          </a:p>
          <a:p>
            <a:pPr algn="just"/>
            <a:r>
              <a:rPr lang="en-IN" dirty="0">
                <a:latin typeface="Arial" panose="020B0604020202020204" pitchFamily="34" charset="0"/>
                <a:cs typeface="Arial" panose="020B0604020202020204" pitchFamily="34" charset="0"/>
              </a:rPr>
              <a:t>text-align: center;</a:t>
            </a:r>
          </a:p>
          <a:p>
            <a:pPr algn="just"/>
            <a:r>
              <a:rPr lang="en-IN" dirty="0">
                <a:latin typeface="Arial" panose="020B0604020202020204" pitchFamily="34" charset="0"/>
                <a:cs typeface="Arial" panose="020B0604020202020204" pitchFamily="34" charset="0"/>
              </a:rPr>
              <a:t>color: red;</a:t>
            </a:r>
          </a:p>
          <a:p>
            <a:pPr algn="just"/>
            <a:r>
              <a:rPr lang="en-IN" dirty="0">
                <a:latin typeface="Arial" panose="020B0604020202020204" pitchFamily="34" charset="0"/>
                <a:cs typeface="Arial" panose="020B0604020202020204" pitchFamily="34" charset="0"/>
              </a:rPr>
              <a:t>}</a:t>
            </a:r>
          </a:p>
        </p:txBody>
      </p:sp>
      <p:pic>
        <p:nvPicPr>
          <p:cNvPr id="10242" name="Picture 2" descr="HTML Tags List (with 100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301" y="3048000"/>
            <a:ext cx="4114800" cy="3599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753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7924800" cy="3826689"/>
          </a:xfrm>
          <a:prstGeom prst="rect">
            <a:avLst/>
          </a:prstGeom>
        </p:spPr>
        <p:txBody>
          <a:bodyPr wrap="square">
            <a:spAutoFit/>
          </a:bodyPr>
          <a:lstStyle/>
          <a:p>
            <a:pPr algn="ctr" fontAlgn="base">
              <a:lnSpc>
                <a:spcPct val="150000"/>
              </a:lnSpc>
            </a:pPr>
            <a:r>
              <a:rPr lang="en-IN" sz="2000" b="1" dirty="0">
                <a:solidFill>
                  <a:srgbClr val="273239"/>
                </a:solidFill>
                <a:latin typeface="Arial" panose="020B0604020202020204" pitchFamily="34" charset="0"/>
                <a:cs typeface="Arial" panose="020B0604020202020204" pitchFamily="34" charset="0"/>
              </a:rPr>
              <a:t>ID SELECTORS</a:t>
            </a:r>
          </a:p>
          <a:p>
            <a:pPr algn="just" fontAlgn="base">
              <a:lnSpc>
                <a:spcPct val="150000"/>
              </a:lnSpc>
            </a:pPr>
            <a:endParaRPr lang="en-IN" dirty="0">
              <a:solidFill>
                <a:srgbClr val="273239"/>
              </a:solidFill>
              <a:latin typeface="Arial" panose="020B0604020202020204" pitchFamily="34" charset="0"/>
              <a:cs typeface="Arial" panose="020B0604020202020204" pitchFamily="34" charset="0"/>
            </a:endParaRPr>
          </a:p>
          <a:p>
            <a:pPr algn="just" fontAlgn="base">
              <a:lnSpc>
                <a:spcPct val="150000"/>
              </a:lnSpc>
            </a:pPr>
            <a:r>
              <a:rPr lang="en-IN" dirty="0">
                <a:solidFill>
                  <a:srgbClr val="273239"/>
                </a:solidFill>
                <a:latin typeface="Arial" panose="020B0604020202020204" pitchFamily="34" charset="0"/>
                <a:cs typeface="Arial" panose="020B0604020202020204" pitchFamily="34" charset="0"/>
              </a:rPr>
              <a:t>The id selector uses the id attribute of an HTML element to select a specific element.</a:t>
            </a:r>
          </a:p>
          <a:p>
            <a:pPr algn="just" fontAlgn="base">
              <a:lnSpc>
                <a:spcPct val="150000"/>
              </a:lnSpc>
            </a:pPr>
            <a:r>
              <a:rPr lang="en-IN" dirty="0">
                <a:solidFill>
                  <a:srgbClr val="273239"/>
                </a:solidFill>
                <a:latin typeface="Arial" panose="020B0604020202020204" pitchFamily="34" charset="0"/>
                <a:cs typeface="Arial" panose="020B0604020202020204" pitchFamily="34" charset="0"/>
              </a:rPr>
              <a:t>The id of an element should be unique within a page, so the id selector is used to select one unique element!</a:t>
            </a:r>
          </a:p>
          <a:p>
            <a:pPr algn="just" fontAlgn="base">
              <a:lnSpc>
                <a:spcPct val="150000"/>
              </a:lnSpc>
            </a:pPr>
            <a:r>
              <a:rPr lang="en-IN" dirty="0">
                <a:solidFill>
                  <a:srgbClr val="273239"/>
                </a:solidFill>
                <a:latin typeface="Arial" panose="020B0604020202020204" pitchFamily="34" charset="0"/>
                <a:cs typeface="Arial" panose="020B0604020202020204" pitchFamily="34" charset="0"/>
              </a:rPr>
              <a:t>To select an element with a specific id, write a hash (#) character, followed by the id of the element.</a:t>
            </a:r>
          </a:p>
          <a:p>
            <a:pPr algn="just" fontAlgn="base">
              <a:lnSpc>
                <a:spcPct val="150000"/>
              </a:lnSpc>
            </a:pPr>
            <a:r>
              <a:rPr lang="en-IN" dirty="0">
                <a:solidFill>
                  <a:srgbClr val="273239"/>
                </a:solidFill>
                <a:latin typeface="Arial" panose="020B0604020202020204" pitchFamily="34" charset="0"/>
                <a:cs typeface="Arial" panose="020B0604020202020204" pitchFamily="34" charset="0"/>
              </a:rPr>
              <a:t>The style rule below will be applied to the HTML element with id=”para1″:</a:t>
            </a:r>
            <a:endParaRPr lang="en-IN" b="0" i="0" dirty="0">
              <a:solidFill>
                <a:srgbClr val="273239"/>
              </a:solidFill>
              <a:effectLst/>
              <a:latin typeface="Arial" panose="020B0604020202020204" pitchFamily="34" charset="0"/>
              <a:cs typeface="Arial" panose="020B0604020202020204" pitchFamily="34" charset="0"/>
            </a:endParaRPr>
          </a:p>
        </p:txBody>
      </p:sp>
      <p:sp>
        <p:nvSpPr>
          <p:cNvPr id="3" name="Rectangle 2"/>
          <p:cNvSpPr/>
          <p:nvPr/>
        </p:nvSpPr>
        <p:spPr>
          <a:xfrm>
            <a:off x="1600200" y="4648200"/>
            <a:ext cx="4572000" cy="1200329"/>
          </a:xfrm>
          <a:prstGeom prst="rect">
            <a:avLst/>
          </a:prstGeom>
        </p:spPr>
        <p:txBody>
          <a:bodyPr>
            <a:spAutoFit/>
          </a:bodyPr>
          <a:lstStyle/>
          <a:p>
            <a:r>
              <a:rPr lang="en-IN" dirty="0">
                <a:latin typeface="Arial" panose="020B0604020202020204" pitchFamily="34" charset="0"/>
                <a:cs typeface="Arial" panose="020B0604020202020204" pitchFamily="34" charset="0"/>
              </a:rPr>
              <a:t>#paragraph{</a:t>
            </a:r>
          </a:p>
          <a:p>
            <a:r>
              <a:rPr lang="en-IN" dirty="0">
                <a:latin typeface="Arial" panose="020B0604020202020204" pitchFamily="34" charset="0"/>
                <a:cs typeface="Arial" panose="020B0604020202020204" pitchFamily="34" charset="0"/>
              </a:rPr>
              <a:t>	color: green;</a:t>
            </a:r>
          </a:p>
          <a:p>
            <a:r>
              <a:rPr lang="en-IN" dirty="0">
                <a:latin typeface="Arial" panose="020B0604020202020204" pitchFamily="34" charset="0"/>
                <a:cs typeface="Arial" panose="020B0604020202020204" pitchFamily="34" charset="0"/>
              </a:rPr>
              <a:t>	text-align: center;</a:t>
            </a:r>
          </a:p>
          <a:p>
            <a:r>
              <a:rPr lang="en-IN" dirty="0">
                <a:latin typeface="Arial" panose="020B0604020202020204" pitchFamily="34" charset="0"/>
                <a:cs typeface="Arial" panose="020B0604020202020204" pitchFamily="34" charset="0"/>
              </a:rPr>
              <a:t>	}</a:t>
            </a:r>
          </a:p>
        </p:txBody>
      </p:sp>
      <p:sp>
        <p:nvSpPr>
          <p:cNvPr id="4" name="TextBox 3"/>
          <p:cNvSpPr txBox="1"/>
          <p:nvPr/>
        </p:nvSpPr>
        <p:spPr>
          <a:xfrm>
            <a:off x="914400" y="381000"/>
            <a:ext cx="838200" cy="1015663"/>
          </a:xfrm>
          <a:prstGeom prst="rect">
            <a:avLst/>
          </a:prstGeom>
          <a:noFill/>
        </p:spPr>
        <p:txBody>
          <a:bodyPr wrap="square" rtlCol="0">
            <a:spAutoFit/>
          </a:bodyPr>
          <a:lstStyle/>
          <a:p>
            <a:r>
              <a:rPr lang="en-US" sz="6000" b="1" dirty="0"/>
              <a:t>#</a:t>
            </a:r>
            <a:endParaRPr lang="en-IN" sz="6000" b="1" dirty="0"/>
          </a:p>
        </p:txBody>
      </p:sp>
    </p:spTree>
    <p:extLst>
      <p:ext uri="{BB962C8B-B14F-4D97-AF65-F5344CB8AC3E}">
        <p14:creationId xmlns:p14="http://schemas.microsoft.com/office/powerpoint/2010/main" val="837931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143000"/>
            <a:ext cx="7924800" cy="3000821"/>
          </a:xfrm>
          <a:prstGeom prst="rect">
            <a:avLst/>
          </a:prstGeom>
        </p:spPr>
        <p:txBody>
          <a:bodyPr wrap="square">
            <a:spAutoFit/>
          </a:bodyPr>
          <a:lstStyle/>
          <a:p>
            <a:pPr algn="ctr" fontAlgn="base">
              <a:lnSpc>
                <a:spcPct val="150000"/>
              </a:lnSpc>
            </a:pPr>
            <a:r>
              <a:rPr lang="en-IN" b="1" dirty="0">
                <a:solidFill>
                  <a:srgbClr val="273239"/>
                </a:solidFill>
                <a:latin typeface="Arial" panose="020B0604020202020204" pitchFamily="34" charset="0"/>
                <a:cs typeface="Arial" panose="020B0604020202020204" pitchFamily="34" charset="0"/>
              </a:rPr>
              <a:t>CLASS SELECTORS</a:t>
            </a:r>
          </a:p>
          <a:p>
            <a:pPr fontAlgn="base">
              <a:lnSpc>
                <a:spcPct val="150000"/>
              </a:lnSpc>
            </a:pPr>
            <a:endParaRPr lang="en-IN" dirty="0">
              <a:solidFill>
                <a:srgbClr val="273239"/>
              </a:solidFill>
              <a:latin typeface="Arial" panose="020B0604020202020204" pitchFamily="34" charset="0"/>
              <a:cs typeface="Arial" panose="020B0604020202020204" pitchFamily="34" charset="0"/>
            </a:endParaRPr>
          </a:p>
          <a:p>
            <a:pPr fontAlgn="base">
              <a:lnSpc>
                <a:spcPct val="150000"/>
              </a:lnSpc>
            </a:pPr>
            <a:r>
              <a:rPr lang="en-IN" dirty="0">
                <a:solidFill>
                  <a:srgbClr val="273239"/>
                </a:solidFill>
                <a:latin typeface="Arial" panose="020B0604020202020204" pitchFamily="34" charset="0"/>
                <a:cs typeface="Arial" panose="020B0604020202020204" pitchFamily="34" charset="0"/>
              </a:rPr>
              <a:t>The class selector selects elements with a specific class attribute.</a:t>
            </a:r>
          </a:p>
          <a:p>
            <a:pPr fontAlgn="base">
              <a:lnSpc>
                <a:spcPct val="150000"/>
              </a:lnSpc>
            </a:pPr>
            <a:r>
              <a:rPr lang="en-IN" dirty="0">
                <a:solidFill>
                  <a:srgbClr val="273239"/>
                </a:solidFill>
                <a:latin typeface="Arial" panose="020B0604020202020204" pitchFamily="34" charset="0"/>
                <a:cs typeface="Arial" panose="020B0604020202020204" pitchFamily="34" charset="0"/>
              </a:rPr>
              <a:t>To select elements with a specific class, write a period (.) character, followed by the name of the class.</a:t>
            </a:r>
          </a:p>
          <a:p>
            <a:pPr fontAlgn="base">
              <a:lnSpc>
                <a:spcPct val="150000"/>
              </a:lnSpc>
            </a:pPr>
            <a:r>
              <a:rPr lang="en-IN" dirty="0">
                <a:solidFill>
                  <a:srgbClr val="273239"/>
                </a:solidFill>
                <a:latin typeface="Arial" panose="020B0604020202020204" pitchFamily="34" charset="0"/>
                <a:cs typeface="Arial" panose="020B0604020202020204" pitchFamily="34" charset="0"/>
              </a:rPr>
              <a:t>In the example below, all HTML elements with class=”center” will be green and center-aligned:</a:t>
            </a:r>
            <a:endParaRPr lang="en-IN" b="0" i="0" dirty="0">
              <a:solidFill>
                <a:srgbClr val="273239"/>
              </a:solidFill>
              <a:effectLst/>
              <a:latin typeface="Arial" panose="020B0604020202020204" pitchFamily="34" charset="0"/>
              <a:cs typeface="Arial" panose="020B0604020202020204" pitchFamily="34" charset="0"/>
            </a:endParaRPr>
          </a:p>
        </p:txBody>
      </p:sp>
      <p:sp>
        <p:nvSpPr>
          <p:cNvPr id="3" name="Rectangle 2"/>
          <p:cNvSpPr/>
          <p:nvPr/>
        </p:nvSpPr>
        <p:spPr>
          <a:xfrm>
            <a:off x="1600200" y="4267200"/>
            <a:ext cx="4572000" cy="1200329"/>
          </a:xfrm>
          <a:prstGeom prst="rect">
            <a:avLst/>
          </a:prstGeom>
        </p:spPr>
        <p:txBody>
          <a:bodyPr>
            <a:spAutoFit/>
          </a:bodyPr>
          <a:lstStyle/>
          <a:p>
            <a:r>
              <a:rPr lang="en-IN" dirty="0">
                <a:latin typeface="Arial" panose="020B0604020202020204" pitchFamily="34" charset="0"/>
                <a:cs typeface="Arial" panose="020B0604020202020204" pitchFamily="34" charset="0"/>
              </a:rPr>
              <a:t>.heading{</a:t>
            </a:r>
          </a:p>
          <a:p>
            <a:r>
              <a:rPr lang="en-IN" dirty="0">
                <a:latin typeface="Arial" panose="020B0604020202020204" pitchFamily="34" charset="0"/>
                <a:cs typeface="Arial" panose="020B0604020202020204" pitchFamily="34" charset="0"/>
              </a:rPr>
              <a:t>color: green;</a:t>
            </a:r>
          </a:p>
          <a:p>
            <a:r>
              <a:rPr lang="en-IN" dirty="0">
                <a:latin typeface="Arial" panose="020B0604020202020204" pitchFamily="34" charset="0"/>
                <a:cs typeface="Arial" panose="020B0604020202020204" pitchFamily="34" charset="0"/>
              </a:rPr>
              <a:t>text-align: center;</a:t>
            </a:r>
          </a:p>
          <a:p>
            <a:r>
              <a:rPr lang="en-IN" dirty="0">
                <a:latin typeface="Arial" panose="020B0604020202020204" pitchFamily="34" charset="0"/>
                <a:cs typeface="Arial" panose="020B0604020202020204" pitchFamily="34" charset="0"/>
              </a:rPr>
              <a:t>}</a:t>
            </a:r>
          </a:p>
        </p:txBody>
      </p:sp>
      <p:sp>
        <p:nvSpPr>
          <p:cNvPr id="4" name="TextBox 3"/>
          <p:cNvSpPr txBox="1"/>
          <p:nvPr/>
        </p:nvSpPr>
        <p:spPr>
          <a:xfrm>
            <a:off x="1378024" y="419591"/>
            <a:ext cx="444352" cy="1323439"/>
          </a:xfrm>
          <a:prstGeom prst="rect">
            <a:avLst/>
          </a:prstGeom>
          <a:noFill/>
        </p:spPr>
        <p:txBody>
          <a:bodyPr wrap="none" rtlCol="0">
            <a:spAutoFit/>
          </a:bodyPr>
          <a:lstStyle/>
          <a:p>
            <a:r>
              <a:rPr lang="en-US" sz="8000" dirty="0"/>
              <a:t>.</a:t>
            </a:r>
            <a:endParaRPr lang="en-IN" sz="8000" dirty="0"/>
          </a:p>
        </p:txBody>
      </p:sp>
    </p:spTree>
    <p:extLst>
      <p:ext uri="{BB962C8B-B14F-4D97-AF65-F5344CB8AC3E}">
        <p14:creationId xmlns:p14="http://schemas.microsoft.com/office/powerpoint/2010/main" val="671163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8001000" cy="954107"/>
          </a:xfrm>
          <a:prstGeom prst="rect">
            <a:avLst/>
          </a:prstGeom>
        </p:spPr>
        <p:txBody>
          <a:bodyPr wrap="square">
            <a:spAutoFit/>
          </a:bodyPr>
          <a:lstStyle/>
          <a:p>
            <a:pPr algn="ctr"/>
            <a:r>
              <a:rPr lang="en-IN" sz="2000" b="1" dirty="0">
                <a:solidFill>
                  <a:srgbClr val="273239"/>
                </a:solidFill>
                <a:latin typeface="Arial" panose="020B0604020202020204" pitchFamily="34" charset="0"/>
                <a:cs typeface="Arial" panose="020B0604020202020204" pitchFamily="34" charset="0"/>
              </a:rPr>
              <a:t>GROUPING SELECTORS</a:t>
            </a:r>
          </a:p>
          <a:p>
            <a:endParaRPr lang="en-IN" b="1" dirty="0">
              <a:solidFill>
                <a:srgbClr val="273239"/>
              </a:solidFill>
              <a:latin typeface="Arial" panose="020B0604020202020204" pitchFamily="34" charset="0"/>
              <a:cs typeface="Arial" panose="020B0604020202020204" pitchFamily="34" charset="0"/>
            </a:endParaRPr>
          </a:p>
          <a:p>
            <a:r>
              <a:rPr lang="en-IN" dirty="0">
                <a:solidFill>
                  <a:srgbClr val="273239"/>
                </a:solidFill>
                <a:latin typeface="Arial" panose="020B0604020202020204" pitchFamily="34" charset="0"/>
                <a:cs typeface="Arial" panose="020B0604020202020204" pitchFamily="34" charset="0"/>
              </a:rPr>
              <a:t>If you have elements with the same style definitions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828800" y="2133600"/>
            <a:ext cx="4572000" cy="2585323"/>
          </a:xfrm>
          <a:prstGeom prst="rect">
            <a:avLst/>
          </a:prstGeom>
        </p:spPr>
        <p:txBody>
          <a:bodyPr>
            <a:spAutoFit/>
          </a:bodyPr>
          <a:lstStyle/>
          <a:p>
            <a:r>
              <a:rPr lang="en-IN" dirty="0">
                <a:latin typeface="Arial" panose="020B0604020202020204" pitchFamily="34" charset="0"/>
                <a:cs typeface="Arial" panose="020B0604020202020204" pitchFamily="34" charset="0"/>
              </a:rPr>
              <a:t>h1,h2,h3 {</a:t>
            </a:r>
          </a:p>
          <a:p>
            <a:r>
              <a:rPr lang="en-IN" dirty="0">
                <a:latin typeface="Arial" panose="020B0604020202020204" pitchFamily="34" charset="0"/>
                <a:cs typeface="Arial" panose="020B0604020202020204" pitchFamily="34" charset="0"/>
              </a:rPr>
              <a:t>text-align: center;</a:t>
            </a:r>
          </a:p>
          <a:p>
            <a:r>
              <a:rPr lang="en-IN" dirty="0">
                <a:latin typeface="Arial" panose="020B0604020202020204" pitchFamily="34" charset="0"/>
                <a:cs typeface="Arial" panose="020B0604020202020204" pitchFamily="34" charset="0"/>
              </a:rPr>
              <a:t>color: blue;</a:t>
            </a:r>
          </a:p>
          <a:p>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 {</a:t>
            </a:r>
          </a:p>
          <a:p>
            <a:r>
              <a:rPr lang="en-IN" dirty="0">
                <a:latin typeface="Arial" panose="020B0604020202020204" pitchFamily="34" charset="0"/>
                <a:cs typeface="Arial" panose="020B0604020202020204" pitchFamily="34" charset="0"/>
              </a:rPr>
              <a:t>text-align: center;</a:t>
            </a:r>
          </a:p>
          <a:p>
            <a:r>
              <a:rPr lang="en-IN" dirty="0">
                <a:latin typeface="Arial" panose="020B0604020202020204" pitchFamily="34" charset="0"/>
                <a:cs typeface="Arial" panose="020B0604020202020204" pitchFamily="34" charset="0"/>
              </a:rPr>
              <a:t>color: blue;</a:t>
            </a:r>
          </a:p>
          <a:p>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3584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F75599A-DC56-9E8E-F57D-8D6C0AE94A34}"/>
              </a:ext>
            </a:extLst>
          </p:cNvPr>
          <p:cNvSpPr>
            <a:spLocks noChangeArrowheads="1"/>
          </p:cNvSpPr>
          <p:nvPr/>
        </p:nvSpPr>
        <p:spPr bwMode="auto">
          <a:xfrm>
            <a:off x="381000" y="194799"/>
            <a:ext cx="7939184" cy="236988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242729"/>
                </a:solidFill>
                <a:effectLst/>
                <a:latin typeface="Arial" panose="020B0604020202020204" pitchFamily="34" charset="0"/>
                <a:ea typeface="Times New Roman" panose="02020603050405020304" pitchFamily="18" charset="0"/>
                <a:cs typeface="Arial" panose="020B0604020202020204" pitchFamily="34" charset="0"/>
              </a:rPr>
              <a:t>Descendant Selector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u="sng" dirty="0">
              <a:solidFill>
                <a:srgbClr val="242729"/>
              </a:solidFill>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729"/>
                </a:solidFill>
                <a:effectLst/>
                <a:latin typeface="Arial" panose="020B0604020202020204" pitchFamily="34" charset="0"/>
                <a:ea typeface="Times New Roman" panose="02020603050405020304" pitchFamily="18" charset="0"/>
                <a:cs typeface="Arial" panose="020B0604020202020204" pitchFamily="34" charset="0"/>
              </a:rPr>
              <a:t>Selects all specified descendant child elements under the parent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42729"/>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729"/>
                </a:solidFill>
                <a:effectLst/>
                <a:latin typeface="Arial Unicode MS"/>
                <a:ea typeface="Times New Roman" panose="02020603050405020304" pitchFamily="18" charset="0"/>
                <a:cs typeface="Courier New" panose="02070309020205020404" pitchFamily="49" charset="0"/>
              </a:rPr>
              <a:t>div p {   color green;}</a:t>
            </a:r>
            <a:r>
              <a:rPr kumimoji="0" lang="en-US" altLang="en-US" sz="11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5" descr="Descendant selector example code DOM tree">
            <a:extLst>
              <a:ext uri="{FF2B5EF4-FFF2-40B4-BE49-F238E27FC236}">
                <a16:creationId xmlns:a16="http://schemas.microsoft.com/office/drawing/2014/main" id="{92F770F8-C02E-D11B-BA7F-88AF2C394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56" y="3124200"/>
            <a:ext cx="7939184" cy="2819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8220A0D9-6CD9-7410-8131-0E2E87C95B87}"/>
              </a:ext>
            </a:extLst>
          </p:cNvPr>
          <p:cNvSpPr>
            <a:spLocks noChangeArrowheads="1"/>
          </p:cNvSpPr>
          <p:nvPr/>
        </p:nvSpPr>
        <p:spPr bwMode="auto">
          <a:xfrm>
            <a:off x="381000" y="3429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1688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B472B1E-8144-4BB3-7B20-EC2D79DAFBB3}"/>
              </a:ext>
            </a:extLst>
          </p:cNvPr>
          <p:cNvSpPr>
            <a:spLocks noChangeArrowheads="1"/>
          </p:cNvSpPr>
          <p:nvPr/>
        </p:nvSpPr>
        <p:spPr bwMode="auto">
          <a:xfrm>
            <a:off x="250092" y="540352"/>
            <a:ext cx="8131908" cy="249299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242729"/>
                </a:solidFill>
                <a:effectLst/>
                <a:latin typeface="Arial" panose="020B0604020202020204" pitchFamily="34" charset="0"/>
                <a:ea typeface="Times New Roman" panose="02020603050405020304" pitchFamily="18" charset="0"/>
                <a:cs typeface="Arial" panose="020B0604020202020204" pitchFamily="34" charset="0"/>
              </a:rPr>
              <a:t>Child Selector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u="sng" dirty="0">
              <a:solidFill>
                <a:srgbClr val="242729"/>
              </a:solidFill>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sng" strike="noStrike" cap="none" normalizeH="0" baseline="0" dirty="0">
              <a:ln>
                <a:noFill/>
              </a:ln>
              <a:solidFill>
                <a:srgbClr val="242729"/>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42729"/>
                </a:solidFill>
                <a:latin typeface="Arial" panose="020B0604020202020204" pitchFamily="34" charset="0"/>
                <a:ea typeface="Times New Roman" panose="02020603050405020304" pitchFamily="18" charset="0"/>
                <a:cs typeface="Arial" panose="020B0604020202020204" pitchFamily="34" charset="0"/>
              </a:rPr>
              <a:t>Child selector is used to match all the elements which are children of a specified element</a:t>
            </a:r>
            <a:r>
              <a:rPr kumimoji="0" lang="en-US" altLang="en-US" sz="2000" b="0" i="0" u="none" strike="noStrike" cap="none" normalizeH="0" baseline="0" dirty="0">
                <a:ln>
                  <a:noFill/>
                </a:ln>
                <a:solidFill>
                  <a:srgbClr val="242729"/>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1200" b="0" i="0" u="none" strike="noStrike" cap="none" normalizeH="0" baseline="0" dirty="0">
              <a:ln>
                <a:noFill/>
              </a:ln>
              <a:solidFill>
                <a:srgbClr val="242729"/>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729"/>
                </a:solidFill>
                <a:effectLst/>
                <a:latin typeface="Arial Unicode MS"/>
                <a:ea typeface="Times New Roman" panose="02020603050405020304" pitchFamily="18" charset="0"/>
                <a:cs typeface="Courier New" panose="02070309020205020404" pitchFamily="49" charset="0"/>
              </a:rPr>
              <a:t>div &gt; p {    color:</a:t>
            </a:r>
            <a:r>
              <a:rPr lang="en-US" altLang="en-US" sz="2000" dirty="0">
                <a:solidFill>
                  <a:srgbClr val="242729"/>
                </a:solidFill>
                <a:latin typeface="Arial Unicode MS"/>
                <a:ea typeface="Times New Roman" panose="02020603050405020304" pitchFamily="18" charset="0"/>
                <a:cs typeface="Courier New" panose="02070309020205020404" pitchFamily="49" charset="0"/>
              </a:rPr>
              <a:t>green</a:t>
            </a:r>
            <a:r>
              <a:rPr kumimoji="0" lang="en-US" altLang="en-US" sz="2000" b="0" i="0" u="none" strike="noStrike" cap="none" normalizeH="0" baseline="0" dirty="0">
                <a:ln>
                  <a:noFill/>
                </a:ln>
                <a:solidFill>
                  <a:srgbClr val="242729"/>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6" descr="Child selector example code DOM tree">
            <a:extLst>
              <a:ext uri="{FF2B5EF4-FFF2-40B4-BE49-F238E27FC236}">
                <a16:creationId xmlns:a16="http://schemas.microsoft.com/office/drawing/2014/main" id="{89332503-16B1-BC38-C951-A92E21ADB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276600"/>
            <a:ext cx="7822753" cy="2849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080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5C4BF48-68CA-FB5C-0A48-13D0DE73237A}"/>
              </a:ext>
            </a:extLst>
          </p:cNvPr>
          <p:cNvSpPr>
            <a:spLocks noChangeArrowheads="1"/>
          </p:cNvSpPr>
          <p:nvPr/>
        </p:nvSpPr>
        <p:spPr bwMode="auto">
          <a:xfrm>
            <a:off x="185615" y="0"/>
            <a:ext cx="8153400" cy="30162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u="sng" dirty="0">
              <a:solidFill>
                <a:srgbClr val="242729"/>
              </a:solidFill>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rgbClr val="242729"/>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rgbClr val="242729"/>
                </a:solidFill>
                <a:effectLst/>
                <a:latin typeface="Arial" panose="020B0604020202020204" pitchFamily="34" charset="0"/>
                <a:ea typeface="Times New Roman" panose="02020603050405020304" pitchFamily="18" charset="0"/>
                <a:cs typeface="Arial" panose="020B0604020202020204" pitchFamily="34" charset="0"/>
              </a:rPr>
              <a:t>Adjacent Sibling Selector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u="sng" dirty="0">
              <a:solidFill>
                <a:srgbClr val="242729"/>
              </a:solidFill>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729"/>
                </a:solidFill>
                <a:effectLst/>
                <a:latin typeface="Arial" panose="020B0604020202020204" pitchFamily="34" charset="0"/>
                <a:ea typeface="Times New Roman" panose="02020603050405020304" pitchFamily="18" charset="0"/>
                <a:cs typeface="Arial" panose="020B0604020202020204" pitchFamily="34" charset="0"/>
              </a:rPr>
              <a:t>Selects specified elements which are immediate to an adjacent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42729"/>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729"/>
                </a:solidFill>
                <a:effectLst/>
                <a:latin typeface="Arial Unicode MS"/>
                <a:ea typeface="Times New Roman" panose="02020603050405020304" pitchFamily="18" charset="0"/>
                <a:cs typeface="Courier New" panose="02070309020205020404" pitchFamily="49" charset="0"/>
              </a:rPr>
              <a:t>div + p {    color:green;}</a:t>
            </a:r>
            <a:r>
              <a:rPr kumimoji="0" lang="en-US" altLang="en-US" sz="11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7" descr="Adjacent sibling selector example code DOM tree">
            <a:extLst>
              <a:ext uri="{FF2B5EF4-FFF2-40B4-BE49-F238E27FC236}">
                <a16:creationId xmlns:a16="http://schemas.microsoft.com/office/drawing/2014/main" id="{5D8F31DD-BC29-6AFB-0112-3584A94E5A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 y="3970745"/>
            <a:ext cx="8069510" cy="21034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BAAE257-0702-3274-6AAD-17DD10A220B5}"/>
              </a:ext>
            </a:extLst>
          </p:cNvPr>
          <p:cNvSpPr>
            <a:spLocks noChangeArrowheads="1"/>
          </p:cNvSpPr>
          <p:nvPr/>
        </p:nvSpPr>
        <p:spPr bwMode="auto">
          <a:xfrm>
            <a:off x="0" y="19510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222986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43686"/>
            <a:ext cx="8153400" cy="5078313"/>
          </a:xfrm>
          <a:prstGeom prst="rect">
            <a:avLst/>
          </a:prstGeom>
        </p:spPr>
        <p:txBody>
          <a:bodyPr wrap="square">
            <a:spAutoFit/>
          </a:bodyPr>
          <a:lstStyle/>
          <a:p>
            <a:pPr algn="just">
              <a:lnSpc>
                <a:spcPct val="150000"/>
              </a:lnSpc>
            </a:pPr>
            <a:r>
              <a:rPr lang="en-IN" dirty="0">
                <a:latin typeface="Arial" panose="020B0604020202020204" pitchFamily="34" charset="0"/>
                <a:cs typeface="Arial" panose="020B0604020202020204" pitchFamily="34" charset="0"/>
              </a:rPr>
              <a:t>CSS is a language for specifying how documents are presented to users — how they are styled, laid out, etc.</a:t>
            </a:r>
          </a:p>
          <a:p>
            <a:pPr algn="just">
              <a:lnSpc>
                <a:spcPct val="150000"/>
              </a:lnSpc>
            </a:pPr>
            <a:endParaRPr lang="en-IN"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 document is usually a text file structured using a markup language — HTML is the most common markup language, but you may also come across other markup languages such as SVG or XML.</a:t>
            </a:r>
          </a:p>
          <a:p>
            <a:pPr algn="just">
              <a:lnSpc>
                <a:spcPct val="150000"/>
              </a:lnSpc>
            </a:pPr>
            <a:endParaRPr lang="en-IN"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Presenting a document to a user means converting it into a form usable by your audience. Browsers, like Firefox, Chrome, or Edge, are designed to present documents visually,.</a:t>
            </a:r>
          </a:p>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b="1" dirty="0">
                <a:latin typeface="Arial" panose="020B0604020202020204" pitchFamily="34" charset="0"/>
                <a:cs typeface="Arial" panose="020B0604020202020204" pitchFamily="34" charset="0"/>
              </a:rPr>
              <a:t> For example, on a computer screen, projector, or printer.</a:t>
            </a:r>
          </a:p>
        </p:txBody>
      </p:sp>
    </p:spTree>
    <p:extLst>
      <p:ext uri="{BB962C8B-B14F-4D97-AF65-F5344CB8AC3E}">
        <p14:creationId xmlns:p14="http://schemas.microsoft.com/office/powerpoint/2010/main" val="4172095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E9F2196-4575-E903-A819-F7E04FCDB59F}"/>
              </a:ext>
            </a:extLst>
          </p:cNvPr>
          <p:cNvSpPr>
            <a:spLocks noChangeArrowheads="1"/>
          </p:cNvSpPr>
          <p:nvPr/>
        </p:nvSpPr>
        <p:spPr bwMode="auto">
          <a:xfrm>
            <a:off x="152400" y="485002"/>
            <a:ext cx="8221785" cy="267765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rgbClr val="242729"/>
                </a:solidFill>
                <a:effectLst/>
                <a:latin typeface="Arial" panose="020B0604020202020204" pitchFamily="34" charset="0"/>
                <a:ea typeface="Times New Roman" panose="02020603050405020304" pitchFamily="18" charset="0"/>
                <a:cs typeface="Arial" panose="020B0604020202020204" pitchFamily="34" charset="0"/>
              </a:rPr>
              <a:t>General Sibling Selector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u="sng" dirty="0">
              <a:solidFill>
                <a:srgbClr val="242729"/>
              </a:solidFill>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u="sng" dirty="0">
              <a:solidFill>
                <a:srgbClr val="242729"/>
              </a:solidFill>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729"/>
                </a:solidFill>
                <a:effectLst/>
                <a:latin typeface="Arial" panose="020B0604020202020204" pitchFamily="34" charset="0"/>
                <a:ea typeface="Times New Roman" panose="02020603050405020304" pitchFamily="18" charset="0"/>
                <a:cs typeface="Arial" panose="020B0604020202020204" pitchFamily="34" charset="0"/>
              </a:rPr>
              <a:t>Selects all specified elements which are siblings to an adjacent element</a:t>
            </a:r>
            <a:r>
              <a:rPr kumimoji="0" lang="en-US" altLang="en-US" sz="1400" b="0" i="0" u="none" strike="noStrike" cap="none" normalizeH="0" baseline="0" dirty="0">
                <a:ln>
                  <a:noFill/>
                </a:ln>
                <a:solidFill>
                  <a:srgbClr val="242729"/>
                </a:solidFill>
                <a:effectLst/>
                <a:latin typeface="Arial" panose="020B0604020202020204" pitchFamily="34" charset="0"/>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242729"/>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729"/>
                </a:solidFill>
                <a:effectLst/>
                <a:latin typeface="Arial Unicode MS"/>
                <a:ea typeface="Times New Roman" panose="02020603050405020304" pitchFamily="18" charset="0"/>
                <a:cs typeface="Courier New" panose="02070309020205020404" pitchFamily="49" charset="0"/>
              </a:rPr>
              <a:t>div ~ p {    color:green;}</a:t>
            </a:r>
            <a:r>
              <a:rPr kumimoji="0" lang="en-US" altLang="en-US" sz="11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8" descr="General Sibling selector example code DOM tree">
            <a:extLst>
              <a:ext uri="{FF2B5EF4-FFF2-40B4-BE49-F238E27FC236}">
                <a16:creationId xmlns:a16="http://schemas.microsoft.com/office/drawing/2014/main" id="{32C743E8-6A98-CF67-EE06-28CB4D4F2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695" y="3200400"/>
            <a:ext cx="7940675" cy="3325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703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1A725D7-F375-B6B9-E553-F98043776DFA}"/>
              </a:ext>
            </a:extLst>
          </p:cNvPr>
          <p:cNvSpPr>
            <a:spLocks noChangeArrowheads="1"/>
          </p:cNvSpPr>
          <p:nvPr/>
        </p:nvSpPr>
        <p:spPr bwMode="auto">
          <a:xfrm>
            <a:off x="152400" y="454224"/>
            <a:ext cx="8221785" cy="273921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rgbClr val="242729"/>
                </a:solidFill>
                <a:effectLst/>
                <a:latin typeface="Arial" panose="020B0604020202020204" pitchFamily="34" charset="0"/>
                <a:ea typeface="Times New Roman" panose="02020603050405020304" pitchFamily="18" charset="0"/>
                <a:cs typeface="Arial" panose="020B0604020202020204" pitchFamily="34" charset="0"/>
              </a:rPr>
              <a:t>&lt;div&gt;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u="sng" dirty="0">
              <a:solidFill>
                <a:srgbClr val="242729"/>
              </a:solidFill>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u="sng" dirty="0">
              <a:solidFill>
                <a:srgbClr val="242729"/>
              </a:solidFill>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729"/>
                </a:solidFill>
                <a:effectLst/>
                <a:latin typeface="Arial" panose="020B0604020202020204" pitchFamily="34" charset="0"/>
                <a:ea typeface="Times New Roman" panose="02020603050405020304" pitchFamily="18" charset="0"/>
                <a:cs typeface="Arial" panose="020B0604020202020204" pitchFamily="34" charset="0"/>
              </a:rPr>
              <a:t>The &lt;div&gt; tag defines a division or a section in an HTML document.  The &lt;div&gt; tag is used as a container for HTML elements – which is then styled with CSS.  The &lt;div&gt; tag is easily styled by using the class or id attribute. </a:t>
            </a:r>
            <a:r>
              <a:rPr lang="en-US" altLang="en-US" sz="2000" dirty="0">
                <a:solidFill>
                  <a:srgbClr val="242729"/>
                </a:solidFill>
                <a:latin typeface="Arial" panose="020B0604020202020204" pitchFamily="34" charset="0"/>
                <a:ea typeface="Times New Roman" panose="02020603050405020304" pitchFamily="18" charset="0"/>
                <a:cs typeface="Arial" panose="020B0604020202020204" pitchFamily="34" charset="0"/>
              </a:rPr>
              <a:t> Any sort of content can be put inside the &lt;div&gt; tag!</a:t>
            </a:r>
            <a:endParaRPr kumimoji="0" lang="en-US" altLang="en-US" sz="1400" b="0" i="0" u="none" strike="noStrike" cap="none" normalizeH="0" baseline="0" dirty="0">
              <a:ln>
                <a:noFill/>
              </a:ln>
              <a:solidFill>
                <a:srgbClr val="242729"/>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242729"/>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Role of Div Tag in HTML5">
            <a:extLst>
              <a:ext uri="{FF2B5EF4-FFF2-40B4-BE49-F238E27FC236}">
                <a16:creationId xmlns:a16="http://schemas.microsoft.com/office/drawing/2014/main" id="{15240B19-F82D-4484-5FE0-727E160C25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5" y="3048000"/>
            <a:ext cx="4695825" cy="3547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522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46794-6839-1F85-652D-833C90D54FA5}"/>
              </a:ext>
            </a:extLst>
          </p:cNvPr>
          <p:cNvSpPr txBox="1"/>
          <p:nvPr/>
        </p:nvSpPr>
        <p:spPr>
          <a:xfrm>
            <a:off x="234462" y="457200"/>
            <a:ext cx="8077200" cy="3785652"/>
          </a:xfrm>
          <a:prstGeom prst="rect">
            <a:avLst/>
          </a:prstGeom>
          <a:noFill/>
        </p:spPr>
        <p:txBody>
          <a:bodyPr wrap="square">
            <a:spAutoFit/>
          </a:bodyPr>
          <a:lstStyle/>
          <a:p>
            <a:pPr marL="457200" indent="-457200">
              <a:buFont typeface="Wingdings" panose="05000000000000000000" pitchFamily="2" charset="2"/>
              <a:buChar char="v"/>
            </a:pPr>
            <a:r>
              <a:rPr lang="en-US" sz="2400" dirty="0"/>
              <a:t>The div tag is known as Division tag. </a:t>
            </a:r>
          </a:p>
          <a:p>
            <a:pPr marL="457200" indent="-457200">
              <a:buFont typeface="Wingdings" panose="05000000000000000000" pitchFamily="2" charset="2"/>
              <a:buChar char="v"/>
            </a:pPr>
            <a:r>
              <a:rPr lang="en-US" sz="2400" dirty="0"/>
              <a:t>The div tag is used in HTML to make divisions of content in the web page like (text, images, header, footer, navigation bar, </a:t>
            </a:r>
            <a:r>
              <a:rPr lang="en-US" sz="2400" dirty="0" err="1"/>
              <a:t>etc</a:t>
            </a:r>
            <a:r>
              <a:rPr lang="en-US" sz="2400" dirty="0"/>
              <a:t>).</a:t>
            </a:r>
          </a:p>
          <a:p>
            <a:pPr marL="457200" indent="-457200">
              <a:buFont typeface="Wingdings" panose="05000000000000000000" pitchFamily="2" charset="2"/>
              <a:buChar char="v"/>
            </a:pPr>
            <a:r>
              <a:rPr lang="en-US" sz="2400" dirty="0"/>
              <a:t> </a:t>
            </a:r>
            <a:r>
              <a:rPr lang="en-US" sz="2400" dirty="0" err="1"/>
              <a:t>Div</a:t>
            </a:r>
            <a:r>
              <a:rPr lang="en-US" sz="2400" dirty="0"/>
              <a:t> tag has both open(&lt;div&gt;) and closing (&lt;/div&gt;) tag and it is mandatory to close the tag.</a:t>
            </a:r>
          </a:p>
          <a:p>
            <a:pPr marL="457200" indent="-457200">
              <a:buFont typeface="Wingdings" panose="05000000000000000000" pitchFamily="2" charset="2"/>
              <a:buChar char="v"/>
            </a:pPr>
            <a:r>
              <a:rPr lang="en-US" sz="2400" dirty="0"/>
              <a:t> The </a:t>
            </a:r>
            <a:r>
              <a:rPr lang="en-US" sz="2400" dirty="0" err="1"/>
              <a:t>Div</a:t>
            </a:r>
            <a:r>
              <a:rPr lang="en-US" sz="2400" dirty="0"/>
              <a:t> is the most usable tag in web development because it helps us to separate out data in the web page and we can create a particular section for particular data or function in the web pages.</a:t>
            </a:r>
            <a:endParaRPr lang="en-IN" sz="2400" dirty="0"/>
          </a:p>
        </p:txBody>
      </p:sp>
      <p:sp>
        <p:nvSpPr>
          <p:cNvPr id="3" name="TextBox 2">
            <a:extLst>
              <a:ext uri="{FF2B5EF4-FFF2-40B4-BE49-F238E27FC236}">
                <a16:creationId xmlns:a16="http://schemas.microsoft.com/office/drawing/2014/main" id="{41D8E497-18E0-FA03-0FB2-48C612473F2A}"/>
              </a:ext>
            </a:extLst>
          </p:cNvPr>
          <p:cNvSpPr txBox="1"/>
          <p:nvPr/>
        </p:nvSpPr>
        <p:spPr>
          <a:xfrm>
            <a:off x="463062" y="5181600"/>
            <a:ext cx="7848600" cy="1754326"/>
          </a:xfrm>
          <a:prstGeom prst="rect">
            <a:avLst/>
          </a:prstGeom>
          <a:solidFill>
            <a:schemeClr val="tx2">
              <a:lumMod val="40000"/>
              <a:lumOff val="60000"/>
            </a:schemeClr>
          </a:solidFill>
          <a:ln w="25400">
            <a:solidFill>
              <a:schemeClr val="accent1"/>
            </a:solidFill>
          </a:ln>
        </p:spPr>
        <p:txBody>
          <a:bodyPr wrap="square" rtlCol="0">
            <a:spAutoFit/>
          </a:bodyPr>
          <a:lstStyle/>
          <a:p>
            <a:r>
              <a:rPr lang="en-US" dirty="0"/>
              <a:t>          CSS						html</a:t>
            </a:r>
          </a:p>
          <a:p>
            <a:endParaRPr lang="en-US" dirty="0"/>
          </a:p>
          <a:p>
            <a:r>
              <a:rPr lang="en-US" dirty="0"/>
              <a:t>. container{				&lt;div class=“container”&gt;</a:t>
            </a:r>
          </a:p>
          <a:p>
            <a:r>
              <a:rPr lang="en-IN" dirty="0"/>
              <a:t>max-width:1080px;				&lt;/div&gt;	</a:t>
            </a:r>
          </a:p>
          <a:p>
            <a:r>
              <a:rPr lang="en-IN" dirty="0"/>
              <a:t>margin:0 auto;</a:t>
            </a:r>
          </a:p>
          <a:p>
            <a:r>
              <a:rPr lang="en-IN" dirty="0"/>
              <a:t>}</a:t>
            </a:r>
          </a:p>
        </p:txBody>
      </p:sp>
    </p:spTree>
    <p:extLst>
      <p:ext uri="{BB962C8B-B14F-4D97-AF65-F5344CB8AC3E}">
        <p14:creationId xmlns:p14="http://schemas.microsoft.com/office/powerpoint/2010/main" val="116245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F6965E-A23D-05EA-B582-8E49649474A4}"/>
              </a:ext>
            </a:extLst>
          </p:cNvPr>
          <p:cNvSpPr txBox="1"/>
          <p:nvPr/>
        </p:nvSpPr>
        <p:spPr>
          <a:xfrm>
            <a:off x="228600" y="484770"/>
            <a:ext cx="4572000" cy="461665"/>
          </a:xfrm>
          <a:prstGeom prst="rect">
            <a:avLst/>
          </a:prstGeom>
          <a:noFill/>
        </p:spPr>
        <p:txBody>
          <a:bodyPr wrap="square">
            <a:spAutoFit/>
          </a:bodyPr>
          <a:lstStyle/>
          <a:p>
            <a:pPr algn="l"/>
            <a:r>
              <a:rPr lang="en-US" sz="2400" b="1" dirty="0">
                <a:latin typeface="Roboto" panose="020B0604020202020204" pitchFamily="2" charset="0"/>
              </a:rPr>
              <a:t>B</a:t>
            </a:r>
            <a:r>
              <a:rPr lang="en-US" sz="2400" b="1" i="0" dirty="0">
                <a:effectLst/>
                <a:latin typeface="Roboto" panose="020B0604020202020204" pitchFamily="2" charset="0"/>
              </a:rPr>
              <a:t>lock level and inline elements</a:t>
            </a:r>
          </a:p>
        </p:txBody>
      </p:sp>
      <p:sp>
        <p:nvSpPr>
          <p:cNvPr id="5" name="TextBox 4">
            <a:extLst>
              <a:ext uri="{FF2B5EF4-FFF2-40B4-BE49-F238E27FC236}">
                <a16:creationId xmlns:a16="http://schemas.microsoft.com/office/drawing/2014/main" id="{3E0371E8-B35F-79D6-1B24-B8B93FE1DF90}"/>
              </a:ext>
            </a:extLst>
          </p:cNvPr>
          <p:cNvSpPr txBox="1"/>
          <p:nvPr/>
        </p:nvSpPr>
        <p:spPr>
          <a:xfrm>
            <a:off x="304800" y="1295400"/>
            <a:ext cx="8153400" cy="2031325"/>
          </a:xfrm>
          <a:prstGeom prst="rect">
            <a:avLst/>
          </a:prstGeom>
          <a:noFill/>
        </p:spPr>
        <p:txBody>
          <a:bodyPr wrap="square">
            <a:spAutoFit/>
          </a:bodyPr>
          <a:lstStyle/>
          <a:p>
            <a:pPr algn="l"/>
            <a:r>
              <a:rPr lang="en-US" b="0" i="0" dirty="0">
                <a:effectLst/>
                <a:latin typeface="Helvetica" panose="020B0604020202020204" pitchFamily="34" charset="0"/>
              </a:rPr>
              <a:t>HTML elements can be divided into two categories :</a:t>
            </a:r>
          </a:p>
          <a:p>
            <a:pPr algn="l"/>
            <a:r>
              <a:rPr lang="en-US" dirty="0">
                <a:latin typeface="Helvetica" panose="020B0604020202020204" pitchFamily="34" charset="0"/>
              </a:rPr>
              <a:t>B</a:t>
            </a:r>
            <a:r>
              <a:rPr lang="en-US" b="0" i="0" dirty="0">
                <a:effectLst/>
                <a:latin typeface="Helvetica" panose="020B0604020202020204" pitchFamily="34" charset="0"/>
              </a:rPr>
              <a:t>lock level and inline elements.</a:t>
            </a:r>
          </a:p>
          <a:p>
            <a:pPr algn="l"/>
            <a:endParaRPr lang="en-US" b="0" i="0" dirty="0">
              <a:effectLst/>
              <a:latin typeface="Helvetica" panose="020B0604020202020204" pitchFamily="34" charset="0"/>
            </a:endParaRPr>
          </a:p>
          <a:p>
            <a:pPr algn="l"/>
            <a:r>
              <a:rPr lang="en-US" b="0" i="0" dirty="0">
                <a:effectLst/>
                <a:latin typeface="Helvetica" panose="020B0604020202020204" pitchFamily="34" charset="0"/>
              </a:rPr>
              <a:t>1. HTML block level elements can appear in the body of an HTML page.</a:t>
            </a:r>
          </a:p>
          <a:p>
            <a:pPr algn="l"/>
            <a:r>
              <a:rPr lang="en-US" b="0" i="0" dirty="0">
                <a:effectLst/>
                <a:latin typeface="Helvetica" panose="020B0604020202020204" pitchFamily="34" charset="0"/>
              </a:rPr>
              <a:t>2. It can contain another block level as well as inline elements.</a:t>
            </a:r>
          </a:p>
          <a:p>
            <a:pPr algn="l"/>
            <a:r>
              <a:rPr lang="en-US" b="0" i="0" dirty="0">
                <a:effectLst/>
                <a:latin typeface="Helvetica" panose="020B0604020202020204" pitchFamily="34" charset="0"/>
              </a:rPr>
              <a:t>3. By default, block-level elements begin on new lines.</a:t>
            </a:r>
          </a:p>
          <a:p>
            <a:pPr algn="l"/>
            <a:r>
              <a:rPr lang="en-US" b="0" i="0" dirty="0">
                <a:effectLst/>
                <a:latin typeface="Helvetica" panose="020B0604020202020204" pitchFamily="34" charset="0"/>
              </a:rPr>
              <a:t>4. block level elements create larger structures (than inline elements).</a:t>
            </a:r>
          </a:p>
        </p:txBody>
      </p:sp>
      <p:sp>
        <p:nvSpPr>
          <p:cNvPr id="7" name="TextBox 6">
            <a:extLst>
              <a:ext uri="{FF2B5EF4-FFF2-40B4-BE49-F238E27FC236}">
                <a16:creationId xmlns:a16="http://schemas.microsoft.com/office/drawing/2014/main" id="{5336DBA3-82CE-4881-A60F-747846B445C1}"/>
              </a:ext>
            </a:extLst>
          </p:cNvPr>
          <p:cNvSpPr txBox="1"/>
          <p:nvPr/>
        </p:nvSpPr>
        <p:spPr>
          <a:xfrm>
            <a:off x="304800" y="3328679"/>
            <a:ext cx="4572000" cy="3077766"/>
          </a:xfrm>
          <a:prstGeom prst="rect">
            <a:avLst/>
          </a:prstGeom>
          <a:noFill/>
        </p:spPr>
        <p:txBody>
          <a:bodyPr wrap="square">
            <a:spAutoFit/>
          </a:bodyPr>
          <a:lstStyle/>
          <a:p>
            <a:pPr algn="l"/>
            <a:r>
              <a:rPr lang="en-US" b="0" i="0" u="sng" dirty="0">
                <a:effectLst/>
                <a:latin typeface="Roboto" panose="02000000000000000000" pitchFamily="2" charset="0"/>
              </a:rPr>
              <a:t>List of block level elements</a:t>
            </a:r>
          </a:p>
          <a:p>
            <a:pPr algn="l">
              <a:buFont typeface="Arial" panose="020B0604020202020204" pitchFamily="34" charset="0"/>
              <a:buChar char="•"/>
            </a:pPr>
            <a:r>
              <a:rPr lang="en-US" sz="1600" b="0" i="0" dirty="0">
                <a:effectLst/>
                <a:latin typeface="Helvetica" panose="020B0604020202020204" pitchFamily="34" charset="0"/>
              </a:rPr>
              <a:t>p</a:t>
            </a:r>
          </a:p>
          <a:p>
            <a:pPr algn="l">
              <a:buFont typeface="Arial" panose="020B0604020202020204" pitchFamily="34" charset="0"/>
              <a:buChar char="•"/>
            </a:pPr>
            <a:r>
              <a:rPr lang="en-US" sz="1600" b="0" i="0" dirty="0">
                <a:effectLst/>
                <a:latin typeface="Helvetica" panose="020B0604020202020204" pitchFamily="34" charset="0"/>
              </a:rPr>
              <a:t>h1, h2, h3, h4, h5, h6</a:t>
            </a:r>
          </a:p>
          <a:p>
            <a:pPr algn="l">
              <a:buFont typeface="Arial" panose="020B0604020202020204" pitchFamily="34" charset="0"/>
              <a:buChar char="•"/>
            </a:pPr>
            <a:r>
              <a:rPr lang="en-US" sz="1600" b="0" i="0" dirty="0" err="1">
                <a:effectLst/>
                <a:latin typeface="Helvetica" panose="020B0604020202020204" pitchFamily="34" charset="0"/>
              </a:rPr>
              <a:t>ol</a:t>
            </a:r>
            <a:r>
              <a:rPr lang="en-US" sz="1600" b="0" i="0" dirty="0">
                <a:effectLst/>
                <a:latin typeface="Helvetica" panose="020B0604020202020204" pitchFamily="34" charset="0"/>
              </a:rPr>
              <a:t>, </a:t>
            </a:r>
            <a:r>
              <a:rPr lang="en-US" sz="1600" b="0" i="0" dirty="0" err="1">
                <a:effectLst/>
                <a:latin typeface="Helvetica" panose="020B0604020202020204" pitchFamily="34" charset="0"/>
              </a:rPr>
              <a:t>ul</a:t>
            </a:r>
            <a:endParaRPr lang="en-US" sz="1600" b="0" i="0" dirty="0">
              <a:effectLst/>
              <a:latin typeface="Helvetica" panose="020B0604020202020204" pitchFamily="34" charset="0"/>
            </a:endParaRPr>
          </a:p>
          <a:p>
            <a:pPr algn="l">
              <a:buFont typeface="Arial" panose="020B0604020202020204" pitchFamily="34" charset="0"/>
              <a:buChar char="•"/>
            </a:pPr>
            <a:r>
              <a:rPr lang="en-US" sz="1600" b="0" i="0" dirty="0">
                <a:effectLst/>
                <a:latin typeface="Helvetica" panose="020B0604020202020204" pitchFamily="34" charset="0"/>
              </a:rPr>
              <a:t>pre</a:t>
            </a:r>
          </a:p>
          <a:p>
            <a:pPr algn="l">
              <a:buFont typeface="Arial" panose="020B0604020202020204" pitchFamily="34" charset="0"/>
              <a:buChar char="•"/>
            </a:pPr>
            <a:r>
              <a:rPr lang="en-US" sz="1600" b="0" i="0" dirty="0">
                <a:effectLst/>
                <a:latin typeface="Helvetica" panose="020B0604020202020204" pitchFamily="34" charset="0"/>
              </a:rPr>
              <a:t>address</a:t>
            </a:r>
          </a:p>
          <a:p>
            <a:pPr algn="l">
              <a:buFont typeface="Arial" panose="020B0604020202020204" pitchFamily="34" charset="0"/>
              <a:buChar char="•"/>
            </a:pPr>
            <a:r>
              <a:rPr lang="en-US" sz="1600" b="0" i="0" dirty="0">
                <a:effectLst/>
                <a:latin typeface="Helvetica" panose="020B0604020202020204" pitchFamily="34" charset="0"/>
              </a:rPr>
              <a:t>dl</a:t>
            </a:r>
          </a:p>
          <a:p>
            <a:pPr algn="l">
              <a:buFont typeface="Arial" panose="020B0604020202020204" pitchFamily="34" charset="0"/>
              <a:buChar char="•"/>
            </a:pPr>
            <a:r>
              <a:rPr lang="en-US" sz="1600" b="0" i="0" dirty="0">
                <a:effectLst/>
                <a:latin typeface="Helvetica" panose="020B0604020202020204" pitchFamily="34" charset="0"/>
              </a:rPr>
              <a:t>div</a:t>
            </a:r>
          </a:p>
          <a:p>
            <a:pPr algn="l">
              <a:buFont typeface="Arial" panose="020B0604020202020204" pitchFamily="34" charset="0"/>
              <a:buChar char="•"/>
            </a:pPr>
            <a:r>
              <a:rPr lang="en-US" sz="1600" b="0" i="0" dirty="0" err="1">
                <a:effectLst/>
                <a:latin typeface="Helvetica" panose="020B0604020202020204" pitchFamily="34" charset="0"/>
              </a:rPr>
              <a:t>fieldset</a:t>
            </a:r>
            <a:endParaRPr lang="en-US" sz="1600" b="0" i="0" dirty="0">
              <a:effectLst/>
              <a:latin typeface="Helvetica" panose="020B0604020202020204" pitchFamily="34" charset="0"/>
            </a:endParaRPr>
          </a:p>
          <a:p>
            <a:pPr algn="l">
              <a:buFont typeface="Arial" panose="020B0604020202020204" pitchFamily="34" charset="0"/>
              <a:buChar char="•"/>
            </a:pPr>
            <a:r>
              <a:rPr lang="en-US" sz="1600" b="0" i="0" dirty="0">
                <a:effectLst/>
                <a:latin typeface="Helvetica" panose="020B0604020202020204" pitchFamily="34" charset="0"/>
              </a:rPr>
              <a:t>form</a:t>
            </a:r>
          </a:p>
          <a:p>
            <a:pPr algn="l">
              <a:buFont typeface="Arial" panose="020B0604020202020204" pitchFamily="34" charset="0"/>
              <a:buChar char="•"/>
            </a:pPr>
            <a:r>
              <a:rPr lang="en-US" sz="1600" b="0" i="0" dirty="0">
                <a:effectLst/>
                <a:latin typeface="Helvetica" panose="020B0604020202020204" pitchFamily="34" charset="0"/>
              </a:rPr>
              <a:t>hr</a:t>
            </a:r>
          </a:p>
          <a:p>
            <a:pPr algn="l">
              <a:buFont typeface="Arial" panose="020B0604020202020204" pitchFamily="34" charset="0"/>
              <a:buChar char="•"/>
            </a:pPr>
            <a:r>
              <a:rPr lang="en-US" sz="1600" b="0" i="0" dirty="0">
                <a:effectLst/>
                <a:latin typeface="Helvetica" panose="020B0604020202020204" pitchFamily="34" charset="0"/>
              </a:rPr>
              <a:t>table</a:t>
            </a:r>
          </a:p>
        </p:txBody>
      </p:sp>
    </p:spTree>
    <p:extLst>
      <p:ext uri="{BB962C8B-B14F-4D97-AF65-F5344CB8AC3E}">
        <p14:creationId xmlns:p14="http://schemas.microsoft.com/office/powerpoint/2010/main" val="1906858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CD435-4CF3-9F81-7A44-0C7B3085C78D}"/>
              </a:ext>
            </a:extLst>
          </p:cNvPr>
          <p:cNvSpPr txBox="1"/>
          <p:nvPr/>
        </p:nvSpPr>
        <p:spPr>
          <a:xfrm>
            <a:off x="228600" y="304801"/>
            <a:ext cx="8077200" cy="5196294"/>
          </a:xfrm>
          <a:prstGeom prst="rect">
            <a:avLst/>
          </a:prstGeom>
          <a:noFill/>
        </p:spPr>
        <p:txBody>
          <a:bodyPr wrap="square">
            <a:spAutoFit/>
          </a:bodyPr>
          <a:lstStyle/>
          <a:p>
            <a:pPr algn="l"/>
            <a:r>
              <a:rPr lang="en-IN" sz="2800" b="1" i="0" u="sng" dirty="0">
                <a:effectLst/>
                <a:latin typeface="Roboto" panose="02000000000000000000" pitchFamily="2" charset="0"/>
              </a:rPr>
              <a:t>inline elements</a:t>
            </a:r>
          </a:p>
          <a:p>
            <a:pPr algn="l"/>
            <a:endParaRPr lang="en-IN" sz="2800" b="1" i="0" u="sng" dirty="0">
              <a:effectLst/>
              <a:latin typeface="Roboto" panose="02000000000000000000" pitchFamily="2" charset="0"/>
            </a:endParaRPr>
          </a:p>
          <a:p>
            <a:pPr algn="l">
              <a:lnSpc>
                <a:spcPct val="200000"/>
              </a:lnSpc>
            </a:pPr>
            <a:r>
              <a:rPr lang="en-IN" b="0" i="0" dirty="0">
                <a:effectLst/>
                <a:latin typeface="Helvetica" panose="020B0604020202020204" pitchFamily="34" charset="0"/>
              </a:rPr>
              <a:t>1. </a:t>
            </a:r>
            <a:r>
              <a:rPr lang="en-IN" b="1" i="0" dirty="0">
                <a:effectLst/>
                <a:latin typeface="Helvetica" panose="020B0604020202020204" pitchFamily="34" charset="0"/>
              </a:rPr>
              <a:t>HTML inline level elements</a:t>
            </a:r>
            <a:r>
              <a:rPr lang="en-IN" b="0" i="0" dirty="0">
                <a:effectLst/>
                <a:latin typeface="Helvetica" panose="020B0604020202020204" pitchFamily="34" charset="0"/>
              </a:rPr>
              <a:t> can appear in the body of an HTML page.</a:t>
            </a:r>
          </a:p>
          <a:p>
            <a:pPr algn="l">
              <a:lnSpc>
                <a:spcPct val="200000"/>
              </a:lnSpc>
            </a:pPr>
            <a:r>
              <a:rPr lang="en-IN" b="0" i="0" dirty="0">
                <a:effectLst/>
                <a:latin typeface="Helvetica" panose="020B0604020202020204" pitchFamily="34" charset="0"/>
              </a:rPr>
              <a:t>2. It can contain data and other</a:t>
            </a:r>
            <a:r>
              <a:rPr lang="en-IN" b="1" i="0" dirty="0">
                <a:effectLst/>
                <a:latin typeface="Helvetica" panose="020B0604020202020204" pitchFamily="34" charset="0"/>
              </a:rPr>
              <a:t> inline </a:t>
            </a:r>
            <a:r>
              <a:rPr lang="en-IN" b="0" i="0" dirty="0">
                <a:effectLst/>
                <a:latin typeface="Helvetica" panose="020B0604020202020204" pitchFamily="34" charset="0"/>
              </a:rPr>
              <a:t>elements.</a:t>
            </a:r>
          </a:p>
          <a:p>
            <a:pPr algn="l">
              <a:lnSpc>
                <a:spcPct val="200000"/>
              </a:lnSpc>
            </a:pPr>
            <a:r>
              <a:rPr lang="en-IN" b="0" i="0" dirty="0">
                <a:effectLst/>
                <a:latin typeface="Helvetica" panose="020B0604020202020204" pitchFamily="34" charset="0"/>
              </a:rPr>
              <a:t>3. By default, </a:t>
            </a:r>
            <a:r>
              <a:rPr lang="en-IN" b="1" i="0" dirty="0">
                <a:effectLst/>
                <a:latin typeface="Helvetica" panose="020B0604020202020204" pitchFamily="34" charset="0"/>
              </a:rPr>
              <a:t>inline elements</a:t>
            </a:r>
            <a:r>
              <a:rPr lang="en-IN" b="0" i="0" dirty="0">
                <a:effectLst/>
                <a:latin typeface="Helvetica" panose="020B0604020202020204" pitchFamily="34" charset="0"/>
              </a:rPr>
              <a:t> do not begin on new lines.</a:t>
            </a:r>
          </a:p>
          <a:p>
            <a:pPr algn="l">
              <a:lnSpc>
                <a:spcPct val="200000"/>
              </a:lnSpc>
            </a:pPr>
            <a:r>
              <a:rPr lang="en-IN" b="0" i="0" dirty="0">
                <a:effectLst/>
                <a:latin typeface="Helvetica" panose="020B0604020202020204" pitchFamily="34" charset="0"/>
              </a:rPr>
              <a:t>4. </a:t>
            </a:r>
            <a:r>
              <a:rPr lang="en-IN" b="1" i="0" dirty="0">
                <a:effectLst/>
                <a:latin typeface="Helvetica" panose="020B0604020202020204" pitchFamily="34" charset="0"/>
              </a:rPr>
              <a:t>inline elements</a:t>
            </a:r>
            <a:r>
              <a:rPr lang="en-IN" b="0" i="0" dirty="0">
                <a:effectLst/>
                <a:latin typeface="Helvetica" panose="020B0604020202020204" pitchFamily="34" charset="0"/>
              </a:rPr>
              <a:t> create shorter structures (than block level elements).</a:t>
            </a:r>
          </a:p>
          <a:p>
            <a:pPr algn="l"/>
            <a:endParaRPr lang="en-IN" b="0" i="0" dirty="0">
              <a:effectLst/>
              <a:latin typeface="Helvetica" panose="020B0604020202020204" pitchFamily="34" charset="0"/>
            </a:endParaRPr>
          </a:p>
          <a:p>
            <a:pPr algn="l"/>
            <a:r>
              <a:rPr lang="en-IN" b="1" i="0" u="sng" dirty="0">
                <a:effectLst/>
                <a:latin typeface="Helvetica" panose="020B0604020202020204" pitchFamily="34" charset="0"/>
              </a:rPr>
              <a:t>List of inline elements</a:t>
            </a:r>
          </a:p>
          <a:p>
            <a:pPr algn="l"/>
            <a:endParaRPr lang="en-IN" b="0" i="0" dirty="0">
              <a:effectLst/>
              <a:latin typeface="Helvetica" panose="020B0604020202020204" pitchFamily="34" charset="0"/>
            </a:endParaRPr>
          </a:p>
          <a:p>
            <a:pPr algn="l">
              <a:lnSpc>
                <a:spcPct val="150000"/>
              </a:lnSpc>
              <a:buFont typeface="Arial" panose="020B0604020202020204" pitchFamily="34" charset="0"/>
              <a:buChar char="•"/>
            </a:pPr>
            <a:r>
              <a:rPr lang="en-IN" b="0" i="0" dirty="0">
                <a:effectLst/>
                <a:latin typeface="Helvetica" panose="020B0604020202020204" pitchFamily="34" charset="0"/>
              </a:rPr>
              <a:t>b, big, i, small</a:t>
            </a:r>
          </a:p>
          <a:p>
            <a:pPr algn="l">
              <a:lnSpc>
                <a:spcPct val="150000"/>
              </a:lnSpc>
              <a:buFont typeface="Arial" panose="020B0604020202020204" pitchFamily="34" charset="0"/>
              <a:buChar char="•"/>
            </a:pPr>
            <a:r>
              <a:rPr lang="en-IN" b="0" i="0" dirty="0" err="1">
                <a:effectLst/>
                <a:latin typeface="Helvetica" panose="020B0604020202020204" pitchFamily="34" charset="0"/>
              </a:rPr>
              <a:t>abbr</a:t>
            </a:r>
            <a:r>
              <a:rPr lang="en-IN" b="0" i="0" dirty="0">
                <a:effectLst/>
                <a:latin typeface="Helvetica" panose="020B0604020202020204" pitchFamily="34" charset="0"/>
              </a:rPr>
              <a:t>, acronym, </a:t>
            </a:r>
            <a:r>
              <a:rPr lang="en-IN" b="0" i="0" dirty="0" err="1">
                <a:effectLst/>
                <a:latin typeface="Helvetica" panose="020B0604020202020204" pitchFamily="34" charset="0"/>
              </a:rPr>
              <a:t>em</a:t>
            </a:r>
            <a:r>
              <a:rPr lang="en-IN" b="0" i="0" dirty="0">
                <a:effectLst/>
                <a:latin typeface="Helvetica" panose="020B0604020202020204" pitchFamily="34" charset="0"/>
              </a:rPr>
              <a:t>, strong, a, br, img, script, span, sub, sup</a:t>
            </a:r>
          </a:p>
          <a:p>
            <a:pPr algn="l">
              <a:lnSpc>
                <a:spcPct val="150000"/>
              </a:lnSpc>
              <a:buFont typeface="Arial" panose="020B0604020202020204" pitchFamily="34" charset="0"/>
              <a:buChar char="•"/>
            </a:pPr>
            <a:r>
              <a:rPr lang="en-IN" b="0" i="0" dirty="0">
                <a:effectLst/>
                <a:latin typeface="Helvetica" panose="020B0604020202020204" pitchFamily="34" charset="0"/>
              </a:rPr>
              <a:t>button, input, label, select, textarea</a:t>
            </a:r>
          </a:p>
        </p:txBody>
      </p:sp>
    </p:spTree>
    <p:extLst>
      <p:ext uri="{BB962C8B-B14F-4D97-AF65-F5344CB8AC3E}">
        <p14:creationId xmlns:p14="http://schemas.microsoft.com/office/powerpoint/2010/main" val="2777163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E6D7A7-ADE2-84A1-557E-E9E24FCADA5A}"/>
              </a:ext>
            </a:extLst>
          </p:cNvPr>
          <p:cNvSpPr txBox="1"/>
          <p:nvPr/>
        </p:nvSpPr>
        <p:spPr>
          <a:xfrm>
            <a:off x="228600" y="533400"/>
            <a:ext cx="8077200" cy="1343958"/>
          </a:xfrm>
          <a:prstGeom prst="rect">
            <a:avLst/>
          </a:prstGeom>
          <a:noFill/>
        </p:spPr>
        <p:txBody>
          <a:bodyPr wrap="square">
            <a:spAutoFit/>
          </a:bodyPr>
          <a:lstStyle/>
          <a:p>
            <a:pPr>
              <a:spcBef>
                <a:spcPts val="375"/>
              </a:spcBef>
              <a:spcAft>
                <a:spcPts val="375"/>
              </a:spcAft>
            </a:pPr>
            <a:r>
              <a:rPr lang="en-IN" sz="2400" b="1" dirty="0">
                <a:solidFill>
                  <a:srgbClr val="000000"/>
                </a:solidFill>
                <a:effectLst/>
                <a:latin typeface="Arial" panose="020B0604020202020204" pitchFamily="34" charset="0"/>
                <a:ea typeface="Times New Roman" panose="02020603050405020304" pitchFamily="18" charset="0"/>
              </a:rPr>
              <a:t>Font</a:t>
            </a:r>
            <a:endParaRPr lang="en-IN" sz="2400" b="1" dirty="0">
              <a:effectLst/>
              <a:latin typeface="Times New Roman" panose="02020603050405020304" pitchFamily="18" charset="0"/>
              <a:ea typeface="Times New Roman" panose="02020603050405020304" pitchFamily="18" charset="0"/>
            </a:endParaRPr>
          </a:p>
          <a:p>
            <a:pPr marL="47625"/>
            <a:r>
              <a:rPr lang="en-IN" sz="1800" dirty="0">
                <a:solidFill>
                  <a:srgbClr val="000000"/>
                </a:solidFill>
                <a:effectLst/>
                <a:latin typeface="Arial" panose="020B0604020202020204" pitchFamily="34" charset="0"/>
                <a:ea typeface="Times New Roman" panose="02020603050405020304" pitchFamily="18" charset="0"/>
              </a:rPr>
              <a:t>There are many properties related to the font, such as the face, weight, style, etc. These properties allow you to change the style or complete look of your text.</a:t>
            </a:r>
            <a:endParaRPr lang="en-IN" sz="16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77640862-58B7-9F62-1FFB-4D094C50D3FA}"/>
              </a:ext>
            </a:extLst>
          </p:cNvPr>
          <p:cNvSpPr txBox="1"/>
          <p:nvPr/>
        </p:nvSpPr>
        <p:spPr>
          <a:xfrm>
            <a:off x="234462" y="1846096"/>
            <a:ext cx="7848600" cy="923330"/>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fonts </a:t>
            </a:r>
            <a:r>
              <a:rPr lang="en-US" b="1" i="0" dirty="0">
                <a:solidFill>
                  <a:srgbClr val="202124"/>
                </a:solidFill>
                <a:effectLst/>
                <a:latin typeface="arial" panose="020B0604020202020204" pitchFamily="34" charset="0"/>
              </a:rPr>
              <a:t>add value to your text</a:t>
            </a:r>
            <a:r>
              <a:rPr lang="en-US" b="0" i="0" dirty="0">
                <a:solidFill>
                  <a:srgbClr val="202124"/>
                </a:solidFill>
                <a:effectLst/>
                <a:latin typeface="arial" panose="020B0604020202020204" pitchFamily="34" charset="0"/>
              </a:rPr>
              <a:t>. It helps readers to perceive information from the text. The correct choice of color, font and text size can prove to be vital for attracting your target audience.</a:t>
            </a:r>
            <a:endParaRPr lang="en-IN" dirty="0"/>
          </a:p>
        </p:txBody>
      </p:sp>
      <p:pic>
        <p:nvPicPr>
          <p:cNvPr id="2056" name="Picture 8">
            <a:extLst>
              <a:ext uri="{FF2B5EF4-FFF2-40B4-BE49-F238E27FC236}">
                <a16:creationId xmlns:a16="http://schemas.microsoft.com/office/drawing/2014/main" id="{0DEF971A-0910-3479-33B0-22CAAD440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3" y="2819400"/>
            <a:ext cx="2888273" cy="192551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106FF403-2D97-D985-1269-45D73FE34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3589" y="4744914"/>
            <a:ext cx="2812072" cy="187471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9460C84B-5034-F418-F0F1-25C4A98FDB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4281" y="2769426"/>
            <a:ext cx="2841380" cy="189425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55B526DE-A28B-E6E7-1E0F-485C763ABC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599" y="4794888"/>
            <a:ext cx="2888273" cy="1925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167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ABC1A2-F05E-7941-10C4-F658BCA11504}"/>
              </a:ext>
            </a:extLst>
          </p:cNvPr>
          <p:cNvSpPr txBox="1"/>
          <p:nvPr/>
        </p:nvSpPr>
        <p:spPr>
          <a:xfrm>
            <a:off x="76200" y="304800"/>
            <a:ext cx="4572000" cy="373757"/>
          </a:xfrm>
          <a:prstGeom prst="rect">
            <a:avLst/>
          </a:prstGeom>
          <a:noFill/>
        </p:spPr>
        <p:txBody>
          <a:bodyPr wrap="square">
            <a:spAutoFit/>
          </a:bodyPr>
          <a:lstStyle/>
          <a:p>
            <a:pPr>
              <a:lnSpc>
                <a:spcPct val="107000"/>
              </a:lnSpc>
              <a:spcBef>
                <a:spcPts val="375"/>
              </a:spcBef>
              <a:spcAft>
                <a:spcPts val="375"/>
              </a:spcAf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Font-Family</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61BFCB1-CC4C-53ED-B534-ECDFEDE9B1FC}"/>
              </a:ext>
            </a:extLst>
          </p:cNvPr>
          <p:cNvSpPr>
            <a:spLocks noChangeArrowheads="1"/>
          </p:cNvSpPr>
          <p:nvPr/>
        </p:nvSpPr>
        <p:spPr bwMode="auto">
          <a:xfrm>
            <a:off x="228600" y="838200"/>
            <a:ext cx="7467600" cy="353895"/>
          </a:xfrm>
          <a:prstGeom prst="rect">
            <a:avLst/>
          </a:prstGeom>
          <a:solidFill>
            <a:schemeClr val="tx2">
              <a:lumMod val="60000"/>
              <a:lumOff val="40000"/>
            </a:schemeClr>
          </a:solidFill>
          <a:ln>
            <a:noFill/>
          </a:ln>
          <a:effectLst/>
        </p:spPr>
        <p:txBody>
          <a:bodyPr vert="horz" wrap="square" lIns="91440" tIns="76176"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F92672"/>
                </a:solidFill>
                <a:effectLst/>
                <a:latin typeface="Consolas" panose="020B0609020204030204" pitchFamily="49" charset="0"/>
                <a:ea typeface="Times New Roman" panose="02020603050405020304" pitchFamily="18" charset="0"/>
                <a:cs typeface="Courier New" panose="02070309020205020404" pitchFamily="49" charset="0"/>
              </a:rPr>
              <a:t>font-family</a:t>
            </a:r>
            <a:r>
              <a:rPr kumimoji="0" lang="en-US" altLang="en-US" sz="1300" b="0" i="0" u="none" strike="noStrike" cap="none" normalizeH="0" baseline="0" dirty="0">
                <a:ln>
                  <a:noFill/>
                </a:ln>
                <a:solidFill>
                  <a:srgbClr val="F8F8F2"/>
                </a:solidFill>
                <a:effectLst/>
                <a:latin typeface="Consolas" panose="020B0609020204030204" pitchFamily="49" charset="0"/>
                <a:ea typeface="Times New Roman" panose="02020603050405020304" pitchFamily="18" charset="0"/>
                <a:cs typeface="Courier New" panose="02070309020205020404" pitchFamily="49" charset="0"/>
              </a:rPr>
              <a:t>: 'Segoe UI', Tahoma, Geneva, Verdana, sans-serif;</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0F7177F5-0140-F5BD-5319-979E5D61C819}"/>
              </a:ext>
            </a:extLst>
          </p:cNvPr>
          <p:cNvSpPr>
            <a:spLocks noChangeArrowheads="1"/>
          </p:cNvSpPr>
          <p:nvPr/>
        </p:nvSpPr>
        <p:spPr bwMode="auto">
          <a:xfrm>
            <a:off x="228600" y="1192095"/>
            <a:ext cx="8317523" cy="335848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The </a:t>
            </a:r>
            <a:r>
              <a:rPr kumimoji="0" lang="en-US" altLang="en-US" sz="1200" b="0" i="0" u="none" strike="noStrike" cap="none" normalizeH="0" baseline="0" dirty="0">
                <a:ln>
                  <a:noFill/>
                </a:ln>
                <a:solidFill>
                  <a:srgbClr val="DC143C"/>
                </a:solidFill>
                <a:effectLst/>
                <a:latin typeface="Consolas" panose="020B0609020204030204" pitchFamily="49" charset="0"/>
              </a:rPr>
              <a:t>font-family</a:t>
            </a:r>
            <a:r>
              <a:rPr kumimoji="0" lang="en-US" altLang="en-US" sz="1200" b="0" i="0" u="none" strike="noStrike" cap="none" normalizeH="0" baseline="0" dirty="0">
                <a:ln>
                  <a:noFill/>
                </a:ln>
                <a:solidFill>
                  <a:srgbClr val="000000"/>
                </a:solidFill>
                <a:effectLst/>
                <a:latin typeface="Verdana" panose="020B0604030504040204" pitchFamily="34" charset="0"/>
              </a:rPr>
              <a:t> property specifies the font for an element.</a:t>
            </a:r>
            <a:endParaRPr kumimoji="0" lang="en-US" altLang="en-US" sz="7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The </a:t>
            </a:r>
            <a:r>
              <a:rPr kumimoji="0" lang="en-US" altLang="en-US" sz="1200" b="0" i="0" u="none" strike="noStrike" cap="none" normalizeH="0" baseline="0" dirty="0">
                <a:ln>
                  <a:noFill/>
                </a:ln>
                <a:solidFill>
                  <a:srgbClr val="DC143C"/>
                </a:solidFill>
                <a:effectLst/>
                <a:latin typeface="Consolas" panose="020B0609020204030204" pitchFamily="49" charset="0"/>
              </a:rPr>
              <a:t>font-family</a:t>
            </a:r>
            <a:r>
              <a:rPr kumimoji="0" lang="en-US" altLang="en-US" sz="1200" b="0" i="0" u="none" strike="noStrike" cap="none" normalizeH="0" baseline="0" dirty="0">
                <a:ln>
                  <a:noFill/>
                </a:ln>
                <a:solidFill>
                  <a:srgbClr val="000000"/>
                </a:solidFill>
                <a:effectLst/>
                <a:latin typeface="Verdana" panose="020B0604030504040204" pitchFamily="34" charset="0"/>
              </a:rPr>
              <a:t> property can hold several font names as a "fallback" system. If the browser does not support the first font, it tries the next font.</a:t>
            </a:r>
            <a:endParaRPr kumimoji="0" lang="en-US" altLang="en-US" sz="7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200" b="1" i="0" u="sng" strike="noStrike" cap="none" normalizeH="0" baseline="0" dirty="0">
                <a:ln>
                  <a:noFill/>
                </a:ln>
                <a:solidFill>
                  <a:srgbClr val="000000"/>
                </a:solidFill>
                <a:effectLst/>
                <a:latin typeface="Verdana" panose="020B0604030504040204" pitchFamily="34" charset="0"/>
              </a:rPr>
              <a:t>There are two types of font family names:</a:t>
            </a:r>
            <a:endParaRPr kumimoji="0" lang="en-US" altLang="en-US" sz="700" b="1" i="0" u="sng"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Verdana" panose="020B0604030504040204" pitchFamily="34" charset="0"/>
              </a:rPr>
              <a:t>family-name</a:t>
            </a:r>
            <a:r>
              <a:rPr kumimoji="0" lang="en-US" altLang="en-US" sz="1200" b="0" i="0" u="none" strike="noStrike" cap="none" normalizeH="0" baseline="0" dirty="0">
                <a:ln>
                  <a:noFill/>
                </a:ln>
                <a:solidFill>
                  <a:srgbClr val="000000"/>
                </a:solidFill>
                <a:effectLst/>
                <a:latin typeface="Verdana" panose="020B0604030504040204" pitchFamily="34" charset="0"/>
              </a:rPr>
              <a:t> - The name of a font-family, like "times", "courier", "arial", etc.</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Verdana" panose="020B0604030504040204" pitchFamily="34" charset="0"/>
              </a:rPr>
              <a:t>generic-family</a:t>
            </a:r>
            <a:r>
              <a:rPr kumimoji="0" lang="en-US" altLang="en-US" sz="1200" b="0" i="0" u="none" strike="noStrike" cap="none" normalizeH="0" baseline="0" dirty="0">
                <a:ln>
                  <a:noFill/>
                </a:ln>
                <a:solidFill>
                  <a:srgbClr val="000000"/>
                </a:solidFill>
                <a:effectLst/>
                <a:latin typeface="Verdana" panose="020B0604030504040204" pitchFamily="34" charset="0"/>
              </a:rPr>
              <a:t> - The name of a generic-family, like "serif", "sans-serif", "cursive", "fantasy", "monospace".</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Start with the font you want, and always end with a generic family, to let the browser pick a similar font in the generic family, if no other fonts are available.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582FAD15-C53B-8AAA-82FB-28B41085B486}"/>
              </a:ext>
            </a:extLst>
          </p:cNvPr>
          <p:cNvGraphicFramePr>
            <a:graphicFrameLocks noGrp="1"/>
          </p:cNvGraphicFramePr>
          <p:nvPr>
            <p:extLst>
              <p:ext uri="{D42A27DB-BD31-4B8C-83A1-F6EECF244321}">
                <p14:modId xmlns:p14="http://schemas.microsoft.com/office/powerpoint/2010/main" val="4227532832"/>
              </p:ext>
            </p:extLst>
          </p:nvPr>
        </p:nvGraphicFramePr>
        <p:xfrm>
          <a:off x="228600" y="4599025"/>
          <a:ext cx="7989277" cy="1903694"/>
        </p:xfrm>
        <a:graphic>
          <a:graphicData uri="http://schemas.openxmlformats.org/drawingml/2006/table">
            <a:tbl>
              <a:tblPr/>
              <a:tblGrid>
                <a:gridCol w="1962659">
                  <a:extLst>
                    <a:ext uri="{9D8B030D-6E8A-4147-A177-3AD203B41FA5}">
                      <a16:colId xmlns:a16="http://schemas.microsoft.com/office/drawing/2014/main" val="3060907979"/>
                    </a:ext>
                  </a:extLst>
                </a:gridCol>
                <a:gridCol w="5798018">
                  <a:extLst>
                    <a:ext uri="{9D8B030D-6E8A-4147-A177-3AD203B41FA5}">
                      <a16:colId xmlns:a16="http://schemas.microsoft.com/office/drawing/2014/main" val="1724850553"/>
                    </a:ext>
                  </a:extLst>
                </a:gridCol>
                <a:gridCol w="228600">
                  <a:extLst>
                    <a:ext uri="{9D8B030D-6E8A-4147-A177-3AD203B41FA5}">
                      <a16:colId xmlns:a16="http://schemas.microsoft.com/office/drawing/2014/main" val="3443445675"/>
                    </a:ext>
                  </a:extLst>
                </a:gridCol>
              </a:tblGrid>
              <a:tr h="328313">
                <a:tc>
                  <a:txBody>
                    <a:bodyPr/>
                    <a:lstStyle/>
                    <a:p>
                      <a:pPr algn="l" fontAlgn="t"/>
                      <a:r>
                        <a:rPr lang="en-IN">
                          <a:effectLst/>
                        </a:rPr>
                        <a:t>Value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solidFill>
                  </a:tcPr>
                </a:tc>
                <a:tc>
                  <a:txBody>
                    <a:bodyPr/>
                    <a:lstStyle/>
                    <a:p>
                      <a:pPr algn="l" fontAlgn="t"/>
                      <a:r>
                        <a:rPr lang="en-IN">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solidFill>
                  </a:tcPr>
                </a:tc>
                <a:tc>
                  <a:txBody>
                    <a:bodyPr/>
                    <a:lstStyle/>
                    <a:p>
                      <a:pPr algn="l" fontAlgn="t"/>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solidFill>
                  </a:tcPr>
                </a:tc>
                <a:extLst>
                  <a:ext uri="{0D108BD9-81ED-4DB2-BD59-A6C34878D82A}">
                    <a16:rowId xmlns:a16="http://schemas.microsoft.com/office/drawing/2014/main" val="4191781367"/>
                  </a:ext>
                </a:extLst>
              </a:tr>
              <a:tr h="555607">
                <a:tc>
                  <a:txBody>
                    <a:bodyPr/>
                    <a:lstStyle/>
                    <a:p>
                      <a:pPr algn="l" fontAlgn="t"/>
                      <a:r>
                        <a:rPr lang="en-IN" sz="1400" i="1">
                          <a:effectLst/>
                        </a:rPr>
                        <a:t>family-name / generic-family</a:t>
                      </a:r>
                      <a:endParaRPr lang="en-IN" sz="1400">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solidFill>
                  </a:tcPr>
                </a:tc>
                <a:tc>
                  <a:txBody>
                    <a:bodyPr/>
                    <a:lstStyle/>
                    <a:p>
                      <a:pPr algn="l" fontAlgn="t"/>
                      <a:r>
                        <a:rPr lang="en-US" sz="1400" dirty="0">
                          <a:effectLst/>
                        </a:rPr>
                        <a:t>A prioritized list of font family names and/or generic family names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solidFill>
                  </a:tcPr>
                </a:tc>
                <a:tc>
                  <a:txBody>
                    <a:bodyPr/>
                    <a:lstStyle/>
                    <a:p>
                      <a:pPr algn="l" fontAlgn="t"/>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solidFill>
                  </a:tcPr>
                </a:tc>
                <a:extLst>
                  <a:ext uri="{0D108BD9-81ED-4DB2-BD59-A6C34878D82A}">
                    <a16:rowId xmlns:a16="http://schemas.microsoft.com/office/drawing/2014/main" val="802610164"/>
                  </a:ext>
                </a:extLst>
              </a:tr>
              <a:tr h="328313">
                <a:tc>
                  <a:txBody>
                    <a:bodyPr/>
                    <a:lstStyle/>
                    <a:p>
                      <a:pPr algn="l" fontAlgn="t"/>
                      <a:r>
                        <a:rPr lang="en-IN" sz="1400">
                          <a:effectLst/>
                        </a:rPr>
                        <a:t>initial</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solidFill>
                  </a:tcPr>
                </a:tc>
                <a:tc>
                  <a:txBody>
                    <a:bodyPr/>
                    <a:lstStyle/>
                    <a:p>
                      <a:pPr algn="l" fontAlgn="t"/>
                      <a:r>
                        <a:rPr lang="en-US" sz="1400" dirty="0">
                          <a:effectLst/>
                        </a:rPr>
                        <a:t>Sets this property to its default value. </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solidFill>
                  </a:tcPr>
                </a:tc>
                <a:tc>
                  <a:txBody>
                    <a:bodyPr/>
                    <a:lstStyle/>
                    <a:p>
                      <a:pPr algn="l" fontAlgn="t"/>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1"/>
                    </a:solidFill>
                  </a:tcPr>
                </a:tc>
                <a:extLst>
                  <a:ext uri="{0D108BD9-81ED-4DB2-BD59-A6C34878D82A}">
                    <a16:rowId xmlns:a16="http://schemas.microsoft.com/office/drawing/2014/main" val="458803722"/>
                  </a:ext>
                </a:extLst>
              </a:tr>
              <a:tr h="555607">
                <a:tc>
                  <a:txBody>
                    <a:bodyPr/>
                    <a:lstStyle/>
                    <a:p>
                      <a:pPr algn="l" fontAlgn="t"/>
                      <a:r>
                        <a:rPr lang="en-IN" sz="1400">
                          <a:effectLst/>
                        </a:rPr>
                        <a:t>inherit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1"/>
                    </a:solidFill>
                  </a:tcPr>
                </a:tc>
                <a:tc>
                  <a:txBody>
                    <a:bodyPr/>
                    <a:lstStyle/>
                    <a:p>
                      <a:pPr algn="l" fontAlgn="t"/>
                      <a:r>
                        <a:rPr lang="en-US" sz="1400" dirty="0">
                          <a:effectLst/>
                        </a:rPr>
                        <a:t>Inherits this property from its parent element. </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1"/>
                    </a:solidFill>
                  </a:tcPr>
                </a:tc>
                <a:tc>
                  <a:txBody>
                    <a:bodyPr/>
                    <a:lstStyle/>
                    <a:p>
                      <a:endParaRPr lang="en-IN" dirty="0"/>
                    </a:p>
                  </a:txBody>
                  <a:tcPr>
                    <a:lnL w="7620" cap="flat" cmpd="sng" algn="ctr">
                      <a:solidFill>
                        <a:srgbClr val="CCCCCC"/>
                      </a:solidFill>
                      <a:prstDash val="solid"/>
                      <a:round/>
                      <a:headEnd type="none" w="med" len="med"/>
                      <a:tailEnd type="none" w="med" len="med"/>
                    </a:lnL>
                    <a:lnT w="7620" cap="flat" cmpd="sng" algn="ctr">
                      <a:solidFill>
                        <a:srgbClr val="DDDDDD"/>
                      </a:solidFill>
                      <a:prstDash val="solid"/>
                      <a:round/>
                      <a:headEnd type="none" w="med" len="med"/>
                      <a:tailEnd type="none" w="med" len="med"/>
                    </a:lnT>
                    <a:solidFill>
                      <a:schemeClr val="accent1"/>
                    </a:solidFill>
                  </a:tcPr>
                </a:tc>
                <a:extLst>
                  <a:ext uri="{0D108BD9-81ED-4DB2-BD59-A6C34878D82A}">
                    <a16:rowId xmlns:a16="http://schemas.microsoft.com/office/drawing/2014/main" val="3743264200"/>
                  </a:ext>
                </a:extLst>
              </a:tr>
            </a:tbl>
          </a:graphicData>
        </a:graphic>
      </p:graphicFrame>
    </p:spTree>
    <p:extLst>
      <p:ext uri="{BB962C8B-B14F-4D97-AF65-F5344CB8AC3E}">
        <p14:creationId xmlns:p14="http://schemas.microsoft.com/office/powerpoint/2010/main" val="1768460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6955C0-D304-4068-01CB-56BE53900DA8}"/>
              </a:ext>
            </a:extLst>
          </p:cNvPr>
          <p:cNvSpPr txBox="1"/>
          <p:nvPr/>
        </p:nvSpPr>
        <p:spPr>
          <a:xfrm>
            <a:off x="228600" y="381000"/>
            <a:ext cx="4572000" cy="373757"/>
          </a:xfrm>
          <a:prstGeom prst="rect">
            <a:avLst/>
          </a:prstGeom>
          <a:noFill/>
        </p:spPr>
        <p:txBody>
          <a:bodyPr wrap="square">
            <a:spAutoFit/>
          </a:bodyPr>
          <a:lstStyle/>
          <a:p>
            <a:pPr>
              <a:lnSpc>
                <a:spcPct val="107000"/>
              </a:lnSpc>
              <a:spcBef>
                <a:spcPts val="375"/>
              </a:spcBef>
              <a:spcAft>
                <a:spcPts val="375"/>
              </a:spcAf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Font-Size</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6B3CDB4-F7CA-5753-EE63-672D28DEA77E}"/>
              </a:ext>
            </a:extLst>
          </p:cNvPr>
          <p:cNvSpPr>
            <a:spLocks noChangeArrowheads="1"/>
          </p:cNvSpPr>
          <p:nvPr/>
        </p:nvSpPr>
        <p:spPr bwMode="auto">
          <a:xfrm>
            <a:off x="304800" y="967517"/>
            <a:ext cx="7696200" cy="400061"/>
          </a:xfrm>
          <a:prstGeom prst="rect">
            <a:avLst/>
          </a:prstGeom>
          <a:solidFill>
            <a:schemeClr val="tx2">
              <a:lumMod val="60000"/>
              <a:lumOff val="40000"/>
            </a:schemeClr>
          </a:solidFill>
          <a:ln>
            <a:noFill/>
          </a:ln>
          <a:effectLst/>
        </p:spPr>
        <p:txBody>
          <a:bodyPr vert="horz" wrap="square" lIns="91440" tIns="76176"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92672"/>
                </a:solidFill>
                <a:effectLst/>
                <a:latin typeface="Consolas" panose="020B0609020204030204" pitchFamily="49" charset="0"/>
                <a:ea typeface="Times New Roman" panose="02020603050405020304" pitchFamily="18" charset="0"/>
                <a:cs typeface="Courier New" panose="02070309020205020404" pitchFamily="49" charset="0"/>
              </a:rPr>
              <a:t>font-size</a:t>
            </a:r>
            <a:r>
              <a:rPr kumimoji="0" lang="en-US" altLang="en-US" sz="1600" b="0" i="0" u="none" strike="noStrike" cap="none" normalizeH="0" baseline="0">
                <a:ln>
                  <a:noFill/>
                </a:ln>
                <a:solidFill>
                  <a:srgbClr val="F8F8F2"/>
                </a:solidFill>
                <a:effectLst/>
                <a:latin typeface="Consolas" panose="020B0609020204030204" pitchFamily="49" charset="0"/>
                <a:ea typeface="Times New Roman" panose="02020603050405020304" pitchFamily="18" charset="0"/>
                <a:cs typeface="Courier New" panose="02070309020205020404" pitchFamily="49" charset="0"/>
              </a:rPr>
              <a:t>: larger;</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9B025AB-7706-A5D5-8E57-C200E90A15CB}"/>
              </a:ext>
            </a:extLst>
          </p:cNvPr>
          <p:cNvSpPr>
            <a:spLocks noChangeArrowheads="1"/>
          </p:cNvSpPr>
          <p:nvPr/>
        </p:nvSpPr>
        <p:spPr bwMode="auto">
          <a:xfrm>
            <a:off x="228600" y="1676400"/>
            <a:ext cx="8077200" cy="2850666"/>
          </a:xfrm>
          <a:prstGeom prst="rect">
            <a:avLst/>
          </a:prstGeom>
          <a:no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Nunito" pitchFamily="2" charset="0"/>
              </a:rPr>
              <a:t>The CSS font-size property is used to set the size of font. We can specify the value in percentages, units like pixels, cm, points, </a:t>
            </a:r>
            <a:r>
              <a:rPr kumimoji="0" lang="en-US" altLang="en-US" sz="1600" b="0" i="0" u="none" strike="noStrike" cap="none" normalizeH="0" baseline="0" dirty="0" err="1">
                <a:ln>
                  <a:noFill/>
                </a:ln>
                <a:solidFill>
                  <a:srgbClr val="000000"/>
                </a:solidFill>
                <a:effectLst/>
                <a:latin typeface="Nunito" pitchFamily="2" charset="0"/>
              </a:rPr>
              <a:t>em</a:t>
            </a:r>
            <a:r>
              <a:rPr kumimoji="0" lang="en-US" altLang="en-US" sz="1600" b="0" i="0" u="none" strike="noStrike" cap="none" normalizeH="0" baseline="0" dirty="0">
                <a:ln>
                  <a:noFill/>
                </a:ln>
                <a:solidFill>
                  <a:srgbClr val="000000"/>
                </a:solidFill>
                <a:effectLst/>
                <a:latin typeface="Nunito" pitchFamily="2" charset="0"/>
              </a:rPr>
              <a:t>, etc. and absolute keyword. Relative values maximize accessibility. The default font-size is 16px or 12pt.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Heebo" pitchFamily="2" charset="-79"/>
              <a:cs typeface="Heebo" pitchFamily="2" charset="-79"/>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ebo" pitchFamily="2" charset="-79"/>
                <a:cs typeface="Heebo" pitchFamily="2" charset="-79"/>
              </a:rPr>
              <a:t>Syntax</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Nunito" pitchFamily="2" charset="0"/>
              </a:rPr>
              <a:t>The syntax of CSS font-size property is as follows −</a:t>
            </a:r>
            <a:endParaRPr kumimoji="0" lang="en-US" altLang="en-US" sz="14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Selector {    font-size: /*value*/ }</a:t>
            </a:r>
            <a:r>
              <a:rPr kumimoji="0" lang="en-US" altLang="en-US" sz="8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8616555-5D35-947B-F2E9-CD6221E6F57C}"/>
              </a:ext>
            </a:extLst>
          </p:cNvPr>
          <p:cNvSpPr txBox="1"/>
          <p:nvPr/>
        </p:nvSpPr>
        <p:spPr>
          <a:xfrm>
            <a:off x="76200" y="5497560"/>
            <a:ext cx="8382000" cy="523220"/>
          </a:xfrm>
          <a:prstGeom prst="rect">
            <a:avLst/>
          </a:prstGeom>
          <a:noFill/>
        </p:spPr>
        <p:txBody>
          <a:bodyPr wrap="square">
            <a:spAutoFit/>
          </a:bodyPr>
          <a:lstStyle/>
          <a:p>
            <a:r>
              <a:rPr lang="en-US" sz="1400" b="1" i="0" dirty="0">
                <a:solidFill>
                  <a:srgbClr val="000000"/>
                </a:solidFill>
                <a:effectLst/>
                <a:latin typeface="Verdana" panose="020B0604030504040204" pitchFamily="34" charset="0"/>
              </a:rPr>
              <a:t>Note:</a:t>
            </a:r>
            <a:r>
              <a:rPr lang="en-US" sz="1400" b="0" i="0" dirty="0">
                <a:solidFill>
                  <a:srgbClr val="000000"/>
                </a:solidFill>
                <a:effectLst/>
                <a:latin typeface="Verdana" panose="020B0604030504040204" pitchFamily="34" charset="0"/>
              </a:rPr>
              <a:t> If you do not specify a font size, the default size for normal text, like paragraphs, is 16px (16px=1em).</a:t>
            </a:r>
            <a:endParaRPr lang="en-IN" sz="1400" dirty="0"/>
          </a:p>
        </p:txBody>
      </p:sp>
    </p:spTree>
    <p:extLst>
      <p:ext uri="{BB962C8B-B14F-4D97-AF65-F5344CB8AC3E}">
        <p14:creationId xmlns:p14="http://schemas.microsoft.com/office/powerpoint/2010/main" val="2969288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49169C-959D-DCA2-F0FC-A793C3709E80}"/>
              </a:ext>
            </a:extLst>
          </p:cNvPr>
          <p:cNvSpPr txBox="1"/>
          <p:nvPr/>
        </p:nvSpPr>
        <p:spPr>
          <a:xfrm>
            <a:off x="304800" y="533400"/>
            <a:ext cx="7848600" cy="4524315"/>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Set Font Size With Pixels</a:t>
            </a:r>
          </a:p>
          <a:p>
            <a:pPr algn="l"/>
            <a:endParaRPr lang="en-IN" b="0" i="0" dirty="0">
              <a:solidFill>
                <a:srgbClr val="000000"/>
              </a:solidFill>
              <a:effectLst/>
              <a:latin typeface="Segoe UI" panose="020B0502040204020203" pitchFamily="34" charset="0"/>
            </a:endParaRPr>
          </a:p>
          <a:p>
            <a:pPr algn="l"/>
            <a:r>
              <a:rPr lang="en-IN" b="0" i="0" dirty="0">
                <a:solidFill>
                  <a:srgbClr val="000000"/>
                </a:solidFill>
                <a:effectLst/>
                <a:latin typeface="Verdana" panose="020B0604030504040204" pitchFamily="34" charset="0"/>
              </a:rPr>
              <a:t>Setting the text size with pixels gives you full control over the text size:</a:t>
            </a:r>
          </a:p>
          <a:p>
            <a:pPr algn="l"/>
            <a:endParaRPr lang="en-IN" b="0" i="0" dirty="0">
              <a:solidFill>
                <a:srgbClr val="000000"/>
              </a:solidFill>
              <a:effectLst/>
              <a:latin typeface="Verdana" panose="020B0604030504040204" pitchFamily="34" charset="0"/>
            </a:endParaRPr>
          </a:p>
          <a:p>
            <a:pPr algn="l"/>
            <a:r>
              <a:rPr lang="en-IN" b="0" i="0" u="sng" dirty="0">
                <a:solidFill>
                  <a:srgbClr val="000000"/>
                </a:solidFill>
                <a:effectLst/>
                <a:latin typeface="Segoe UI" panose="020B0502040204020203" pitchFamily="34" charset="0"/>
              </a:rPr>
              <a:t>Example</a:t>
            </a:r>
          </a:p>
          <a:p>
            <a:pPr algn="l"/>
            <a:endParaRPr lang="en-IN" dirty="0">
              <a:solidFill>
                <a:srgbClr val="000000"/>
              </a:solidFill>
              <a:latin typeface="Segoe UI" panose="020B0502040204020203" pitchFamily="34" charset="0"/>
            </a:endParaRPr>
          </a:p>
          <a:p>
            <a:pPr algn="l"/>
            <a:endParaRPr lang="en-IN" b="0" i="0" dirty="0">
              <a:solidFill>
                <a:srgbClr val="000000"/>
              </a:solidFill>
              <a:effectLst/>
              <a:latin typeface="Segoe UI" panose="020B0502040204020203" pitchFamily="34" charset="0"/>
            </a:endParaRPr>
          </a:p>
          <a:p>
            <a:pPr algn="l"/>
            <a:r>
              <a:rPr lang="en-IN" b="0" i="0" dirty="0">
                <a:solidFill>
                  <a:srgbClr val="A52A2A"/>
                </a:solidFill>
                <a:effectLst/>
                <a:latin typeface="Consolas" panose="020B0609020204030204" pitchFamily="49" charset="0"/>
              </a:rPr>
              <a:t>h1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font-size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dirty="0">
                <a:solidFill>
                  <a:srgbClr val="0000CD"/>
                </a:solidFill>
                <a:latin typeface="Consolas" panose="020B0609020204030204" pitchFamily="49" charset="0"/>
              </a:rPr>
              <a:t>35</a:t>
            </a:r>
            <a:r>
              <a:rPr lang="en-IN" b="0" i="0" dirty="0">
                <a:solidFill>
                  <a:srgbClr val="0000CD"/>
                </a:solidFill>
                <a:effectLst/>
                <a:latin typeface="Consolas" panose="020B0609020204030204" pitchFamily="49" charset="0"/>
              </a:rPr>
              <a:t>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b="0" i="0" dirty="0">
                <a:solidFill>
                  <a:srgbClr val="A52A2A"/>
                </a:solidFill>
                <a:effectLst/>
                <a:latin typeface="Consolas" panose="020B0609020204030204" pitchFamily="49" charset="0"/>
              </a:rPr>
            </a:br>
            <a:br>
              <a:rPr lang="en-IN" b="0" i="0" dirty="0">
                <a:solidFill>
                  <a:srgbClr val="A52A2A"/>
                </a:solidFill>
                <a:effectLst/>
                <a:latin typeface="Consolas" panose="020B0609020204030204" pitchFamily="49" charset="0"/>
              </a:rPr>
            </a:br>
            <a:br>
              <a:rPr lang="en-IN" b="0" i="0" dirty="0">
                <a:solidFill>
                  <a:srgbClr val="A52A2A"/>
                </a:solidFill>
                <a:effectLst/>
                <a:latin typeface="Consolas" panose="020B0609020204030204" pitchFamily="49" charset="0"/>
              </a:rPr>
            </a:br>
            <a:r>
              <a:rPr lang="en-IN" b="0" i="0" dirty="0">
                <a:solidFill>
                  <a:srgbClr val="A52A2A"/>
                </a:solidFill>
                <a:effectLst/>
                <a:latin typeface="Consolas" panose="020B0609020204030204" pitchFamily="49" charset="0"/>
              </a:rPr>
              <a:t>p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font-size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dirty="0">
                <a:solidFill>
                  <a:srgbClr val="0000CD"/>
                </a:solidFill>
                <a:latin typeface="Consolas" panose="020B0609020204030204" pitchFamily="49" charset="0"/>
              </a:rPr>
              <a:t>20</a:t>
            </a:r>
            <a:r>
              <a:rPr lang="en-IN" b="0" i="0" dirty="0">
                <a:solidFill>
                  <a:srgbClr val="0000CD"/>
                </a:solidFill>
                <a:effectLst/>
                <a:latin typeface="Consolas" panose="020B0609020204030204" pitchFamily="49" charset="0"/>
              </a:rPr>
              <a:t>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b="0" i="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2918031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F10261-D6D5-9C5E-3FF6-FE6B7ABF0CA9}"/>
              </a:ext>
            </a:extLst>
          </p:cNvPr>
          <p:cNvSpPr txBox="1"/>
          <p:nvPr/>
        </p:nvSpPr>
        <p:spPr>
          <a:xfrm>
            <a:off x="152400" y="457200"/>
            <a:ext cx="4572000" cy="461665"/>
          </a:xfrm>
          <a:prstGeom prst="rect">
            <a:avLst/>
          </a:prstGeom>
          <a:noFill/>
        </p:spPr>
        <p:txBody>
          <a:bodyPr wrap="square">
            <a:spAutoFit/>
          </a:bodyPr>
          <a:lstStyle/>
          <a:p>
            <a:pPr algn="l"/>
            <a:r>
              <a:rPr lang="en-US" sz="2400">
                <a:solidFill>
                  <a:srgbClr val="000000"/>
                </a:solidFill>
                <a:latin typeface="Segoe UI" panose="020B0502040204020203" pitchFamily="34" charset="0"/>
              </a:rPr>
              <a:t>S</a:t>
            </a:r>
            <a:r>
              <a:rPr lang="en-US" sz="2400" b="0" i="0">
                <a:solidFill>
                  <a:srgbClr val="000000"/>
                </a:solidFill>
                <a:effectLst/>
                <a:latin typeface="Segoe UI" panose="020B0502040204020203" pitchFamily="34" charset="0"/>
              </a:rPr>
              <a:t>et Font Size With Em</a:t>
            </a:r>
            <a:endParaRPr lang="en-US" sz="2400" b="0" i="0" dirty="0">
              <a:solidFill>
                <a:srgbClr val="000000"/>
              </a:solidFill>
              <a:effectLst/>
              <a:latin typeface="Segoe UI" panose="020B0502040204020203" pitchFamily="34" charset="0"/>
            </a:endParaRPr>
          </a:p>
        </p:txBody>
      </p:sp>
      <p:sp>
        <p:nvSpPr>
          <p:cNvPr id="5" name="TextBox 4">
            <a:extLst>
              <a:ext uri="{FF2B5EF4-FFF2-40B4-BE49-F238E27FC236}">
                <a16:creationId xmlns:a16="http://schemas.microsoft.com/office/drawing/2014/main" id="{63559A68-70E5-F61A-4AA9-4AA120D4763C}"/>
              </a:ext>
            </a:extLst>
          </p:cNvPr>
          <p:cNvSpPr txBox="1"/>
          <p:nvPr/>
        </p:nvSpPr>
        <p:spPr>
          <a:xfrm>
            <a:off x="762000" y="1752600"/>
            <a:ext cx="6781800" cy="3693319"/>
          </a:xfrm>
          <a:prstGeom prst="rect">
            <a:avLst/>
          </a:prstGeom>
          <a:noFill/>
        </p:spPr>
        <p:txBody>
          <a:bodyPr wrap="square">
            <a:spAutoFit/>
          </a:bodyPr>
          <a:lstStyle/>
          <a:p>
            <a:pPr algn="l"/>
            <a:r>
              <a:rPr lang="en-IN" b="0" i="0" u="sng" dirty="0">
                <a:solidFill>
                  <a:srgbClr val="000000"/>
                </a:solidFill>
                <a:effectLst/>
                <a:latin typeface="Segoe UI" panose="020B0502040204020203" pitchFamily="34" charset="0"/>
              </a:rPr>
              <a:t>Example</a:t>
            </a:r>
          </a:p>
          <a:p>
            <a:pPr algn="l"/>
            <a:endParaRPr lang="en-IN" b="0" i="0" dirty="0">
              <a:solidFill>
                <a:srgbClr val="000000"/>
              </a:solidFill>
              <a:effectLst/>
              <a:latin typeface="Segoe UI" panose="020B0502040204020203" pitchFamily="34" charset="0"/>
            </a:endParaRPr>
          </a:p>
          <a:p>
            <a:pPr algn="l"/>
            <a:r>
              <a:rPr lang="en-IN" b="0" i="0" dirty="0">
                <a:solidFill>
                  <a:srgbClr val="A52A2A"/>
                </a:solidFill>
                <a:effectLst/>
                <a:latin typeface="Consolas" panose="020B0609020204030204" pitchFamily="49" charset="0"/>
              </a:rPr>
              <a:t>h1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font-size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dirty="0">
                <a:solidFill>
                  <a:srgbClr val="0000CD"/>
                </a:solidFill>
                <a:latin typeface="Consolas" panose="020B0609020204030204" pitchFamily="49" charset="0"/>
              </a:rPr>
              <a:t>3</a:t>
            </a:r>
            <a:r>
              <a:rPr lang="en-IN" b="0" i="0" dirty="0">
                <a:solidFill>
                  <a:srgbClr val="0000CD"/>
                </a:solidFill>
                <a:effectLst/>
                <a:latin typeface="Consolas" panose="020B0609020204030204" pitchFamily="49" charset="0"/>
              </a:rPr>
              <a:t>em</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 </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b="0" i="0" dirty="0">
                <a:solidFill>
                  <a:srgbClr val="A52A2A"/>
                </a:solidFill>
                <a:effectLst/>
                <a:latin typeface="Consolas" panose="020B0609020204030204" pitchFamily="49" charset="0"/>
              </a:rPr>
            </a:br>
            <a:br>
              <a:rPr lang="en-IN" b="0" i="0" dirty="0">
                <a:solidFill>
                  <a:srgbClr val="A52A2A"/>
                </a:solidFill>
                <a:effectLst/>
                <a:latin typeface="Consolas" panose="020B0609020204030204" pitchFamily="49" charset="0"/>
              </a:rPr>
            </a:br>
            <a:r>
              <a:rPr lang="en-IN" b="0" i="0" dirty="0">
                <a:solidFill>
                  <a:srgbClr val="A52A2A"/>
                </a:solidFill>
                <a:effectLst/>
                <a:latin typeface="Consolas" panose="020B0609020204030204" pitchFamily="49" charset="0"/>
              </a:rPr>
              <a:t>h2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font-size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1.875em</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b="0" i="0" dirty="0">
                <a:solidFill>
                  <a:srgbClr val="A52A2A"/>
                </a:solidFill>
                <a:effectLst/>
                <a:latin typeface="Consolas" panose="020B0609020204030204" pitchFamily="49" charset="0"/>
              </a:rPr>
            </a:br>
            <a:br>
              <a:rPr lang="en-IN" b="0" i="0" dirty="0">
                <a:solidFill>
                  <a:srgbClr val="A52A2A"/>
                </a:solidFill>
                <a:effectLst/>
                <a:latin typeface="Consolas" panose="020B0609020204030204" pitchFamily="49" charset="0"/>
              </a:rPr>
            </a:br>
            <a:r>
              <a:rPr lang="en-IN" b="0" i="0" dirty="0">
                <a:solidFill>
                  <a:srgbClr val="A52A2A"/>
                </a:solidFill>
                <a:effectLst/>
                <a:latin typeface="Consolas" panose="020B0609020204030204" pitchFamily="49" charset="0"/>
              </a:rPr>
              <a:t>p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font-size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0.875em</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b="0" i="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213276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295400"/>
            <a:ext cx="7848600" cy="3831818"/>
          </a:xfrm>
          <a:prstGeom prst="rect">
            <a:avLst/>
          </a:prstGeom>
        </p:spPr>
        <p:txBody>
          <a:bodyPr wrap="square">
            <a:spAutoFit/>
          </a:bodyPr>
          <a:lstStyle/>
          <a:p>
            <a:pPr algn="just">
              <a:lnSpc>
                <a:spcPct val="150000"/>
              </a:lnSpc>
            </a:pPr>
            <a:r>
              <a:rPr lang="en-IN" dirty="0">
                <a:latin typeface="Arial" panose="020B0604020202020204" pitchFamily="34" charset="0"/>
                <a:cs typeface="Arial" panose="020B0604020202020204" pitchFamily="34" charset="0"/>
              </a:rPr>
              <a:t>CSS can be used for very basic document text styling .</a:t>
            </a:r>
          </a:p>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for example, for changing the color and size of headings and links.</a:t>
            </a:r>
          </a:p>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dirty="0">
                <a:latin typeface="Arial" panose="020B0604020202020204" pitchFamily="34" charset="0"/>
                <a:cs typeface="Arial" panose="020B0604020202020204" pitchFamily="34" charset="0"/>
              </a:rPr>
              <a:t> It can be used to create a layout .</a:t>
            </a:r>
          </a:p>
          <a:p>
            <a:pPr algn="just">
              <a:lnSpc>
                <a:spcPct val="150000"/>
              </a:lnSpc>
            </a:pPr>
            <a:r>
              <a:rPr lang="en-IN" b="1" dirty="0">
                <a:latin typeface="Arial" panose="020B0604020202020204" pitchFamily="34" charset="0"/>
                <a:cs typeface="Arial" panose="020B0604020202020204" pitchFamily="34" charset="0"/>
              </a:rPr>
              <a:t>for example, turning a single column of text into a layout with a main content area and a sidebar for related information.</a:t>
            </a:r>
          </a:p>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dirty="0">
                <a:latin typeface="Arial" panose="020B0604020202020204" pitchFamily="34" charset="0"/>
                <a:cs typeface="Arial" panose="020B0604020202020204" pitchFamily="34" charset="0"/>
              </a:rPr>
              <a:t> It can even be used for effects such as animation. </a:t>
            </a:r>
          </a:p>
        </p:txBody>
      </p:sp>
    </p:spTree>
    <p:extLst>
      <p:ext uri="{BB962C8B-B14F-4D97-AF65-F5344CB8AC3E}">
        <p14:creationId xmlns:p14="http://schemas.microsoft.com/office/powerpoint/2010/main" val="953285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E4C777-C544-0516-4E81-FB2EE19B7188}"/>
              </a:ext>
            </a:extLst>
          </p:cNvPr>
          <p:cNvSpPr txBox="1"/>
          <p:nvPr/>
        </p:nvSpPr>
        <p:spPr>
          <a:xfrm>
            <a:off x="304800" y="228600"/>
            <a:ext cx="8153400" cy="5355312"/>
          </a:xfrm>
          <a:prstGeom prst="rect">
            <a:avLst/>
          </a:prstGeom>
          <a:noFill/>
        </p:spPr>
        <p:txBody>
          <a:bodyPr wrap="square">
            <a:spAutoFit/>
          </a:bodyPr>
          <a:lstStyle/>
          <a:p>
            <a:pPr algn="l"/>
            <a:r>
              <a:rPr lang="en-US" b="1" i="0" u="sng" dirty="0">
                <a:solidFill>
                  <a:srgbClr val="000000"/>
                </a:solidFill>
                <a:effectLst/>
                <a:latin typeface="Segoe UI" panose="020B0502040204020203" pitchFamily="34" charset="0"/>
              </a:rPr>
              <a:t>Use a Combination of Percent and Em</a:t>
            </a:r>
          </a:p>
          <a:p>
            <a:pPr algn="l"/>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Verdana" panose="020B0604030504040204" pitchFamily="34" charset="0"/>
              </a:rPr>
              <a:t>The solution that works in all browsers, is to set a default font-size in percent for the &lt;body&gt; element:</a:t>
            </a:r>
          </a:p>
          <a:p>
            <a:pPr algn="l"/>
            <a:endParaRPr lang="en-US" dirty="0">
              <a:solidFill>
                <a:srgbClr val="000000"/>
              </a:solidFill>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r>
              <a:rPr lang="en-US" b="0" i="0" u="sng" dirty="0">
                <a:solidFill>
                  <a:srgbClr val="000000"/>
                </a:solidFill>
                <a:effectLst/>
                <a:latin typeface="Segoe UI" panose="020B0502040204020203" pitchFamily="34" charset="0"/>
              </a:rPr>
              <a:t>Example</a:t>
            </a:r>
          </a:p>
          <a:p>
            <a:pPr algn="l"/>
            <a:endParaRPr lang="en-US" b="0" i="0" u="sng" dirty="0">
              <a:solidFill>
                <a:srgbClr val="000000"/>
              </a:solidFill>
              <a:effectLst/>
              <a:latin typeface="Segoe UI" panose="020B0502040204020203" pitchFamily="34" charset="0"/>
            </a:endParaRPr>
          </a:p>
          <a:p>
            <a:pPr algn="l"/>
            <a:endParaRPr lang="en-US" b="0" i="0" dirty="0">
              <a:solidFill>
                <a:srgbClr val="000000"/>
              </a:solidFill>
              <a:effectLst/>
              <a:latin typeface="Segoe UI" panose="020B0502040204020203" pitchFamily="34" charset="0"/>
            </a:endParaRPr>
          </a:p>
          <a:p>
            <a:pPr algn="l"/>
            <a:r>
              <a:rPr lang="en-US" b="0" i="0" dirty="0">
                <a:solidFill>
                  <a:srgbClr val="A52A2A"/>
                </a:solidFill>
                <a:effectLst/>
                <a:latin typeface="Consolas" panose="020B0609020204030204" pitchFamily="49" charset="0"/>
              </a:rPr>
              <a:t>body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font-size</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dirty="0">
                <a:solidFill>
                  <a:srgbClr val="0000CD"/>
                </a:solidFill>
                <a:latin typeface="Consolas" panose="020B0609020204030204" pitchFamily="49" charset="0"/>
              </a:rPr>
              <a:t>80</a:t>
            </a:r>
            <a:r>
              <a:rPr lang="en-US" b="0" i="0" dirty="0">
                <a:solidFill>
                  <a:srgbClr val="0000CD"/>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h1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font-size</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dirty="0">
                <a:solidFill>
                  <a:srgbClr val="0000CD"/>
                </a:solidFill>
                <a:latin typeface="Consolas" panose="020B0609020204030204" pitchFamily="49" charset="0"/>
              </a:rPr>
              <a:t>3.5</a:t>
            </a:r>
            <a:r>
              <a:rPr lang="en-US" b="0" i="0" dirty="0">
                <a:solidFill>
                  <a:srgbClr val="0000CD"/>
                </a:solidFill>
                <a:effectLst/>
                <a:latin typeface="Consolas" panose="020B0609020204030204" pitchFamily="49" charset="0"/>
              </a:rPr>
              <a:t>em</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br>
              <a:rPr lang="en-US" b="0" i="0" dirty="0">
                <a:solidFill>
                  <a:srgbClr val="A52A2A"/>
                </a:solidFill>
                <a:effectLst/>
                <a:latin typeface="Consolas" panose="020B0609020204030204" pitchFamily="49" charset="0"/>
              </a:rPr>
            </a:br>
            <a:endParaRPr lang="en-US" b="0" i="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3883038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FD2583-11EF-F345-EF26-7DB578362E53}"/>
              </a:ext>
            </a:extLst>
          </p:cNvPr>
          <p:cNvSpPr>
            <a:spLocks noChangeArrowheads="1"/>
          </p:cNvSpPr>
          <p:nvPr/>
        </p:nvSpPr>
        <p:spPr bwMode="auto">
          <a:xfrm>
            <a:off x="76200" y="205459"/>
            <a:ext cx="8229600" cy="1113085"/>
          </a:xfrm>
          <a:prstGeom prst="rect">
            <a:avLst/>
          </a:prstGeom>
          <a:noFill/>
          <a:ln>
            <a:noFill/>
          </a:ln>
          <a:effec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Responsive Font Size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The text size can be set with a </a:t>
            </a:r>
            <a:r>
              <a:rPr kumimoji="0" lang="en-US" altLang="en-US" sz="1600" b="0" i="0" u="none" strike="noStrike" cap="none" normalizeH="0" baseline="0" dirty="0" err="1">
                <a:ln>
                  <a:noFill/>
                </a:ln>
                <a:solidFill>
                  <a:srgbClr val="DC143C"/>
                </a:solidFill>
                <a:effectLst/>
                <a:latin typeface="Consolas" panose="020B0609020204030204" pitchFamily="49" charset="0"/>
              </a:rPr>
              <a:t>vw</a:t>
            </a:r>
            <a:r>
              <a:rPr kumimoji="0" lang="en-US" altLang="en-US" sz="1600" b="0" i="0" u="none" strike="noStrike" cap="none" normalizeH="0" baseline="0" dirty="0">
                <a:ln>
                  <a:noFill/>
                </a:ln>
                <a:solidFill>
                  <a:srgbClr val="000000"/>
                </a:solidFill>
                <a:effectLst/>
                <a:latin typeface="Verdana" panose="020B0604030504040204" pitchFamily="34" charset="0"/>
              </a:rPr>
              <a:t> unit, which means the "viewport width".</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512DDB99-A5D5-5758-2B69-2ACDA85476F4}"/>
              </a:ext>
            </a:extLst>
          </p:cNvPr>
          <p:cNvSpPr txBox="1"/>
          <p:nvPr/>
        </p:nvSpPr>
        <p:spPr>
          <a:xfrm>
            <a:off x="228600" y="1600200"/>
            <a:ext cx="8153400" cy="2585323"/>
          </a:xfrm>
          <a:prstGeom prst="rect">
            <a:avLst/>
          </a:prstGeom>
          <a:solidFill>
            <a:schemeClr val="tx2">
              <a:lumMod val="60000"/>
              <a:lumOff val="40000"/>
            </a:schemeClr>
          </a:solidFill>
        </p:spPr>
        <p:txBody>
          <a:bodyPr wrap="square">
            <a:spAutoFit/>
          </a:bodyPr>
          <a:lstStyle/>
          <a:p>
            <a:pPr algn="l"/>
            <a:r>
              <a:rPr lang="en-US" b="0" i="0" dirty="0">
                <a:solidFill>
                  <a:srgbClr val="000000"/>
                </a:solidFill>
                <a:effectLst/>
                <a:latin typeface="Segoe UI" panose="020B0502040204020203" pitchFamily="34" charset="0"/>
              </a:rPr>
              <a:t>Example</a:t>
            </a:r>
          </a:p>
          <a:p>
            <a:pPr algn="l"/>
            <a:r>
              <a:rPr lang="en-US" dirty="0">
                <a:solidFill>
                  <a:srgbClr val="000000"/>
                </a:solidFill>
                <a:latin typeface="Segoe UI" panose="020B0502040204020203" pitchFamily="34" charset="0"/>
              </a:rPr>
              <a:t>body{</a:t>
            </a:r>
          </a:p>
          <a:p>
            <a:pPr algn="l"/>
            <a:r>
              <a:rPr lang="en-US" b="0" i="0" dirty="0">
                <a:solidFill>
                  <a:srgbClr val="000000"/>
                </a:solidFill>
                <a:effectLst/>
                <a:latin typeface="Segoe UI" panose="020B0502040204020203" pitchFamily="34" charset="0"/>
              </a:rPr>
              <a:t>&lt;h1&gt;welcome to kgisl&lt;h1&gt;</a:t>
            </a:r>
          </a:p>
          <a:p>
            <a:pPr algn="l"/>
            <a:r>
              <a:rPr lang="en-US" dirty="0">
                <a:solidFill>
                  <a:srgbClr val="000000"/>
                </a:solidFill>
                <a:latin typeface="Segoe UI" panose="020B0502040204020203" pitchFamily="34" charset="0"/>
              </a:rPr>
              <a:t>}</a:t>
            </a:r>
          </a:p>
          <a:p>
            <a:pPr algn="l"/>
            <a:endParaRPr lang="en-US" b="0" i="0" dirty="0">
              <a:solidFill>
                <a:srgbClr val="000000"/>
              </a:solidFill>
              <a:effectLst/>
              <a:latin typeface="Segoe UI" panose="020B0502040204020203" pitchFamily="34" charset="0"/>
            </a:endParaRPr>
          </a:p>
          <a:p>
            <a:pPr algn="l"/>
            <a:endParaRPr lang="en-US" dirty="0">
              <a:solidFill>
                <a:srgbClr val="000000"/>
              </a:solidFill>
              <a:latin typeface="Segoe UI" panose="020B0502040204020203" pitchFamily="34" charset="0"/>
            </a:endParaRPr>
          </a:p>
          <a:p>
            <a:pPr algn="l"/>
            <a:r>
              <a:rPr lang="en-US" dirty="0">
                <a:solidFill>
                  <a:srgbClr val="000000"/>
                </a:solidFill>
                <a:latin typeface="Segoe UI" panose="020B0502040204020203" pitchFamily="34" charset="0"/>
              </a:rPr>
              <a:t>h1{</a:t>
            </a:r>
          </a:p>
          <a:p>
            <a:pPr algn="l"/>
            <a:r>
              <a:rPr lang="en-US" b="0" i="0" dirty="0">
                <a:solidFill>
                  <a:srgbClr val="000000"/>
                </a:solidFill>
                <a:effectLst/>
                <a:latin typeface="Segoe UI" panose="020B0502040204020203" pitchFamily="34" charset="0"/>
              </a:rPr>
              <a:t>font-size:9vw</a:t>
            </a:r>
          </a:p>
          <a:p>
            <a:pPr algn="l"/>
            <a:r>
              <a:rPr lang="en-US" dirty="0">
                <a:solidFill>
                  <a:srgbClr val="000000"/>
                </a:solidFill>
                <a:latin typeface="Segoe UI" panose="020B0502040204020203" pitchFamily="34" charset="0"/>
              </a:rPr>
              <a:t>}</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619347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0D5469-00EB-61AF-E12C-43BB3D0A5B61}"/>
              </a:ext>
            </a:extLst>
          </p:cNvPr>
          <p:cNvSpPr txBox="1"/>
          <p:nvPr/>
        </p:nvSpPr>
        <p:spPr>
          <a:xfrm>
            <a:off x="381000" y="381000"/>
            <a:ext cx="6172200" cy="4842351"/>
          </a:xfrm>
          <a:prstGeom prst="rect">
            <a:avLst/>
          </a:prstGeom>
          <a:noFill/>
        </p:spPr>
        <p:txBody>
          <a:bodyPr wrap="square">
            <a:spAutoFit/>
          </a:bodyPr>
          <a:lstStyle/>
          <a:p>
            <a:pPr algn="l"/>
            <a:r>
              <a:rPr lang="en-IN" sz="2400" b="1" i="0" dirty="0">
                <a:solidFill>
                  <a:srgbClr val="202124"/>
                </a:solidFill>
                <a:effectLst/>
                <a:latin typeface="Google Sans"/>
              </a:rPr>
              <a:t>Set Font Size Using Keywords</a:t>
            </a:r>
          </a:p>
          <a:p>
            <a:pPr algn="l"/>
            <a:endParaRPr lang="en-IN" b="0" i="0" dirty="0">
              <a:solidFill>
                <a:srgbClr val="202124"/>
              </a:solidFill>
              <a:effectLst/>
              <a:latin typeface="Google Sans"/>
            </a:endParaRPr>
          </a:p>
          <a:p>
            <a:pPr algn="l">
              <a:lnSpc>
                <a:spcPct val="150000"/>
              </a:lnSpc>
              <a:buFont typeface="Arial" panose="020B0604020202020204" pitchFamily="34" charset="0"/>
              <a:buChar char="•"/>
            </a:pPr>
            <a:r>
              <a:rPr lang="en-IN" b="0" i="0" dirty="0">
                <a:solidFill>
                  <a:srgbClr val="202124"/>
                </a:solidFill>
                <a:effectLst/>
                <a:latin typeface="arial" panose="020B0604020202020204" pitchFamily="34" charset="0"/>
              </a:rPr>
              <a:t>xx-small (9px)</a:t>
            </a:r>
          </a:p>
          <a:p>
            <a:pPr algn="l">
              <a:lnSpc>
                <a:spcPct val="150000"/>
              </a:lnSpc>
              <a:buFont typeface="Arial" panose="020B0604020202020204" pitchFamily="34" charset="0"/>
              <a:buChar char="•"/>
            </a:pPr>
            <a:r>
              <a:rPr lang="en-IN" b="0" i="0" dirty="0">
                <a:solidFill>
                  <a:srgbClr val="202124"/>
                </a:solidFill>
                <a:effectLst/>
                <a:latin typeface="arial" panose="020B0604020202020204" pitchFamily="34" charset="0"/>
              </a:rPr>
              <a:t>x-small (10px)</a:t>
            </a:r>
          </a:p>
          <a:p>
            <a:pPr algn="l">
              <a:lnSpc>
                <a:spcPct val="150000"/>
              </a:lnSpc>
              <a:buFont typeface="Arial" panose="020B0604020202020204" pitchFamily="34" charset="0"/>
              <a:buChar char="•"/>
            </a:pPr>
            <a:r>
              <a:rPr lang="en-IN" b="0" i="0" dirty="0">
                <a:solidFill>
                  <a:srgbClr val="202124"/>
                </a:solidFill>
                <a:effectLst/>
                <a:latin typeface="arial" panose="020B0604020202020204" pitchFamily="34" charset="0"/>
              </a:rPr>
              <a:t>small (13px)</a:t>
            </a:r>
          </a:p>
          <a:p>
            <a:pPr algn="l">
              <a:lnSpc>
                <a:spcPct val="150000"/>
              </a:lnSpc>
              <a:buFont typeface="Arial" panose="020B0604020202020204" pitchFamily="34" charset="0"/>
              <a:buChar char="•"/>
            </a:pPr>
            <a:r>
              <a:rPr lang="en-IN" b="0" i="0" dirty="0">
                <a:solidFill>
                  <a:srgbClr val="202124"/>
                </a:solidFill>
                <a:effectLst/>
                <a:latin typeface="arial" panose="020B0604020202020204" pitchFamily="34" charset="0"/>
              </a:rPr>
              <a:t>medium (16px)</a:t>
            </a:r>
          </a:p>
          <a:p>
            <a:pPr algn="l">
              <a:lnSpc>
                <a:spcPct val="150000"/>
              </a:lnSpc>
              <a:buFont typeface="Arial" panose="020B0604020202020204" pitchFamily="34" charset="0"/>
              <a:buChar char="•"/>
            </a:pPr>
            <a:r>
              <a:rPr lang="en-IN" b="0" i="0" dirty="0">
                <a:solidFill>
                  <a:srgbClr val="202124"/>
                </a:solidFill>
                <a:effectLst/>
                <a:latin typeface="arial" panose="020B0604020202020204" pitchFamily="34" charset="0"/>
              </a:rPr>
              <a:t>large (18px)</a:t>
            </a:r>
          </a:p>
          <a:p>
            <a:pPr algn="l">
              <a:lnSpc>
                <a:spcPct val="150000"/>
              </a:lnSpc>
              <a:buFont typeface="Arial" panose="020B0604020202020204" pitchFamily="34" charset="0"/>
              <a:buChar char="•"/>
            </a:pPr>
            <a:r>
              <a:rPr lang="en-IN" b="0" i="0" dirty="0">
                <a:solidFill>
                  <a:srgbClr val="202124"/>
                </a:solidFill>
                <a:effectLst/>
                <a:latin typeface="arial" panose="020B0604020202020204" pitchFamily="34" charset="0"/>
              </a:rPr>
              <a:t>x-large (24px)</a:t>
            </a:r>
          </a:p>
          <a:p>
            <a:pPr algn="l">
              <a:lnSpc>
                <a:spcPct val="150000"/>
              </a:lnSpc>
              <a:buFont typeface="Arial" panose="020B0604020202020204" pitchFamily="34" charset="0"/>
              <a:buChar char="•"/>
            </a:pPr>
            <a:r>
              <a:rPr lang="en-IN" b="0" i="0" dirty="0">
                <a:solidFill>
                  <a:srgbClr val="202124"/>
                </a:solidFill>
                <a:effectLst/>
                <a:latin typeface="arial" panose="020B0604020202020204" pitchFamily="34" charset="0"/>
              </a:rPr>
              <a:t>xx-large (32px)</a:t>
            </a:r>
          </a:p>
          <a:p>
            <a:pPr algn="l">
              <a:lnSpc>
                <a:spcPct val="150000"/>
              </a:lnSpc>
              <a:buFont typeface="Arial" panose="020B0604020202020204" pitchFamily="34" charset="0"/>
              <a:buChar char="•"/>
            </a:pPr>
            <a:r>
              <a:rPr lang="en-IN" dirty="0">
                <a:solidFill>
                  <a:srgbClr val="202124"/>
                </a:solidFill>
                <a:latin typeface="arial" panose="020B0604020202020204" pitchFamily="34" charset="0"/>
              </a:rPr>
              <a:t>Smaller</a:t>
            </a:r>
          </a:p>
          <a:p>
            <a:pPr algn="l">
              <a:lnSpc>
                <a:spcPct val="150000"/>
              </a:lnSpc>
              <a:buFont typeface="Arial" panose="020B0604020202020204" pitchFamily="34" charset="0"/>
              <a:buChar char="•"/>
            </a:pPr>
            <a:r>
              <a:rPr lang="en-IN" b="0" i="0" dirty="0">
                <a:solidFill>
                  <a:srgbClr val="202124"/>
                </a:solidFill>
                <a:effectLst/>
                <a:latin typeface="arial" panose="020B0604020202020204" pitchFamily="34" charset="0"/>
              </a:rPr>
              <a:t>Larger</a:t>
            </a:r>
          </a:p>
          <a:p>
            <a:pPr algn="l">
              <a:lnSpc>
                <a:spcPct val="150000"/>
              </a:lnSpc>
              <a:buFont typeface="Arial" panose="020B0604020202020204" pitchFamily="34" charset="0"/>
              <a:buChar char="•"/>
            </a:pPr>
            <a:r>
              <a:rPr lang="en-IN" dirty="0">
                <a:solidFill>
                  <a:srgbClr val="202124"/>
                </a:solidFill>
                <a:latin typeface="arial" panose="020B0604020202020204" pitchFamily="34" charset="0"/>
              </a:rPr>
              <a:t>Inherit</a:t>
            </a:r>
          </a:p>
        </p:txBody>
      </p:sp>
    </p:spTree>
    <p:extLst>
      <p:ext uri="{BB962C8B-B14F-4D97-AF65-F5344CB8AC3E}">
        <p14:creationId xmlns:p14="http://schemas.microsoft.com/office/powerpoint/2010/main" val="923604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2D9914-07E6-2C3F-8313-A947373A652A}"/>
              </a:ext>
            </a:extLst>
          </p:cNvPr>
          <p:cNvSpPr txBox="1"/>
          <p:nvPr/>
        </p:nvSpPr>
        <p:spPr>
          <a:xfrm>
            <a:off x="304800" y="533400"/>
            <a:ext cx="4572000" cy="467629"/>
          </a:xfrm>
          <a:prstGeom prst="rect">
            <a:avLst/>
          </a:prstGeom>
          <a:noFill/>
        </p:spPr>
        <p:txBody>
          <a:bodyPr wrap="square">
            <a:spAutoFit/>
          </a:bodyPr>
          <a:lstStyle/>
          <a:p>
            <a:pPr>
              <a:lnSpc>
                <a:spcPct val="107000"/>
              </a:lnSpc>
              <a:spcBef>
                <a:spcPts val="375"/>
              </a:spcBef>
              <a:spcAft>
                <a:spcPts val="375"/>
              </a:spcAft>
            </a:pPr>
            <a:r>
              <a:rPr lang="en-IN" sz="2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Font-Style</a:t>
            </a:r>
            <a:endParaRPr lang="en-IN" sz="2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C98B113-C879-3D25-8C2E-DD795525B053}"/>
              </a:ext>
            </a:extLst>
          </p:cNvPr>
          <p:cNvSpPr>
            <a:spLocks noChangeArrowheads="1"/>
          </p:cNvSpPr>
          <p:nvPr/>
        </p:nvSpPr>
        <p:spPr bwMode="auto">
          <a:xfrm>
            <a:off x="381000" y="1500917"/>
            <a:ext cx="7696200" cy="400061"/>
          </a:xfrm>
          <a:prstGeom prst="rect">
            <a:avLst/>
          </a:prstGeom>
          <a:solidFill>
            <a:schemeClr val="tx2">
              <a:lumMod val="60000"/>
              <a:lumOff val="40000"/>
            </a:schemeClr>
          </a:solidFill>
          <a:ln>
            <a:noFill/>
          </a:ln>
          <a:effectLst/>
        </p:spPr>
        <p:txBody>
          <a:bodyPr vert="horz" wrap="square" lIns="91440" tIns="76176"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92672"/>
                </a:solidFill>
                <a:effectLst/>
                <a:latin typeface="Consolas" panose="020B0609020204030204" pitchFamily="49" charset="0"/>
                <a:ea typeface="Times New Roman" panose="02020603050405020304" pitchFamily="18" charset="0"/>
                <a:cs typeface="Courier New" panose="02070309020205020404" pitchFamily="49" charset="0"/>
              </a:rPr>
              <a:t>font-style</a:t>
            </a:r>
            <a:r>
              <a:rPr kumimoji="0" lang="en-US" altLang="en-US" sz="1600" b="0" i="0" u="none" strike="noStrike" cap="none" normalizeH="0" baseline="0" dirty="0">
                <a:ln>
                  <a:noFill/>
                </a:ln>
                <a:solidFill>
                  <a:srgbClr val="F8F8F2"/>
                </a:solidFill>
                <a:effectLst/>
                <a:latin typeface="Consolas" panose="020B0609020204030204" pitchFamily="49" charset="0"/>
                <a:ea typeface="Times New Roman" panose="02020603050405020304" pitchFamily="18" charset="0"/>
                <a:cs typeface="Courier New" panose="02070309020205020404" pitchFamily="49" charset="0"/>
              </a:rPr>
              <a:t>: normal;</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D232C3E6-211A-7AB1-AD5D-F3A65295AC20}"/>
              </a:ext>
            </a:extLst>
          </p:cNvPr>
          <p:cNvGraphicFramePr>
            <a:graphicFrameLocks noGrp="1"/>
          </p:cNvGraphicFramePr>
          <p:nvPr>
            <p:extLst>
              <p:ext uri="{D42A27DB-BD31-4B8C-83A1-F6EECF244321}">
                <p14:modId xmlns:p14="http://schemas.microsoft.com/office/powerpoint/2010/main" val="1148189518"/>
              </p:ext>
            </p:extLst>
          </p:nvPr>
        </p:nvGraphicFramePr>
        <p:xfrm>
          <a:off x="304800" y="4031203"/>
          <a:ext cx="7420585" cy="2651760"/>
        </p:xfrm>
        <a:graphic>
          <a:graphicData uri="http://schemas.openxmlformats.org/drawingml/2006/table">
            <a:tbl>
              <a:tblPr/>
              <a:tblGrid>
                <a:gridCol w="1820946">
                  <a:extLst>
                    <a:ext uri="{9D8B030D-6E8A-4147-A177-3AD203B41FA5}">
                      <a16:colId xmlns:a16="http://schemas.microsoft.com/office/drawing/2014/main" val="3535208358"/>
                    </a:ext>
                  </a:extLst>
                </a:gridCol>
                <a:gridCol w="5599639">
                  <a:extLst>
                    <a:ext uri="{9D8B030D-6E8A-4147-A177-3AD203B41FA5}">
                      <a16:colId xmlns:a16="http://schemas.microsoft.com/office/drawing/2014/main" val="3823994742"/>
                    </a:ext>
                  </a:extLst>
                </a:gridCol>
              </a:tblGrid>
              <a:tr h="0">
                <a:tc>
                  <a:txBody>
                    <a:bodyPr/>
                    <a:lstStyle/>
                    <a:p>
                      <a:pPr algn="l" fontAlgn="t"/>
                      <a:r>
                        <a:rPr lang="en-IN">
                          <a:effectLst/>
                        </a:rPr>
                        <a:t>Value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50502671"/>
                  </a:ext>
                </a:extLst>
              </a:tr>
              <a:tr h="0">
                <a:tc>
                  <a:txBody>
                    <a:bodyPr/>
                    <a:lstStyle/>
                    <a:p>
                      <a:pPr algn="l" fontAlgn="t"/>
                      <a:r>
                        <a:rPr lang="en-IN">
                          <a:effectLst/>
                        </a:rPr>
                        <a:t>normal</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The browser displays a normal font style. This is default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294330183"/>
                  </a:ext>
                </a:extLst>
              </a:tr>
              <a:tr h="0">
                <a:tc>
                  <a:txBody>
                    <a:bodyPr/>
                    <a:lstStyle/>
                    <a:p>
                      <a:pPr algn="l" fontAlgn="t"/>
                      <a:r>
                        <a:rPr lang="en-IN">
                          <a:effectLst/>
                        </a:rPr>
                        <a:t>italic</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The browser displays an italic font style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64189486"/>
                  </a:ext>
                </a:extLst>
              </a:tr>
              <a:tr h="0">
                <a:tc>
                  <a:txBody>
                    <a:bodyPr/>
                    <a:lstStyle/>
                    <a:p>
                      <a:pPr algn="l" fontAlgn="t"/>
                      <a:r>
                        <a:rPr lang="en-IN">
                          <a:effectLst/>
                        </a:rPr>
                        <a:t>oblique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dirty="0">
                          <a:effectLst/>
                        </a:rPr>
                        <a:t>The browser displays an oblique font style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41845078"/>
                  </a:ext>
                </a:extLst>
              </a:tr>
              <a:tr h="0">
                <a:tc>
                  <a:txBody>
                    <a:bodyPr/>
                    <a:lstStyle/>
                    <a:p>
                      <a:pPr algn="l" fontAlgn="t"/>
                      <a:r>
                        <a:rPr lang="en-IN">
                          <a:effectLst/>
                        </a:rPr>
                        <a:t>initial</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Sets this property to its default value. </a:t>
                      </a:r>
                      <a:r>
                        <a:rPr lang="en-US">
                          <a:effectLst/>
                          <a:hlinkClick r:id="rId2"/>
                        </a:rPr>
                        <a:t>Read about </a:t>
                      </a:r>
                      <a:r>
                        <a:rPr lang="en-US" i="1">
                          <a:effectLst/>
                          <a:hlinkClick r:id="rId2"/>
                        </a:rPr>
                        <a:t>initial</a:t>
                      </a:r>
                      <a:endParaRPr lang="en-US">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98234657"/>
                  </a:ext>
                </a:extLst>
              </a:tr>
              <a:tr h="0">
                <a:tc>
                  <a:txBody>
                    <a:bodyPr/>
                    <a:lstStyle/>
                    <a:p>
                      <a:pPr algn="l" fontAlgn="t"/>
                      <a:r>
                        <a:rPr lang="en-IN">
                          <a:effectLst/>
                        </a:rPr>
                        <a:t>inherit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Inherits this property from its parent element. </a:t>
                      </a:r>
                      <a:r>
                        <a:rPr lang="en-US" dirty="0">
                          <a:effectLst/>
                          <a:hlinkClick r:id="rId3"/>
                        </a:rPr>
                        <a:t>Read about </a:t>
                      </a:r>
                      <a:r>
                        <a:rPr lang="en-US" i="1" dirty="0">
                          <a:effectLst/>
                          <a:hlinkClick r:id="rId3"/>
                        </a:rPr>
                        <a:t>inherit</a:t>
                      </a:r>
                      <a:endParaRPr lang="en-US"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715996516"/>
                  </a:ext>
                </a:extLst>
              </a:tr>
            </a:tbl>
          </a:graphicData>
        </a:graphic>
      </p:graphicFrame>
      <p:sp>
        <p:nvSpPr>
          <p:cNvPr id="6" name="Rectangle 1">
            <a:extLst>
              <a:ext uri="{FF2B5EF4-FFF2-40B4-BE49-F238E27FC236}">
                <a16:creationId xmlns:a16="http://schemas.microsoft.com/office/drawing/2014/main" id="{6793BC44-E837-5D73-A004-31B91B4D883C}"/>
              </a:ext>
            </a:extLst>
          </p:cNvPr>
          <p:cNvSpPr>
            <a:spLocks noChangeArrowheads="1"/>
          </p:cNvSpPr>
          <p:nvPr/>
        </p:nvSpPr>
        <p:spPr bwMode="auto">
          <a:xfrm>
            <a:off x="355600" y="2193940"/>
            <a:ext cx="7696200" cy="400061"/>
          </a:xfrm>
          <a:prstGeom prst="rect">
            <a:avLst/>
          </a:prstGeom>
          <a:solidFill>
            <a:schemeClr val="tx2">
              <a:lumMod val="60000"/>
              <a:lumOff val="40000"/>
            </a:schemeClr>
          </a:solidFill>
          <a:ln>
            <a:noFill/>
          </a:ln>
          <a:effectLst/>
        </p:spPr>
        <p:txBody>
          <a:bodyPr vert="horz" wrap="square" lIns="91440" tIns="76176"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92672"/>
                </a:solidFill>
                <a:effectLst/>
                <a:latin typeface="Consolas" panose="020B0609020204030204" pitchFamily="49" charset="0"/>
                <a:ea typeface="Times New Roman" panose="02020603050405020304" pitchFamily="18" charset="0"/>
                <a:cs typeface="Courier New" panose="02070309020205020404" pitchFamily="49" charset="0"/>
              </a:rPr>
              <a:t>font-style</a:t>
            </a:r>
            <a:r>
              <a:rPr kumimoji="0" lang="en-US" altLang="en-US" sz="1600" b="0" i="0" u="none" strike="noStrike" cap="none" normalizeH="0" baseline="0" dirty="0">
                <a:ln>
                  <a:noFill/>
                </a:ln>
                <a:solidFill>
                  <a:srgbClr val="F8F8F2"/>
                </a:solidFill>
                <a:effectLst/>
                <a:latin typeface="Consolas" panose="020B0609020204030204" pitchFamily="49" charset="0"/>
                <a:ea typeface="Times New Roman" panose="02020603050405020304" pitchFamily="18" charset="0"/>
                <a:cs typeface="Courier New" panose="02070309020205020404" pitchFamily="49" charset="0"/>
              </a:rPr>
              <a:t>: italic;</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9429FB76-5498-76FC-315F-B12A9702A11E}"/>
              </a:ext>
            </a:extLst>
          </p:cNvPr>
          <p:cNvSpPr>
            <a:spLocks noChangeArrowheads="1"/>
          </p:cNvSpPr>
          <p:nvPr/>
        </p:nvSpPr>
        <p:spPr bwMode="auto">
          <a:xfrm>
            <a:off x="361462" y="2836341"/>
            <a:ext cx="7696200" cy="400061"/>
          </a:xfrm>
          <a:prstGeom prst="rect">
            <a:avLst/>
          </a:prstGeom>
          <a:solidFill>
            <a:schemeClr val="tx2">
              <a:lumMod val="60000"/>
              <a:lumOff val="40000"/>
            </a:schemeClr>
          </a:solidFill>
          <a:ln>
            <a:noFill/>
          </a:ln>
          <a:effectLst/>
        </p:spPr>
        <p:txBody>
          <a:bodyPr vert="horz" wrap="square" lIns="91440" tIns="76176"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92672"/>
                </a:solidFill>
                <a:effectLst/>
                <a:latin typeface="Consolas" panose="020B0609020204030204" pitchFamily="49" charset="0"/>
                <a:ea typeface="Times New Roman" panose="02020603050405020304" pitchFamily="18" charset="0"/>
                <a:cs typeface="Courier New" panose="02070309020205020404" pitchFamily="49" charset="0"/>
              </a:rPr>
              <a:t>font-style</a:t>
            </a:r>
            <a:r>
              <a:rPr kumimoji="0" lang="en-US" altLang="en-US" sz="1600" b="0" i="0" u="none" strike="noStrike" cap="none" normalizeH="0" baseline="0" dirty="0">
                <a:ln>
                  <a:noFill/>
                </a:ln>
                <a:solidFill>
                  <a:srgbClr val="F8F8F2"/>
                </a:solidFill>
                <a:effectLst/>
                <a:latin typeface="Consolas" panose="020B0609020204030204" pitchFamily="49" charset="0"/>
                <a:ea typeface="Times New Roman" panose="02020603050405020304" pitchFamily="18" charset="0"/>
                <a:cs typeface="Courier New" panose="02070309020205020404" pitchFamily="49" charset="0"/>
              </a:rPr>
              <a:t>: oblique;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BC15A63B-30BC-7030-539E-CE493556B294}"/>
              </a:ext>
            </a:extLst>
          </p:cNvPr>
          <p:cNvSpPr>
            <a:spLocks noChangeArrowheads="1"/>
          </p:cNvSpPr>
          <p:nvPr/>
        </p:nvSpPr>
        <p:spPr bwMode="auto">
          <a:xfrm>
            <a:off x="355600" y="3429000"/>
            <a:ext cx="7696200" cy="400061"/>
          </a:xfrm>
          <a:prstGeom prst="rect">
            <a:avLst/>
          </a:prstGeom>
          <a:solidFill>
            <a:schemeClr val="tx2">
              <a:lumMod val="60000"/>
              <a:lumOff val="40000"/>
            </a:schemeClr>
          </a:solidFill>
          <a:ln>
            <a:noFill/>
          </a:ln>
          <a:effectLst/>
        </p:spPr>
        <p:txBody>
          <a:bodyPr vert="horz" wrap="square" lIns="91440" tIns="76176"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92672"/>
                </a:solidFill>
                <a:effectLst/>
                <a:latin typeface="Consolas" panose="020B0609020204030204" pitchFamily="49" charset="0"/>
                <a:ea typeface="Times New Roman" panose="02020603050405020304" pitchFamily="18" charset="0"/>
                <a:cs typeface="Courier New" panose="02070309020205020404" pitchFamily="49" charset="0"/>
              </a:rPr>
              <a:t>font-style</a:t>
            </a:r>
            <a:r>
              <a:rPr kumimoji="0" lang="en-US" altLang="en-US" sz="1600" b="0" i="0" u="none" strike="noStrike" cap="none" normalizeH="0" baseline="0" dirty="0">
                <a:ln>
                  <a:noFill/>
                </a:ln>
                <a:solidFill>
                  <a:srgbClr val="F8F8F2"/>
                </a:solidFill>
                <a:effectLst/>
                <a:latin typeface="Consolas" panose="020B0609020204030204" pitchFamily="49" charset="0"/>
                <a:ea typeface="Times New Roman" panose="02020603050405020304" pitchFamily="18" charset="0"/>
                <a:cs typeface="Courier New" panose="02070309020205020404" pitchFamily="49" charset="0"/>
              </a:rPr>
              <a:t>: inherit;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3354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A2B3BE-D419-283D-C18E-823ACE9D82BD}"/>
              </a:ext>
            </a:extLst>
          </p:cNvPr>
          <p:cNvSpPr txBox="1"/>
          <p:nvPr/>
        </p:nvSpPr>
        <p:spPr>
          <a:xfrm>
            <a:off x="304800" y="533400"/>
            <a:ext cx="4572000" cy="467629"/>
          </a:xfrm>
          <a:prstGeom prst="rect">
            <a:avLst/>
          </a:prstGeom>
          <a:noFill/>
        </p:spPr>
        <p:txBody>
          <a:bodyPr wrap="square">
            <a:spAutoFit/>
          </a:bodyPr>
          <a:lstStyle/>
          <a:p>
            <a:pPr>
              <a:lnSpc>
                <a:spcPct val="107000"/>
              </a:lnSpc>
              <a:spcBef>
                <a:spcPts val="375"/>
              </a:spcBef>
              <a:spcAft>
                <a:spcPts val="375"/>
              </a:spcAft>
            </a:pPr>
            <a:r>
              <a:rPr lang="en-IN" sz="2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Font-Variant</a:t>
            </a:r>
            <a:endParaRPr lang="en-IN" sz="2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D49246B7-E302-FFCA-405D-3A92D509EA3D}"/>
              </a:ext>
            </a:extLst>
          </p:cNvPr>
          <p:cNvSpPr>
            <a:spLocks noChangeArrowheads="1"/>
          </p:cNvSpPr>
          <p:nvPr/>
        </p:nvSpPr>
        <p:spPr bwMode="auto">
          <a:xfrm>
            <a:off x="381000" y="1500917"/>
            <a:ext cx="6400800" cy="400061"/>
          </a:xfrm>
          <a:prstGeom prst="rect">
            <a:avLst/>
          </a:prstGeom>
          <a:solidFill>
            <a:schemeClr val="tx2">
              <a:lumMod val="60000"/>
              <a:lumOff val="40000"/>
            </a:schemeClr>
          </a:solidFill>
          <a:ln>
            <a:noFill/>
          </a:ln>
          <a:effectLst/>
        </p:spPr>
        <p:txBody>
          <a:bodyPr vert="horz" wrap="square" lIns="91440" tIns="76176"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92672"/>
                </a:solidFill>
                <a:effectLst/>
                <a:latin typeface="Consolas" panose="020B0609020204030204" pitchFamily="49" charset="0"/>
                <a:ea typeface="Times New Roman" panose="02020603050405020304" pitchFamily="18" charset="0"/>
                <a:cs typeface="Courier New" panose="02070309020205020404" pitchFamily="49" charset="0"/>
              </a:rPr>
              <a:t>font-variant</a:t>
            </a:r>
            <a:r>
              <a:rPr kumimoji="0" lang="en-US" altLang="en-US" sz="1600" b="0" i="0" u="none" strike="noStrike" cap="none" normalizeH="0" baseline="0" dirty="0">
                <a:ln>
                  <a:noFill/>
                </a:ln>
                <a:solidFill>
                  <a:srgbClr val="F8F8F2"/>
                </a:solidFill>
                <a:effectLst/>
                <a:latin typeface="Consolas" panose="020B0609020204030204" pitchFamily="49" charset="0"/>
                <a:ea typeface="Times New Roman" panose="02020603050405020304" pitchFamily="18" charset="0"/>
                <a:cs typeface="Courier New" panose="02070309020205020404" pitchFamily="49" charset="0"/>
              </a:rPr>
              <a:t>: normal;</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7B46181-45F1-642E-8423-519D0C0F49E4}"/>
              </a:ext>
            </a:extLst>
          </p:cNvPr>
          <p:cNvSpPr>
            <a:spLocks noChangeArrowheads="1"/>
          </p:cNvSpPr>
          <p:nvPr/>
        </p:nvSpPr>
        <p:spPr bwMode="auto">
          <a:xfrm>
            <a:off x="381000" y="2200835"/>
            <a:ext cx="6400800" cy="400061"/>
          </a:xfrm>
          <a:prstGeom prst="rect">
            <a:avLst/>
          </a:prstGeom>
          <a:solidFill>
            <a:schemeClr val="tx2">
              <a:lumMod val="60000"/>
              <a:lumOff val="40000"/>
            </a:schemeClr>
          </a:solidFill>
          <a:ln>
            <a:noFill/>
          </a:ln>
          <a:effectLst/>
        </p:spPr>
        <p:txBody>
          <a:bodyPr vert="horz" wrap="square" lIns="91440" tIns="76176"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92672"/>
                </a:solidFill>
                <a:effectLst/>
                <a:latin typeface="Consolas" panose="020B0609020204030204" pitchFamily="49" charset="0"/>
                <a:ea typeface="Times New Roman" panose="02020603050405020304" pitchFamily="18" charset="0"/>
                <a:cs typeface="Courier New" panose="02070309020205020404" pitchFamily="49" charset="0"/>
              </a:rPr>
              <a:t>font-variant</a:t>
            </a:r>
            <a:r>
              <a:rPr kumimoji="0" lang="en-US" altLang="en-US" sz="1600" b="0" i="0" u="none" strike="noStrike" cap="none" normalizeH="0" baseline="0" dirty="0">
                <a:ln>
                  <a:noFill/>
                </a:ln>
                <a:solidFill>
                  <a:srgbClr val="F8F8F2"/>
                </a:solidFill>
                <a:effectLst/>
                <a:latin typeface="Consolas" panose="020B0609020204030204" pitchFamily="49" charset="0"/>
                <a:ea typeface="Times New Roman" panose="02020603050405020304" pitchFamily="18" charset="0"/>
                <a:cs typeface="Courier New" panose="02070309020205020404" pitchFamily="49" charset="0"/>
              </a:rPr>
              <a:t>: small-caps;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1FD3E9B7-177D-3273-74B7-B960B428883F}"/>
              </a:ext>
            </a:extLst>
          </p:cNvPr>
          <p:cNvSpPr>
            <a:spLocks noChangeArrowheads="1"/>
          </p:cNvSpPr>
          <p:nvPr/>
        </p:nvSpPr>
        <p:spPr bwMode="auto">
          <a:xfrm>
            <a:off x="381000" y="2819400"/>
            <a:ext cx="6400800" cy="400061"/>
          </a:xfrm>
          <a:prstGeom prst="rect">
            <a:avLst/>
          </a:prstGeom>
          <a:solidFill>
            <a:schemeClr val="tx2">
              <a:lumMod val="60000"/>
              <a:lumOff val="40000"/>
            </a:schemeClr>
          </a:solidFill>
          <a:ln>
            <a:noFill/>
          </a:ln>
          <a:effectLst/>
        </p:spPr>
        <p:txBody>
          <a:bodyPr vert="horz" wrap="square" lIns="91440" tIns="76176"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92672"/>
                </a:solidFill>
                <a:effectLst/>
                <a:latin typeface="Consolas" panose="020B0609020204030204" pitchFamily="49" charset="0"/>
                <a:ea typeface="Times New Roman" panose="02020603050405020304" pitchFamily="18" charset="0"/>
                <a:cs typeface="Courier New" panose="02070309020205020404" pitchFamily="49" charset="0"/>
              </a:rPr>
              <a:t>font-variant</a:t>
            </a:r>
            <a:r>
              <a:rPr kumimoji="0" lang="en-US" altLang="en-US" sz="1600" b="0" i="0" u="none" strike="noStrike" cap="none" normalizeH="0" baseline="0" dirty="0">
                <a:ln>
                  <a:noFill/>
                </a:ln>
                <a:solidFill>
                  <a:srgbClr val="F8F8F2"/>
                </a:solidFill>
                <a:effectLst/>
                <a:latin typeface="Consolas" panose="020B0609020204030204" pitchFamily="49" charset="0"/>
                <a:ea typeface="Times New Roman" panose="02020603050405020304" pitchFamily="18" charset="0"/>
                <a:cs typeface="Courier New" panose="02070309020205020404" pitchFamily="49" charset="0"/>
              </a:rPr>
              <a:t>: inherit;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3D48368-E1D0-0E10-C2CC-490A8D68B526}"/>
              </a:ext>
            </a:extLst>
          </p:cNvPr>
          <p:cNvSpPr txBox="1"/>
          <p:nvPr/>
        </p:nvSpPr>
        <p:spPr>
          <a:xfrm>
            <a:off x="457200" y="3429000"/>
            <a:ext cx="5867400" cy="2862322"/>
          </a:xfrm>
          <a:prstGeom prst="rect">
            <a:avLst/>
          </a:prstGeom>
          <a:noFill/>
        </p:spPr>
        <p:txBody>
          <a:bodyPr wrap="square" rtlCol="0">
            <a:spAutoFit/>
          </a:bodyPr>
          <a:lstStyle/>
          <a:p>
            <a:r>
              <a:rPr lang="en-US" u="sng" dirty="0"/>
              <a:t>Example</a:t>
            </a:r>
          </a:p>
          <a:p>
            <a:endParaRPr lang="en-US" dirty="0"/>
          </a:p>
          <a:p>
            <a:r>
              <a:rPr lang="en-US" dirty="0"/>
              <a:t>p{</a:t>
            </a:r>
          </a:p>
          <a:p>
            <a:r>
              <a:rPr lang="en-US" dirty="0"/>
              <a:t>font-variant:normal;</a:t>
            </a:r>
          </a:p>
          <a:p>
            <a:r>
              <a:rPr lang="en-US" dirty="0"/>
              <a:t>}</a:t>
            </a:r>
          </a:p>
          <a:p>
            <a:endParaRPr lang="en-US" dirty="0"/>
          </a:p>
          <a:p>
            <a:r>
              <a:rPr lang="en-US" dirty="0"/>
              <a:t>h1{</a:t>
            </a:r>
          </a:p>
          <a:p>
            <a:r>
              <a:rPr lang="en-US" dirty="0"/>
              <a:t>font-variant:small-caps;</a:t>
            </a:r>
          </a:p>
          <a:p>
            <a:r>
              <a:rPr lang="en-US" dirty="0"/>
              <a:t>}</a:t>
            </a:r>
          </a:p>
          <a:p>
            <a:endParaRPr lang="en-IN" dirty="0"/>
          </a:p>
        </p:txBody>
      </p:sp>
    </p:spTree>
    <p:extLst>
      <p:ext uri="{BB962C8B-B14F-4D97-AF65-F5344CB8AC3E}">
        <p14:creationId xmlns:p14="http://schemas.microsoft.com/office/powerpoint/2010/main" val="42447746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5EC5A5-6A06-D515-5227-4AC844225A9C}"/>
              </a:ext>
            </a:extLst>
          </p:cNvPr>
          <p:cNvSpPr txBox="1"/>
          <p:nvPr/>
        </p:nvSpPr>
        <p:spPr>
          <a:xfrm>
            <a:off x="228600" y="304800"/>
            <a:ext cx="4572000" cy="467629"/>
          </a:xfrm>
          <a:prstGeom prst="rect">
            <a:avLst/>
          </a:prstGeom>
          <a:noFill/>
        </p:spPr>
        <p:txBody>
          <a:bodyPr wrap="square">
            <a:spAutoFit/>
          </a:bodyPr>
          <a:lstStyle/>
          <a:p>
            <a:pPr>
              <a:lnSpc>
                <a:spcPct val="107000"/>
              </a:lnSpc>
              <a:spcBef>
                <a:spcPts val="375"/>
              </a:spcBef>
              <a:spcAft>
                <a:spcPts val="375"/>
              </a:spcAft>
            </a:pPr>
            <a:r>
              <a:rPr lang="en-IN" sz="2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Font-Weight</a:t>
            </a:r>
            <a:endParaRPr lang="en-IN" sz="2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FCB8DBD-7B9D-A699-3061-84ED149DE89E}"/>
              </a:ext>
            </a:extLst>
          </p:cNvPr>
          <p:cNvSpPr>
            <a:spLocks noChangeArrowheads="1"/>
          </p:cNvSpPr>
          <p:nvPr/>
        </p:nvSpPr>
        <p:spPr bwMode="auto">
          <a:xfrm>
            <a:off x="381000" y="1180728"/>
            <a:ext cx="7899400" cy="430839"/>
          </a:xfrm>
          <a:prstGeom prst="rect">
            <a:avLst/>
          </a:prstGeom>
          <a:solidFill>
            <a:schemeClr val="tx2">
              <a:lumMod val="60000"/>
              <a:lumOff val="40000"/>
            </a:schemeClr>
          </a:solidFill>
          <a:ln>
            <a:noFill/>
          </a:ln>
          <a:effectLst/>
        </p:spPr>
        <p:txBody>
          <a:bodyPr vert="horz" wrap="square" lIns="91440" tIns="76176"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onsolas" panose="020B0609020204030204" pitchFamily="49" charset="0"/>
                <a:ea typeface="Times New Roman" panose="02020603050405020304" pitchFamily="18" charset="0"/>
                <a:cs typeface="Courier New" panose="02070309020205020404" pitchFamily="49" charset="0"/>
              </a:rPr>
              <a:t>font-weight</a:t>
            </a:r>
            <a:r>
              <a:rPr kumimoji="0" lang="en-US" altLang="en-US" b="0" i="0" u="none" strike="noStrike" cap="none" normalizeH="0" baseline="0" dirty="0">
                <a:ln>
                  <a:noFill/>
                </a:ln>
                <a:solidFill>
                  <a:srgbClr val="F8F8F2"/>
                </a:solidFill>
                <a:effectLst/>
                <a:latin typeface="Consolas" panose="020B0609020204030204" pitchFamily="49" charset="0"/>
                <a:ea typeface="Times New Roman" panose="02020603050405020304" pitchFamily="18" charset="0"/>
                <a:cs typeface="Courier New" panose="02070309020205020404" pitchFamily="49" charset="0"/>
              </a:rPr>
              <a:t>: bold;</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FE1BCB0-50A3-9470-9A83-380E5898EEA9}"/>
              </a:ext>
            </a:extLst>
          </p:cNvPr>
          <p:cNvGraphicFramePr>
            <a:graphicFrameLocks noGrp="1"/>
          </p:cNvGraphicFramePr>
          <p:nvPr>
            <p:extLst>
              <p:ext uri="{D42A27DB-BD31-4B8C-83A1-F6EECF244321}">
                <p14:modId xmlns:p14="http://schemas.microsoft.com/office/powerpoint/2010/main" val="77665106"/>
              </p:ext>
            </p:extLst>
          </p:nvPr>
        </p:nvGraphicFramePr>
        <p:xfrm>
          <a:off x="418123" y="2027238"/>
          <a:ext cx="7899400" cy="4630104"/>
        </p:xfrm>
        <a:graphic>
          <a:graphicData uri="http://schemas.openxmlformats.org/drawingml/2006/table">
            <a:tbl>
              <a:tblPr/>
              <a:tblGrid>
                <a:gridCol w="1938443">
                  <a:extLst>
                    <a:ext uri="{9D8B030D-6E8A-4147-A177-3AD203B41FA5}">
                      <a16:colId xmlns:a16="http://schemas.microsoft.com/office/drawing/2014/main" val="2655726074"/>
                    </a:ext>
                  </a:extLst>
                </a:gridCol>
                <a:gridCol w="5960957">
                  <a:extLst>
                    <a:ext uri="{9D8B030D-6E8A-4147-A177-3AD203B41FA5}">
                      <a16:colId xmlns:a16="http://schemas.microsoft.com/office/drawing/2014/main" val="1229799356"/>
                    </a:ext>
                  </a:extLst>
                </a:gridCol>
              </a:tblGrid>
              <a:tr h="289840">
                <a:tc>
                  <a:txBody>
                    <a:bodyPr/>
                    <a:lstStyle/>
                    <a:p>
                      <a:pPr algn="l" fontAlgn="t"/>
                      <a:r>
                        <a:rPr lang="en-IN" sz="2000" b="1" dirty="0">
                          <a:effectLst/>
                        </a:rPr>
                        <a:t>Value</a:t>
                      </a:r>
                    </a:p>
                  </a:txBody>
                  <a:tcPr marL="89182" marR="44591" marT="44591" marB="4459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t"/>
                      <a:r>
                        <a:rPr lang="en-IN" sz="2000" b="1" dirty="0">
                          <a:effectLst/>
                        </a:rPr>
                        <a:t>Description</a:t>
                      </a:r>
                    </a:p>
                  </a:txBody>
                  <a:tcPr marL="44591" marR="44591" marT="44591" marB="4459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30938979"/>
                  </a:ext>
                </a:extLst>
              </a:tr>
              <a:tr h="490498">
                <a:tc>
                  <a:txBody>
                    <a:bodyPr/>
                    <a:lstStyle/>
                    <a:p>
                      <a:pPr algn="l" fontAlgn="t"/>
                      <a:r>
                        <a:rPr lang="en-IN" sz="1300" b="1">
                          <a:effectLst/>
                        </a:rPr>
                        <a:t>normal</a:t>
                      </a:r>
                    </a:p>
                  </a:txBody>
                  <a:tcPr marL="89182" marR="44591" marT="44591" marB="4459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t"/>
                      <a:r>
                        <a:rPr lang="en-US" sz="1300" b="1">
                          <a:effectLst/>
                        </a:rPr>
                        <a:t>Defines normal characters. This is default</a:t>
                      </a:r>
                    </a:p>
                  </a:txBody>
                  <a:tcPr marL="44591" marR="44591" marT="44591" marB="4459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568829491"/>
                  </a:ext>
                </a:extLst>
              </a:tr>
              <a:tr h="289840">
                <a:tc>
                  <a:txBody>
                    <a:bodyPr/>
                    <a:lstStyle/>
                    <a:p>
                      <a:pPr algn="l" fontAlgn="t"/>
                      <a:r>
                        <a:rPr lang="en-IN" sz="1300" b="1">
                          <a:effectLst/>
                        </a:rPr>
                        <a:t>bold</a:t>
                      </a:r>
                    </a:p>
                  </a:txBody>
                  <a:tcPr marL="89182" marR="44591" marT="44591" marB="4459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t"/>
                      <a:r>
                        <a:rPr lang="en-IN" sz="1300" b="1">
                          <a:effectLst/>
                        </a:rPr>
                        <a:t>Defines thick characters</a:t>
                      </a:r>
                    </a:p>
                  </a:txBody>
                  <a:tcPr marL="44591" marR="44591" marT="44591" marB="4459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706183977"/>
                  </a:ext>
                </a:extLst>
              </a:tr>
              <a:tr h="289840">
                <a:tc>
                  <a:txBody>
                    <a:bodyPr/>
                    <a:lstStyle/>
                    <a:p>
                      <a:pPr algn="l" fontAlgn="t"/>
                      <a:r>
                        <a:rPr lang="en-IN" sz="1300" b="1">
                          <a:effectLst/>
                        </a:rPr>
                        <a:t>bolder</a:t>
                      </a:r>
                    </a:p>
                  </a:txBody>
                  <a:tcPr marL="89182" marR="44591" marT="44591" marB="4459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t"/>
                      <a:r>
                        <a:rPr lang="en-IN" sz="1300" b="1" dirty="0">
                          <a:effectLst/>
                        </a:rPr>
                        <a:t>Defines thicker characters</a:t>
                      </a:r>
                    </a:p>
                  </a:txBody>
                  <a:tcPr marL="44591" marR="44591" marT="44591" marB="4459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842440451"/>
                  </a:ext>
                </a:extLst>
              </a:tr>
              <a:tr h="289840">
                <a:tc>
                  <a:txBody>
                    <a:bodyPr/>
                    <a:lstStyle/>
                    <a:p>
                      <a:pPr algn="l" fontAlgn="t"/>
                      <a:r>
                        <a:rPr lang="en-IN" sz="1300" b="1">
                          <a:effectLst/>
                        </a:rPr>
                        <a:t>lighter</a:t>
                      </a:r>
                    </a:p>
                  </a:txBody>
                  <a:tcPr marL="89182" marR="44591" marT="44591" marB="4459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t"/>
                      <a:r>
                        <a:rPr lang="en-IN" sz="1300" b="1">
                          <a:effectLst/>
                        </a:rPr>
                        <a:t>Defines lighter characters</a:t>
                      </a:r>
                    </a:p>
                  </a:txBody>
                  <a:tcPr marL="44591" marR="44591" marT="44591" marB="4459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354788077"/>
                  </a:ext>
                </a:extLst>
              </a:tr>
              <a:tr h="1895108">
                <a:tc>
                  <a:txBody>
                    <a:bodyPr/>
                    <a:lstStyle/>
                    <a:p>
                      <a:pPr algn="l" fontAlgn="t"/>
                      <a:r>
                        <a:rPr lang="en-IN" sz="1300" b="1" dirty="0">
                          <a:effectLst/>
                        </a:rPr>
                        <a:t>100</a:t>
                      </a:r>
                      <a:br>
                        <a:rPr lang="en-IN" sz="1300" b="1" dirty="0">
                          <a:effectLst/>
                        </a:rPr>
                      </a:br>
                      <a:r>
                        <a:rPr lang="en-IN" sz="1300" b="1" dirty="0">
                          <a:effectLst/>
                        </a:rPr>
                        <a:t>200</a:t>
                      </a:r>
                      <a:br>
                        <a:rPr lang="en-IN" sz="1300" b="1" dirty="0">
                          <a:effectLst/>
                        </a:rPr>
                      </a:br>
                      <a:r>
                        <a:rPr lang="en-IN" sz="1300" b="1" dirty="0">
                          <a:effectLst/>
                        </a:rPr>
                        <a:t>300</a:t>
                      </a:r>
                      <a:br>
                        <a:rPr lang="en-IN" sz="1300" b="1" dirty="0">
                          <a:effectLst/>
                        </a:rPr>
                      </a:br>
                      <a:r>
                        <a:rPr lang="en-IN" sz="1300" b="1" dirty="0">
                          <a:effectLst/>
                        </a:rPr>
                        <a:t>400</a:t>
                      </a:r>
                      <a:br>
                        <a:rPr lang="en-IN" sz="1300" b="1" dirty="0">
                          <a:effectLst/>
                        </a:rPr>
                      </a:br>
                      <a:r>
                        <a:rPr lang="en-IN" sz="1300" b="1" dirty="0">
                          <a:effectLst/>
                        </a:rPr>
                        <a:t>500</a:t>
                      </a:r>
                      <a:br>
                        <a:rPr lang="en-IN" sz="1300" b="1" dirty="0">
                          <a:effectLst/>
                        </a:rPr>
                      </a:br>
                      <a:r>
                        <a:rPr lang="en-IN" sz="1300" b="1" dirty="0">
                          <a:effectLst/>
                        </a:rPr>
                        <a:t>600</a:t>
                      </a:r>
                      <a:br>
                        <a:rPr lang="en-IN" sz="1300" b="1" dirty="0">
                          <a:effectLst/>
                        </a:rPr>
                      </a:br>
                      <a:r>
                        <a:rPr lang="en-IN" sz="1300" b="1" dirty="0">
                          <a:effectLst/>
                        </a:rPr>
                        <a:t>700</a:t>
                      </a:r>
                      <a:br>
                        <a:rPr lang="en-IN" sz="1300" b="1" dirty="0">
                          <a:effectLst/>
                        </a:rPr>
                      </a:br>
                      <a:r>
                        <a:rPr lang="en-IN" sz="1300" b="1" dirty="0">
                          <a:effectLst/>
                        </a:rPr>
                        <a:t>800</a:t>
                      </a:r>
                      <a:br>
                        <a:rPr lang="en-IN" sz="1300" b="1" dirty="0">
                          <a:effectLst/>
                        </a:rPr>
                      </a:br>
                      <a:r>
                        <a:rPr lang="en-IN" sz="1300" b="1" dirty="0">
                          <a:effectLst/>
                        </a:rPr>
                        <a:t>900</a:t>
                      </a:r>
                    </a:p>
                  </a:txBody>
                  <a:tcPr marL="89182" marR="44591" marT="44591" marB="4459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t"/>
                      <a:r>
                        <a:rPr lang="en-US" sz="1300" b="1" dirty="0">
                          <a:effectLst/>
                        </a:rPr>
                        <a:t>Defines from thin to thick characters. 400 is the same as normal, and 700 is the same as bold</a:t>
                      </a:r>
                    </a:p>
                  </a:txBody>
                  <a:tcPr marL="44591" marR="44591" marT="44591" marB="4459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942424277"/>
                  </a:ext>
                </a:extLst>
              </a:tr>
              <a:tr h="490498">
                <a:tc>
                  <a:txBody>
                    <a:bodyPr/>
                    <a:lstStyle/>
                    <a:p>
                      <a:pPr algn="l" fontAlgn="t"/>
                      <a:r>
                        <a:rPr lang="en-IN" sz="1300" b="1">
                          <a:effectLst/>
                        </a:rPr>
                        <a:t>initial</a:t>
                      </a:r>
                    </a:p>
                  </a:txBody>
                  <a:tcPr marL="89182" marR="44591" marT="44591" marB="4459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t"/>
                      <a:r>
                        <a:rPr lang="en-US" sz="1300" b="1" dirty="0">
                          <a:effectLst/>
                        </a:rPr>
                        <a:t>Sets this property to its default value. </a:t>
                      </a:r>
                    </a:p>
                  </a:txBody>
                  <a:tcPr marL="44591" marR="44591" marT="44591" marB="4459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322969044"/>
                  </a:ext>
                </a:extLst>
              </a:tr>
              <a:tr h="490498">
                <a:tc>
                  <a:txBody>
                    <a:bodyPr/>
                    <a:lstStyle/>
                    <a:p>
                      <a:pPr algn="l" fontAlgn="t"/>
                      <a:r>
                        <a:rPr lang="en-IN" sz="1300" b="1">
                          <a:effectLst/>
                        </a:rPr>
                        <a:t>inherit</a:t>
                      </a:r>
                    </a:p>
                  </a:txBody>
                  <a:tcPr marL="89182" marR="44591" marT="44591" marB="4459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t"/>
                      <a:r>
                        <a:rPr lang="en-US" sz="1300" b="1" dirty="0">
                          <a:effectLst/>
                        </a:rPr>
                        <a:t>Inherits this property from its parent element.</a:t>
                      </a:r>
                    </a:p>
                  </a:txBody>
                  <a:tcPr marL="44591" marR="44591" marT="44591" marB="4459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32417634"/>
                  </a:ext>
                </a:extLst>
              </a:tr>
            </a:tbl>
          </a:graphicData>
        </a:graphic>
      </p:graphicFrame>
    </p:spTree>
    <p:extLst>
      <p:ext uri="{BB962C8B-B14F-4D97-AF65-F5344CB8AC3E}">
        <p14:creationId xmlns:p14="http://schemas.microsoft.com/office/powerpoint/2010/main" val="13578267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46A2F-4CED-A27D-F7CF-407EC579B31C}"/>
              </a:ext>
            </a:extLst>
          </p:cNvPr>
          <p:cNvSpPr txBox="1"/>
          <p:nvPr/>
        </p:nvSpPr>
        <p:spPr>
          <a:xfrm>
            <a:off x="228600" y="533400"/>
            <a:ext cx="7924800" cy="1292662"/>
          </a:xfrm>
          <a:prstGeom prst="rect">
            <a:avLst/>
          </a:prstGeom>
          <a:noFill/>
        </p:spPr>
        <p:txBody>
          <a:bodyPr wrap="square">
            <a:spAutoFit/>
          </a:bodyPr>
          <a:lstStyle/>
          <a:p>
            <a:r>
              <a:rPr lang="en-US" sz="2400" b="1" i="0" dirty="0">
                <a:solidFill>
                  <a:srgbClr val="202124"/>
                </a:solidFill>
                <a:effectLst/>
                <a:latin typeface="arial" panose="020B0604020202020204" pitchFamily="34" charset="0"/>
              </a:rPr>
              <a:t>font</a:t>
            </a:r>
            <a:r>
              <a:rPr lang="en-US" sz="2400" b="0" i="0" dirty="0">
                <a:solidFill>
                  <a:srgbClr val="202124"/>
                </a:solidFill>
                <a:effectLst/>
                <a:latin typeface="arial" panose="020B0604020202020204" pitchFamily="34" charset="0"/>
              </a:rPr>
              <a:t> </a:t>
            </a:r>
            <a:r>
              <a:rPr lang="en-US" sz="2400" b="1" i="0" dirty="0">
                <a:solidFill>
                  <a:srgbClr val="202124"/>
                </a:solidFill>
                <a:effectLst/>
                <a:latin typeface="arial" panose="020B0604020202020204" pitchFamily="34" charset="0"/>
              </a:rPr>
              <a:t>CSS shorthand property</a:t>
            </a:r>
            <a:r>
              <a:rPr lang="en-US" b="0" i="0" dirty="0">
                <a:solidFill>
                  <a:srgbClr val="202124"/>
                </a:solidFill>
                <a:effectLst/>
                <a:latin typeface="arial" panose="020B0604020202020204" pitchFamily="34" charset="0"/>
              </a:rPr>
              <a:t> </a:t>
            </a:r>
          </a:p>
          <a:p>
            <a:endParaRPr lang="en-US"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The font CSS shorthand property </a:t>
            </a:r>
            <a:r>
              <a:rPr lang="en-US" b="1" i="0" dirty="0">
                <a:solidFill>
                  <a:srgbClr val="202124"/>
                </a:solidFill>
                <a:effectLst/>
                <a:latin typeface="arial" panose="020B0604020202020204" pitchFamily="34" charset="0"/>
              </a:rPr>
              <a:t>sets all the different properties of an element's font</a:t>
            </a:r>
            <a:r>
              <a:rPr lang="en-US" b="0" i="0" dirty="0">
                <a:solidFill>
                  <a:srgbClr val="202124"/>
                </a:solidFill>
                <a:effectLst/>
                <a:latin typeface="arial" panose="020B0604020202020204" pitchFamily="34" charset="0"/>
              </a:rPr>
              <a:t>.</a:t>
            </a:r>
            <a:endParaRPr lang="en-IN" dirty="0"/>
          </a:p>
        </p:txBody>
      </p:sp>
      <p:sp>
        <p:nvSpPr>
          <p:cNvPr id="4" name="Rectangle 1">
            <a:extLst>
              <a:ext uri="{FF2B5EF4-FFF2-40B4-BE49-F238E27FC236}">
                <a16:creationId xmlns:a16="http://schemas.microsoft.com/office/drawing/2014/main" id="{5527733F-C511-DD7F-D4E4-90E8667F3B54}"/>
              </a:ext>
            </a:extLst>
          </p:cNvPr>
          <p:cNvSpPr>
            <a:spLocks noChangeArrowheads="1"/>
          </p:cNvSpPr>
          <p:nvPr/>
        </p:nvSpPr>
        <p:spPr bwMode="auto">
          <a:xfrm>
            <a:off x="381000" y="1842701"/>
            <a:ext cx="8077200" cy="4837181"/>
          </a:xfrm>
          <a:prstGeom prst="rect">
            <a:avLst/>
          </a:prstGeom>
          <a:noFill/>
          <a:ln>
            <a:noFill/>
          </a:ln>
          <a:effec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The </a:t>
            </a:r>
            <a:r>
              <a:rPr kumimoji="0" lang="en-US" altLang="en-US" sz="1600" b="0" i="0" u="none" strike="noStrike" cap="none" normalizeH="0" baseline="0" dirty="0">
                <a:ln>
                  <a:noFill/>
                </a:ln>
                <a:solidFill>
                  <a:srgbClr val="DC143C"/>
                </a:solidFill>
                <a:effectLst/>
                <a:latin typeface="Consolas" panose="020B0609020204030204" pitchFamily="49" charset="0"/>
              </a:rPr>
              <a:t>font</a:t>
            </a:r>
            <a:r>
              <a:rPr kumimoji="0" lang="en-US" altLang="en-US" sz="1600" b="0" i="0" u="none" strike="noStrike" cap="none" normalizeH="0" baseline="0" dirty="0">
                <a:ln>
                  <a:noFill/>
                </a:ln>
                <a:solidFill>
                  <a:srgbClr val="000000"/>
                </a:solidFill>
                <a:effectLst/>
                <a:latin typeface="Verdana" panose="020B0604030504040204" pitchFamily="34" charset="0"/>
              </a:rPr>
              <a:t> property is a shorthand property for:</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latin typeface="Consolas" panose="020B0609020204030204" pitchFamily="49" charset="0"/>
              </a:rPr>
              <a:t>font-style</a:t>
            </a:r>
            <a:endParaRPr kumimoji="0" lang="en-US" altLang="en-US" sz="16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latin typeface="Consolas" panose="020B0609020204030204" pitchFamily="49" charset="0"/>
              </a:rPr>
              <a:t>font-variant</a:t>
            </a:r>
            <a:endParaRPr kumimoji="0" lang="en-US" altLang="en-US" sz="16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latin typeface="Consolas" panose="020B0609020204030204" pitchFamily="49" charset="0"/>
              </a:rPr>
              <a:t>font-weight</a:t>
            </a:r>
            <a:endParaRPr kumimoji="0" lang="en-US" altLang="en-US" sz="16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latin typeface="Consolas" panose="020B0609020204030204" pitchFamily="49" charset="0"/>
              </a:rPr>
              <a:t>font-size/line-height</a:t>
            </a:r>
            <a:endParaRPr kumimoji="0" lang="en-US" altLang="en-US" sz="16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latin typeface="Consolas" panose="020B0609020204030204" pitchFamily="49" charset="0"/>
              </a:rPr>
              <a:t>font-family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Verdana" panose="020B0604030504040204" pitchFamily="34" charset="0"/>
              </a:rPr>
              <a:t>Note:</a:t>
            </a:r>
            <a:r>
              <a:rPr kumimoji="0" lang="en-US" altLang="en-US" sz="1400" b="0" i="0" u="none" strike="noStrike" cap="none" normalizeH="0" baseline="0" dirty="0">
                <a:ln>
                  <a:noFill/>
                </a:ln>
                <a:solidFill>
                  <a:srgbClr val="000000"/>
                </a:solidFill>
                <a:effectLst/>
                <a:latin typeface="Verdana" panose="020B0604030504040204" pitchFamily="34" charset="0"/>
              </a:rPr>
              <a:t> The </a:t>
            </a:r>
            <a:r>
              <a:rPr kumimoji="0" lang="en-US" altLang="en-US" sz="1400" b="0" i="0" u="none" strike="noStrike" cap="none" normalizeH="0" baseline="0" dirty="0">
                <a:ln>
                  <a:noFill/>
                </a:ln>
                <a:solidFill>
                  <a:srgbClr val="DC143C"/>
                </a:solidFill>
                <a:effectLst/>
                <a:latin typeface="Consolas" panose="020B0609020204030204" pitchFamily="49" charset="0"/>
              </a:rPr>
              <a:t>font-size</a:t>
            </a:r>
            <a:r>
              <a:rPr kumimoji="0" lang="en-US" altLang="en-US" sz="1400" b="0" i="0" u="none" strike="noStrike" cap="none" normalizeH="0" baseline="0" dirty="0">
                <a:ln>
                  <a:noFill/>
                </a:ln>
                <a:solidFill>
                  <a:srgbClr val="000000"/>
                </a:solidFill>
                <a:effectLst/>
                <a:latin typeface="Verdana" panose="020B0604030504040204" pitchFamily="34" charset="0"/>
              </a:rPr>
              <a:t> and </a:t>
            </a:r>
            <a:r>
              <a:rPr kumimoji="0" lang="en-US" altLang="en-US" sz="1400" b="0" i="0" u="none" strike="noStrike" cap="none" normalizeH="0" baseline="0" dirty="0">
                <a:ln>
                  <a:noFill/>
                </a:ln>
                <a:solidFill>
                  <a:srgbClr val="DC143C"/>
                </a:solidFill>
                <a:effectLst/>
                <a:latin typeface="Consolas" panose="020B0609020204030204" pitchFamily="49" charset="0"/>
              </a:rPr>
              <a:t>font-family</a:t>
            </a:r>
            <a:r>
              <a:rPr kumimoji="0" lang="en-US" altLang="en-US" sz="1400" b="0" i="0" u="none" strike="noStrike" cap="none" normalizeH="0" baseline="0" dirty="0">
                <a:ln>
                  <a:noFill/>
                </a:ln>
                <a:solidFill>
                  <a:srgbClr val="000000"/>
                </a:solidFill>
                <a:effectLst/>
                <a:latin typeface="Verdana" panose="020B0604030504040204" pitchFamily="34" charset="0"/>
              </a:rPr>
              <a:t> values are required. If one of the other values is missing, their default value are used.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Use </a:t>
            </a:r>
            <a:r>
              <a:rPr kumimoji="0" lang="en-US" altLang="en-US" sz="1400" b="0" i="0" u="none" strike="noStrike" cap="none" normalizeH="0" baseline="0" dirty="0">
                <a:ln>
                  <a:noFill/>
                </a:ln>
                <a:solidFill>
                  <a:srgbClr val="DC143C"/>
                </a:solidFill>
                <a:effectLst/>
                <a:latin typeface="Consolas" panose="020B0609020204030204" pitchFamily="49" charset="0"/>
              </a:rPr>
              <a:t>font</a:t>
            </a:r>
            <a:r>
              <a:rPr kumimoji="0" lang="en-US" altLang="en-US" sz="1400" b="0" i="0" u="none" strike="noStrike" cap="none" normalizeH="0" baseline="0" dirty="0">
                <a:ln>
                  <a:noFill/>
                </a:ln>
                <a:solidFill>
                  <a:srgbClr val="000000"/>
                </a:solidFill>
                <a:effectLst/>
                <a:latin typeface="Verdana" panose="020B0604030504040204" pitchFamily="34" charset="0"/>
              </a:rPr>
              <a:t> to set several font properties in one declaration: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52A2A"/>
                </a:solidFill>
                <a:effectLst/>
                <a:latin typeface="Consolas" panose="020B0609020204030204" pitchFamily="49" charset="0"/>
              </a:rPr>
              <a:t>.para </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FF0000"/>
                </a:solidFill>
                <a:effectLst/>
                <a:latin typeface="Consolas" panose="020B0609020204030204" pitchFamily="49" charset="0"/>
              </a:rPr>
            </a:br>
            <a:r>
              <a:rPr kumimoji="0" lang="en-US" altLang="en-US" sz="1400" b="0" i="0" u="none" strike="noStrike" cap="none" normalizeH="0" baseline="0" dirty="0">
                <a:ln>
                  <a:noFill/>
                </a:ln>
                <a:solidFill>
                  <a:srgbClr val="FF0000"/>
                </a:solidFill>
                <a:effectLst/>
                <a:latin typeface="Consolas" panose="020B0609020204030204" pitchFamily="49" charset="0"/>
              </a:rPr>
              <a:t>  font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CD"/>
                </a:solidFill>
                <a:effectLst/>
                <a:latin typeface="Consolas" panose="020B0609020204030204" pitchFamily="49" charset="0"/>
              </a:rPr>
              <a:t> 15px Arial, sans-serif</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FF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A52A2A"/>
                </a:solidFill>
                <a:effectLst/>
                <a:latin typeface="Consolas" panose="020B0609020204030204" pitchFamily="49" charset="0"/>
              </a:rPr>
            </a:br>
            <a:br>
              <a:rPr kumimoji="0" lang="en-US" altLang="en-US" sz="1400" b="0" i="0" u="none" strike="noStrike" cap="none" normalizeH="0" baseline="0" dirty="0">
                <a:ln>
                  <a:noFill/>
                </a:ln>
                <a:solidFill>
                  <a:srgbClr val="A52A2A"/>
                </a:solidFill>
                <a:effectLst/>
                <a:latin typeface="Consolas" panose="020B0609020204030204" pitchFamily="49" charset="0"/>
              </a:rPr>
            </a:br>
            <a:r>
              <a:rPr kumimoji="0" lang="en-US" altLang="en-US" sz="1400" b="0" i="0" u="none" strike="noStrike" cap="none" normalizeH="0" baseline="0" dirty="0">
                <a:ln>
                  <a:noFill/>
                </a:ln>
                <a:solidFill>
                  <a:srgbClr val="A52A2A"/>
                </a:solidFill>
                <a:effectLst/>
                <a:latin typeface="Consolas" panose="020B0609020204030204" pitchFamily="49" charset="0"/>
              </a:rPr>
              <a:t>.para1 </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FF0000"/>
                </a:solidFill>
                <a:effectLst/>
                <a:latin typeface="Consolas" panose="020B0609020204030204" pitchFamily="49" charset="0"/>
              </a:rPr>
            </a:br>
            <a:r>
              <a:rPr kumimoji="0" lang="en-US" altLang="en-US" sz="1400" b="0" i="0" u="none" strike="noStrike" cap="none" normalizeH="0" baseline="0" dirty="0">
                <a:ln>
                  <a:noFill/>
                </a:ln>
                <a:solidFill>
                  <a:srgbClr val="FF0000"/>
                </a:solidFill>
                <a:effectLst/>
                <a:latin typeface="Consolas" panose="020B0609020204030204" pitchFamily="49" charset="0"/>
              </a:rPr>
              <a:t>  font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CD"/>
                </a:solidFill>
                <a:effectLst/>
                <a:latin typeface="Consolas" panose="020B0609020204030204" pitchFamily="49" charset="0"/>
              </a:rPr>
              <a:t> oblique normal bolder 15px Arial, serif</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FF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507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276600"/>
            <a:ext cx="8153400" cy="3000821"/>
          </a:xfrm>
          <a:prstGeom prst="rect">
            <a:avLst/>
          </a:prstGeom>
        </p:spPr>
        <p:txBody>
          <a:bodyPr wrap="square">
            <a:spAutoFit/>
          </a:bodyPr>
          <a:lstStyle/>
          <a:p>
            <a:pPr algn="just">
              <a:lnSpc>
                <a:spcPct val="150000"/>
              </a:lnSpc>
            </a:pPr>
            <a:r>
              <a:rPr lang="en-IN" b="1" dirty="0">
                <a:solidFill>
                  <a:srgbClr val="273239"/>
                </a:solidFill>
                <a:latin typeface="Arial" panose="020B0604020202020204" pitchFamily="34" charset="0"/>
                <a:cs typeface="Arial" panose="020B0604020202020204" pitchFamily="34" charset="0"/>
              </a:rPr>
              <a:t>CSS (Cascading Style Sheets)</a:t>
            </a:r>
            <a:r>
              <a:rPr lang="en-IN" dirty="0">
                <a:solidFill>
                  <a:srgbClr val="273239"/>
                </a:solidFill>
                <a:latin typeface="Arial" panose="020B0604020202020204" pitchFamily="34" charset="0"/>
                <a:cs typeface="Arial" panose="020B0604020202020204" pitchFamily="34" charset="0"/>
              </a:rPr>
              <a:t>is used to apply styles to web pages. Cascading Style Sheets are fondly referred to as CSS. </a:t>
            </a:r>
          </a:p>
          <a:p>
            <a:pPr algn="just">
              <a:lnSpc>
                <a:spcPct val="150000"/>
              </a:lnSpc>
            </a:pPr>
            <a:r>
              <a:rPr lang="en-IN" dirty="0">
                <a:solidFill>
                  <a:srgbClr val="273239"/>
                </a:solidFill>
                <a:latin typeface="Arial" panose="020B0604020202020204" pitchFamily="34" charset="0"/>
                <a:cs typeface="Arial" panose="020B0604020202020204" pitchFamily="34" charset="0"/>
              </a:rPr>
              <a:t>It is used to make web pages presentable. </a:t>
            </a:r>
          </a:p>
          <a:p>
            <a:pPr algn="just">
              <a:lnSpc>
                <a:spcPct val="150000"/>
              </a:lnSpc>
            </a:pPr>
            <a:r>
              <a:rPr lang="en-IN" dirty="0">
                <a:solidFill>
                  <a:srgbClr val="273239"/>
                </a:solidFill>
                <a:latin typeface="Arial" panose="020B0604020202020204" pitchFamily="34" charset="0"/>
                <a:cs typeface="Arial" panose="020B0604020202020204" pitchFamily="34" charset="0"/>
              </a:rPr>
              <a:t>The reason for using this is to simplify the process of making web pages presentable. It allows you to apply styles on web pages.</a:t>
            </a:r>
          </a:p>
          <a:p>
            <a:pPr algn="just">
              <a:lnSpc>
                <a:spcPct val="150000"/>
              </a:lnSpc>
            </a:pPr>
            <a:r>
              <a:rPr lang="en-IN" b="1" dirty="0">
                <a:solidFill>
                  <a:srgbClr val="273239"/>
                </a:solidFill>
                <a:latin typeface="Arial" panose="020B0604020202020204" pitchFamily="34" charset="0"/>
                <a:cs typeface="Arial" panose="020B0604020202020204" pitchFamily="34" charset="0"/>
              </a:rPr>
              <a:t>More importantly, it enables you to do this independently of the HTML that makes up each web page.</a:t>
            </a:r>
            <a:endParaRPr lang="en-IN" b="1" dirty="0">
              <a:latin typeface="Arial" panose="020B0604020202020204" pitchFamily="34" charset="0"/>
              <a:cs typeface="Arial" panose="020B0604020202020204" pitchFamily="34" charset="0"/>
            </a:endParaRPr>
          </a:p>
        </p:txBody>
      </p:sp>
      <p:pic>
        <p:nvPicPr>
          <p:cNvPr id="2050" name="Picture 2" descr="Why CSS is Taught in Web Design - Academy of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466" y="228601"/>
            <a:ext cx="5799667"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637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793452-6D1B-CCAA-33F0-88A419A0FB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6172201"/>
            <a:ext cx="2133600" cy="543819"/>
          </a:xfrm>
          <a:prstGeom prst="rect">
            <a:avLst/>
          </a:prstGeom>
        </p:spPr>
      </p:pic>
      <p:sp>
        <p:nvSpPr>
          <p:cNvPr id="10" name="AutoShape 6">
            <a:extLst>
              <a:ext uri="{FF2B5EF4-FFF2-40B4-BE49-F238E27FC236}">
                <a16:creationId xmlns:a16="http://schemas.microsoft.com/office/drawing/2014/main" id="{071457E2-8BE7-9DD6-F3D4-AB1C9FA55D5C}"/>
              </a:ext>
            </a:extLst>
          </p:cNvPr>
          <p:cNvSpPr>
            <a:spLocks noChangeAspect="1" noChangeArrowheads="1"/>
          </p:cNvSpPr>
          <p:nvPr/>
        </p:nvSpPr>
        <p:spPr bwMode="auto">
          <a:xfrm>
            <a:off x="1143000" y="344156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10">
            <a:extLst>
              <a:ext uri="{FF2B5EF4-FFF2-40B4-BE49-F238E27FC236}">
                <a16:creationId xmlns:a16="http://schemas.microsoft.com/office/drawing/2014/main" id="{F3BE3348-36EA-3F66-5DBB-B2E31D832288}"/>
              </a:ext>
            </a:extLst>
          </p:cNvPr>
          <p:cNvSpPr>
            <a:spLocks noChangeAspect="1" noChangeArrowheads="1"/>
          </p:cNvSpPr>
          <p:nvPr/>
        </p:nvSpPr>
        <p:spPr bwMode="auto">
          <a:xfrm>
            <a:off x="953155" y="3505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1">
            <a:extLst>
              <a:ext uri="{FF2B5EF4-FFF2-40B4-BE49-F238E27FC236}">
                <a16:creationId xmlns:a16="http://schemas.microsoft.com/office/drawing/2014/main" id="{3C04F298-9EAC-B999-D1A8-FDCF39D5DF0C}"/>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Arial" panose="020B0604020202020204" pitchFamily="34" charset="0"/>
              </a:rPr>
              <a:t> </a:t>
            </a:r>
          </a:p>
        </p:txBody>
      </p:sp>
      <p:sp>
        <p:nvSpPr>
          <p:cNvPr id="6" name="Rectangle 3">
            <a:extLst>
              <a:ext uri="{FF2B5EF4-FFF2-40B4-BE49-F238E27FC236}">
                <a16:creationId xmlns:a16="http://schemas.microsoft.com/office/drawing/2014/main" id="{75862FD8-C838-B3CB-6919-18DD62D9FB0A}"/>
              </a:ext>
            </a:extLst>
          </p:cNvPr>
          <p:cNvSpPr>
            <a:spLocks noChangeArrowheads="1"/>
          </p:cNvSpPr>
          <p:nvPr/>
        </p:nvSpPr>
        <p:spPr bwMode="auto">
          <a:xfrm>
            <a:off x="304800" y="120135"/>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Arial" panose="020B0604020202020204" pitchFamily="34" charset="0"/>
              </a:rPr>
              <a:t> </a:t>
            </a:r>
          </a:p>
        </p:txBody>
      </p:sp>
      <p:sp>
        <p:nvSpPr>
          <p:cNvPr id="7" name="Rectangle 4">
            <a:extLst>
              <a:ext uri="{FF2B5EF4-FFF2-40B4-BE49-F238E27FC236}">
                <a16:creationId xmlns:a16="http://schemas.microsoft.com/office/drawing/2014/main" id="{E39662D8-FA96-46F3-2E86-671F632BE25A}"/>
              </a:ext>
            </a:extLst>
          </p:cNvPr>
          <p:cNvSpPr>
            <a:spLocks noChangeArrowheads="1"/>
          </p:cNvSpPr>
          <p:nvPr/>
        </p:nvSpPr>
        <p:spPr bwMode="auto">
          <a:xfrm>
            <a:off x="457200" y="272535"/>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Arial" panose="020B0604020202020204" pitchFamily="34" charset="0"/>
              </a:rPr>
              <a:t> </a:t>
            </a:r>
          </a:p>
        </p:txBody>
      </p:sp>
      <p:sp>
        <p:nvSpPr>
          <p:cNvPr id="5" name="Rectangle 4"/>
          <p:cNvSpPr/>
          <p:nvPr/>
        </p:nvSpPr>
        <p:spPr>
          <a:xfrm>
            <a:off x="304800" y="1390309"/>
            <a:ext cx="8001000" cy="4247317"/>
          </a:xfrm>
          <a:prstGeom prst="rect">
            <a:avLst/>
          </a:prstGeom>
        </p:spPr>
        <p:txBody>
          <a:bodyPr wrap="square">
            <a:spAutoFit/>
          </a:bodyPr>
          <a:lstStyle/>
          <a:p>
            <a:pPr algn="ctr" fontAlgn="base">
              <a:lnSpc>
                <a:spcPct val="150000"/>
              </a:lnSpc>
            </a:pPr>
            <a:r>
              <a:rPr lang="en-IN" b="1" dirty="0">
                <a:latin typeface="Arial" panose="020B0604020202020204" pitchFamily="34" charset="0"/>
                <a:cs typeface="Arial" panose="020B0604020202020204" pitchFamily="34" charset="0"/>
              </a:rPr>
              <a:t>Why we learn CSS?</a:t>
            </a:r>
          </a:p>
          <a:p>
            <a:pPr algn="just" fontAlgn="base">
              <a:lnSpc>
                <a:spcPct val="150000"/>
              </a:lnSpc>
            </a:pPr>
            <a:endParaRPr lang="en-IN" b="1" dirty="0">
              <a:latin typeface="Arial" panose="020B0604020202020204" pitchFamily="34" charset="0"/>
              <a:cs typeface="Arial" panose="020B0604020202020204" pitchFamily="34" charset="0"/>
            </a:endParaRPr>
          </a:p>
          <a:p>
            <a:pPr algn="just" fontAlgn="base">
              <a:lnSpc>
                <a:spcPct val="150000"/>
              </a:lnSpc>
            </a:pPr>
            <a:r>
              <a:rPr lang="en-IN" dirty="0">
                <a:latin typeface="Arial" panose="020B0604020202020204" pitchFamily="34" charset="0"/>
                <a:cs typeface="Arial" panose="020B0604020202020204" pitchFamily="34" charset="0"/>
              </a:rPr>
              <a:t>Styling is an essential property for any website. It increases the standards and overall look of the website that makes it easier for the user to interact with it. </a:t>
            </a:r>
          </a:p>
          <a:p>
            <a:pPr algn="just" fontAlgn="base">
              <a:lnSpc>
                <a:spcPct val="150000"/>
              </a:lnSpc>
            </a:pPr>
            <a:endParaRPr lang="en-IN" dirty="0">
              <a:latin typeface="Arial" panose="020B0604020202020204" pitchFamily="34" charset="0"/>
              <a:cs typeface="Arial" panose="020B0604020202020204" pitchFamily="34" charset="0"/>
            </a:endParaRPr>
          </a:p>
          <a:p>
            <a:pPr algn="just" fontAlgn="base">
              <a:lnSpc>
                <a:spcPct val="150000"/>
              </a:lnSpc>
            </a:pPr>
            <a:r>
              <a:rPr lang="en-IN" dirty="0">
                <a:latin typeface="Arial" panose="020B0604020202020204" pitchFamily="34" charset="0"/>
                <a:cs typeface="Arial" panose="020B0604020202020204" pitchFamily="34" charset="0"/>
              </a:rPr>
              <a:t>A website can be made without CSS, as styling is MUST since no user would want to interact with a dull and shabby website.</a:t>
            </a:r>
          </a:p>
          <a:p>
            <a:pPr algn="just" fontAlgn="base">
              <a:lnSpc>
                <a:spcPct val="150000"/>
              </a:lnSpc>
            </a:pPr>
            <a:endParaRPr lang="en-IN" dirty="0">
              <a:latin typeface="Arial" panose="020B0604020202020204" pitchFamily="34" charset="0"/>
              <a:cs typeface="Arial" panose="020B0604020202020204" pitchFamily="34" charset="0"/>
            </a:endParaRPr>
          </a:p>
          <a:p>
            <a:pPr algn="just" fontAlgn="base">
              <a:lnSpc>
                <a:spcPct val="150000"/>
              </a:lnSpc>
            </a:pP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So for knowing Web Development, learning CSS is mandatory.</a:t>
            </a:r>
            <a:endParaRPr lang="en-IN" b="1"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132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SS-Released-yea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304800" y="1905000"/>
            <a:ext cx="8076498" cy="3505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632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219200"/>
            <a:ext cx="8305800" cy="5078313"/>
          </a:xfrm>
          <a:prstGeom prst="rect">
            <a:avLst/>
          </a:prstGeom>
        </p:spPr>
        <p:txBody>
          <a:bodyPr wrap="square">
            <a:spAutoFit/>
          </a:bodyPr>
          <a:lstStyle/>
          <a:p>
            <a:pPr algn="just" fontAlgn="base">
              <a:lnSpc>
                <a:spcPct val="150000"/>
              </a:lnSpc>
            </a:pPr>
            <a:r>
              <a:rPr lang="en-IN" dirty="0">
                <a:latin typeface="Arial" panose="020B0604020202020204" pitchFamily="34" charset="0"/>
                <a:cs typeface="Arial" panose="020B0604020202020204" pitchFamily="34" charset="0"/>
              </a:rPr>
              <a:t>HTML is used to define a structure of a web page whereas CSS is used to style the web pages by using different styling features.</a:t>
            </a:r>
          </a:p>
          <a:p>
            <a:pPr algn="just" fontAlgn="base">
              <a:lnSpc>
                <a:spcPct val="150000"/>
              </a:lnSpc>
            </a:pPr>
            <a:endParaRPr lang="en-IN" dirty="0">
              <a:latin typeface="Arial" panose="020B0604020202020204" pitchFamily="34" charset="0"/>
              <a:cs typeface="Arial" panose="020B0604020202020204" pitchFamily="34" charset="0"/>
            </a:endParaRPr>
          </a:p>
          <a:p>
            <a:pPr algn="just" fontAlgn="base">
              <a:lnSpc>
                <a:spcPct val="150000"/>
              </a:lnSpc>
            </a:pPr>
            <a:r>
              <a:rPr lang="en-IN" dirty="0">
                <a:latin typeface="Arial" panose="020B0604020202020204" pitchFamily="34" charset="0"/>
                <a:cs typeface="Arial" panose="020B0604020202020204" pitchFamily="34" charset="0"/>
              </a:rPr>
              <a:t>HTML consists of tags inside which text is enclosed and CSS consists of selectors and declaration blocks.</a:t>
            </a:r>
          </a:p>
          <a:p>
            <a:pPr algn="just" fontAlgn="base">
              <a:lnSpc>
                <a:spcPct val="150000"/>
              </a:lnSpc>
            </a:pPr>
            <a:endParaRPr lang="en-IN" dirty="0">
              <a:latin typeface="Arial" panose="020B0604020202020204" pitchFamily="34" charset="0"/>
              <a:cs typeface="Arial" panose="020B0604020202020204" pitchFamily="34" charset="0"/>
            </a:endParaRPr>
          </a:p>
          <a:p>
            <a:pPr algn="just" fontAlgn="base">
              <a:lnSpc>
                <a:spcPct val="150000"/>
              </a:lnSpc>
            </a:pPr>
            <a:r>
              <a:rPr lang="en-IN" dirty="0">
                <a:latin typeface="Arial" panose="020B0604020202020204" pitchFamily="34" charset="0"/>
                <a:cs typeface="Arial" panose="020B0604020202020204" pitchFamily="34" charset="0"/>
              </a:rPr>
              <a:t>CSS can be internal or external depending upon the requirement.</a:t>
            </a:r>
          </a:p>
          <a:p>
            <a:pPr algn="just" fontAlgn="base">
              <a:lnSpc>
                <a:spcPct val="150000"/>
              </a:lnSpc>
            </a:pPr>
            <a:endParaRPr lang="en-IN" dirty="0">
              <a:latin typeface="Arial" panose="020B0604020202020204" pitchFamily="34" charset="0"/>
              <a:cs typeface="Arial" panose="020B0604020202020204" pitchFamily="34" charset="0"/>
            </a:endParaRPr>
          </a:p>
          <a:p>
            <a:pPr algn="just" fontAlgn="base">
              <a:lnSpc>
                <a:spcPct val="150000"/>
              </a:lnSpc>
            </a:pPr>
            <a:r>
              <a:rPr lang="en-IN" dirty="0">
                <a:latin typeface="Arial" panose="020B0604020202020204" pitchFamily="34" charset="0"/>
                <a:cs typeface="Arial" panose="020B0604020202020204" pitchFamily="34" charset="0"/>
              </a:rPr>
              <a:t>We cannot use HTML inside a CSS sheet but we can use CSS inside an HTML document.</a:t>
            </a:r>
          </a:p>
          <a:p>
            <a:pPr algn="just" fontAlgn="base">
              <a:lnSpc>
                <a:spcPct val="150000"/>
              </a:lnSpc>
            </a:pPr>
            <a:endParaRPr lang="en-IN" dirty="0">
              <a:latin typeface="Arial" panose="020B0604020202020204" pitchFamily="34" charset="0"/>
              <a:cs typeface="Arial" panose="020B0604020202020204" pitchFamily="34" charset="0"/>
            </a:endParaRPr>
          </a:p>
          <a:p>
            <a:pPr algn="just" fontAlgn="base">
              <a:lnSpc>
                <a:spcPct val="150000"/>
              </a:lnSpc>
            </a:pPr>
            <a:r>
              <a:rPr lang="en-IN" dirty="0">
                <a:latin typeface="Arial" panose="020B0604020202020204" pitchFamily="34" charset="0"/>
                <a:cs typeface="Arial" panose="020B0604020202020204" pitchFamily="34" charset="0"/>
              </a:rPr>
              <a:t>CSS has comparatively higher backup and support than HTML.</a:t>
            </a:r>
          </a:p>
        </p:txBody>
      </p:sp>
      <p:sp>
        <p:nvSpPr>
          <p:cNvPr id="3" name="Rectangle 2"/>
          <p:cNvSpPr/>
          <p:nvPr/>
        </p:nvSpPr>
        <p:spPr>
          <a:xfrm>
            <a:off x="2162727" y="533400"/>
            <a:ext cx="4285147" cy="400110"/>
          </a:xfrm>
          <a:prstGeom prst="rect">
            <a:avLst/>
          </a:prstGeom>
        </p:spPr>
        <p:txBody>
          <a:bodyPr wrap="none">
            <a:spAutoFit/>
          </a:bodyPr>
          <a:lstStyle/>
          <a:p>
            <a:pPr algn="ctr" fontAlgn="base"/>
            <a:r>
              <a:rPr lang="en-IN" sz="2000" b="1" dirty="0">
                <a:latin typeface="Arial" panose="020B0604020202020204" pitchFamily="34" charset="0"/>
                <a:cs typeface="Arial" panose="020B0604020202020204" pitchFamily="34" charset="0"/>
              </a:rPr>
              <a:t>How CSS is different from HTML?</a:t>
            </a:r>
          </a:p>
        </p:txBody>
      </p:sp>
    </p:spTree>
    <p:extLst>
      <p:ext uri="{BB962C8B-B14F-4D97-AF65-F5344CB8AC3E}">
        <p14:creationId xmlns:p14="http://schemas.microsoft.com/office/powerpoint/2010/main" val="189610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28600"/>
            <a:ext cx="4495800" cy="6308696"/>
          </a:xfrm>
          <a:prstGeom prst="rect">
            <a:avLst/>
          </a:prstGeom>
          <a:noFill/>
          <a:ln>
            <a:noFill/>
          </a:ln>
        </p:spPr>
      </p:pic>
    </p:spTree>
    <p:extLst>
      <p:ext uri="{BB962C8B-B14F-4D97-AF65-F5344CB8AC3E}">
        <p14:creationId xmlns:p14="http://schemas.microsoft.com/office/powerpoint/2010/main" val="592173541"/>
      </p:ext>
    </p:extLst>
  </p:cSld>
  <p:clrMapOvr>
    <a:masterClrMapping/>
  </p:clrMapOvr>
</p:sld>
</file>

<file path=ppt/theme/theme1.xml><?xml version="1.0" encoding="utf-8"?>
<a:theme xmlns:a="http://schemas.openxmlformats.org/drawingml/2006/main" name="Contemporary Photo 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ContemporaryPhotoAlbum</Template>
  <TotalTime>0</TotalTime>
  <Words>2748</Words>
  <Application>Microsoft Office PowerPoint</Application>
  <PresentationFormat>On-screen Show (4:3)</PresentationFormat>
  <Paragraphs>365</Paragraphs>
  <Slides>46</Slides>
  <Notes>1</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46</vt:i4>
      </vt:variant>
    </vt:vector>
  </HeadingPairs>
  <TitlesOfParts>
    <vt:vector size="64" baseType="lpstr">
      <vt:lpstr>arial</vt:lpstr>
      <vt:lpstr>arial</vt:lpstr>
      <vt:lpstr>Arial Unicode MS</vt:lpstr>
      <vt:lpstr>Calibri</vt:lpstr>
      <vt:lpstr>Calibri Light</vt:lpstr>
      <vt:lpstr>Consolas</vt:lpstr>
      <vt:lpstr>Google Sans</vt:lpstr>
      <vt:lpstr>Heebo</vt:lpstr>
      <vt:lpstr>Helvetica</vt:lpstr>
      <vt:lpstr>Nunito</vt:lpstr>
      <vt:lpstr>Roboto</vt:lpstr>
      <vt:lpstr>Segoe UI</vt:lpstr>
      <vt:lpstr>Times New Roman</vt:lpstr>
      <vt:lpstr>urw-din</vt:lpstr>
      <vt:lpstr>var(--bs-font-monospace)</vt:lpstr>
      <vt:lpstr>Verdana</vt:lpstr>
      <vt:lpstr>Wingdings</vt:lpstr>
      <vt:lpstr>Contemporary Photo Album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2022-05-17T09:40:20Z</dcterms:created>
  <dcterms:modified xsi:type="dcterms:W3CDTF">2023-01-11T18:02:49Z</dcterms:modified>
</cp:coreProperties>
</file>