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1" r:id="rId2"/>
  </p:sldMasterIdLst>
  <p:notesMasterIdLst>
    <p:notesMasterId r:id="rId34"/>
  </p:notesMasterIdLst>
  <p:handoutMasterIdLst>
    <p:handoutMasterId r:id="rId35"/>
  </p:handoutMasterIdLst>
  <p:sldIdLst>
    <p:sldId id="266" r:id="rId3"/>
    <p:sldId id="298" r:id="rId4"/>
    <p:sldId id="299" r:id="rId5"/>
    <p:sldId id="305" r:id="rId6"/>
    <p:sldId id="306" r:id="rId7"/>
    <p:sldId id="300" r:id="rId8"/>
    <p:sldId id="308" r:id="rId9"/>
    <p:sldId id="301" r:id="rId10"/>
    <p:sldId id="302" r:id="rId11"/>
    <p:sldId id="325" r:id="rId12"/>
    <p:sldId id="303" r:id="rId13"/>
    <p:sldId id="304" r:id="rId14"/>
    <p:sldId id="326" r:id="rId15"/>
    <p:sldId id="309" r:id="rId16"/>
    <p:sldId id="327" r:id="rId17"/>
    <p:sldId id="315" r:id="rId18"/>
    <p:sldId id="314" r:id="rId19"/>
    <p:sldId id="318" r:id="rId20"/>
    <p:sldId id="316" r:id="rId21"/>
    <p:sldId id="317" r:id="rId22"/>
    <p:sldId id="320" r:id="rId23"/>
    <p:sldId id="328" r:id="rId24"/>
    <p:sldId id="324" r:id="rId25"/>
    <p:sldId id="333" r:id="rId26"/>
    <p:sldId id="331" r:id="rId27"/>
    <p:sldId id="329" r:id="rId28"/>
    <p:sldId id="330" r:id="rId29"/>
    <p:sldId id="332" r:id="rId30"/>
    <p:sldId id="334" r:id="rId31"/>
    <p:sldId id="297" r:id="rId32"/>
    <p:sldId id="261" r:id="rId3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06" autoAdjust="0"/>
  </p:normalViewPr>
  <p:slideViewPr>
    <p:cSldViewPr>
      <p:cViewPr varScale="1">
        <p:scale>
          <a:sx n="85" d="100"/>
          <a:sy n="85" d="100"/>
        </p:scale>
        <p:origin x="131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1/20/2023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1/20/2023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31</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8B3BBA72-A9FF-43EB-AE44-24C61B7C448D}"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1518524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3BBA72-A9FF-43EB-AE44-24C61B7C448D}"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33781961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B3BBA72-A9FF-43EB-AE44-24C61B7C448D}"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2829945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3BBA72-A9FF-43EB-AE44-24C61B7C448D}"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637398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B3BBA72-A9FF-43EB-AE44-24C61B7C448D}"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2782220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B3BBA72-A9FF-43EB-AE44-24C61B7C448D}" type="datetimeFigureOut">
              <a:rPr lang="en-US" smtClean="0"/>
              <a:pPr/>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7728264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B3BBA72-A9FF-43EB-AE44-24C61B7C448D}" type="datetimeFigureOut">
              <a:rPr lang="en-US" smtClean="0"/>
              <a:pPr/>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167352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3BBA72-A9FF-43EB-AE44-24C61B7C448D}"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25290767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3BBA72-A9FF-43EB-AE44-24C61B7C448D}"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131AC-9458-4829-8DCC-3D92875958B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extLst>
      <p:ext uri="{BB962C8B-B14F-4D97-AF65-F5344CB8AC3E}">
        <p14:creationId xmlns:p14="http://schemas.microsoft.com/office/powerpoint/2010/main" val="2014625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3BBA72-A9FF-43EB-AE44-24C61B7C448D}"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2906204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3BBA72-A9FF-43EB-AE44-24C61B7C448D}"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131AC-9458-4829-8DCC-3D92875958B8}" type="slidenum">
              <a:rPr lang="en-US" smtClean="0"/>
              <a:pPr/>
              <a:t>‹#›</a:t>
            </a:fld>
            <a:endParaRPr lang="en-US"/>
          </a:p>
        </p:txBody>
      </p:sp>
    </p:spTree>
    <p:extLst>
      <p:ext uri="{BB962C8B-B14F-4D97-AF65-F5344CB8AC3E}">
        <p14:creationId xmlns:p14="http://schemas.microsoft.com/office/powerpoint/2010/main" val="47786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1/20/2023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1/20/2023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B3BBA72-A9FF-43EB-AE44-24C61B7C448D}" type="datetimeFigureOut">
              <a:rPr lang="en-US" smtClean="0"/>
              <a:pPr/>
              <a:t>1/20/2023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CA131AC-9458-4829-8DCC-3D92875958B8}" type="slidenum">
              <a:rPr lang="en-US" smtClean="0"/>
              <a:pPr/>
              <a:t>‹#›</a:t>
            </a:fld>
            <a:endParaRPr lang="en-US"/>
          </a:p>
        </p:txBody>
      </p:sp>
    </p:spTree>
    <p:extLst>
      <p:ext uri="{BB962C8B-B14F-4D97-AF65-F5344CB8AC3E}">
        <p14:creationId xmlns:p14="http://schemas.microsoft.com/office/powerpoint/2010/main" val="235844888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4.jpeg"/><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a:solidFill>
                  <a:srgbClr val="FFFF00"/>
                </a:solidFill>
              </a:rPr>
              <a:t>R.Surekha</a:t>
            </a:r>
            <a:endParaRPr lang="en-US" sz="1800" b="1" dirty="0">
              <a:solidFill>
                <a:srgbClr val="FFFF00"/>
              </a:solidFill>
            </a:endParaRP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492990"/>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Day 5 (Session 1)</a:t>
            </a:r>
          </a:p>
          <a:p>
            <a:pPr algn="ctr"/>
            <a:r>
              <a:rPr lang="en-US" sz="2800" b="1" dirty="0">
                <a:solidFill>
                  <a:srgbClr val="FFFF00"/>
                </a:solidFill>
              </a:rPr>
              <a:t>LIST</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B17AA9-D044-A637-84E1-A6B013E908B7}"/>
              </a:ext>
            </a:extLst>
          </p:cNvPr>
          <p:cNvSpPr>
            <a:spLocks noGrp="1"/>
          </p:cNvSpPr>
          <p:nvPr>
            <p:ph type="body" sz="quarter" idx="11"/>
          </p:nvPr>
        </p:nvSpPr>
        <p:spPr/>
        <p:txBody>
          <a:bodyPr/>
          <a:lstStyle/>
          <a:p>
            <a:r>
              <a:rPr lang="en-US" dirty="0"/>
              <a:t>There are many properties for setting a background-image.</a:t>
            </a:r>
            <a:endParaRPr lang="en-IN" dirty="0"/>
          </a:p>
        </p:txBody>
      </p:sp>
      <p:pic>
        <p:nvPicPr>
          <p:cNvPr id="4098" name="Picture 2" descr="CSS Background Image Properties: Background Position, Size, Repeat, Color  Explained - YouTube">
            <a:extLst>
              <a:ext uri="{FF2B5EF4-FFF2-40B4-BE49-F238E27FC236}">
                <a16:creationId xmlns:a16="http://schemas.microsoft.com/office/drawing/2014/main" id="{35953B4F-6FE8-2BAD-0AFE-ADD927A90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628467" cy="429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86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A2A6F07-38F8-AE0E-7F2C-199FF0D1B19E}"/>
              </a:ext>
            </a:extLst>
          </p:cNvPr>
          <p:cNvSpPr>
            <a:spLocks noGrp="1"/>
          </p:cNvSpPr>
          <p:nvPr>
            <p:ph type="body" sz="quarter" idx="11"/>
          </p:nvPr>
        </p:nvSpPr>
        <p:spPr>
          <a:xfrm>
            <a:off x="2990934" y="304800"/>
            <a:ext cx="2247731" cy="400110"/>
          </a:xfrm>
          <a:prstGeom prst="rect">
            <a:avLst/>
          </a:prstGeom>
        </p:spPr>
        <p:txBody>
          <a:bodyPr wrap="none">
            <a:spAutoFit/>
          </a:bodyPr>
          <a:lstStyle/>
          <a:p>
            <a:pPr algn="ctr" fontAlgn="base"/>
            <a:r>
              <a:rPr lang="en-US" sz="2000" b="1" dirty="0">
                <a:latin typeface="Century Gothic" pitchFamily="34" charset="0"/>
              </a:rPr>
              <a:t>CSS Background</a:t>
            </a:r>
          </a:p>
        </p:txBody>
      </p:sp>
      <p:sp>
        <p:nvSpPr>
          <p:cNvPr id="5" name="Rectangle 1">
            <a:extLst>
              <a:ext uri="{FF2B5EF4-FFF2-40B4-BE49-F238E27FC236}">
                <a16:creationId xmlns:a16="http://schemas.microsoft.com/office/drawing/2014/main" id="{C37C8ED9-0664-6C70-8FC5-AA5675F80010}"/>
              </a:ext>
            </a:extLst>
          </p:cNvPr>
          <p:cNvSpPr>
            <a:spLocks noChangeArrowheads="1"/>
          </p:cNvSpPr>
          <p:nvPr/>
        </p:nvSpPr>
        <p:spPr bwMode="auto">
          <a:xfrm>
            <a:off x="228600" y="1257300"/>
            <a:ext cx="8229600" cy="457969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62626"/>
                </a:solidFill>
                <a:effectLst/>
                <a:latin typeface="Century Gothic" pitchFamily="34" charset="0"/>
                <a:cs typeface="Arial" pitchFamily="34" charset="0"/>
              </a:rPr>
              <a:t>Setting Background Properties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Background plays an important role in the visual presentation of a web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CSS provide several properties for styling the background of an element, including coloring the background, placing images in the background and managing their positioning, etc.</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The background properties are </a:t>
            </a:r>
            <a:r>
              <a:rPr kumimoji="0" lang="en-US" sz="2000" b="0" i="0" u="none" strike="noStrike" cap="none" normalizeH="0" baseline="0" dirty="0">
                <a:ln>
                  <a:noFill/>
                </a:ln>
                <a:solidFill>
                  <a:srgbClr val="333333"/>
                </a:solidFill>
                <a:effectLst/>
                <a:latin typeface="Century Gothic" pitchFamily="34" charset="0"/>
                <a:cs typeface="Arial" pitchFamily="34" charset="0"/>
              </a:rPr>
              <a:t>background-color</a:t>
            </a:r>
            <a:r>
              <a:rPr kumimoji="0" lang="en-US" sz="2000" b="0" i="0" u="none" strike="noStrike" cap="none" normalizeH="0" baseline="0" dirty="0">
                <a:ln>
                  <a:noFill/>
                </a:ln>
                <a:solidFill>
                  <a:srgbClr val="414141"/>
                </a:solidFill>
                <a:effectLst/>
                <a:latin typeface="Century Gothic" pitchFamily="34" charset="0"/>
                <a:cs typeface="Arial" pitchFamily="34" charset="0"/>
              </a:rPr>
              <a:t>, </a:t>
            </a:r>
            <a:r>
              <a:rPr kumimoji="0" lang="en-US" sz="2000" b="0" i="0" u="none" strike="noStrike" cap="none" normalizeH="0" baseline="0" dirty="0">
                <a:ln>
                  <a:noFill/>
                </a:ln>
                <a:solidFill>
                  <a:srgbClr val="333333"/>
                </a:solidFill>
                <a:effectLst/>
                <a:latin typeface="Century Gothic" pitchFamily="34" charset="0"/>
                <a:cs typeface="Arial" pitchFamily="34" charset="0"/>
              </a:rPr>
              <a:t>background-image</a:t>
            </a:r>
            <a:r>
              <a:rPr kumimoji="0" lang="en-US" sz="2000" b="0" i="0" u="none" strike="noStrike" cap="none" normalizeH="0" baseline="0" dirty="0">
                <a:ln>
                  <a:noFill/>
                </a:ln>
                <a:solidFill>
                  <a:srgbClr val="414141"/>
                </a:solidFill>
                <a:effectLst/>
                <a:latin typeface="Century Gothic" pitchFamily="34" charset="0"/>
                <a:cs typeface="Arial" pitchFamily="34" charset="0"/>
              </a:rPr>
              <a:t>, </a:t>
            </a:r>
            <a:r>
              <a:rPr kumimoji="0" lang="en-US" sz="2000" b="0" i="0" u="none" strike="noStrike" cap="none" normalizeH="0" baseline="0" dirty="0">
                <a:ln>
                  <a:noFill/>
                </a:ln>
                <a:solidFill>
                  <a:srgbClr val="333333"/>
                </a:solidFill>
                <a:effectLst/>
                <a:latin typeface="Century Gothic" pitchFamily="34" charset="0"/>
                <a:cs typeface="Arial" pitchFamily="34" charset="0"/>
              </a:rPr>
              <a:t>background-repeat</a:t>
            </a:r>
            <a:r>
              <a:rPr kumimoji="0" lang="en-US" sz="2000" b="0" i="0" u="none" strike="noStrike" cap="none" normalizeH="0" baseline="0" dirty="0">
                <a:ln>
                  <a:noFill/>
                </a:ln>
                <a:solidFill>
                  <a:srgbClr val="414141"/>
                </a:solidFill>
                <a:effectLst/>
                <a:latin typeface="Century Gothic" pitchFamily="34" charset="0"/>
                <a:cs typeface="Arial" pitchFamily="34" charset="0"/>
              </a:rPr>
              <a:t>, </a:t>
            </a:r>
            <a:r>
              <a:rPr kumimoji="0" lang="en-US" sz="2000" b="0" i="0" u="none" strike="noStrike" cap="none" normalizeH="0" baseline="0" dirty="0">
                <a:ln>
                  <a:noFill/>
                </a:ln>
                <a:solidFill>
                  <a:srgbClr val="333333"/>
                </a:solidFill>
                <a:effectLst/>
                <a:latin typeface="Century Gothic" pitchFamily="34" charset="0"/>
                <a:cs typeface="Arial" pitchFamily="34" charset="0"/>
              </a:rPr>
              <a:t>background-attachment</a:t>
            </a:r>
            <a:r>
              <a:rPr kumimoji="0" lang="en-US" sz="2000" b="0" i="0" u="none" strike="noStrike" cap="none" normalizeH="0" baseline="0" dirty="0">
                <a:ln>
                  <a:noFill/>
                </a:ln>
                <a:solidFill>
                  <a:srgbClr val="414141"/>
                </a:solidFill>
                <a:effectLst/>
                <a:latin typeface="Century Gothic" pitchFamily="34" charset="0"/>
                <a:cs typeface="Arial" pitchFamily="34" charset="0"/>
              </a:rPr>
              <a:t> and </a:t>
            </a:r>
            <a:r>
              <a:rPr kumimoji="0" lang="en-US" sz="2000" b="0" i="0" u="none" strike="noStrike" cap="none" normalizeH="0" baseline="0" dirty="0">
                <a:ln>
                  <a:noFill/>
                </a:ln>
                <a:solidFill>
                  <a:srgbClr val="333333"/>
                </a:solidFill>
                <a:effectLst/>
                <a:latin typeface="Century Gothic" pitchFamily="34" charset="0"/>
                <a:cs typeface="Arial" pitchFamily="34" charset="0"/>
              </a:rPr>
              <a:t>background-position</a:t>
            </a:r>
            <a:r>
              <a:rPr kumimoji="0" lang="en-US" sz="2000" b="0" i="0" u="none" strike="noStrike" cap="none" normalizeH="0" baseline="0" dirty="0">
                <a:ln>
                  <a:noFill/>
                </a:ln>
                <a:solidFill>
                  <a:srgbClr val="414141"/>
                </a:solidFill>
                <a:effectLst/>
                <a:latin typeface="Century Gothic"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In the following section we will discuss each of these properties in more detail.</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p:txBody>
      </p:sp>
    </p:spTree>
    <p:extLst>
      <p:ext uri="{BB962C8B-B14F-4D97-AF65-F5344CB8AC3E}">
        <p14:creationId xmlns:p14="http://schemas.microsoft.com/office/powerpoint/2010/main" val="20835932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0747B73-57DE-0598-DCB1-69EAA4D6F703}"/>
              </a:ext>
            </a:extLst>
          </p:cNvPr>
          <p:cNvSpPr>
            <a:spLocks noGrp="1" noChangeArrowheads="1"/>
          </p:cNvSpPr>
          <p:nvPr>
            <p:ph type="body" sz="quarter" idx="11"/>
          </p:nvPr>
        </p:nvSpPr>
        <p:spPr bwMode="auto">
          <a:xfrm>
            <a:off x="685800" y="2667000"/>
            <a:ext cx="7467600" cy="578599"/>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chemeClr val="tx1"/>
                </a:solidFill>
                <a:latin typeface="Century Gothic" pitchFamily="34" charset="0"/>
                <a:cs typeface="Arial" pitchFamily="34" charset="0"/>
              </a:rPr>
              <a:t>   </a:t>
            </a:r>
            <a:r>
              <a:rPr lang="en-US" sz="2000" dirty="0" err="1">
                <a:solidFill>
                  <a:schemeClr val="tx1"/>
                </a:solidFill>
                <a:latin typeface="Century Gothic" pitchFamily="34" charset="0"/>
                <a:cs typeface="Arial" pitchFamily="34" charset="0"/>
              </a:rPr>
              <a:t>background-image:url</a:t>
            </a:r>
            <a:r>
              <a:rPr lang="en-US" sz="2000" dirty="0">
                <a:solidFill>
                  <a:schemeClr val="tx1"/>
                </a:solidFill>
                <a:latin typeface="Century Gothic" pitchFamily="34" charset="0"/>
                <a:cs typeface="Arial" pitchFamily="34" charset="0"/>
              </a:rPr>
              <a:t>(“</a:t>
            </a:r>
            <a:r>
              <a:rPr lang="en-US" sz="2000">
                <a:solidFill>
                  <a:schemeClr val="tx1"/>
                </a:solidFill>
                <a:latin typeface="Century Gothic" pitchFamily="34" charset="0"/>
                <a:cs typeface="Arial" pitchFamily="34" charset="0"/>
              </a:rPr>
              <a:t>nature.jpeg”);</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p:txBody>
      </p:sp>
      <p:pic>
        <p:nvPicPr>
          <p:cNvPr id="5" name="Picture 4">
            <a:extLst>
              <a:ext uri="{FF2B5EF4-FFF2-40B4-BE49-F238E27FC236}">
                <a16:creationId xmlns:a16="http://schemas.microsoft.com/office/drawing/2014/main" id="{710BD96F-46D1-0086-842C-F1FABCF27E36}"/>
              </a:ext>
            </a:extLst>
          </p:cNvPr>
          <p:cNvPicPr>
            <a:picLocks noChangeAspect="1"/>
          </p:cNvPicPr>
          <p:nvPr/>
        </p:nvPicPr>
        <p:blipFill>
          <a:blip r:embed="rId2"/>
          <a:stretch>
            <a:fillRect/>
          </a:stretch>
        </p:blipFill>
        <p:spPr>
          <a:xfrm>
            <a:off x="457200" y="304800"/>
            <a:ext cx="7620000" cy="1981200"/>
          </a:xfrm>
          <a:prstGeom prst="rect">
            <a:avLst/>
          </a:prstGeom>
        </p:spPr>
      </p:pic>
    </p:spTree>
    <p:extLst>
      <p:ext uri="{BB962C8B-B14F-4D97-AF65-F5344CB8AC3E}">
        <p14:creationId xmlns:p14="http://schemas.microsoft.com/office/powerpoint/2010/main" val="22311041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fect Full Page Background Image | CSS-Tricks - CSS-Tricks">
            <a:extLst>
              <a:ext uri="{FF2B5EF4-FFF2-40B4-BE49-F238E27FC236}">
                <a16:creationId xmlns:a16="http://schemas.microsoft.com/office/drawing/2014/main" id="{365C3AB8-2D82-0DA6-5607-C4D184584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620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0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02FF32-44A4-291E-0A99-EF4D94306697}"/>
              </a:ext>
            </a:extLst>
          </p:cNvPr>
          <p:cNvSpPr>
            <a:spLocks noGrp="1"/>
          </p:cNvSpPr>
          <p:nvPr>
            <p:ph type="body" sz="quarter" idx="11"/>
          </p:nvPr>
        </p:nvSpPr>
        <p:spPr>
          <a:xfrm>
            <a:off x="533400" y="457200"/>
            <a:ext cx="7696200" cy="6248400"/>
          </a:xfrm>
        </p:spPr>
        <p:txBody>
          <a:bodyPr/>
          <a:lstStyle/>
          <a:p>
            <a:pPr algn="l"/>
            <a:r>
              <a:rPr lang="en-US" dirty="0"/>
              <a:t>In CSS, the "background-image" property is used to set a background image for an HTML element. The value of the property is the URL of the image file. For example, if you have an image file called "bg.jpg" in the same directory as your HTML file, you can set it as the background image of the "body" element like this:</a:t>
            </a:r>
          </a:p>
          <a:p>
            <a:pPr algn="l"/>
            <a:endParaRPr lang="en-US" dirty="0"/>
          </a:p>
          <a:p>
            <a:pPr algn="l"/>
            <a:r>
              <a:rPr lang="en-US" dirty="0"/>
              <a:t>body {</a:t>
            </a:r>
          </a:p>
          <a:p>
            <a:pPr algn="l"/>
            <a:r>
              <a:rPr lang="en-US" dirty="0"/>
              <a:t>  background-image: url("bg.jpg");</a:t>
            </a:r>
          </a:p>
          <a:p>
            <a:pPr algn="l"/>
            <a:r>
              <a:rPr lang="en-US" dirty="0"/>
              <a:t>}</a:t>
            </a:r>
          </a:p>
          <a:p>
            <a:pPr algn="l"/>
            <a:endParaRPr lang="en-US" dirty="0"/>
          </a:p>
          <a:p>
            <a:pPr algn="l"/>
            <a:endParaRPr lang="en-US" dirty="0"/>
          </a:p>
          <a:p>
            <a:pPr algn="l"/>
            <a:endParaRPr lang="en-IN" dirty="0"/>
          </a:p>
        </p:txBody>
      </p:sp>
    </p:spTree>
    <p:extLst>
      <p:ext uri="{BB962C8B-B14F-4D97-AF65-F5344CB8AC3E}">
        <p14:creationId xmlns:p14="http://schemas.microsoft.com/office/powerpoint/2010/main" val="2912595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ML | Responsive full page image using CSS - GeeksforGeeks">
            <a:extLst>
              <a:ext uri="{FF2B5EF4-FFF2-40B4-BE49-F238E27FC236}">
                <a16:creationId xmlns:a16="http://schemas.microsoft.com/office/drawing/2014/main" id="{9FFB8142-E6A9-B284-6431-0BCB41B77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007542" cy="47958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9EADA3-BD26-59F8-0553-73B288CC3F72}"/>
              </a:ext>
            </a:extLst>
          </p:cNvPr>
          <p:cNvSpPr txBox="1"/>
          <p:nvPr/>
        </p:nvSpPr>
        <p:spPr>
          <a:xfrm>
            <a:off x="1219200" y="457200"/>
            <a:ext cx="6934200" cy="369332"/>
          </a:xfrm>
          <a:prstGeom prst="rect">
            <a:avLst/>
          </a:prstGeom>
          <a:noFill/>
        </p:spPr>
        <p:txBody>
          <a:bodyPr wrap="square" rtlCol="0">
            <a:spAutoFit/>
          </a:bodyPr>
          <a:lstStyle/>
          <a:p>
            <a:r>
              <a:rPr lang="en-US" dirty="0"/>
              <a:t>When the background image is set for the  body</a:t>
            </a:r>
            <a:endParaRPr lang="en-IN" dirty="0"/>
          </a:p>
        </p:txBody>
      </p:sp>
    </p:spTree>
    <p:extLst>
      <p:ext uri="{BB962C8B-B14F-4D97-AF65-F5344CB8AC3E}">
        <p14:creationId xmlns:p14="http://schemas.microsoft.com/office/powerpoint/2010/main" val="3908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611560" y="692696"/>
            <a:ext cx="7920880"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62626"/>
                </a:solidFill>
                <a:effectLst/>
                <a:latin typeface="Century Gothic" pitchFamily="34" charset="0"/>
                <a:cs typeface="Arial" pitchFamily="34" charset="0"/>
              </a:rPr>
              <a:t>Background Repeat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262626"/>
              </a:solidFill>
              <a:effectLst/>
              <a:latin typeface="Century Gothic"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414141"/>
                </a:solidFill>
                <a:effectLst/>
                <a:latin typeface="Century Gothic" pitchFamily="34" charset="0"/>
                <a:cs typeface="Arial" pitchFamily="34" charset="0"/>
              </a:rPr>
              <a:t>The </a:t>
            </a:r>
            <a:r>
              <a:rPr kumimoji="0" lang="en-US" sz="2000" b="0" i="0" u="none" strike="noStrike" cap="none" normalizeH="0" baseline="0" dirty="0">
                <a:ln>
                  <a:noFill/>
                </a:ln>
                <a:solidFill>
                  <a:srgbClr val="333333"/>
                </a:solidFill>
                <a:effectLst/>
                <a:latin typeface="Century Gothic" pitchFamily="34" charset="0"/>
                <a:cs typeface="Arial" pitchFamily="34" charset="0"/>
              </a:rPr>
              <a:t>background-repeat</a:t>
            </a:r>
            <a:r>
              <a:rPr kumimoji="0" lang="en-US" sz="2000" b="0" i="0" u="none" strike="noStrike" cap="none" normalizeH="0" baseline="0" dirty="0">
                <a:ln>
                  <a:noFill/>
                </a:ln>
                <a:solidFill>
                  <a:srgbClr val="414141"/>
                </a:solidFill>
                <a:effectLst/>
                <a:latin typeface="Century Gothic" pitchFamily="34" charset="0"/>
                <a:cs typeface="Arial" pitchFamily="34" charset="0"/>
              </a:rPr>
              <a:t> property allows you to control how a background image is repeated or tiled in the background of an element. You can set a background image to repeat vertically (y-axis), horizontally (x-axis), in both directions, or in neither direction.</a:t>
            </a:r>
            <a:endParaRPr kumimoji="0" lang="en-US" sz="2000" b="0" i="0" u="none" strike="noStrike" cap="none" normalizeH="0" baseline="0" dirty="0">
              <a:ln>
                <a:noFill/>
              </a:ln>
              <a:solidFill>
                <a:schemeClr val="tx1"/>
              </a:solidFill>
              <a:effectLst/>
              <a:latin typeface="Century Gothic" pitchFamily="34" charset="0"/>
              <a:cs typeface="Arial" pitchFamily="34" charset="0"/>
            </a:endParaRPr>
          </a:p>
        </p:txBody>
      </p:sp>
      <p:sp>
        <p:nvSpPr>
          <p:cNvPr id="3" name="Rectangle 2"/>
          <p:cNvSpPr/>
          <p:nvPr/>
        </p:nvSpPr>
        <p:spPr>
          <a:xfrm>
            <a:off x="755576" y="3284984"/>
            <a:ext cx="7416824" cy="2554545"/>
          </a:xfrm>
          <a:prstGeom prst="rect">
            <a:avLst/>
          </a:prstGeom>
        </p:spPr>
        <p:txBody>
          <a:bodyPr wrap="square">
            <a:spAutoFit/>
          </a:bodyPr>
          <a:lstStyle/>
          <a:p>
            <a:r>
              <a:rPr lang="en-US" sz="2000" dirty="0">
                <a:latin typeface="Century Gothic" pitchFamily="34" charset="0"/>
              </a:rPr>
              <a:t>body { </a:t>
            </a:r>
          </a:p>
          <a:p>
            <a:r>
              <a:rPr lang="en-US" sz="2000" dirty="0">
                <a:latin typeface="Century Gothic" pitchFamily="34" charset="0"/>
              </a:rPr>
              <a:t>background-</a:t>
            </a:r>
            <a:r>
              <a:rPr lang="en-US" sz="2000" dirty="0" err="1">
                <a:latin typeface="Century Gothic" pitchFamily="34" charset="0"/>
              </a:rPr>
              <a:t>image:url</a:t>
            </a:r>
            <a:r>
              <a:rPr lang="en-US" sz="2000" dirty="0">
                <a:latin typeface="Century Gothic" pitchFamily="34" charset="0"/>
              </a:rPr>
              <a:t>("images/gradient.png");</a:t>
            </a:r>
          </a:p>
          <a:p>
            <a:r>
              <a:rPr lang="en-US" sz="2000" dirty="0">
                <a:latin typeface="Century Gothic" pitchFamily="34" charset="0"/>
              </a:rPr>
              <a:t> background-repeat: repeat-x; </a:t>
            </a:r>
          </a:p>
          <a:p>
            <a:r>
              <a:rPr lang="en-US" sz="2000" dirty="0">
                <a:latin typeface="Century Gothic" pitchFamily="34" charset="0"/>
              </a:rPr>
              <a:t>}</a:t>
            </a:r>
          </a:p>
          <a:p>
            <a:endParaRPr lang="en-US" sz="2000" dirty="0">
              <a:latin typeface="Century Gothic" pitchFamily="34" charset="0"/>
            </a:endParaRPr>
          </a:p>
          <a:p>
            <a:r>
              <a:rPr lang="en-US" sz="2000" dirty="0">
                <a:latin typeface="Century Gothic" pitchFamily="34" charset="0"/>
              </a:rPr>
              <a:t>repeat-x</a:t>
            </a:r>
          </a:p>
          <a:p>
            <a:r>
              <a:rPr lang="en-US" sz="2000" dirty="0">
                <a:latin typeface="Century Gothic" pitchFamily="34" charset="0"/>
              </a:rPr>
              <a:t>repeat-y</a:t>
            </a:r>
          </a:p>
          <a:p>
            <a:r>
              <a:rPr lang="en-US" sz="2000" dirty="0">
                <a:latin typeface="Century Gothic" pitchFamily="34" charset="0"/>
              </a:rPr>
              <a:t>no-repeat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060953-F5F7-9857-860A-E26382F8984A}"/>
              </a:ext>
            </a:extLst>
          </p:cNvPr>
          <p:cNvSpPr>
            <a:spLocks noGrp="1"/>
          </p:cNvSpPr>
          <p:nvPr>
            <p:ph type="body" sz="quarter" idx="11"/>
          </p:nvPr>
        </p:nvSpPr>
        <p:spPr>
          <a:xfrm>
            <a:off x="381000" y="609600"/>
            <a:ext cx="7467600" cy="762000"/>
          </a:xfrm>
        </p:spPr>
        <p:txBody>
          <a:bodyPr/>
          <a:lstStyle/>
          <a:p>
            <a:pPr algn="l"/>
            <a:r>
              <a:rPr lang="en-US" dirty="0"/>
              <a:t>Output of an image when it is repeated</a:t>
            </a:r>
            <a:endParaRPr lang="en-IN" dirty="0"/>
          </a:p>
        </p:txBody>
      </p:sp>
      <p:pic>
        <p:nvPicPr>
          <p:cNvPr id="3074" name="Picture 2" descr="Every CSS Background Property Illustrated and Explained with Code Examples  🎖️">
            <a:extLst>
              <a:ext uri="{FF2B5EF4-FFF2-40B4-BE49-F238E27FC236}">
                <a16:creationId xmlns:a16="http://schemas.microsoft.com/office/drawing/2014/main" id="{C0AC917D-A8D6-CF46-4672-FE2C40A57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2302"/>
            <a:ext cx="6781800" cy="4931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9959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cstate="print"/>
          <a:srcRect/>
          <a:stretch>
            <a:fillRect/>
          </a:stretch>
        </p:blipFill>
        <p:spPr bwMode="auto">
          <a:xfrm>
            <a:off x="923925" y="2319338"/>
            <a:ext cx="7296150" cy="22193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023E20-BF19-94FC-C9E1-5DA164D4B9EB}"/>
              </a:ext>
            </a:extLst>
          </p:cNvPr>
          <p:cNvSpPr>
            <a:spLocks noGrp="1"/>
          </p:cNvSpPr>
          <p:nvPr>
            <p:ph type="body" sz="quarter" idx="11"/>
          </p:nvPr>
        </p:nvSpPr>
        <p:spPr>
          <a:xfrm>
            <a:off x="533400" y="304800"/>
            <a:ext cx="7467600" cy="6400800"/>
          </a:xfrm>
        </p:spPr>
        <p:txBody>
          <a:bodyPr/>
          <a:lstStyle/>
          <a:p>
            <a:r>
              <a:rPr lang="en-US" dirty="0"/>
              <a:t>Backgroundimage is repeated along the y-axis</a:t>
            </a:r>
            <a:endParaRPr lang="en-IN" dirty="0"/>
          </a:p>
        </p:txBody>
      </p:sp>
      <p:pic>
        <p:nvPicPr>
          <p:cNvPr id="1026" name="Picture 2" descr="Every CSS Background Property Illustrated and Explained with Code Examples  🎖️">
            <a:extLst>
              <a:ext uri="{FF2B5EF4-FFF2-40B4-BE49-F238E27FC236}">
                <a16:creationId xmlns:a16="http://schemas.microsoft.com/office/drawing/2014/main" id="{CAA40026-668F-7BA6-E047-E179598BA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477000" cy="498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1222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C76BF0-E113-3C1F-7684-582CD5B64ABD}"/>
              </a:ext>
            </a:extLst>
          </p:cNvPr>
          <p:cNvSpPr>
            <a:spLocks noGrp="1"/>
          </p:cNvSpPr>
          <p:nvPr>
            <p:ph type="body" sz="quarter" idx="11"/>
          </p:nvPr>
        </p:nvSpPr>
        <p:spPr>
          <a:xfrm>
            <a:off x="457200" y="228600"/>
            <a:ext cx="7848600" cy="6477000"/>
          </a:xfrm>
        </p:spPr>
        <p:txBody>
          <a:bodyPr/>
          <a:lstStyle/>
          <a:p>
            <a:pPr algn="ctr"/>
            <a:r>
              <a:rPr lang="en-IN" b="1" i="0" dirty="0">
                <a:solidFill>
                  <a:srgbClr val="000000"/>
                </a:solidFill>
                <a:effectLst/>
                <a:latin typeface="Segoe UI" panose="020B0502040204020203" pitchFamily="34" charset="0"/>
              </a:rPr>
              <a:t> list-style-type </a:t>
            </a:r>
          </a:p>
          <a:p>
            <a:pPr algn="ctr"/>
            <a:endParaRPr lang="en-IN" b="0" i="0" dirty="0">
              <a:solidFill>
                <a:srgbClr val="000000"/>
              </a:solidFill>
              <a:effectLst/>
              <a:latin typeface="Segoe UI" panose="020B0502040204020203" pitchFamily="34" charset="0"/>
            </a:endParaRPr>
          </a:p>
          <a:p>
            <a:pPr algn="l"/>
            <a:r>
              <a:rPr lang="en-IN" b="1" i="0" dirty="0">
                <a:solidFill>
                  <a:srgbClr val="000000"/>
                </a:solidFill>
                <a:effectLst/>
                <a:latin typeface="Segoe UI" panose="020B0502040204020203" pitchFamily="34" charset="0"/>
              </a:rPr>
              <a:t>Definition</a:t>
            </a:r>
          </a:p>
          <a:p>
            <a:pPr algn="l"/>
            <a:r>
              <a:rPr lang="en-US" b="0" i="0" dirty="0">
                <a:solidFill>
                  <a:srgbClr val="000000"/>
                </a:solidFill>
                <a:effectLst/>
                <a:latin typeface="Segoe UI" panose="020B0502040204020203" pitchFamily="34" charset="0"/>
              </a:rPr>
              <a:t>The list-style-type specifies the type of list-item marker in a list.</a:t>
            </a:r>
          </a:p>
          <a:p>
            <a:pPr algn="l"/>
            <a:r>
              <a:rPr lang="en-US" b="1" i="0" dirty="0">
                <a:solidFill>
                  <a:srgbClr val="202124"/>
                </a:solidFill>
                <a:effectLst/>
                <a:latin typeface="arial" panose="020B0604020202020204" pitchFamily="34" charset="0"/>
              </a:rPr>
              <a:t>list-style-type: </a:t>
            </a:r>
            <a:r>
              <a:rPr lang="en-US" i="0" dirty="0">
                <a:solidFill>
                  <a:srgbClr val="202124"/>
                </a:solidFill>
                <a:effectLst/>
                <a:latin typeface="arial" panose="020B0604020202020204" pitchFamily="34" charset="0"/>
              </a:rPr>
              <a:t>This property is responsible for controlling the appearance and shape of the marker.</a:t>
            </a:r>
          </a:p>
          <a:p>
            <a:pPr algn="l"/>
            <a:r>
              <a:rPr lang="en-US" i="0" dirty="0">
                <a:solidFill>
                  <a:srgbClr val="000000"/>
                </a:solidFill>
                <a:effectLst/>
                <a:latin typeface="Segoe UI" panose="020B0502040204020203" pitchFamily="34" charset="0"/>
              </a:rPr>
              <a:t>The list-style-type CSS property sets the marker (such as a disc, character, or custom counter style) of a list item element.</a:t>
            </a:r>
          </a:p>
          <a:p>
            <a:pPr algn="l"/>
            <a:r>
              <a:rPr lang="en-US" i="0" dirty="0">
                <a:solidFill>
                  <a:srgbClr val="000000"/>
                </a:solidFill>
                <a:effectLst/>
                <a:latin typeface="Segoe UI" panose="020B0502040204020203" pitchFamily="34" charset="0"/>
              </a:rPr>
              <a:t>You can use this property on the &lt;</a:t>
            </a:r>
            <a:r>
              <a:rPr lang="en-US" i="0" dirty="0" err="1">
                <a:solidFill>
                  <a:srgbClr val="000000"/>
                </a:solidFill>
                <a:effectLst/>
                <a:latin typeface="Segoe UI" panose="020B0502040204020203" pitchFamily="34" charset="0"/>
              </a:rPr>
              <a:t>ol</a:t>
            </a:r>
            <a:r>
              <a:rPr lang="en-US" i="0" dirty="0">
                <a:solidFill>
                  <a:srgbClr val="000000"/>
                </a:solidFill>
                <a:effectLst/>
                <a:latin typeface="Segoe UI" panose="020B0502040204020203" pitchFamily="34" charset="0"/>
              </a:rPr>
              <a:t>&gt; or &lt;</a:t>
            </a:r>
            <a:r>
              <a:rPr lang="en-US" i="0" dirty="0" err="1">
                <a:solidFill>
                  <a:srgbClr val="000000"/>
                </a:solidFill>
                <a:effectLst/>
                <a:latin typeface="Segoe UI" panose="020B0502040204020203" pitchFamily="34" charset="0"/>
              </a:rPr>
              <a:t>ul</a:t>
            </a:r>
            <a:r>
              <a:rPr lang="en-US" i="0" dirty="0">
                <a:solidFill>
                  <a:srgbClr val="000000"/>
                </a:solidFill>
                <a:effectLst/>
                <a:latin typeface="Segoe UI" panose="020B0502040204020203" pitchFamily="34" charset="0"/>
              </a:rPr>
              <a:t>&gt; element to set the marker for all list items, or on the &lt;li&gt; element to set the marker for a specific list item.</a:t>
            </a:r>
            <a:endParaRPr lang="en-IN"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27983847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148C55-4218-B590-9C32-7197F6206A2D}"/>
              </a:ext>
            </a:extLst>
          </p:cNvPr>
          <p:cNvSpPr>
            <a:spLocks noGrp="1"/>
          </p:cNvSpPr>
          <p:nvPr>
            <p:ph type="body" sz="quarter" idx="11"/>
          </p:nvPr>
        </p:nvSpPr>
        <p:spPr>
          <a:xfrm>
            <a:off x="228600" y="457200"/>
            <a:ext cx="7467600" cy="762000"/>
          </a:xfrm>
        </p:spPr>
        <p:txBody>
          <a:bodyPr/>
          <a:lstStyle/>
          <a:p>
            <a:pPr algn="l"/>
            <a:r>
              <a:rPr lang="en-US" dirty="0"/>
              <a:t>Image is not repeated</a:t>
            </a:r>
            <a:endParaRPr lang="en-IN" dirty="0"/>
          </a:p>
        </p:txBody>
      </p:sp>
      <p:pic>
        <p:nvPicPr>
          <p:cNvPr id="2050" name="Picture 2" descr="Every CSS Background Property Illustrated and Explained with Code Examples  🎖️">
            <a:extLst>
              <a:ext uri="{FF2B5EF4-FFF2-40B4-BE49-F238E27FC236}">
                <a16:creationId xmlns:a16="http://schemas.microsoft.com/office/drawing/2014/main" id="{52DBFCA8-A91C-AC0B-F78A-70D585714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315200" cy="522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958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p:cNvSpPr>
            <a:spLocks noChangeArrowheads="1"/>
          </p:cNvSpPr>
          <p:nvPr/>
        </p:nvSpPr>
        <p:spPr bwMode="auto">
          <a:xfrm>
            <a:off x="467544" y="692696"/>
            <a:ext cx="8136904" cy="27330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262626"/>
                </a:solidFill>
                <a:effectLst/>
                <a:uLnTx/>
                <a:uFillTx/>
                <a:latin typeface="Century Gothic" pitchFamily="34" charset="0"/>
                <a:ea typeface="+mn-ea"/>
                <a:cs typeface="Arial" pitchFamily="34" charset="0"/>
              </a:rPr>
              <a:t>Background Position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262626"/>
              </a:solidFill>
              <a:effectLst/>
              <a:uLnTx/>
              <a:uFillTx/>
              <a:latin typeface="Century Gothic"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414141"/>
                </a:solidFill>
                <a:effectLst/>
                <a:uLnTx/>
                <a:uFillTx/>
                <a:latin typeface="Century Gothic" pitchFamily="34" charset="0"/>
                <a:ea typeface="+mn-ea"/>
                <a:cs typeface="Arial" pitchFamily="34" charset="0"/>
              </a:rPr>
              <a:t>The </a:t>
            </a:r>
            <a:r>
              <a:rPr kumimoji="0" lang="en-US" sz="2000" b="0" i="0" u="none" strike="noStrike" kern="1200" cap="none" spc="0" normalizeH="0" baseline="0" noProof="0" dirty="0">
                <a:ln>
                  <a:noFill/>
                </a:ln>
                <a:solidFill>
                  <a:srgbClr val="333333"/>
                </a:solidFill>
                <a:effectLst/>
                <a:uLnTx/>
                <a:uFillTx/>
                <a:latin typeface="Century Gothic" pitchFamily="34" charset="0"/>
                <a:ea typeface="+mn-ea"/>
                <a:cs typeface="Arial" pitchFamily="34" charset="0"/>
              </a:rPr>
              <a:t>background-position</a:t>
            </a:r>
            <a:r>
              <a:rPr kumimoji="0" lang="en-US" sz="2000" b="0" i="0" u="none" strike="noStrike" kern="1200" cap="none" spc="0" normalizeH="0" baseline="0" noProof="0" dirty="0">
                <a:ln>
                  <a:noFill/>
                </a:ln>
                <a:solidFill>
                  <a:srgbClr val="414141"/>
                </a:solidFill>
                <a:effectLst/>
                <a:uLnTx/>
                <a:uFillTx/>
                <a:latin typeface="Century Gothic" pitchFamily="34" charset="0"/>
                <a:ea typeface="+mn-ea"/>
                <a:cs typeface="Arial" pitchFamily="34" charset="0"/>
              </a:rPr>
              <a:t> property is used to control the position of the background image.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414141"/>
                </a:solidFill>
                <a:effectLst/>
                <a:uLnTx/>
                <a:uFillTx/>
                <a:latin typeface="Century Gothic" pitchFamily="34" charset="0"/>
                <a:ea typeface="+mn-ea"/>
                <a:cs typeface="Arial" pitchFamily="34" charset="0"/>
              </a:rPr>
              <a:t>If no background position has been specified, the background image is placed at the default top-left position of the element i.e. at </a:t>
            </a:r>
            <a:r>
              <a:rPr kumimoji="0" lang="en-US" sz="2000" b="0" i="0" u="none" strike="noStrike" kern="1200" cap="none" spc="0" normalizeH="0" baseline="0" noProof="0" dirty="0">
                <a:ln>
                  <a:noFill/>
                </a:ln>
                <a:solidFill>
                  <a:srgbClr val="333333"/>
                </a:solidFill>
                <a:effectLst/>
                <a:uLnTx/>
                <a:uFillTx/>
                <a:latin typeface="Century Gothic" pitchFamily="34" charset="0"/>
                <a:ea typeface="+mn-ea"/>
                <a:cs typeface="Arial" pitchFamily="34" charset="0"/>
              </a:rPr>
              <a:t>(0,0)</a:t>
            </a:r>
            <a:r>
              <a:rPr kumimoji="0" lang="en-US" sz="2000" b="0" i="0" u="none" strike="noStrike" kern="1200" cap="none" spc="0" normalizeH="0" baseline="0" noProof="0" dirty="0">
                <a:ln>
                  <a:noFill/>
                </a:ln>
                <a:solidFill>
                  <a:srgbClr val="414141"/>
                </a:solidFill>
                <a:effectLst/>
                <a:uLnTx/>
                <a:uFillTx/>
                <a:latin typeface="Century Gothic" pitchFamily="34" charset="0"/>
                <a:ea typeface="+mn-ea"/>
                <a:cs typeface="Arial" pitchFamily="34" charset="0"/>
              </a:rPr>
              <a:t>, let's try out the following example:</a:t>
            </a:r>
            <a:endPar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Arial" pitchFamily="34" charset="0"/>
            </a:endParaRPr>
          </a:p>
        </p:txBody>
      </p:sp>
      <p:sp>
        <p:nvSpPr>
          <p:cNvPr id="3" name="Rectangle 2"/>
          <p:cNvSpPr/>
          <p:nvPr/>
        </p:nvSpPr>
        <p:spPr>
          <a:xfrm>
            <a:off x="827584" y="3861048"/>
            <a:ext cx="7128792" cy="16312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mn-cs"/>
              </a:rPr>
              <a:t>body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mn-cs"/>
              </a:rPr>
              <a:t> background-image: </a:t>
            </a:r>
            <a:r>
              <a:rPr kumimoji="0" lang="en-US" sz="2000" b="0" i="0" u="none" strike="noStrike" kern="1200" cap="none" spc="0" normalizeH="0" baseline="0" noProof="0" dirty="0" err="1">
                <a:ln>
                  <a:noFill/>
                </a:ln>
                <a:solidFill>
                  <a:prstClr val="black"/>
                </a:solidFill>
                <a:effectLst/>
                <a:uLnTx/>
                <a:uFillTx/>
                <a:latin typeface="Century Gothic" pitchFamily="34" charset="0"/>
                <a:ea typeface="+mn-ea"/>
                <a:cs typeface="+mn-cs"/>
              </a:rPr>
              <a:t>url</a:t>
            </a:r>
            <a:r>
              <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mn-cs"/>
              </a:rPr>
              <a:t>("images/robot.png");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mn-cs"/>
              </a:rPr>
              <a:t> background-repeat: no-repeat;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mn-cs"/>
              </a:rPr>
              <a:t> background-position: right top;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entury Gothic" pitchFamily="34" charset="0"/>
                <a:ea typeface="+mn-ea"/>
                <a:cs typeface="+mn-cs"/>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ground-positionプロパティの意味と使い方 | CSS | できるネット">
            <a:extLst>
              <a:ext uri="{FF2B5EF4-FFF2-40B4-BE49-F238E27FC236}">
                <a16:creationId xmlns:a16="http://schemas.microsoft.com/office/drawing/2014/main" id="{6D2481B3-AB80-DF0A-5CC8-2FE6D264A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001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620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2" cstate="print"/>
          <a:srcRect/>
          <a:stretch>
            <a:fillRect/>
          </a:stretch>
        </p:blipFill>
        <p:spPr bwMode="auto">
          <a:xfrm>
            <a:off x="152400" y="533400"/>
            <a:ext cx="8293148" cy="518457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very CSS Background Property Illustrated and Explained with Code Examples  🎖️">
            <a:extLst>
              <a:ext uri="{FF2B5EF4-FFF2-40B4-BE49-F238E27FC236}">
                <a16:creationId xmlns:a16="http://schemas.microsoft.com/office/drawing/2014/main" id="{AD6139BE-64FF-CD05-3590-FD723A48F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4988"/>
            <a:ext cx="7391400" cy="578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57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SS | CSS Background position - Learn in 30 seconds from Microsoft MVP  Awarded | wikitechy">
            <a:extLst>
              <a:ext uri="{FF2B5EF4-FFF2-40B4-BE49-F238E27FC236}">
                <a16:creationId xmlns:a16="http://schemas.microsoft.com/office/drawing/2014/main" id="{9D1A683A-E672-8445-436C-4A226AC84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09600"/>
            <a:ext cx="74295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668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arn CSS Backgrounds Visually Explained📝 Mega Thread 🧵 - Thread from  codemarch @codemarch - Rattibha">
            <a:extLst>
              <a:ext uri="{FF2B5EF4-FFF2-40B4-BE49-F238E27FC236}">
                <a16:creationId xmlns:a16="http://schemas.microsoft.com/office/drawing/2014/main" id="{F67D6632-07B8-1C36-AF67-03ADAF0FF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620000" cy="5676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FB7975-9806-52A1-FA0C-326D31273B25}"/>
              </a:ext>
            </a:extLst>
          </p:cNvPr>
          <p:cNvSpPr txBox="1"/>
          <p:nvPr/>
        </p:nvSpPr>
        <p:spPr>
          <a:xfrm>
            <a:off x="2133600" y="354106"/>
            <a:ext cx="5638800" cy="369332"/>
          </a:xfrm>
          <a:prstGeom prst="rect">
            <a:avLst/>
          </a:prstGeom>
          <a:noFill/>
        </p:spPr>
        <p:txBody>
          <a:bodyPr wrap="square" rtlCol="0">
            <a:spAutoFit/>
          </a:bodyPr>
          <a:lstStyle/>
          <a:p>
            <a:pPr algn="ctr"/>
            <a:r>
              <a:rPr lang="en-US" dirty="0"/>
              <a:t>BACKGROUND POSITION</a:t>
            </a:r>
            <a:endParaRPr lang="en-IN" dirty="0"/>
          </a:p>
        </p:txBody>
      </p:sp>
    </p:spTree>
    <p:extLst>
      <p:ext uri="{BB962C8B-B14F-4D97-AF65-F5344CB8AC3E}">
        <p14:creationId xmlns:p14="http://schemas.microsoft.com/office/powerpoint/2010/main" val="1840773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embuat Background di CSS #06 - Kopiding.in">
            <a:extLst>
              <a:ext uri="{FF2B5EF4-FFF2-40B4-BE49-F238E27FC236}">
                <a16:creationId xmlns:a16="http://schemas.microsoft.com/office/drawing/2014/main" id="{3CB25A98-8BBF-88F3-6D42-DB9C82AC4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391401" cy="627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5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SS">
            <a:extLst>
              <a:ext uri="{FF2B5EF4-FFF2-40B4-BE49-F238E27FC236}">
                <a16:creationId xmlns:a16="http://schemas.microsoft.com/office/drawing/2014/main" id="{92385538-0A92-F300-7C80-DF2B90CB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7848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70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SS | CSS Background position - Learn in 30 seconds from Microsoft MVP  Awarded | wikitechy">
            <a:extLst>
              <a:ext uri="{FF2B5EF4-FFF2-40B4-BE49-F238E27FC236}">
                <a16:creationId xmlns:a16="http://schemas.microsoft.com/office/drawing/2014/main" id="{915AFEC4-756F-466F-6EBA-F134B33F2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7939797"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3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4F131C-3E8E-3862-30B6-7EC930A601BB}"/>
              </a:ext>
            </a:extLst>
          </p:cNvPr>
          <p:cNvSpPr txBox="1"/>
          <p:nvPr/>
        </p:nvSpPr>
        <p:spPr>
          <a:xfrm>
            <a:off x="609600" y="304800"/>
            <a:ext cx="7772400" cy="6186309"/>
          </a:xfrm>
          <a:prstGeom prst="rect">
            <a:avLst/>
          </a:prstGeom>
          <a:noFill/>
        </p:spPr>
        <p:txBody>
          <a:bodyPr wrap="square">
            <a:spAutoFit/>
          </a:bodyPr>
          <a:lstStyle/>
          <a:p>
            <a:r>
              <a:rPr lang="en-US" dirty="0"/>
              <a:t>The color of the marker will be the same as the computed color of the element it applies to.</a:t>
            </a:r>
          </a:p>
          <a:p>
            <a:endParaRPr lang="en-US" dirty="0"/>
          </a:p>
          <a:p>
            <a:r>
              <a:rPr lang="en-US" dirty="0"/>
              <a:t>Only a few elements (&lt;li&gt; and &lt;summary&gt;) have a default value of display: list-item. However, the list-style-type property may be applied to any element whose display value is set to list-item. Moreover, because this property is inherited, it can be set on a parent element (commonly &lt;</a:t>
            </a:r>
            <a:r>
              <a:rPr lang="en-US" dirty="0" err="1"/>
              <a:t>ol</a:t>
            </a:r>
            <a:r>
              <a:rPr lang="en-US" dirty="0"/>
              <a:t>&gt; or &lt;</a:t>
            </a:r>
            <a:r>
              <a:rPr lang="en-US" dirty="0" err="1"/>
              <a:t>ul</a:t>
            </a:r>
            <a:r>
              <a:rPr lang="en-US" dirty="0"/>
              <a:t>&gt;) to make it apply to all list items.</a:t>
            </a:r>
          </a:p>
          <a:p>
            <a:endParaRPr lang="en-US" dirty="0"/>
          </a:p>
          <a:p>
            <a:r>
              <a:rPr lang="en-IN" b="1" i="0" dirty="0">
                <a:solidFill>
                  <a:srgbClr val="374151"/>
                </a:solidFill>
                <a:effectLst/>
                <a:latin typeface="Söhne"/>
              </a:rPr>
              <a:t>Example:</a:t>
            </a:r>
          </a:p>
          <a:p>
            <a:r>
              <a:rPr lang="en-US" b="1" dirty="0" err="1"/>
              <a:t>ul</a:t>
            </a:r>
            <a:r>
              <a:rPr lang="en-US" b="1" dirty="0"/>
              <a:t> {</a:t>
            </a:r>
          </a:p>
          <a:p>
            <a:r>
              <a:rPr lang="en-US" b="1" dirty="0"/>
              <a:t>   list-style-type: square;</a:t>
            </a:r>
          </a:p>
          <a:p>
            <a:r>
              <a:rPr lang="en-US" b="1" dirty="0"/>
              <a:t>}</a:t>
            </a:r>
          </a:p>
          <a:p>
            <a:r>
              <a:rPr lang="en-US" b="0" i="0" dirty="0">
                <a:solidFill>
                  <a:srgbClr val="374151"/>
                </a:solidFill>
                <a:effectLst/>
                <a:latin typeface="Söhne"/>
              </a:rPr>
              <a:t>This will make all unordered list items be square bullets.</a:t>
            </a:r>
          </a:p>
          <a:p>
            <a:r>
              <a:rPr lang="en-IN" b="1" i="0" dirty="0">
                <a:solidFill>
                  <a:srgbClr val="374151"/>
                </a:solidFill>
                <a:effectLst/>
                <a:latin typeface="Söhne"/>
              </a:rPr>
              <a:t>Example:</a:t>
            </a:r>
          </a:p>
          <a:p>
            <a:r>
              <a:rPr lang="en-IN" b="1" i="0" dirty="0" err="1">
                <a:solidFill>
                  <a:srgbClr val="374151"/>
                </a:solidFill>
                <a:effectLst/>
                <a:latin typeface="Söhne"/>
              </a:rPr>
              <a:t>ol</a:t>
            </a:r>
            <a:r>
              <a:rPr lang="en-IN" b="1" i="0" dirty="0">
                <a:solidFill>
                  <a:srgbClr val="374151"/>
                </a:solidFill>
                <a:effectLst/>
                <a:latin typeface="Söhne"/>
              </a:rPr>
              <a:t> li{</a:t>
            </a:r>
          </a:p>
          <a:p>
            <a:r>
              <a:rPr lang="en-IN" b="1" i="0" dirty="0">
                <a:solidFill>
                  <a:srgbClr val="374151"/>
                </a:solidFill>
                <a:effectLst/>
                <a:latin typeface="Söhne"/>
              </a:rPr>
              <a:t>  list-style-type: upper-alpha;</a:t>
            </a:r>
          </a:p>
          <a:p>
            <a:r>
              <a:rPr lang="en-IN" b="1" i="0" dirty="0">
                <a:solidFill>
                  <a:srgbClr val="374151"/>
                </a:solidFill>
                <a:effectLst/>
                <a:latin typeface="Söhne"/>
              </a:rPr>
              <a:t>}</a:t>
            </a:r>
          </a:p>
          <a:p>
            <a:r>
              <a:rPr lang="en-US" b="0" i="0" dirty="0">
                <a:solidFill>
                  <a:srgbClr val="374151"/>
                </a:solidFill>
                <a:effectLst/>
                <a:latin typeface="Söhne"/>
              </a:rPr>
              <a:t>This will make all list items of ordered list will be upper-alpha </a:t>
            </a:r>
            <a:r>
              <a:rPr lang="en-US" b="0" i="0" dirty="0" err="1">
                <a:solidFill>
                  <a:srgbClr val="374151"/>
                </a:solidFill>
                <a:effectLst/>
                <a:latin typeface="Söhne"/>
              </a:rPr>
              <a:t>i.e</a:t>
            </a:r>
            <a:r>
              <a:rPr lang="en-US" b="0" i="0" dirty="0">
                <a:solidFill>
                  <a:srgbClr val="374151"/>
                </a:solidFill>
                <a:effectLst/>
                <a:latin typeface="Söhne"/>
              </a:rPr>
              <a:t> A,B,C etc.</a:t>
            </a:r>
            <a:endParaRPr lang="en-IN" b="1" i="0" dirty="0">
              <a:solidFill>
                <a:srgbClr val="374151"/>
              </a:solidFill>
              <a:effectLst/>
              <a:latin typeface="Söhne"/>
            </a:endParaRPr>
          </a:p>
          <a:p>
            <a:endParaRPr lang="en-US" b="1" dirty="0"/>
          </a:p>
          <a:p>
            <a:endParaRPr lang="en-US" b="1" dirty="0"/>
          </a:p>
          <a:p>
            <a:endParaRPr lang="en-IN" dirty="0"/>
          </a:p>
        </p:txBody>
      </p:sp>
    </p:spTree>
    <p:extLst>
      <p:ext uri="{BB962C8B-B14F-4D97-AF65-F5344CB8AC3E}">
        <p14:creationId xmlns:p14="http://schemas.microsoft.com/office/powerpoint/2010/main" val="5301876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ownload THUMBS UP Free PNG transparent image and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752600"/>
            <a:ext cx="23399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76D2619-F159-E631-6159-D8C4BD64CC4E}"/>
              </a:ext>
            </a:extLst>
          </p:cNvPr>
          <p:cNvSpPr txBox="1"/>
          <p:nvPr/>
        </p:nvSpPr>
        <p:spPr>
          <a:xfrm>
            <a:off x="494323" y="609600"/>
            <a:ext cx="6172200" cy="5355312"/>
          </a:xfrm>
          <a:prstGeom prst="rect">
            <a:avLst/>
          </a:prstGeom>
          <a:noFill/>
        </p:spPr>
        <p:txBody>
          <a:bodyPr wrap="square" rtlCol="0">
            <a:spAutoFit/>
          </a:bodyPr>
          <a:lstStyle/>
          <a:p>
            <a:pPr algn="ctr"/>
            <a:r>
              <a:rPr lang="en-US" b="1" dirty="0"/>
              <a:t>EXERCISES</a:t>
            </a:r>
          </a:p>
          <a:p>
            <a:pPr algn="ctr"/>
            <a:endParaRPr lang="en-US" dirty="0"/>
          </a:p>
          <a:p>
            <a:r>
              <a:rPr lang="en-IN" dirty="0"/>
              <a:t>1.Create a ordered list of your own in such a way that there are atleast 10 list items and bring the same output in unordered list as well.</a:t>
            </a:r>
          </a:p>
          <a:p>
            <a:r>
              <a:rPr lang="en-IN" dirty="0"/>
              <a:t>2.Create the above lists using list-style-</a:t>
            </a:r>
            <a:r>
              <a:rPr lang="en-IN" dirty="0" err="1"/>
              <a:t>type,list</a:t>
            </a:r>
            <a:r>
              <a:rPr lang="en-IN" dirty="0"/>
              <a:t>-style-position.</a:t>
            </a:r>
          </a:p>
          <a:p>
            <a:r>
              <a:rPr lang="en-IN" dirty="0"/>
              <a:t>3.Create the list using list-style-image.</a:t>
            </a:r>
          </a:p>
          <a:p>
            <a:r>
              <a:rPr lang="en-IN" dirty="0"/>
              <a:t>4.Set the background image as cover.</a:t>
            </a:r>
          </a:p>
          <a:p>
            <a:r>
              <a:rPr lang="en-IN" dirty="0"/>
              <a:t>5.Set the background image as contain.</a:t>
            </a:r>
          </a:p>
          <a:p>
            <a:r>
              <a:rPr lang="en-IN" dirty="0"/>
              <a:t>6.Set the background image using no-repeat.</a:t>
            </a:r>
          </a:p>
          <a:p>
            <a:r>
              <a:rPr lang="en-IN" dirty="0"/>
              <a:t>7.Bring the repeated images along the x-axis.</a:t>
            </a:r>
          </a:p>
          <a:p>
            <a:r>
              <a:rPr lang="en-IN" dirty="0"/>
              <a:t>8.Bring the repeated images along the y-axis.</a:t>
            </a:r>
          </a:p>
          <a:p>
            <a:r>
              <a:rPr lang="en-IN" dirty="0"/>
              <a:t>9.Bring the background image using auto.</a:t>
            </a:r>
          </a:p>
          <a:p>
            <a:r>
              <a:rPr lang="en-IN" dirty="0"/>
              <a:t>10.Place an image at the </a:t>
            </a:r>
            <a:r>
              <a:rPr lang="en-IN" dirty="0" err="1"/>
              <a:t>center</a:t>
            </a:r>
            <a:r>
              <a:rPr lang="en-IN" dirty="0"/>
              <a:t> of a webpage.</a:t>
            </a:r>
          </a:p>
          <a:p>
            <a:r>
              <a:rPr lang="en-IN" dirty="0"/>
              <a:t>11.Place an image at the top of a webpage.</a:t>
            </a:r>
          </a:p>
          <a:p>
            <a:r>
              <a:rPr lang="en-IN" dirty="0"/>
              <a:t>12. Place an image at the bottom of a webpage.</a:t>
            </a:r>
          </a:p>
          <a:p>
            <a:r>
              <a:rPr lang="en-IN" dirty="0"/>
              <a:t>13.Using percentage bring the image to left bottom.</a:t>
            </a:r>
          </a:p>
          <a:p>
            <a:r>
              <a:rPr lang="en-IN" dirty="0"/>
              <a:t>14.Using percentage bring the image to right bottom.</a:t>
            </a:r>
          </a:p>
          <a:p>
            <a:r>
              <a:rPr lang="en-IN" dirty="0"/>
              <a:t>15.Using percentage bring the image to right top.</a:t>
            </a:r>
          </a:p>
        </p:txBody>
      </p:sp>
    </p:spTree>
    <p:extLst>
      <p:ext uri="{BB962C8B-B14F-4D97-AF65-F5344CB8AC3E}">
        <p14:creationId xmlns:p14="http://schemas.microsoft.com/office/powerpoint/2010/main" val="343842065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738636-EA40-AB1C-E920-F01CE567943C}"/>
              </a:ext>
            </a:extLst>
          </p:cNvPr>
          <p:cNvSpPr txBox="1"/>
          <p:nvPr/>
        </p:nvSpPr>
        <p:spPr>
          <a:xfrm>
            <a:off x="457200" y="304800"/>
            <a:ext cx="7924800" cy="4801314"/>
          </a:xfrm>
          <a:prstGeom prst="rect">
            <a:avLst/>
          </a:prstGeom>
          <a:noFill/>
        </p:spPr>
        <p:txBody>
          <a:bodyPr wrap="square" rtlCol="0">
            <a:spAutoFit/>
          </a:bodyPr>
          <a:lstStyle/>
          <a:p>
            <a:r>
              <a:rPr lang="en-IN" dirty="0"/>
              <a:t>The list-style-type CSS property sets the marker (bullet or number) for a list item. The property can be set for an ordered list (with numbers or letters) or an unordered list (with bullets or other symbols).</a:t>
            </a:r>
          </a:p>
          <a:p>
            <a:endParaRPr lang="en-IN" dirty="0"/>
          </a:p>
          <a:p>
            <a:r>
              <a:rPr lang="en-IN" dirty="0"/>
              <a:t>The possible values for list-style-type include:</a:t>
            </a:r>
          </a:p>
          <a:p>
            <a:endParaRPr lang="en-IN" dirty="0"/>
          </a:p>
          <a:p>
            <a:pPr marL="285750" indent="-285750">
              <a:buFont typeface="Wingdings" panose="05000000000000000000" pitchFamily="2" charset="2"/>
              <a:buChar char="q"/>
            </a:pPr>
            <a:r>
              <a:rPr lang="en-IN" dirty="0"/>
              <a:t>disc: a filled circle</a:t>
            </a:r>
          </a:p>
          <a:p>
            <a:pPr marL="285750" indent="-285750">
              <a:buFont typeface="Wingdings" panose="05000000000000000000" pitchFamily="2" charset="2"/>
              <a:buChar char="q"/>
            </a:pPr>
            <a:r>
              <a:rPr lang="en-IN" dirty="0"/>
              <a:t>circle: an empty circle</a:t>
            </a:r>
          </a:p>
          <a:p>
            <a:pPr marL="285750" indent="-285750">
              <a:buFont typeface="Wingdings" panose="05000000000000000000" pitchFamily="2" charset="2"/>
              <a:buChar char="q"/>
            </a:pPr>
            <a:r>
              <a:rPr lang="en-IN" dirty="0"/>
              <a:t>square: a square</a:t>
            </a:r>
          </a:p>
          <a:p>
            <a:pPr marL="285750" indent="-285750">
              <a:buFont typeface="Wingdings" panose="05000000000000000000" pitchFamily="2" charset="2"/>
              <a:buChar char="q"/>
            </a:pPr>
            <a:r>
              <a:rPr lang="en-IN" dirty="0"/>
              <a:t>decimal: decimal numbers (1, 2, 3, etc.)</a:t>
            </a:r>
          </a:p>
          <a:p>
            <a:pPr marL="285750" indent="-285750">
              <a:buFont typeface="Wingdings" panose="05000000000000000000" pitchFamily="2" charset="2"/>
              <a:buChar char="q"/>
            </a:pPr>
            <a:r>
              <a:rPr lang="en-IN" dirty="0"/>
              <a:t>lower-roman: lowercase Roman numerals (i, ii, iii, etc.)</a:t>
            </a:r>
          </a:p>
          <a:p>
            <a:pPr marL="285750" indent="-285750">
              <a:buFont typeface="Wingdings" panose="05000000000000000000" pitchFamily="2" charset="2"/>
              <a:buChar char="q"/>
            </a:pPr>
            <a:r>
              <a:rPr lang="en-IN" dirty="0"/>
              <a:t>upper-roman: uppercase Roman numerals (I, II, III, etc.)</a:t>
            </a:r>
          </a:p>
          <a:p>
            <a:pPr marL="285750" indent="-285750">
              <a:buFont typeface="Wingdings" panose="05000000000000000000" pitchFamily="2" charset="2"/>
              <a:buChar char="q"/>
            </a:pPr>
            <a:r>
              <a:rPr lang="en-IN" dirty="0"/>
              <a:t>lower-alpha: lowercase letters (a, b, c, etc.)</a:t>
            </a:r>
          </a:p>
          <a:p>
            <a:pPr marL="285750" indent="-285750">
              <a:buFont typeface="Wingdings" panose="05000000000000000000" pitchFamily="2" charset="2"/>
              <a:buChar char="q"/>
            </a:pPr>
            <a:r>
              <a:rPr lang="en-IN" dirty="0"/>
              <a:t>upper-alpha: uppercase letters (A, B, C, etc.)</a:t>
            </a:r>
          </a:p>
          <a:p>
            <a:pPr marL="285750" indent="-285750">
              <a:buFont typeface="Wingdings" panose="05000000000000000000" pitchFamily="2" charset="2"/>
              <a:buChar char="q"/>
            </a:pPr>
            <a:r>
              <a:rPr lang="en-IN" dirty="0"/>
              <a:t>none: no marker</a:t>
            </a:r>
          </a:p>
          <a:p>
            <a:pPr marL="285750" indent="-285750">
              <a:buFont typeface="Wingdings" panose="05000000000000000000" pitchFamily="2" charset="2"/>
              <a:buChar char="q"/>
            </a:pPr>
            <a:r>
              <a:rPr lang="en-US" dirty="0"/>
              <a:t>decimal-leading-zero:The marker is a number with leading zeros (01, 02, 03, etc.)</a:t>
            </a:r>
            <a:endParaRPr lang="en-IN" dirty="0"/>
          </a:p>
        </p:txBody>
      </p:sp>
    </p:spTree>
    <p:extLst>
      <p:ext uri="{BB962C8B-B14F-4D97-AF65-F5344CB8AC3E}">
        <p14:creationId xmlns:p14="http://schemas.microsoft.com/office/powerpoint/2010/main" val="2152358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0AC7CD-AF52-5AAD-3FA4-BF932121931B}"/>
              </a:ext>
            </a:extLst>
          </p:cNvPr>
          <p:cNvSpPr txBox="1"/>
          <p:nvPr/>
        </p:nvSpPr>
        <p:spPr>
          <a:xfrm>
            <a:off x="381000" y="304800"/>
            <a:ext cx="8001000" cy="63246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B68E1DD-020D-28EC-E60C-13C7C8BC51AB}"/>
              </a:ext>
            </a:extLst>
          </p:cNvPr>
          <p:cNvSpPr txBox="1"/>
          <p:nvPr/>
        </p:nvSpPr>
        <p:spPr>
          <a:xfrm>
            <a:off x="381000" y="304800"/>
            <a:ext cx="8077200" cy="5632311"/>
          </a:xfrm>
          <a:prstGeom prst="rect">
            <a:avLst/>
          </a:prstGeom>
          <a:noFill/>
        </p:spPr>
        <p:txBody>
          <a:bodyPr wrap="square">
            <a:spAutoFit/>
          </a:bodyPr>
          <a:lstStyle/>
          <a:p>
            <a:r>
              <a:rPr lang="en-US" b="1" dirty="0">
                <a:solidFill>
                  <a:srgbClr val="374151"/>
                </a:solidFill>
                <a:latin typeface="Söhne"/>
              </a:rPr>
              <a:t>l</a:t>
            </a:r>
            <a:r>
              <a:rPr lang="en-US" b="1" i="0" dirty="0">
                <a:solidFill>
                  <a:srgbClr val="374151"/>
                </a:solidFill>
                <a:effectLst/>
                <a:latin typeface="Söhne"/>
              </a:rPr>
              <a:t>ist-style-image</a:t>
            </a:r>
          </a:p>
          <a:p>
            <a:endParaRPr lang="en-US" dirty="0">
              <a:solidFill>
                <a:srgbClr val="374151"/>
              </a:solidFill>
              <a:latin typeface="Söhne"/>
            </a:endParaRPr>
          </a:p>
          <a:p>
            <a:r>
              <a:rPr lang="en-US" b="0" i="0" dirty="0">
                <a:solidFill>
                  <a:srgbClr val="374151"/>
                </a:solidFill>
                <a:effectLst/>
                <a:latin typeface="Söhne"/>
              </a:rPr>
              <a:t>To use an image as the bullet point in a list in CSS, you can use the "list-style-image" property. Here is an example of how to use it:</a:t>
            </a:r>
          </a:p>
          <a:p>
            <a:endParaRPr lang="en-US" dirty="0">
              <a:solidFill>
                <a:srgbClr val="374151"/>
              </a:solidFill>
              <a:latin typeface="Söhne"/>
            </a:endParaRPr>
          </a:p>
          <a:p>
            <a:r>
              <a:rPr lang="en-US" dirty="0">
                <a:solidFill>
                  <a:srgbClr val="374151"/>
                </a:solidFill>
                <a:latin typeface="Söhne"/>
              </a:rPr>
              <a:t>Example:</a:t>
            </a:r>
          </a:p>
          <a:p>
            <a:r>
              <a:rPr lang="en-IN" dirty="0"/>
              <a:t>ul {</a:t>
            </a:r>
          </a:p>
          <a:p>
            <a:r>
              <a:rPr lang="en-IN" dirty="0"/>
              <a:t>  list-style-image: url(“thumbsup.jpeg”);</a:t>
            </a:r>
          </a:p>
          <a:p>
            <a:r>
              <a:rPr lang="en-IN" dirty="0"/>
              <a:t>}</a:t>
            </a:r>
          </a:p>
          <a:p>
            <a:r>
              <a:rPr lang="en-US" b="0" i="0" dirty="0">
                <a:solidFill>
                  <a:srgbClr val="374151"/>
                </a:solidFill>
                <a:effectLst/>
                <a:latin typeface="Söhne"/>
              </a:rPr>
              <a:t>You can also apply this to specific lists by targeting their class or id.</a:t>
            </a:r>
          </a:p>
          <a:p>
            <a:endParaRPr lang="en-US" dirty="0">
              <a:solidFill>
                <a:srgbClr val="374151"/>
              </a:solidFill>
              <a:latin typeface="Söhne"/>
            </a:endParaRPr>
          </a:p>
          <a:p>
            <a:endParaRPr lang="en-US" b="0" i="0" dirty="0">
              <a:solidFill>
                <a:srgbClr val="374151"/>
              </a:solidFill>
              <a:effectLst/>
              <a:latin typeface="Söhne"/>
            </a:endParaRPr>
          </a:p>
          <a:p>
            <a:r>
              <a:rPr lang="en-US" dirty="0">
                <a:solidFill>
                  <a:srgbClr val="374151"/>
                </a:solidFill>
                <a:latin typeface="Söhne"/>
              </a:rPr>
              <a:t>Example:</a:t>
            </a:r>
          </a:p>
          <a:p>
            <a:r>
              <a:rPr lang="en-IN" dirty="0"/>
              <a:t>#own{</a:t>
            </a:r>
          </a:p>
          <a:p>
            <a:r>
              <a:rPr lang="en-IN" dirty="0"/>
              <a:t>  list-style-image: url(“smiley.jpeg");</a:t>
            </a:r>
          </a:p>
          <a:p>
            <a:r>
              <a:rPr lang="en-IN" dirty="0"/>
              <a:t>}</a:t>
            </a:r>
          </a:p>
          <a:p>
            <a:r>
              <a:rPr lang="en-IN" dirty="0"/>
              <a:t>.drop{</a:t>
            </a:r>
          </a:p>
          <a:p>
            <a:r>
              <a:rPr lang="en-IN" dirty="0"/>
              <a:t>list-style-image:url(“hand.jpeg”);</a:t>
            </a:r>
          </a:p>
          <a:p>
            <a:r>
              <a:rPr lang="en-IN" dirty="0"/>
              <a:t>}</a:t>
            </a:r>
          </a:p>
          <a:p>
            <a:endParaRPr lang="en-IN" dirty="0"/>
          </a:p>
        </p:txBody>
      </p:sp>
    </p:spTree>
    <p:extLst>
      <p:ext uri="{BB962C8B-B14F-4D97-AF65-F5344CB8AC3E}">
        <p14:creationId xmlns:p14="http://schemas.microsoft.com/office/powerpoint/2010/main" val="17228768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265F4F-2484-BD4B-2F81-1ABE08A490B7}"/>
              </a:ext>
            </a:extLst>
          </p:cNvPr>
          <p:cNvSpPr txBox="1"/>
          <p:nvPr/>
        </p:nvSpPr>
        <p:spPr>
          <a:xfrm>
            <a:off x="76200" y="533400"/>
            <a:ext cx="8229600" cy="3970318"/>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CSS Syntax</a:t>
            </a:r>
          </a:p>
          <a:p>
            <a:pPr algn="l"/>
            <a:r>
              <a:rPr lang="en-IN" dirty="0">
                <a:solidFill>
                  <a:srgbClr val="000000"/>
                </a:solidFill>
                <a:latin typeface="Segoe UI" panose="020B0502040204020203" pitchFamily="34" charset="0"/>
              </a:rPr>
              <a:t>list-style-image:none;</a:t>
            </a:r>
          </a:p>
          <a:p>
            <a:pPr algn="l"/>
            <a:r>
              <a:rPr lang="en-IN" dirty="0">
                <a:solidFill>
                  <a:srgbClr val="000000"/>
                </a:solidFill>
                <a:latin typeface="Segoe UI" panose="020B0502040204020203" pitchFamily="34" charset="0"/>
              </a:rPr>
              <a:t>list-style-image:url;</a:t>
            </a:r>
          </a:p>
          <a:p>
            <a:pPr algn="l"/>
            <a:r>
              <a:rPr lang="en-IN" dirty="0">
                <a:solidFill>
                  <a:srgbClr val="000000"/>
                </a:solidFill>
                <a:latin typeface="Segoe UI" panose="020B0502040204020203" pitchFamily="34" charset="0"/>
              </a:rPr>
              <a:t>list-style-image:initial;</a:t>
            </a:r>
          </a:p>
          <a:p>
            <a:pPr algn="l"/>
            <a:r>
              <a:rPr lang="en-IN" dirty="0">
                <a:solidFill>
                  <a:srgbClr val="000000"/>
                </a:solidFill>
                <a:latin typeface="Segoe UI" panose="020B0502040204020203" pitchFamily="34" charset="0"/>
              </a:rPr>
              <a:t>list-style-image:inherit;</a:t>
            </a: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a:p>
            <a:pPr algn="l"/>
            <a:endParaRPr lang="en-IN" dirty="0">
              <a:solidFill>
                <a:srgbClr val="000000"/>
              </a:solidFill>
              <a:latin typeface="Segoe UI" panose="020B0502040204020203" pitchFamily="34" charset="0"/>
            </a:endParaRPr>
          </a:p>
        </p:txBody>
      </p:sp>
      <p:graphicFrame>
        <p:nvGraphicFramePr>
          <p:cNvPr id="8" name="Table 7">
            <a:extLst>
              <a:ext uri="{FF2B5EF4-FFF2-40B4-BE49-F238E27FC236}">
                <a16:creationId xmlns:a16="http://schemas.microsoft.com/office/drawing/2014/main" id="{4EAA03EB-2DA9-BB6C-6F9C-99EA1CD738D5}"/>
              </a:ext>
            </a:extLst>
          </p:cNvPr>
          <p:cNvGraphicFramePr>
            <a:graphicFrameLocks noGrp="1"/>
          </p:cNvGraphicFramePr>
          <p:nvPr>
            <p:extLst>
              <p:ext uri="{D42A27DB-BD31-4B8C-83A1-F6EECF244321}">
                <p14:modId xmlns:p14="http://schemas.microsoft.com/office/powerpoint/2010/main" val="906022692"/>
              </p:ext>
            </p:extLst>
          </p:nvPr>
        </p:nvGraphicFramePr>
        <p:xfrm>
          <a:off x="685800" y="2518559"/>
          <a:ext cx="7239000" cy="2273831"/>
        </p:xfrm>
        <a:graphic>
          <a:graphicData uri="http://schemas.openxmlformats.org/drawingml/2006/table">
            <a:tbl>
              <a:tblPr/>
              <a:tblGrid>
                <a:gridCol w="1776759">
                  <a:extLst>
                    <a:ext uri="{9D8B030D-6E8A-4147-A177-3AD203B41FA5}">
                      <a16:colId xmlns:a16="http://schemas.microsoft.com/office/drawing/2014/main" val="3113251510"/>
                    </a:ext>
                  </a:extLst>
                </a:gridCol>
                <a:gridCol w="5462241">
                  <a:extLst>
                    <a:ext uri="{9D8B030D-6E8A-4147-A177-3AD203B41FA5}">
                      <a16:colId xmlns:a16="http://schemas.microsoft.com/office/drawing/2014/main" val="1654690398"/>
                    </a:ext>
                  </a:extLst>
                </a:gridCol>
              </a:tblGrid>
              <a:tr h="244962">
                <a:tc>
                  <a:txBody>
                    <a:bodyPr/>
                    <a:lstStyle/>
                    <a:p>
                      <a:pPr algn="l" fontAlgn="t"/>
                      <a:r>
                        <a:rPr lang="en-IN">
                          <a:effectLst/>
                        </a:rPr>
                        <a:t>Value</a:t>
                      </a:r>
                      <a:endParaRPr lang="en-IN" dirty="0">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22852787"/>
                  </a:ext>
                </a:extLst>
              </a:tr>
              <a:tr h="414551">
                <a:tc>
                  <a:txBody>
                    <a:bodyPr/>
                    <a:lstStyle/>
                    <a:p>
                      <a:pPr algn="l" fontAlgn="t"/>
                      <a:r>
                        <a:rPr lang="en-IN" dirty="0">
                          <a:effectLst/>
                        </a:rPr>
                        <a:t>none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No image will be displayed. Instead, the </a:t>
                      </a:r>
                      <a:r>
                        <a:rPr lang="en-US" dirty="0" err="1">
                          <a:effectLst/>
                        </a:rPr>
                        <a:t>listmarker</a:t>
                      </a:r>
                      <a:r>
                        <a:rPr lang="en-US" dirty="0">
                          <a:effectLst/>
                        </a:rPr>
                        <a:t> will be rendered. This is default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98825481"/>
                  </a:ext>
                </a:extLst>
              </a:tr>
              <a:tr h="244962">
                <a:tc>
                  <a:txBody>
                    <a:bodyPr/>
                    <a:lstStyle/>
                    <a:p>
                      <a:pPr algn="l" fontAlgn="t"/>
                      <a:r>
                        <a:rPr lang="en-IN">
                          <a:effectLst/>
                        </a:rPr>
                        <a:t>url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The path to the image to be used as a list-item marker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988149"/>
                  </a:ext>
                </a:extLst>
              </a:tr>
              <a:tr h="296041">
                <a:tc>
                  <a:txBody>
                    <a:bodyPr/>
                    <a:lstStyle/>
                    <a:p>
                      <a:pPr algn="l" fontAlgn="t"/>
                      <a:r>
                        <a:rPr lang="en-IN">
                          <a:effectLst/>
                        </a:rPr>
                        <a:t>initial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Sets this property to its default value.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83358170"/>
                  </a:ext>
                </a:extLst>
              </a:tr>
              <a:tr h="414551">
                <a:tc>
                  <a:txBody>
                    <a:bodyPr/>
                    <a:lstStyle/>
                    <a:p>
                      <a:pPr algn="l" fontAlgn="t"/>
                      <a:r>
                        <a:rPr lang="en-IN">
                          <a:effectLst/>
                        </a:rPr>
                        <a:t>inherit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Inherits this property from its parent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918444"/>
                  </a:ext>
                </a:extLst>
              </a:tr>
            </a:tbl>
          </a:graphicData>
        </a:graphic>
      </p:graphicFrame>
    </p:spTree>
    <p:extLst>
      <p:ext uri="{BB962C8B-B14F-4D97-AF65-F5344CB8AC3E}">
        <p14:creationId xmlns:p14="http://schemas.microsoft.com/office/powerpoint/2010/main" val="7824361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A2159F-117C-16F7-3BB6-CFE5EAA1F941}"/>
              </a:ext>
            </a:extLst>
          </p:cNvPr>
          <p:cNvSpPr>
            <a:spLocks noGrp="1"/>
          </p:cNvSpPr>
          <p:nvPr>
            <p:ph type="body" sz="quarter" idx="11"/>
          </p:nvPr>
        </p:nvSpPr>
        <p:spPr>
          <a:xfrm>
            <a:off x="533400" y="228600"/>
            <a:ext cx="7848600" cy="6477000"/>
          </a:xfrm>
        </p:spPr>
        <p:txBody>
          <a:bodyPr>
            <a:normAutofit fontScale="85000" lnSpcReduction="20000"/>
          </a:bodyPr>
          <a:lstStyle/>
          <a:p>
            <a:pPr lvl="0" algn="l" eaLnBrk="0" fontAlgn="base" hangingPunct="0">
              <a:spcBef>
                <a:spcPct val="0"/>
              </a:spcBef>
              <a:spcAft>
                <a:spcPct val="0"/>
              </a:spcAft>
            </a:pPr>
            <a:r>
              <a:rPr lang="en-US" altLang="en-US" sz="2400" b="1" dirty="0">
                <a:solidFill>
                  <a:srgbClr val="374151"/>
                </a:solidFill>
                <a:latin typeface="Söhne"/>
              </a:rPr>
              <a:t>list-style-position</a:t>
            </a:r>
          </a:p>
          <a:p>
            <a:pPr lvl="0" algn="l" eaLnBrk="0" fontAlgn="base" hangingPunct="0">
              <a:spcBef>
                <a:spcPct val="0"/>
              </a:spcBef>
              <a:spcAft>
                <a:spcPct val="0"/>
              </a:spcAft>
            </a:pPr>
            <a:endParaRPr lang="en-US" altLang="en-US" sz="2400" dirty="0">
              <a:solidFill>
                <a:srgbClr val="374151"/>
              </a:solidFill>
              <a:latin typeface="Söhne"/>
            </a:endParaRPr>
          </a:p>
          <a:p>
            <a:pPr lvl="0" algn="l" eaLnBrk="0" fontAlgn="base" hangingPunct="0">
              <a:spcBef>
                <a:spcPct val="0"/>
              </a:spcBef>
              <a:spcAft>
                <a:spcPct val="0"/>
              </a:spcAft>
            </a:pPr>
            <a:r>
              <a:rPr lang="en-US" altLang="en-US" sz="2400" dirty="0">
                <a:solidFill>
                  <a:srgbClr val="374151"/>
                </a:solidFill>
                <a:latin typeface="Söhne"/>
              </a:rPr>
              <a:t>In CSS, the list-style-position property specifies the position of the marker (bullet point) for list items. It can have one of two values:</a:t>
            </a:r>
          </a:p>
          <a:p>
            <a:pPr lvl="0" algn="l" eaLnBrk="0" fontAlgn="base" hangingPunct="0">
              <a:spcBef>
                <a:spcPct val="0"/>
              </a:spcBef>
              <a:spcAft>
                <a:spcPct val="0"/>
              </a:spcAft>
            </a:pPr>
            <a:endParaRPr lang="en-US" altLang="en-US" sz="2400" dirty="0">
              <a:solidFill>
                <a:srgbClr val="374151"/>
              </a:solidFill>
              <a:latin typeface="Söhne"/>
            </a:endParaRPr>
          </a:p>
          <a:p>
            <a:pPr lvl="0" algn="l" eaLnBrk="0" fontAlgn="base" hangingPunct="0">
              <a:spcBef>
                <a:spcPct val="0"/>
              </a:spcBef>
              <a:spcAft>
                <a:spcPct val="0"/>
              </a:spcAft>
            </a:pPr>
            <a:r>
              <a:rPr lang="en-US" altLang="en-US" sz="2400" b="1" dirty="0">
                <a:solidFill>
                  <a:srgbClr val="374151"/>
                </a:solidFill>
                <a:latin typeface="Söhne"/>
              </a:rPr>
              <a:t>inside: </a:t>
            </a:r>
            <a:r>
              <a:rPr lang="en-US" altLang="en-US" sz="2400" dirty="0">
                <a:solidFill>
                  <a:srgbClr val="374151"/>
                </a:solidFill>
                <a:latin typeface="Söhne"/>
              </a:rPr>
              <a:t>the marker is positioned inside the list item's content box.</a:t>
            </a:r>
          </a:p>
          <a:p>
            <a:pPr lvl="0" algn="l" eaLnBrk="0" fontAlgn="base" hangingPunct="0">
              <a:spcBef>
                <a:spcPct val="0"/>
              </a:spcBef>
              <a:spcAft>
                <a:spcPct val="0"/>
              </a:spcAft>
            </a:pPr>
            <a:r>
              <a:rPr lang="en-US" altLang="en-US" sz="2400" b="1" dirty="0">
                <a:solidFill>
                  <a:srgbClr val="374151"/>
                </a:solidFill>
                <a:latin typeface="Söhne"/>
              </a:rPr>
              <a:t>outside: </a:t>
            </a:r>
            <a:r>
              <a:rPr lang="en-US" altLang="en-US" sz="2400" dirty="0">
                <a:solidFill>
                  <a:srgbClr val="374151"/>
                </a:solidFill>
                <a:latin typeface="Söhne"/>
              </a:rPr>
              <a:t>the marker is positioned outside the list item's content box (the default value).</a:t>
            </a:r>
          </a:p>
          <a:p>
            <a:pPr lvl="0" algn="l" eaLnBrk="0" fontAlgn="base" hangingPunct="0">
              <a:spcBef>
                <a:spcPct val="0"/>
              </a:spcBef>
              <a:spcAft>
                <a:spcPct val="0"/>
              </a:spcAft>
            </a:pPr>
            <a:endParaRPr kumimoji="0" lang="en-US" altLang="en-US" sz="2400" b="0" i="0" u="none" strike="noStrike" cap="none" normalizeH="0" baseline="0" dirty="0">
              <a:ln>
                <a:noFill/>
              </a:ln>
              <a:solidFill>
                <a:srgbClr val="374151"/>
              </a:solidFill>
              <a:effectLst/>
              <a:latin typeface="Söhne"/>
            </a:endParaRPr>
          </a:p>
          <a:p>
            <a:pPr lvl="0" algn="l" eaLnBrk="0" fontAlgn="base" hangingPunct="0">
              <a:spcBef>
                <a:spcPct val="0"/>
              </a:spcBef>
              <a:spcAft>
                <a:spcPct val="0"/>
              </a:spcAft>
            </a:pPr>
            <a:endParaRPr lang="en-US" altLang="en-US" sz="2400" dirty="0">
              <a:solidFill>
                <a:srgbClr val="374151"/>
              </a:solidFill>
              <a:latin typeface="Söhne"/>
            </a:endParaRP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For example, the following CSS will set the marker position to be inside the list item's content box:</a:t>
            </a:r>
          </a:p>
          <a:p>
            <a:pPr lvl="0" algn="l" eaLnBrk="0" fontAlgn="base" hangingPunct="0">
              <a:spcBef>
                <a:spcPct val="0"/>
              </a:spcBef>
              <a:spcAft>
                <a:spcPct val="0"/>
              </a:spcAft>
            </a:pPr>
            <a:endParaRPr lang="en-US" altLang="en-US" sz="2400" dirty="0">
              <a:solidFill>
                <a:schemeClr val="tx1"/>
              </a:solidFill>
              <a:latin typeface="Arial" panose="020B0604020202020204" pitchFamily="34" charset="0"/>
            </a:endParaRPr>
          </a:p>
          <a:p>
            <a:pPr lvl="0" algn="l" eaLnBrk="0" fontAlgn="base" hangingPunct="0">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ul</a:t>
            </a:r>
            <a:r>
              <a:rPr kumimoji="0" lang="en-US" altLang="en-US" sz="2400" b="0" i="0" u="none" strike="noStrike" cap="none" normalizeH="0" baseline="0" dirty="0">
                <a:ln>
                  <a:noFill/>
                </a:ln>
                <a:solidFill>
                  <a:schemeClr val="tx1"/>
                </a:solidFill>
                <a:effectLst/>
                <a:latin typeface="Arial" panose="020B0604020202020204" pitchFamily="34" charset="0"/>
              </a:rPr>
              <a:t> {</a:t>
            </a: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    list-style-position inside;</a:t>
            </a: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a:t>
            </a:r>
          </a:p>
          <a:p>
            <a:pPr lvl="0" algn="l"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li {</a:t>
            </a: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    list-style-position: inside;</a:t>
            </a: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a:t>
            </a:r>
          </a:p>
          <a:p>
            <a:pPr lvl="0" algn="l" eaLnBrk="0" fontAlgn="base" hangingPunct="0">
              <a:spcBef>
                <a:spcPct val="0"/>
              </a:spcBef>
              <a:spcAft>
                <a:spcPct val="0"/>
              </a:spcAft>
            </a:pPr>
            <a:endParaRPr lang="en-US" altLang="en-US" sz="2400" dirty="0">
              <a:solidFill>
                <a:schemeClr val="tx1"/>
              </a:solidFill>
              <a:latin typeface="Arial" panose="020B0604020202020204" pitchFamily="34" charset="0"/>
            </a:endParaRPr>
          </a:p>
          <a:p>
            <a:pPr lvl="0" algn="l"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0" algn="l"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It is important to note that the list-style-position property only affects the position of the marker, not the marker itself. To change the marker type, use the list-style-type property.</a:t>
            </a:r>
          </a:p>
          <a:p>
            <a:pPr lvl="0" algn="l" eaLnBrk="0" fontAlgn="base" hangingPunct="0">
              <a:spcBef>
                <a:spcPct val="0"/>
              </a:spcBef>
              <a:spcAft>
                <a:spcPct val="0"/>
              </a:spcAft>
            </a:pPr>
            <a:endParaRPr lang="en-US" altLang="en-US" sz="240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val="3964414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C4DF38-8CD2-61F7-0747-F18C08D05176}"/>
              </a:ext>
            </a:extLst>
          </p:cNvPr>
          <p:cNvSpPr>
            <a:spLocks noGrp="1"/>
          </p:cNvSpPr>
          <p:nvPr>
            <p:ph type="body" sz="quarter" idx="11"/>
          </p:nvPr>
        </p:nvSpPr>
        <p:spPr>
          <a:xfrm>
            <a:off x="304800" y="609600"/>
            <a:ext cx="8077200" cy="5943600"/>
          </a:xfrm>
        </p:spPr>
        <p:txBody>
          <a:bodyPr/>
          <a:lstStyle/>
          <a:p>
            <a:pPr algn="l"/>
            <a:r>
              <a:rPr lang="en-US" dirty="0"/>
              <a:t>list-style-position: outside; </a:t>
            </a:r>
          </a:p>
          <a:p>
            <a:pPr algn="l"/>
            <a:endParaRPr lang="en-US" dirty="0"/>
          </a:p>
          <a:p>
            <a:pPr algn="l"/>
            <a:r>
              <a:rPr lang="en-US" dirty="0"/>
              <a:t>means that the bullet points will be outside the list item. The start of each line of a list item will be aligned vertically.</a:t>
            </a:r>
          </a:p>
          <a:p>
            <a:pPr algn="l"/>
            <a:endParaRPr lang="en-US" dirty="0"/>
          </a:p>
          <a:p>
            <a:pPr algn="l"/>
            <a:endParaRPr lang="en-US" dirty="0"/>
          </a:p>
          <a:p>
            <a:pPr algn="l"/>
            <a:r>
              <a:rPr lang="en-US" dirty="0"/>
              <a:t>list-style-position: inside; </a:t>
            </a:r>
          </a:p>
          <a:p>
            <a:pPr algn="l"/>
            <a:endParaRPr lang="en-US" dirty="0"/>
          </a:p>
          <a:p>
            <a:pPr algn="l"/>
            <a:r>
              <a:rPr lang="en-US" dirty="0"/>
              <a:t>means that the bullet points will be inside the list item. As it is part of the list item, it will be part of the text and push the text at the start.</a:t>
            </a:r>
            <a:endParaRPr lang="en-IN" dirty="0"/>
          </a:p>
        </p:txBody>
      </p:sp>
    </p:spTree>
    <p:extLst>
      <p:ext uri="{BB962C8B-B14F-4D97-AF65-F5344CB8AC3E}">
        <p14:creationId xmlns:p14="http://schemas.microsoft.com/office/powerpoint/2010/main" val="34105210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AD94F8-882B-9F27-8FF7-EFCD7F3AB6B4}"/>
              </a:ext>
            </a:extLst>
          </p:cNvPr>
          <p:cNvSpPr>
            <a:spLocks noGrp="1"/>
          </p:cNvSpPr>
          <p:nvPr>
            <p:ph type="body" sz="quarter" idx="11"/>
          </p:nvPr>
        </p:nvSpPr>
        <p:spPr>
          <a:xfrm>
            <a:off x="381000" y="304800"/>
            <a:ext cx="8001000" cy="6400800"/>
          </a:xfrm>
        </p:spPr>
        <p:txBody>
          <a:bodyPr/>
          <a:lstStyle/>
          <a:p>
            <a:pPr algn="ctr"/>
            <a:r>
              <a:rPr lang="en-US" dirty="0"/>
              <a:t>POSITION</a:t>
            </a:r>
            <a:endParaRPr lang="en-IN" dirty="0"/>
          </a:p>
        </p:txBody>
      </p:sp>
      <p:graphicFrame>
        <p:nvGraphicFramePr>
          <p:cNvPr id="4" name="Table 3">
            <a:extLst>
              <a:ext uri="{FF2B5EF4-FFF2-40B4-BE49-F238E27FC236}">
                <a16:creationId xmlns:a16="http://schemas.microsoft.com/office/drawing/2014/main" id="{D7FAB037-EAFA-4DFF-72F0-0AF350641804}"/>
              </a:ext>
            </a:extLst>
          </p:cNvPr>
          <p:cNvGraphicFramePr>
            <a:graphicFrameLocks noGrp="1"/>
          </p:cNvGraphicFramePr>
          <p:nvPr>
            <p:extLst>
              <p:ext uri="{D42A27DB-BD31-4B8C-83A1-F6EECF244321}">
                <p14:modId xmlns:p14="http://schemas.microsoft.com/office/powerpoint/2010/main" val="4250448088"/>
              </p:ext>
            </p:extLst>
          </p:nvPr>
        </p:nvGraphicFramePr>
        <p:xfrm>
          <a:off x="1066800" y="1600200"/>
          <a:ext cx="6400800" cy="2489445"/>
        </p:xfrm>
        <a:graphic>
          <a:graphicData uri="http://schemas.openxmlformats.org/drawingml/2006/table">
            <a:tbl>
              <a:tblPr/>
              <a:tblGrid>
                <a:gridCol w="1571029">
                  <a:extLst>
                    <a:ext uri="{9D8B030D-6E8A-4147-A177-3AD203B41FA5}">
                      <a16:colId xmlns:a16="http://schemas.microsoft.com/office/drawing/2014/main" val="2609897981"/>
                    </a:ext>
                  </a:extLst>
                </a:gridCol>
                <a:gridCol w="4829771">
                  <a:extLst>
                    <a:ext uri="{9D8B030D-6E8A-4147-A177-3AD203B41FA5}">
                      <a16:colId xmlns:a16="http://schemas.microsoft.com/office/drawing/2014/main" val="2682219584"/>
                    </a:ext>
                  </a:extLst>
                </a:gridCol>
              </a:tblGrid>
              <a:tr h="372370">
                <a:tc>
                  <a:txBody>
                    <a:bodyPr/>
                    <a:lstStyle/>
                    <a:p>
                      <a:pPr algn="l" fontAlgn="t"/>
                      <a:r>
                        <a:rPr lang="en-IN">
                          <a:effectLst/>
                        </a:rPr>
                        <a:t>Value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64216999"/>
                  </a:ext>
                </a:extLst>
              </a:tr>
              <a:tr h="372370">
                <a:tc>
                  <a:txBody>
                    <a:bodyPr/>
                    <a:lstStyle/>
                    <a:p>
                      <a:pPr algn="l" fontAlgn="t"/>
                      <a:r>
                        <a:rPr lang="en-IN">
                          <a:effectLst/>
                        </a:rPr>
                        <a:t>inside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The bullet points will be inside the list item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75290930"/>
                  </a:ext>
                </a:extLst>
              </a:tr>
              <a:tr h="630165">
                <a:tc>
                  <a:txBody>
                    <a:bodyPr/>
                    <a:lstStyle/>
                    <a:p>
                      <a:pPr algn="l" fontAlgn="t"/>
                      <a:r>
                        <a:rPr lang="en-IN">
                          <a:effectLst/>
                        </a:rPr>
                        <a:t>outside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The bullet points will be outside the list item. This is default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9953231"/>
                  </a:ext>
                </a:extLst>
              </a:tr>
              <a:tr h="372370">
                <a:tc>
                  <a:txBody>
                    <a:bodyPr/>
                    <a:lstStyle/>
                    <a:p>
                      <a:pPr algn="l" fontAlgn="t"/>
                      <a:r>
                        <a:rPr lang="en-IN">
                          <a:effectLst/>
                        </a:rPr>
                        <a:t>initial</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Sets this property to its default value.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41268299"/>
                  </a:ext>
                </a:extLst>
              </a:tr>
              <a:tr h="630165">
                <a:tc>
                  <a:txBody>
                    <a:bodyPr/>
                    <a:lstStyle/>
                    <a:p>
                      <a:pPr algn="l" fontAlgn="t"/>
                      <a:r>
                        <a:rPr lang="en-IN">
                          <a:effectLst/>
                        </a:rPr>
                        <a:t>inherit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Inherits this property from its parent element. </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11366248"/>
                  </a:ext>
                </a:extLst>
              </a:tr>
            </a:tbl>
          </a:graphicData>
        </a:graphic>
      </p:graphicFrame>
    </p:spTree>
    <p:extLst>
      <p:ext uri="{BB962C8B-B14F-4D97-AF65-F5344CB8AC3E}">
        <p14:creationId xmlns:p14="http://schemas.microsoft.com/office/powerpoint/2010/main" val="3035195990"/>
      </p:ext>
    </p:extLst>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1368</Words>
  <Application>Microsoft Office PowerPoint</Application>
  <PresentationFormat>On-screen Show (4:3)</PresentationFormat>
  <Paragraphs>187</Paragraphs>
  <Slides>31</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Arial</vt:lpstr>
      <vt:lpstr>Arial</vt:lpstr>
      <vt:lpstr>Calibri</vt:lpstr>
      <vt:lpstr>Century Gothic</vt:lpstr>
      <vt:lpstr>Rockwell</vt:lpstr>
      <vt:lpstr>Segoe UI</vt:lpstr>
      <vt:lpstr>Söhne</vt:lpstr>
      <vt:lpstr>Verdana</vt:lpstr>
      <vt:lpstr>Wingdings</vt:lpstr>
      <vt:lpstr>Wingdings 2</vt:lpstr>
      <vt:lpstr>Contemporary Photo Album</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2023-01-20T07:05:48Z</dcterms:modified>
</cp:coreProperties>
</file>