
<file path=[Content_Types].xml><?xml version="1.0" encoding="utf-8"?>
<Types xmlns="http://schemas.openxmlformats.org/package/2006/content-types">
  <Default Extension="jfif" ContentType="image/pn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5"/>
  </p:notesMasterIdLst>
  <p:handoutMasterIdLst>
    <p:handoutMasterId r:id="rId36"/>
  </p:handoutMasterIdLst>
  <p:sldIdLst>
    <p:sldId id="266" r:id="rId2"/>
    <p:sldId id="267" r:id="rId3"/>
    <p:sldId id="268" r:id="rId4"/>
    <p:sldId id="269" r:id="rId5"/>
    <p:sldId id="270" r:id="rId6"/>
    <p:sldId id="271" r:id="rId7"/>
    <p:sldId id="272" r:id="rId8"/>
    <p:sldId id="273" r:id="rId9"/>
    <p:sldId id="279" r:id="rId10"/>
    <p:sldId id="274" r:id="rId11"/>
    <p:sldId id="275" r:id="rId12"/>
    <p:sldId id="280" r:id="rId13"/>
    <p:sldId id="276" r:id="rId14"/>
    <p:sldId id="277" r:id="rId15"/>
    <p:sldId id="278"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61" r:id="rId34"/>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1" autoAdjust="0"/>
    <p:restoredTop sz="94660"/>
  </p:normalViewPr>
  <p:slideViewPr>
    <p:cSldViewPr>
      <p:cViewPr varScale="1">
        <p:scale>
          <a:sx n="98" d="100"/>
          <a:sy n="98" d="100"/>
        </p:scale>
        <p:origin x="107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1/18/2023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137600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1/18/2023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34175680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extLst>
      <p:ext uri="{BB962C8B-B14F-4D97-AF65-F5344CB8AC3E}">
        <p14:creationId xmlns:p14="http://schemas.microsoft.com/office/powerpoint/2010/main" val="32855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BE2A7042-DEED-4AA1-9E89-4A16B2572577}" type="slidenum">
              <a:rPr lang="en-US" smtClean="0"/>
              <a:pPr/>
              <a:t>33</a:t>
            </a:fld>
            <a:endParaRPr lang="en-US" dirty="0"/>
          </a:p>
        </p:txBody>
      </p:sp>
    </p:spTree>
    <p:extLst>
      <p:ext uri="{BB962C8B-B14F-4D97-AF65-F5344CB8AC3E}">
        <p14:creationId xmlns:p14="http://schemas.microsoft.com/office/powerpoint/2010/main" val="43149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a:t>Click to add photo album title</a:t>
            </a:r>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13" name="Rectangle 12"/>
          <p:cNvSpPr>
            <a:spLocks noGrp="1"/>
          </p:cNvSpPr>
          <p:nvPr>
            <p:ph type="sldNum" sz="quarter" idx="13"/>
          </p:nvPr>
        </p:nvSpPr>
        <p:spPr/>
        <p:txBody>
          <a:bodyPr/>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a:t>Click to add caption</a:t>
            </a:r>
          </a:p>
        </p:txBody>
      </p:sp>
      <p:sp>
        <p:nvSpPr>
          <p:cNvPr id="6" name="Rectangle 5"/>
          <p:cNvSpPr>
            <a:spLocks noGrp="1"/>
          </p:cNvSpPr>
          <p:nvPr>
            <p:ph type="dt" sz="half" idx="15"/>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7" name="Rectangle 6"/>
          <p:cNvSpPr>
            <a:spLocks noGrp="1"/>
          </p:cNvSpPr>
          <p:nvPr>
            <p:ph type="sldNum" sz="quarter" idx="16"/>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7" name="Rectangle 6"/>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a:t>Click to add caption</a:t>
            </a:r>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a:t>Click to add caption</a:t>
            </a:r>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a:t>Click to add caption</a:t>
            </a:r>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31"/>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11" name="Rectangle 10"/>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25"/>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11" name="Rectangle 10"/>
          <p:cNvSpPr>
            <a:spLocks noGrp="1"/>
          </p:cNvSpPr>
          <p:nvPr>
            <p:ph type="sldNum" sz="quarter" idx="26"/>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a:t>Click to add caption</a:t>
            </a:r>
          </a:p>
        </p:txBody>
      </p:sp>
      <p:sp>
        <p:nvSpPr>
          <p:cNvPr id="7" name="Rectangle 6"/>
          <p:cNvSpPr>
            <a:spLocks noGrp="1"/>
          </p:cNvSpPr>
          <p:nvPr>
            <p:ph type="dt" sz="half" idx="33"/>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8" name="Rectangle 7"/>
          <p:cNvSpPr>
            <a:spLocks noGrp="1"/>
          </p:cNvSpPr>
          <p:nvPr>
            <p:ph type="sldNum" sz="quarter" idx="34"/>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7" name="Rectangle 6"/>
          <p:cNvSpPr>
            <a:spLocks noGrp="1"/>
          </p:cNvSpPr>
          <p:nvPr>
            <p:ph type="sldNum" sz="quarter" idx="2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8" name="Rectangle 7"/>
          <p:cNvSpPr>
            <a:spLocks noGrp="1"/>
          </p:cNvSpPr>
          <p:nvPr>
            <p:ph type="sldNum" sz="quarter" idx="30"/>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10" name="Rectangle 9"/>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a:t>Click to add caption</a:t>
            </a:r>
          </a:p>
        </p:txBody>
      </p:sp>
      <p:sp>
        <p:nvSpPr>
          <p:cNvPr id="8" name="Rectangle 7"/>
          <p:cNvSpPr>
            <a:spLocks noGrp="1"/>
          </p:cNvSpPr>
          <p:nvPr>
            <p:ph type="dt" sz="half" idx="16"/>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9" name="Rectangle 8"/>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10" name="Rectangle 9"/>
          <p:cNvSpPr>
            <a:spLocks noGrp="1"/>
          </p:cNvSpPr>
          <p:nvPr>
            <p:ph type="dt" sz="half" idx="17"/>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11" name="Rectangle 10"/>
          <p:cNvSpPr>
            <a:spLocks noGrp="1"/>
          </p:cNvSpPr>
          <p:nvPr>
            <p:ph type="sldNum" sz="quarter" idx="18"/>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a:t>Click to add caption</a:t>
            </a:r>
          </a:p>
        </p:txBody>
      </p:sp>
      <p:sp>
        <p:nvSpPr>
          <p:cNvPr id="8" name="Rectangle 7"/>
          <p:cNvSpPr>
            <a:spLocks noGrp="1"/>
          </p:cNvSpPr>
          <p:nvPr>
            <p:ph type="dt" sz="half" idx="32"/>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9" name="Rectangle 8"/>
          <p:cNvSpPr>
            <a:spLocks noGrp="1"/>
          </p:cNvSpPr>
          <p:nvPr>
            <p:ph type="sldNum" sz="quarter" idx="33"/>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50E-0B48-4566-8609-C51CF752A7DF}"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B50E-0B48-4566-8609-C51CF752A7DF}" type="datetimeFigureOut">
              <a:rPr lang="en-US" smtClean="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p>
            <a:pPr marL="0" marR="0" indent="0" algn="ctr">
              <a:buFontTx/>
              <a:buNone/>
            </a:pPr>
            <a:r>
              <a:rPr lang="en-US" i="0" dirty="0"/>
              <a:t>Click icon to add full page picture</a:t>
            </a:r>
            <a:endParaRPr lang="en-US" i="0" baseline="0" dirty="0"/>
          </a:p>
        </p:txBody>
      </p:sp>
      <p:sp>
        <p:nvSpPr>
          <p:cNvPr id="6" name="Rectangle 5"/>
          <p:cNvSpPr>
            <a:spLocks noGrp="1"/>
          </p:cNvSpPr>
          <p:nvPr>
            <p:ph type="dt" sz="half" idx="11"/>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7" name="Rectangle 6"/>
          <p:cNvSpPr>
            <a:spLocks noGrp="1"/>
          </p:cNvSpPr>
          <p:nvPr>
            <p:ph type="sldNum" sz="quarter" idx="12"/>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a:t>Click to add subtitle</a:t>
            </a:r>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a:t>Click to add section title</a:t>
            </a:r>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20" name="Rectangle 19"/>
          <p:cNvSpPr>
            <a:spLocks noGrp="1"/>
          </p:cNvSpPr>
          <p:nvPr>
            <p:ph type="sldNum" sz="quarter" idx="21"/>
          </p:nvPr>
        </p:nvSpPr>
        <p:spPr/>
        <p:txBody>
          <a:bodyPr/>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6"/>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7" name="Rectangle 6"/>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8"/>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7" name="Rectangle 6"/>
          <p:cNvSpPr>
            <a:spLocks noGrp="1"/>
          </p:cNvSpPr>
          <p:nvPr>
            <p:ph type="sldNum" sz="quarter" idx="19"/>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a:t>Click to add caption</a:t>
            </a: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6" name="Rectangle 5"/>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a:spLocks noGrp="1"/>
          </p:cNvSpPr>
          <p:nvPr>
            <p:ph type="dt" sz="half" idx="16"/>
          </p:nvPr>
        </p:nvSpPr>
        <p:spPr/>
        <p:txBody>
          <a:bodyPr/>
          <a:lstStyle/>
          <a:p>
            <a:pPr algn="r"/>
            <a:fld id="{9668B50E-0B48-4566-8609-C51CF752A7DF}" type="datetimeFigureOut">
              <a:rPr lang="en-US" smtClean="0">
                <a:solidFill>
                  <a:schemeClr val="bg1"/>
                </a:solidFill>
              </a:rPr>
              <a:pPr algn="r"/>
              <a:t>1/18/2023</a:t>
            </a:fld>
            <a:endParaRPr lang="en-US" dirty="0"/>
          </a:p>
        </p:txBody>
      </p:sp>
      <p:sp>
        <p:nvSpPr>
          <p:cNvPr id="11" name="Rectangle 10"/>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1/18/2023</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fi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24.jpeg"/><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8600" y="5445224"/>
            <a:ext cx="8672946" cy="1340768"/>
          </a:xfrm>
        </p:spPr>
        <p:txBody>
          <a:bodyPr/>
          <a:lstStyle/>
          <a:p>
            <a:pPr algn="r"/>
            <a:r>
              <a:rPr lang="en-US" sz="1800" b="1" dirty="0" err="1">
                <a:solidFill>
                  <a:srgbClr val="FFFF00"/>
                </a:solidFill>
              </a:rPr>
              <a:t>R.Surekha</a:t>
            </a:r>
            <a:endParaRPr lang="en-US" sz="1800" b="1" dirty="0">
              <a:solidFill>
                <a:srgbClr val="FFFF00"/>
              </a:solidFill>
            </a:endParaRPr>
          </a:p>
          <a:p>
            <a:pPr algn="r"/>
            <a:r>
              <a:rPr lang="en-US" sz="1400" kern="1000" dirty="0"/>
              <a:t>Technical Trainer,</a:t>
            </a:r>
          </a:p>
          <a:p>
            <a:pPr algn="r"/>
            <a:r>
              <a:rPr lang="en-US" sz="1400" kern="1000" dirty="0"/>
              <a:t>KG Micro College </a:t>
            </a:r>
          </a:p>
          <a:p>
            <a:pPr algn="r"/>
            <a:r>
              <a:rPr lang="en-US" sz="1400" kern="1000" dirty="0"/>
              <a:t>KGiSL Campus, Coimbatore – 641 035.</a:t>
            </a:r>
          </a:p>
        </p:txBody>
      </p:sp>
      <p:pic>
        <p:nvPicPr>
          <p:cNvPr id="8" name="Picture Placeholder 7" descr="innovation_front.jfif"/>
          <p:cNvPicPr>
            <a:picLocks noGrp="1" noChangeAspect="1"/>
          </p:cNvPicPr>
          <p:nvPr>
            <p:ph type="pic" sz="quarter" idx="11"/>
          </p:nvPr>
        </p:nvPicPr>
        <p:blipFill>
          <a:blip r:embed="rId3" cstate="print"/>
          <a:srcRect l="972" r="972"/>
          <a:stretch>
            <a:fillRect/>
          </a:stretch>
        </p:blipFill>
        <p:spPr>
          <a:xfrm>
            <a:off x="228600" y="152400"/>
            <a:ext cx="6858000" cy="5148808"/>
          </a:xfrm>
        </p:spPr>
      </p:pic>
      <p:sp>
        <p:nvSpPr>
          <p:cNvPr id="9" name="TextBox 8"/>
          <p:cNvSpPr txBox="1"/>
          <p:nvPr/>
        </p:nvSpPr>
        <p:spPr>
          <a:xfrm>
            <a:off x="411321" y="914400"/>
            <a:ext cx="6696744" cy="2492990"/>
          </a:xfrm>
          <a:prstGeom prst="rect">
            <a:avLst/>
          </a:prstGeom>
          <a:noFill/>
        </p:spPr>
        <p:txBody>
          <a:bodyPr wrap="square" rtlCol="0">
            <a:spAutoFit/>
          </a:bodyPr>
          <a:lstStyle/>
          <a:p>
            <a:pPr algn="ctr"/>
            <a:endParaRPr lang="en-US" sz="2800" b="1" dirty="0">
              <a:solidFill>
                <a:schemeClr val="bg1"/>
              </a:solidFill>
            </a:endParaRPr>
          </a:p>
          <a:p>
            <a:pPr algn="ctr"/>
            <a:r>
              <a:rPr lang="en-US" sz="4000" b="1" dirty="0">
                <a:solidFill>
                  <a:schemeClr val="bg1"/>
                </a:solidFill>
              </a:rPr>
              <a:t>Welcome you all </a:t>
            </a:r>
          </a:p>
          <a:p>
            <a:pPr algn="ctr"/>
            <a:r>
              <a:rPr lang="en-US" sz="3200" b="1" dirty="0">
                <a:solidFill>
                  <a:srgbClr val="FFFF00"/>
                </a:solidFill>
              </a:rPr>
              <a:t>Course: CSS</a:t>
            </a:r>
          </a:p>
          <a:p>
            <a:pPr algn="ctr"/>
            <a:r>
              <a:rPr lang="en-US" sz="2800" b="1" dirty="0">
                <a:solidFill>
                  <a:srgbClr val="FFFF00"/>
                </a:solidFill>
              </a:rPr>
              <a:t>Day 4 (Session 1)</a:t>
            </a:r>
          </a:p>
          <a:p>
            <a:pPr algn="ctr"/>
            <a:r>
              <a:rPr lang="en-US" sz="2800" b="1" dirty="0">
                <a:solidFill>
                  <a:srgbClr val="FFFF00"/>
                </a:solidFill>
              </a:rPr>
              <a:t>Table</a:t>
            </a:r>
          </a:p>
        </p:txBody>
      </p:sp>
      <p:pic>
        <p:nvPicPr>
          <p:cNvPr id="1026" name="Picture 2"/>
          <p:cNvPicPr>
            <a:picLocks noChangeAspect="1" noChangeArrowheads="1"/>
          </p:cNvPicPr>
          <p:nvPr/>
        </p:nvPicPr>
        <p:blipFill>
          <a:blip r:embed="rId4" cstate="print"/>
          <a:srcRect/>
          <a:stretch>
            <a:fillRect/>
          </a:stretch>
        </p:blipFill>
        <p:spPr bwMode="auto">
          <a:xfrm>
            <a:off x="755576" y="5805264"/>
            <a:ext cx="3181350" cy="876300"/>
          </a:xfrm>
          <a:prstGeom prst="rect">
            <a:avLst/>
          </a:prstGeom>
          <a:noFill/>
          <a:ln w="9525">
            <a:noFill/>
            <a:miter lim="800000"/>
            <a:headEnd/>
            <a:tailEnd/>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2286000"/>
            <a:ext cx="1183754" cy="10668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14400"/>
            <a:ext cx="8153400" cy="369332"/>
          </a:xfrm>
          <a:prstGeom prst="rect">
            <a:avLst/>
          </a:prstGeom>
        </p:spPr>
        <p:txBody>
          <a:bodyPr wrap="square">
            <a:spAutoFit/>
          </a:bodyPr>
          <a:lstStyle/>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border around the table, only specify the border property for &lt;table&gt;: </a:t>
            </a:r>
          </a:p>
        </p:txBody>
      </p:sp>
      <p:sp>
        <p:nvSpPr>
          <p:cNvPr id="6" name="Rectangle 5"/>
          <p:cNvSpPr/>
          <p:nvPr/>
        </p:nvSpPr>
        <p:spPr>
          <a:xfrm>
            <a:off x="633211" y="2209800"/>
            <a:ext cx="4572000" cy="923330"/>
          </a:xfrm>
          <a:prstGeom prst="rect">
            <a:avLst/>
          </a:prstGeom>
        </p:spPr>
        <p:txBody>
          <a:bodyPr>
            <a:spAutoFit/>
          </a:bodyPr>
          <a:lstStyle/>
          <a:p>
            <a:r>
              <a:rPr lang="en-IN" dirty="0">
                <a:solidFill>
                  <a:srgbClr val="A52A2A"/>
                </a:solidFill>
                <a:latin typeface="Arial" panose="020B0604020202020204" pitchFamily="34" charset="0"/>
                <a:cs typeface="Arial" panose="020B0604020202020204" pitchFamily="34" charset="0"/>
              </a:rPr>
              <a:t>table </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FF0000"/>
                </a:solidFill>
                <a:latin typeface="Arial" panose="020B0604020202020204" pitchFamily="34" charset="0"/>
                <a:cs typeface="Arial" panose="020B0604020202020204" pitchFamily="34" charset="0"/>
              </a:rPr>
              <a:t>  border</a:t>
            </a:r>
            <a:r>
              <a:rPr lang="en-IN" dirty="0">
                <a:solidFill>
                  <a:srgbClr val="000000"/>
                </a:solidFill>
                <a:latin typeface="Arial" panose="020B0604020202020204" pitchFamily="34" charset="0"/>
                <a:cs typeface="Arial" panose="020B0604020202020204" pitchFamily="34" charset="0"/>
              </a:rPr>
              <a:t>:</a:t>
            </a:r>
            <a:r>
              <a:rPr lang="en-IN" dirty="0">
                <a:solidFill>
                  <a:srgbClr val="0000CD"/>
                </a:solidFill>
                <a:latin typeface="Arial" panose="020B0604020202020204" pitchFamily="34" charset="0"/>
                <a:cs typeface="Arial" panose="020B0604020202020204" pitchFamily="34" charset="0"/>
              </a:rPr>
              <a:t> 1px solid</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609600" y="3733800"/>
            <a:ext cx="7229475" cy="1295400"/>
          </a:xfrm>
          <a:prstGeom prst="rect">
            <a:avLst/>
          </a:prstGeom>
        </p:spPr>
      </p:pic>
    </p:spTree>
    <p:extLst>
      <p:ext uri="{BB962C8B-B14F-4D97-AF65-F5344CB8AC3E}">
        <p14:creationId xmlns:p14="http://schemas.microsoft.com/office/powerpoint/2010/main" val="7763479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2800" y="228600"/>
            <a:ext cx="2018694" cy="400110"/>
          </a:xfrm>
          <a:prstGeom prst="rect">
            <a:avLst/>
          </a:prstGeom>
        </p:spPr>
        <p:txBody>
          <a:bodyPr wrap="none">
            <a:spAutoFit/>
          </a:bodyPr>
          <a:lstStyle/>
          <a:p>
            <a:r>
              <a:rPr lang="en-IN" sz="2000" b="1" dirty="0">
                <a:solidFill>
                  <a:srgbClr val="000000"/>
                </a:solidFill>
                <a:latin typeface="Arial" panose="020B0604020202020204" pitchFamily="34" charset="0"/>
                <a:cs typeface="Arial" panose="020B0604020202020204" pitchFamily="34" charset="0"/>
              </a:rPr>
              <a:t>CSS Table Size</a:t>
            </a:r>
            <a:endParaRPr lang="en-IN" sz="2000" b="1" i="0" dirty="0">
              <a:solidFill>
                <a:srgbClr val="000000"/>
              </a:solidFill>
              <a:effectLst/>
              <a:latin typeface="Arial" panose="020B0604020202020204" pitchFamily="34" charset="0"/>
              <a:cs typeface="Arial" panose="020B0604020202020204" pitchFamily="34" charset="0"/>
            </a:endParaRPr>
          </a:p>
        </p:txBody>
      </p:sp>
      <p:sp>
        <p:nvSpPr>
          <p:cNvPr id="6" name="Rectangle 5"/>
          <p:cNvSpPr/>
          <p:nvPr/>
        </p:nvSpPr>
        <p:spPr>
          <a:xfrm>
            <a:off x="304800" y="838200"/>
            <a:ext cx="8153400" cy="1892826"/>
          </a:xfrm>
          <a:prstGeom prst="rect">
            <a:avLst/>
          </a:prstGeom>
        </p:spPr>
        <p:txBody>
          <a:bodyPr wrap="square">
            <a:spAutoFit/>
          </a:bodyPr>
          <a:lstStyle/>
          <a:p>
            <a:pPr lvl="0" eaLnBrk="0" fontAlgn="base" hangingPunct="0">
              <a:spcBef>
                <a:spcPct val="0"/>
              </a:spcBef>
              <a:spcAft>
                <a:spcPct val="0"/>
              </a:spcAft>
            </a:pPr>
            <a:r>
              <a:rPr lang="en-US" b="1" dirty="0">
                <a:latin typeface="Arial" panose="020B0604020202020204" pitchFamily="34" charset="0"/>
                <a:cs typeface="Arial" panose="020B0604020202020204" pitchFamily="34" charset="0"/>
              </a:rPr>
              <a:t>Table Width and Height</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dirty="0">
                <a:latin typeface="Arial" panose="020B0604020202020204" pitchFamily="34" charset="0"/>
                <a:cs typeface="Arial" panose="020B0604020202020204" pitchFamily="34" charset="0"/>
              </a:rPr>
              <a:t>The width and height of a table are defined by the width and height properties.</a:t>
            </a:r>
          </a:p>
          <a:p>
            <a:pPr lvl="0" eaLnBrk="0" fontAlgn="base" hangingPunct="0">
              <a:lnSpc>
                <a:spcPct val="150000"/>
              </a:lnSpc>
              <a:spcBef>
                <a:spcPct val="0"/>
              </a:spcBef>
              <a:spcAft>
                <a:spcPct val="0"/>
              </a:spcAft>
            </a:pPr>
            <a:r>
              <a:rPr lang="en-US" dirty="0">
                <a:latin typeface="Arial" panose="020B0604020202020204" pitchFamily="34" charset="0"/>
                <a:cs typeface="Arial" panose="020B0604020202020204" pitchFamily="34" charset="0"/>
              </a:rPr>
              <a:t>The example below sets the width of the table to 100%, and the height of the &lt;th&gt; elements to 70px:</a:t>
            </a:r>
          </a:p>
        </p:txBody>
      </p:sp>
      <p:sp>
        <p:nvSpPr>
          <p:cNvPr id="7" name="Rectangle 6"/>
          <p:cNvSpPr/>
          <p:nvPr/>
        </p:nvSpPr>
        <p:spPr>
          <a:xfrm>
            <a:off x="1676400" y="2940516"/>
            <a:ext cx="4572000" cy="1938992"/>
          </a:xfrm>
          <a:prstGeom prst="rect">
            <a:avLst/>
          </a:prstGeom>
        </p:spPr>
        <p:txBody>
          <a:bodyPr>
            <a:spAutoFit/>
          </a:bodyPr>
          <a:lstStyle/>
          <a:p>
            <a:r>
              <a:rPr lang="en-IN" sz="2000" dirty="0">
                <a:solidFill>
                  <a:srgbClr val="A52A2A"/>
                </a:solidFill>
                <a:latin typeface="Arial" panose="020B0604020202020204" pitchFamily="34" charset="0"/>
                <a:cs typeface="Arial" panose="020B0604020202020204" pitchFamily="34" charset="0"/>
              </a:rPr>
              <a:t>table </a:t>
            </a:r>
            <a:r>
              <a:rPr lang="en-IN" sz="2000" dirty="0">
                <a:solidFill>
                  <a:srgbClr val="000000"/>
                </a:solidFill>
                <a:latin typeface="Arial" panose="020B0604020202020204" pitchFamily="34" charset="0"/>
                <a:cs typeface="Arial" panose="020B0604020202020204" pitchFamily="34" charset="0"/>
              </a:rPr>
              <a:t>{</a:t>
            </a:r>
            <a:br>
              <a:rPr lang="en-IN" sz="2000" dirty="0">
                <a:solidFill>
                  <a:srgbClr val="FF0000"/>
                </a:solidFill>
                <a:latin typeface="Arial" panose="020B0604020202020204" pitchFamily="34" charset="0"/>
                <a:cs typeface="Arial" panose="020B0604020202020204" pitchFamily="34" charset="0"/>
              </a:rPr>
            </a:br>
            <a:r>
              <a:rPr lang="en-IN" sz="2000" dirty="0">
                <a:solidFill>
                  <a:srgbClr val="FF0000"/>
                </a:solidFill>
                <a:latin typeface="Arial" panose="020B0604020202020204" pitchFamily="34" charset="0"/>
                <a:cs typeface="Arial" panose="020B0604020202020204" pitchFamily="34" charset="0"/>
              </a:rPr>
              <a:t>  width</a:t>
            </a:r>
            <a:r>
              <a:rPr lang="en-IN" sz="2000" dirty="0">
                <a:solidFill>
                  <a:srgbClr val="000000"/>
                </a:solidFill>
                <a:latin typeface="Arial" panose="020B0604020202020204" pitchFamily="34" charset="0"/>
                <a:cs typeface="Arial" panose="020B0604020202020204" pitchFamily="34" charset="0"/>
              </a:rPr>
              <a:t>:</a:t>
            </a:r>
            <a:r>
              <a:rPr lang="en-IN" sz="2000" dirty="0">
                <a:solidFill>
                  <a:srgbClr val="0000CD"/>
                </a:solidFill>
                <a:latin typeface="Arial" panose="020B0604020202020204" pitchFamily="34" charset="0"/>
                <a:cs typeface="Arial" panose="020B0604020202020204" pitchFamily="34" charset="0"/>
              </a:rPr>
              <a:t> 100%</a:t>
            </a:r>
            <a:r>
              <a:rPr lang="en-IN" sz="2000" dirty="0">
                <a:solidFill>
                  <a:srgbClr val="000000"/>
                </a:solidFill>
                <a:latin typeface="Arial" panose="020B0604020202020204" pitchFamily="34" charset="0"/>
                <a:cs typeface="Arial" panose="020B0604020202020204" pitchFamily="34" charset="0"/>
              </a:rPr>
              <a:t>;</a:t>
            </a:r>
            <a:br>
              <a:rPr lang="en-IN" sz="2000" dirty="0">
                <a:solidFill>
                  <a:srgbClr val="FF0000"/>
                </a:solidFill>
                <a:latin typeface="Arial" panose="020B0604020202020204" pitchFamily="34" charset="0"/>
                <a:cs typeface="Arial" panose="020B0604020202020204" pitchFamily="34" charset="0"/>
              </a:rPr>
            </a:br>
            <a:r>
              <a:rPr lang="en-IN" sz="2000" dirty="0">
                <a:solidFill>
                  <a:srgbClr val="000000"/>
                </a:solidFill>
                <a:latin typeface="Arial" panose="020B0604020202020204" pitchFamily="34" charset="0"/>
                <a:cs typeface="Arial" panose="020B0604020202020204" pitchFamily="34" charset="0"/>
              </a:rPr>
              <a:t>}</a:t>
            </a:r>
            <a:br>
              <a:rPr lang="en-IN" sz="2000" dirty="0">
                <a:latin typeface="Arial" panose="020B0604020202020204" pitchFamily="34" charset="0"/>
                <a:cs typeface="Arial" panose="020B0604020202020204" pitchFamily="34" charset="0"/>
              </a:rPr>
            </a:br>
            <a:r>
              <a:rPr lang="en-IN" sz="2000" dirty="0">
                <a:solidFill>
                  <a:srgbClr val="A52A2A"/>
                </a:solidFill>
                <a:latin typeface="Arial" panose="020B0604020202020204" pitchFamily="34" charset="0"/>
                <a:cs typeface="Arial" panose="020B0604020202020204" pitchFamily="34" charset="0"/>
              </a:rPr>
              <a:t>th </a:t>
            </a:r>
            <a:r>
              <a:rPr lang="en-IN" sz="2000" dirty="0">
                <a:solidFill>
                  <a:srgbClr val="000000"/>
                </a:solidFill>
                <a:latin typeface="Arial" panose="020B0604020202020204" pitchFamily="34" charset="0"/>
                <a:cs typeface="Arial" panose="020B0604020202020204" pitchFamily="34" charset="0"/>
              </a:rPr>
              <a:t>{</a:t>
            </a:r>
            <a:br>
              <a:rPr lang="en-IN" sz="2000" dirty="0">
                <a:solidFill>
                  <a:srgbClr val="FF0000"/>
                </a:solidFill>
                <a:latin typeface="Arial" panose="020B0604020202020204" pitchFamily="34" charset="0"/>
                <a:cs typeface="Arial" panose="020B0604020202020204" pitchFamily="34" charset="0"/>
              </a:rPr>
            </a:br>
            <a:r>
              <a:rPr lang="en-IN" sz="2000" dirty="0">
                <a:solidFill>
                  <a:srgbClr val="FF0000"/>
                </a:solidFill>
                <a:latin typeface="Arial" panose="020B0604020202020204" pitchFamily="34" charset="0"/>
                <a:cs typeface="Arial" panose="020B0604020202020204" pitchFamily="34" charset="0"/>
              </a:rPr>
              <a:t>  height</a:t>
            </a:r>
            <a:r>
              <a:rPr lang="en-IN" sz="2000" dirty="0">
                <a:solidFill>
                  <a:srgbClr val="000000"/>
                </a:solidFill>
                <a:latin typeface="Arial" panose="020B0604020202020204" pitchFamily="34" charset="0"/>
                <a:cs typeface="Arial" panose="020B0604020202020204" pitchFamily="34" charset="0"/>
              </a:rPr>
              <a:t>:</a:t>
            </a:r>
            <a:r>
              <a:rPr lang="en-IN" sz="2000" dirty="0">
                <a:solidFill>
                  <a:srgbClr val="0000CD"/>
                </a:solidFill>
                <a:latin typeface="Arial" panose="020B0604020202020204" pitchFamily="34" charset="0"/>
                <a:cs typeface="Arial" panose="020B0604020202020204" pitchFamily="34" charset="0"/>
              </a:rPr>
              <a:t> 70px</a:t>
            </a:r>
            <a:r>
              <a:rPr lang="en-IN" sz="2000" dirty="0">
                <a:solidFill>
                  <a:srgbClr val="000000"/>
                </a:solidFill>
                <a:latin typeface="Arial" panose="020B0604020202020204" pitchFamily="34" charset="0"/>
                <a:cs typeface="Arial" panose="020B0604020202020204" pitchFamily="34" charset="0"/>
              </a:rPr>
              <a:t>;</a:t>
            </a:r>
            <a:br>
              <a:rPr lang="en-IN" sz="2000" dirty="0">
                <a:solidFill>
                  <a:srgbClr val="FF0000"/>
                </a:solidFill>
                <a:latin typeface="Arial" panose="020B0604020202020204" pitchFamily="34" charset="0"/>
                <a:cs typeface="Arial" panose="020B0604020202020204" pitchFamily="34" charset="0"/>
              </a:rPr>
            </a:br>
            <a:r>
              <a:rPr lang="en-IN" sz="2000" dirty="0">
                <a:solidFill>
                  <a:srgbClr val="000000"/>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457200" y="5187285"/>
            <a:ext cx="7457725" cy="1438335"/>
          </a:xfrm>
          <a:prstGeom prst="rect">
            <a:avLst/>
          </a:prstGeom>
        </p:spPr>
      </p:pic>
    </p:spTree>
    <p:extLst>
      <p:ext uri="{BB962C8B-B14F-4D97-AF65-F5344CB8AC3E}">
        <p14:creationId xmlns:p14="http://schemas.microsoft.com/office/powerpoint/2010/main" val="13639406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0"/>
            <a:ext cx="8305800" cy="5078313"/>
          </a:xfrm>
          <a:prstGeom prst="rect">
            <a:avLst/>
          </a:prstGeom>
        </p:spPr>
        <p:txBody>
          <a:bodyPr wrap="square">
            <a:spAutoFit/>
          </a:bodyPr>
          <a:lstStyle/>
          <a:p>
            <a:pPr algn="ctr"/>
            <a:r>
              <a:rPr lang="en-IN" sz="2000" b="1" dirty="0">
                <a:solidFill>
                  <a:srgbClr val="262626"/>
                </a:solidFill>
                <a:latin typeface="Arial" panose="020B0604020202020204" pitchFamily="34" charset="0"/>
                <a:cs typeface="Arial" panose="020B0604020202020204" pitchFamily="34" charset="0"/>
              </a:rPr>
              <a:t>Controlling the Table Layout</a:t>
            </a:r>
            <a:endParaRPr lang="en-IN" sz="2000"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IN" dirty="0">
                <a:solidFill>
                  <a:srgbClr val="414141"/>
                </a:solidFill>
                <a:latin typeface="Arial" panose="020B0604020202020204" pitchFamily="34" charset="0"/>
                <a:cs typeface="Arial" panose="020B0604020202020204" pitchFamily="34" charset="0"/>
              </a:rPr>
              <a:t>A table expands and contracts to accommodate the data contained inside it. This is the default behavior. As data fills inside the table, it continues to expand as long as there is space. Sometimes, however, it is necessary to set a fixed width for the table in order to manage the layout.</a:t>
            </a:r>
            <a:endParaRPr lang="en-IN" dirty="0">
              <a:latin typeface="Arial" panose="020B0604020202020204" pitchFamily="34" charset="0"/>
              <a:cs typeface="Arial" panose="020B0604020202020204" pitchFamily="34" charset="0"/>
            </a:endParaRPr>
          </a:p>
          <a:p>
            <a:r>
              <a:rPr lang="en-IN" dirty="0">
                <a:solidFill>
                  <a:srgbClr val="414141"/>
                </a:solidFill>
                <a:latin typeface="Arial" panose="020B0604020202020204" pitchFamily="34" charset="0"/>
                <a:cs typeface="Arial" panose="020B0604020202020204" pitchFamily="34" charset="0"/>
              </a:rPr>
              <a:t>You can do this with the help of CSS </a:t>
            </a:r>
            <a:r>
              <a:rPr lang="en-IN" dirty="0">
                <a:solidFill>
                  <a:srgbClr val="333333"/>
                </a:solidFill>
                <a:latin typeface="Arial" panose="020B0604020202020204" pitchFamily="34" charset="0"/>
                <a:cs typeface="Arial" panose="020B0604020202020204" pitchFamily="34" charset="0"/>
              </a:rPr>
              <a:t>table-layout</a:t>
            </a:r>
            <a:r>
              <a:rPr lang="en-IN" dirty="0">
                <a:solidFill>
                  <a:srgbClr val="414141"/>
                </a:solidFill>
                <a:latin typeface="Arial" panose="020B0604020202020204" pitchFamily="34" charset="0"/>
                <a:cs typeface="Arial" panose="020B0604020202020204" pitchFamily="34" charset="0"/>
              </a:rPr>
              <a:t> property. This property defines the algorithm to be used to layout the table cells, rows, and columns. This property takes one of two values:</a:t>
            </a:r>
            <a:endParaRPr lang="en-IN" dirty="0">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IN" b="1" dirty="0">
                <a:solidFill>
                  <a:srgbClr val="414141"/>
                </a:solidFill>
                <a:latin typeface="Arial" panose="020B0604020202020204" pitchFamily="34" charset="0"/>
                <a:cs typeface="Arial" panose="020B0604020202020204" pitchFamily="34" charset="0"/>
              </a:rPr>
              <a:t>auto</a:t>
            </a:r>
            <a:r>
              <a:rPr lang="en-IN" dirty="0">
                <a:solidFill>
                  <a:srgbClr val="414141"/>
                </a:solidFill>
                <a:latin typeface="Arial" panose="020B0604020202020204" pitchFamily="34" charset="0"/>
                <a:cs typeface="Arial" panose="020B0604020202020204" pitchFamily="34" charset="0"/>
              </a:rPr>
              <a:t> — Uses an automatic table layout algorithm. With this algorithm, the widths of the table and its cells are adjusted to fit the content. This is the default value.</a:t>
            </a:r>
            <a:endParaRPr lang="en-IN" b="1" dirty="0">
              <a:solidFill>
                <a:srgbClr val="414141"/>
              </a:solidFill>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IN" b="1" dirty="0">
                <a:solidFill>
                  <a:srgbClr val="414141"/>
                </a:solidFill>
                <a:latin typeface="Arial" panose="020B0604020202020204" pitchFamily="34" charset="0"/>
                <a:cs typeface="Arial" panose="020B0604020202020204" pitchFamily="34" charset="0"/>
              </a:rPr>
              <a:t>fixed</a:t>
            </a:r>
            <a:r>
              <a:rPr lang="en-IN" dirty="0">
                <a:solidFill>
                  <a:srgbClr val="414141"/>
                </a:solidFill>
                <a:latin typeface="Arial" panose="020B0604020202020204" pitchFamily="34" charset="0"/>
                <a:cs typeface="Arial" panose="020B0604020202020204" pitchFamily="34" charset="0"/>
              </a:rPr>
              <a:t> — Uses the fixed table layout algorithm. With this algorithm, the horizontal layout of the table does not depend on the contents of the cells; it only depends on the table's width, the width of the columns, and borders or cell spacing. It is normally faster than auto.</a:t>
            </a:r>
            <a:endParaRPr lang="en-IN" b="1" dirty="0">
              <a:solidFill>
                <a:srgbClr val="414141"/>
              </a:solidFill>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0" y="5638800"/>
            <a:ext cx="4572000" cy="923330"/>
          </a:xfrm>
          <a:prstGeom prst="rect">
            <a:avLst/>
          </a:prstGeom>
        </p:spPr>
        <p:txBody>
          <a:bodyPr>
            <a:spAutoFit/>
          </a:bodyPr>
          <a:lstStyle/>
          <a:p>
            <a:r>
              <a:rPr lang="en-IN" dirty="0">
                <a:solidFill>
                  <a:srgbClr val="FF0000"/>
                </a:solidFill>
                <a:latin typeface="Arial" panose="020B0604020202020204" pitchFamily="34" charset="0"/>
                <a:cs typeface="Arial" panose="020B0604020202020204" pitchFamily="34" charset="0"/>
              </a:rPr>
              <a:t>table { </a:t>
            </a:r>
          </a:p>
          <a:p>
            <a:r>
              <a:rPr lang="en-IN" dirty="0">
                <a:solidFill>
                  <a:srgbClr val="FF0000"/>
                </a:solidFill>
                <a:latin typeface="Arial" panose="020B0604020202020204" pitchFamily="34" charset="0"/>
                <a:cs typeface="Arial" panose="020B0604020202020204" pitchFamily="34" charset="0"/>
              </a:rPr>
              <a:t>width: 300px; table-layout: fixed;</a:t>
            </a:r>
          </a:p>
          <a:p>
            <a:r>
              <a:rPr lang="en-IN" dirty="0">
                <a:solidFill>
                  <a:srgbClr val="FF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684428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228600"/>
            <a:ext cx="2749792" cy="400110"/>
          </a:xfrm>
          <a:prstGeom prst="rect">
            <a:avLst/>
          </a:prstGeom>
        </p:spPr>
        <p:txBody>
          <a:bodyPr wrap="none">
            <a:spAutoFit/>
          </a:bodyPr>
          <a:lstStyle/>
          <a:p>
            <a:r>
              <a:rPr lang="en-IN" sz="2000" b="1" dirty="0">
                <a:solidFill>
                  <a:srgbClr val="000000"/>
                </a:solidFill>
                <a:latin typeface="Arial" panose="020B0604020202020204" pitchFamily="34" charset="0"/>
                <a:cs typeface="Arial" panose="020B0604020202020204" pitchFamily="34" charset="0"/>
              </a:rPr>
              <a:t>CSS Table Alignment</a:t>
            </a:r>
            <a:endParaRPr lang="en-IN" sz="2000" b="1" i="0" dirty="0">
              <a:solidFill>
                <a:srgbClr val="000000"/>
              </a:solidFill>
              <a:effectLst/>
              <a:latin typeface="Arial" panose="020B0604020202020204" pitchFamily="34" charset="0"/>
              <a:cs typeface="Arial" panose="020B0604020202020204" pitchFamily="34" charset="0"/>
            </a:endParaRPr>
          </a:p>
        </p:txBody>
      </p:sp>
      <p:sp>
        <p:nvSpPr>
          <p:cNvPr id="6" name="Rectangle 5"/>
          <p:cNvSpPr/>
          <p:nvPr/>
        </p:nvSpPr>
        <p:spPr>
          <a:xfrm>
            <a:off x="304800" y="838200"/>
            <a:ext cx="8153400" cy="2585323"/>
          </a:xfrm>
          <a:prstGeom prst="rect">
            <a:avLst/>
          </a:prstGeom>
        </p:spPr>
        <p:txBody>
          <a:bodyPr wrap="square">
            <a:spAutoFit/>
          </a:bodyPr>
          <a:lstStyle/>
          <a:p>
            <a:pPr lvl="0" eaLnBrk="0" fontAlgn="base" hangingPunct="0">
              <a:lnSpc>
                <a:spcPct val="150000"/>
              </a:lnSpc>
              <a:spcBef>
                <a:spcPct val="0"/>
              </a:spcBef>
              <a:spcAft>
                <a:spcPct val="0"/>
              </a:spcAft>
            </a:pPr>
            <a:r>
              <a:rPr lang="en-US" b="1" dirty="0">
                <a:latin typeface="Arial" panose="020B0604020202020204" pitchFamily="34" charset="0"/>
                <a:cs typeface="Arial" panose="020B0604020202020204" pitchFamily="34" charset="0"/>
              </a:rPr>
              <a:t>Horizontal Alignment</a:t>
            </a:r>
          </a:p>
          <a:p>
            <a:pPr lvl="0" eaLnBrk="0" fontAlgn="base" hangingPunct="0">
              <a:lnSpc>
                <a:spcPct val="150000"/>
              </a:lnSpc>
              <a:spcBef>
                <a:spcPct val="0"/>
              </a:spcBef>
              <a:spcAft>
                <a:spcPct val="0"/>
              </a:spcAft>
            </a:pPr>
            <a:r>
              <a:rPr lang="en-US" dirty="0">
                <a:latin typeface="Arial" panose="020B0604020202020204" pitchFamily="34" charset="0"/>
                <a:cs typeface="Arial" panose="020B0604020202020204" pitchFamily="34" charset="0"/>
              </a:rPr>
              <a:t>The text-align property sets the horizontal alignment (like left, right, or center) of the content in &lt;th&gt; or &lt;td&gt;.</a:t>
            </a:r>
          </a:p>
          <a:p>
            <a:pPr lvl="0" eaLnBrk="0" fontAlgn="base" hangingPunct="0">
              <a:lnSpc>
                <a:spcPct val="150000"/>
              </a:lnSpc>
              <a:spcBef>
                <a:spcPct val="0"/>
              </a:spcBef>
              <a:spcAft>
                <a:spcPct val="0"/>
              </a:spcAft>
            </a:pPr>
            <a:r>
              <a:rPr lang="en-US" dirty="0">
                <a:latin typeface="Arial" panose="020B0604020202020204" pitchFamily="34" charset="0"/>
                <a:cs typeface="Arial" panose="020B0604020202020204" pitchFamily="34" charset="0"/>
              </a:rPr>
              <a:t>By default, the content of &lt;th&gt; elements are center-aligned and the content of &lt;td&gt; elements are left-aligned.</a:t>
            </a:r>
          </a:p>
          <a:p>
            <a:pPr lvl="0" eaLnBrk="0" fontAlgn="base" hangingPunct="0">
              <a:lnSpc>
                <a:spcPct val="150000"/>
              </a:lnSpc>
              <a:spcBef>
                <a:spcPct val="0"/>
              </a:spcBef>
              <a:spcAft>
                <a:spcPct val="0"/>
              </a:spcAft>
            </a:pPr>
            <a:r>
              <a:rPr lang="en-US" dirty="0">
                <a:latin typeface="Arial" panose="020B0604020202020204" pitchFamily="34" charset="0"/>
                <a:cs typeface="Arial" panose="020B0604020202020204" pitchFamily="34" charset="0"/>
              </a:rPr>
              <a:t>To center-align the content of  &lt;td&gt; elements as well, use text-align: center:</a:t>
            </a:r>
          </a:p>
        </p:txBody>
      </p:sp>
      <p:sp>
        <p:nvSpPr>
          <p:cNvPr id="7" name="Rectangle 6"/>
          <p:cNvSpPr/>
          <p:nvPr/>
        </p:nvSpPr>
        <p:spPr>
          <a:xfrm>
            <a:off x="304800" y="3633013"/>
            <a:ext cx="4572000" cy="923330"/>
          </a:xfrm>
          <a:prstGeom prst="rect">
            <a:avLst/>
          </a:prstGeom>
        </p:spPr>
        <p:txBody>
          <a:bodyPr>
            <a:spAutoFit/>
          </a:bodyPr>
          <a:lstStyle/>
          <a:p>
            <a:r>
              <a:rPr lang="en-IN" dirty="0">
                <a:solidFill>
                  <a:srgbClr val="A52A2A"/>
                </a:solidFill>
                <a:latin typeface="Arial" panose="020B0604020202020204" pitchFamily="34" charset="0"/>
                <a:cs typeface="Arial" panose="020B0604020202020204" pitchFamily="34" charset="0"/>
              </a:rPr>
              <a:t>td </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FF0000"/>
                </a:solidFill>
                <a:latin typeface="Arial" panose="020B0604020202020204" pitchFamily="34" charset="0"/>
                <a:cs typeface="Arial" panose="020B0604020202020204" pitchFamily="34" charset="0"/>
              </a:rPr>
              <a:t>  text-align</a:t>
            </a:r>
            <a:r>
              <a:rPr lang="en-IN" dirty="0">
                <a:solidFill>
                  <a:srgbClr val="000000"/>
                </a:solidFill>
                <a:latin typeface="Arial" panose="020B0604020202020204" pitchFamily="34" charset="0"/>
                <a:cs typeface="Arial" panose="020B0604020202020204" pitchFamily="34" charset="0"/>
              </a:rPr>
              <a:t>:</a:t>
            </a:r>
            <a:r>
              <a:rPr lang="en-IN" dirty="0">
                <a:solidFill>
                  <a:srgbClr val="0000CD"/>
                </a:solidFill>
                <a:latin typeface="Arial" panose="020B0604020202020204" pitchFamily="34" charset="0"/>
                <a:cs typeface="Arial" panose="020B0604020202020204" pitchFamily="34" charset="0"/>
              </a:rPr>
              <a:t> center</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457200" y="5257800"/>
            <a:ext cx="7405884" cy="1000125"/>
          </a:xfrm>
          <a:prstGeom prst="rect">
            <a:avLst/>
          </a:prstGeom>
        </p:spPr>
      </p:pic>
    </p:spTree>
    <p:extLst>
      <p:ext uri="{BB962C8B-B14F-4D97-AF65-F5344CB8AC3E}">
        <p14:creationId xmlns:p14="http://schemas.microsoft.com/office/powerpoint/2010/main" val="13930166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304800"/>
            <a:ext cx="8229600" cy="646331"/>
          </a:xfrm>
          <a:prstGeom prst="rect">
            <a:avLst/>
          </a:prstGeom>
        </p:spPr>
        <p:txBody>
          <a:bodyPr wrap="square">
            <a:spAutoFit/>
          </a:bodyPr>
          <a:lstStyle/>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To left-align the content, force the alignment of &lt;th&gt; elements to be left-aligned, with the text-align: left property: </a:t>
            </a:r>
          </a:p>
        </p:txBody>
      </p:sp>
      <p:sp>
        <p:nvSpPr>
          <p:cNvPr id="6" name="Rectangle 5"/>
          <p:cNvSpPr/>
          <p:nvPr/>
        </p:nvSpPr>
        <p:spPr>
          <a:xfrm>
            <a:off x="189963" y="1219200"/>
            <a:ext cx="4572000" cy="923330"/>
          </a:xfrm>
          <a:prstGeom prst="rect">
            <a:avLst/>
          </a:prstGeom>
        </p:spPr>
        <p:txBody>
          <a:bodyPr>
            <a:spAutoFit/>
          </a:bodyPr>
          <a:lstStyle/>
          <a:p>
            <a:r>
              <a:rPr lang="en-IN" dirty="0">
                <a:solidFill>
                  <a:srgbClr val="A52A2A"/>
                </a:solidFill>
                <a:latin typeface="Arial" panose="020B0604020202020204" pitchFamily="34" charset="0"/>
                <a:cs typeface="Arial" panose="020B0604020202020204" pitchFamily="34" charset="0"/>
              </a:rPr>
              <a:t>th </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FF0000"/>
                </a:solidFill>
                <a:latin typeface="Arial" panose="020B0604020202020204" pitchFamily="34" charset="0"/>
                <a:cs typeface="Arial" panose="020B0604020202020204" pitchFamily="34" charset="0"/>
              </a:rPr>
              <a:t>  text-align</a:t>
            </a:r>
            <a:r>
              <a:rPr lang="en-IN" dirty="0">
                <a:solidFill>
                  <a:srgbClr val="000000"/>
                </a:solidFill>
                <a:latin typeface="Arial" panose="020B0604020202020204" pitchFamily="34" charset="0"/>
                <a:cs typeface="Arial" panose="020B0604020202020204" pitchFamily="34" charset="0"/>
              </a:rPr>
              <a:t>:</a:t>
            </a:r>
            <a:r>
              <a:rPr lang="en-IN" dirty="0">
                <a:solidFill>
                  <a:srgbClr val="0000CD"/>
                </a:solidFill>
                <a:latin typeface="Arial" panose="020B0604020202020204" pitchFamily="34" charset="0"/>
                <a:cs typeface="Arial" panose="020B0604020202020204" pitchFamily="34" charset="0"/>
              </a:rPr>
              <a:t> left</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381000" y="2667000"/>
            <a:ext cx="7809695" cy="1087096"/>
          </a:xfrm>
          <a:prstGeom prst="rect">
            <a:avLst/>
          </a:prstGeom>
        </p:spPr>
      </p:pic>
    </p:spTree>
    <p:extLst>
      <p:ext uri="{BB962C8B-B14F-4D97-AF65-F5344CB8AC3E}">
        <p14:creationId xmlns:p14="http://schemas.microsoft.com/office/powerpoint/2010/main" val="21489377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304800"/>
            <a:ext cx="8153400" cy="2339102"/>
          </a:xfrm>
          <a:prstGeom prst="rect">
            <a:avLst/>
          </a:prstGeom>
        </p:spPr>
        <p:txBody>
          <a:bodyPr wrap="square">
            <a:spAutoFit/>
          </a:bodyPr>
          <a:lstStyle/>
          <a:p>
            <a:pPr lvl="0" algn="ctr" eaLnBrk="0" fontAlgn="base" hangingPunct="0">
              <a:spcBef>
                <a:spcPct val="0"/>
              </a:spcBef>
              <a:spcAft>
                <a:spcPct val="0"/>
              </a:spcAft>
            </a:pPr>
            <a:r>
              <a:rPr lang="en-US" sz="2000" dirty="0">
                <a:latin typeface="Arial" panose="020B0604020202020204" pitchFamily="34" charset="0"/>
                <a:cs typeface="Arial" panose="020B0604020202020204" pitchFamily="34" charset="0"/>
              </a:rPr>
              <a:t>Vertical Alignment</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The vertical-align property sets the vertical alignment (like top, bottom, or middle) of the content in &lt;th&gt; or &lt;td&gt;.</a:t>
            </a:r>
          </a:p>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By default, the vertical alignment of the content in a table is middle (for both &lt;th&gt; and &lt;td&gt; elements).</a:t>
            </a:r>
          </a:p>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The following example sets the vertical text alignment to bottom for &lt;td&gt; elements:</a:t>
            </a:r>
          </a:p>
        </p:txBody>
      </p:sp>
      <p:pic>
        <p:nvPicPr>
          <p:cNvPr id="6" name="Picture 5"/>
          <p:cNvPicPr>
            <a:picLocks noChangeAspect="1"/>
          </p:cNvPicPr>
          <p:nvPr/>
        </p:nvPicPr>
        <p:blipFill>
          <a:blip r:embed="rId2"/>
          <a:stretch>
            <a:fillRect/>
          </a:stretch>
        </p:blipFill>
        <p:spPr>
          <a:xfrm>
            <a:off x="457200" y="3048000"/>
            <a:ext cx="7450602" cy="1628775"/>
          </a:xfrm>
          <a:prstGeom prst="rect">
            <a:avLst/>
          </a:prstGeom>
        </p:spPr>
      </p:pic>
      <p:sp>
        <p:nvSpPr>
          <p:cNvPr id="7" name="Rectangle 6"/>
          <p:cNvSpPr/>
          <p:nvPr/>
        </p:nvSpPr>
        <p:spPr>
          <a:xfrm>
            <a:off x="1896501" y="5054042"/>
            <a:ext cx="4572000" cy="1200329"/>
          </a:xfrm>
          <a:prstGeom prst="rect">
            <a:avLst/>
          </a:prstGeom>
        </p:spPr>
        <p:txBody>
          <a:bodyPr>
            <a:spAutoFit/>
          </a:bodyPr>
          <a:lstStyle/>
          <a:p>
            <a:r>
              <a:rPr lang="en-IN" dirty="0">
                <a:solidFill>
                  <a:srgbClr val="A52A2A"/>
                </a:solidFill>
                <a:latin typeface="Arial" panose="020B0604020202020204" pitchFamily="34" charset="0"/>
                <a:cs typeface="Arial" panose="020B0604020202020204" pitchFamily="34" charset="0"/>
              </a:rPr>
              <a:t>td </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FF0000"/>
                </a:solidFill>
                <a:latin typeface="Arial" panose="020B0604020202020204" pitchFamily="34" charset="0"/>
                <a:cs typeface="Arial" panose="020B0604020202020204" pitchFamily="34" charset="0"/>
              </a:rPr>
              <a:t>  height</a:t>
            </a:r>
            <a:r>
              <a:rPr lang="en-IN" dirty="0">
                <a:solidFill>
                  <a:srgbClr val="000000"/>
                </a:solidFill>
                <a:latin typeface="Arial" panose="020B0604020202020204" pitchFamily="34" charset="0"/>
                <a:cs typeface="Arial" panose="020B0604020202020204" pitchFamily="34" charset="0"/>
              </a:rPr>
              <a:t>:</a:t>
            </a:r>
            <a:r>
              <a:rPr lang="en-IN" dirty="0">
                <a:solidFill>
                  <a:srgbClr val="0000CD"/>
                </a:solidFill>
                <a:latin typeface="Arial" panose="020B0604020202020204" pitchFamily="34" charset="0"/>
                <a:cs typeface="Arial" panose="020B0604020202020204" pitchFamily="34" charset="0"/>
              </a:rPr>
              <a:t> 50px</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FF0000"/>
                </a:solidFill>
                <a:latin typeface="Arial" panose="020B0604020202020204" pitchFamily="34" charset="0"/>
                <a:cs typeface="Arial" panose="020B0604020202020204" pitchFamily="34" charset="0"/>
              </a:rPr>
              <a:t>  vertical-align</a:t>
            </a:r>
            <a:r>
              <a:rPr lang="en-IN" dirty="0">
                <a:solidFill>
                  <a:srgbClr val="000000"/>
                </a:solidFill>
                <a:latin typeface="Arial" panose="020B0604020202020204" pitchFamily="34" charset="0"/>
                <a:cs typeface="Arial" panose="020B0604020202020204" pitchFamily="34" charset="0"/>
              </a:rPr>
              <a:t>:</a:t>
            </a:r>
            <a:r>
              <a:rPr lang="en-IN" dirty="0">
                <a:solidFill>
                  <a:srgbClr val="0000CD"/>
                </a:solidFill>
                <a:latin typeface="Arial" panose="020B0604020202020204" pitchFamily="34" charset="0"/>
                <a:cs typeface="Arial" panose="020B0604020202020204" pitchFamily="34" charset="0"/>
              </a:rPr>
              <a:t> bottom</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660211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36010"/>
            <a:ext cx="8229600" cy="4247317"/>
          </a:xfrm>
          <a:prstGeom prst="rect">
            <a:avLst/>
          </a:prstGeom>
        </p:spPr>
        <p:txBody>
          <a:bodyPr wrap="square">
            <a:spAutoFit/>
          </a:bodyPr>
          <a:lstStyle/>
          <a:p>
            <a:pPr algn="ctr"/>
            <a:r>
              <a:rPr lang="en-IN" sz="2000" b="1" dirty="0">
                <a:solidFill>
                  <a:srgbClr val="262626"/>
                </a:solidFill>
                <a:latin typeface="Arial" panose="020B0604020202020204" pitchFamily="34" charset="0"/>
                <a:cs typeface="Arial" panose="020B0604020202020204" pitchFamily="34" charset="0"/>
              </a:rPr>
              <a:t>Controlling the Position of Table Caption</a:t>
            </a:r>
            <a:endParaRPr lang="en-IN" sz="2000"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IN" dirty="0">
                <a:solidFill>
                  <a:srgbClr val="414141"/>
                </a:solidFill>
                <a:latin typeface="Arial" panose="020B0604020202020204" pitchFamily="34" charset="0"/>
                <a:cs typeface="Arial" panose="020B0604020202020204" pitchFamily="34" charset="0"/>
              </a:rPr>
              <a:t>You can set the vertical position of a table caption using the CSS </a:t>
            </a:r>
            <a:r>
              <a:rPr lang="en-IN" dirty="0">
                <a:solidFill>
                  <a:srgbClr val="333333"/>
                </a:solidFill>
                <a:latin typeface="Arial" panose="020B0604020202020204" pitchFamily="34" charset="0"/>
                <a:cs typeface="Arial" panose="020B0604020202020204" pitchFamily="34" charset="0"/>
              </a:rPr>
              <a:t>caption-side</a:t>
            </a:r>
            <a:r>
              <a:rPr lang="en-IN" dirty="0">
                <a:solidFill>
                  <a:srgbClr val="414141"/>
                </a:solidFill>
                <a:latin typeface="Arial" panose="020B0604020202020204" pitchFamily="34" charset="0"/>
                <a:cs typeface="Arial" panose="020B0604020202020204" pitchFamily="34" charset="0"/>
              </a:rPr>
              <a:t> property.</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IN" dirty="0">
                <a:solidFill>
                  <a:srgbClr val="414141"/>
                </a:solidFill>
                <a:latin typeface="Arial" panose="020B0604020202020204" pitchFamily="34" charset="0"/>
                <a:cs typeface="Arial" panose="020B0604020202020204" pitchFamily="34" charset="0"/>
              </a:rPr>
              <a:t>The caption can be placed either at the top or bottom of the table. The default position is top.</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caption {</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 caption-side: bottom;</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18026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089898"/>
            <a:ext cx="8153400" cy="4247317"/>
          </a:xfrm>
          <a:prstGeom prst="rect">
            <a:avLst/>
          </a:prstGeom>
        </p:spPr>
        <p:txBody>
          <a:bodyPr wrap="square">
            <a:spAutoFit/>
          </a:bodyPr>
          <a:lstStyle/>
          <a:p>
            <a:pPr algn="ctr"/>
            <a:r>
              <a:rPr lang="en-IN" sz="2000" b="1" dirty="0">
                <a:solidFill>
                  <a:srgbClr val="262626"/>
                </a:solidFill>
                <a:latin typeface="Arial" panose="020B0604020202020204" pitchFamily="34" charset="0"/>
                <a:cs typeface="Arial" panose="020B0604020202020204" pitchFamily="34" charset="0"/>
              </a:rPr>
              <a:t>Handling Empty Cells</a:t>
            </a:r>
            <a:endParaRPr lang="en-IN" sz="2000"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IN" dirty="0">
                <a:solidFill>
                  <a:srgbClr val="414141"/>
                </a:solidFill>
                <a:latin typeface="Arial" panose="020B0604020202020204" pitchFamily="34" charset="0"/>
                <a:cs typeface="Arial" panose="020B0604020202020204" pitchFamily="34" charset="0"/>
              </a:rPr>
              <a:t>In tables that uses separate border model, which is default, you can also control the rendering of the cells that have no visible content using the </a:t>
            </a:r>
            <a:r>
              <a:rPr lang="en-IN" dirty="0">
                <a:solidFill>
                  <a:srgbClr val="333333"/>
                </a:solidFill>
                <a:latin typeface="Arial" panose="020B0604020202020204" pitchFamily="34" charset="0"/>
                <a:cs typeface="Arial" panose="020B0604020202020204" pitchFamily="34" charset="0"/>
              </a:rPr>
              <a:t>empty-cells</a:t>
            </a:r>
            <a:r>
              <a:rPr lang="en-IN" dirty="0">
                <a:solidFill>
                  <a:srgbClr val="414141"/>
                </a:solidFill>
                <a:latin typeface="Arial" panose="020B0604020202020204" pitchFamily="34" charset="0"/>
                <a:cs typeface="Arial" panose="020B0604020202020204" pitchFamily="34" charset="0"/>
              </a:rPr>
              <a:t> CSS property.</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table {</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 border-collapse: separate;</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 empty-cells: hide; </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59643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2380" y="228600"/>
            <a:ext cx="2118080" cy="400110"/>
          </a:xfrm>
          <a:prstGeom prst="rect">
            <a:avLst/>
          </a:prstGeom>
        </p:spPr>
        <p:txBody>
          <a:bodyPr wrap="none">
            <a:spAutoFit/>
          </a:bodyPr>
          <a:lstStyle/>
          <a:p>
            <a:r>
              <a:rPr lang="en-IN" sz="2000" b="1" dirty="0">
                <a:solidFill>
                  <a:srgbClr val="000000"/>
                </a:solidFill>
                <a:latin typeface="Arial" panose="020B0604020202020204" pitchFamily="34" charset="0"/>
                <a:cs typeface="Arial" panose="020B0604020202020204" pitchFamily="34" charset="0"/>
              </a:rPr>
              <a:t>CSS Table Style</a:t>
            </a:r>
            <a:endParaRPr lang="en-IN" sz="2000" b="1" i="0" dirty="0">
              <a:solidFill>
                <a:srgbClr val="000000"/>
              </a:solidFill>
              <a:effectLst/>
              <a:latin typeface="Arial" panose="020B0604020202020204" pitchFamily="34" charset="0"/>
              <a:cs typeface="Arial" panose="020B0604020202020204" pitchFamily="34" charset="0"/>
            </a:endParaRPr>
          </a:p>
        </p:txBody>
      </p:sp>
      <p:sp>
        <p:nvSpPr>
          <p:cNvPr id="6" name="Rectangle 5"/>
          <p:cNvSpPr/>
          <p:nvPr/>
        </p:nvSpPr>
        <p:spPr>
          <a:xfrm>
            <a:off x="144640" y="1066800"/>
            <a:ext cx="8313560" cy="1200329"/>
          </a:xfrm>
          <a:prstGeom prst="rect">
            <a:avLst/>
          </a:prstGeom>
        </p:spPr>
        <p:txBody>
          <a:bodyPr wrap="square">
            <a:spAutoFit/>
          </a:bodyPr>
          <a:lstStyle/>
          <a:p>
            <a:pPr lvl="0" eaLnBrk="0" fontAlgn="base" hangingPunct="0">
              <a:spcBef>
                <a:spcPct val="0"/>
              </a:spcBef>
              <a:spcAft>
                <a:spcPct val="0"/>
              </a:spcAft>
            </a:pPr>
            <a:r>
              <a:rPr lang="en-US" b="1" dirty="0">
                <a:latin typeface="Arial" panose="020B0604020202020204" pitchFamily="34" charset="0"/>
                <a:cs typeface="Arial" panose="020B0604020202020204" pitchFamily="34" charset="0"/>
              </a:rPr>
              <a:t>Table Padding</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To control the space between the border and the content in a table, use the padding property on &lt;td&gt; and &lt;th&gt; elements:</a:t>
            </a:r>
          </a:p>
        </p:txBody>
      </p:sp>
      <p:pic>
        <p:nvPicPr>
          <p:cNvPr id="7" name="Picture 6"/>
          <p:cNvPicPr>
            <a:picLocks noChangeAspect="1"/>
          </p:cNvPicPr>
          <p:nvPr/>
        </p:nvPicPr>
        <p:blipFill>
          <a:blip r:embed="rId2"/>
          <a:stretch>
            <a:fillRect/>
          </a:stretch>
        </p:blipFill>
        <p:spPr>
          <a:xfrm>
            <a:off x="381000" y="2590800"/>
            <a:ext cx="7726540" cy="2009593"/>
          </a:xfrm>
          <a:prstGeom prst="rect">
            <a:avLst/>
          </a:prstGeom>
        </p:spPr>
      </p:pic>
      <p:sp>
        <p:nvSpPr>
          <p:cNvPr id="8" name="Rectangle 7"/>
          <p:cNvSpPr/>
          <p:nvPr/>
        </p:nvSpPr>
        <p:spPr>
          <a:xfrm>
            <a:off x="1676400" y="4924064"/>
            <a:ext cx="4572000" cy="1200329"/>
          </a:xfrm>
          <a:prstGeom prst="rect">
            <a:avLst/>
          </a:prstGeom>
        </p:spPr>
        <p:txBody>
          <a:bodyPr>
            <a:spAutoFit/>
          </a:bodyPr>
          <a:lstStyle/>
          <a:p>
            <a:r>
              <a:rPr lang="en-IN" dirty="0">
                <a:solidFill>
                  <a:srgbClr val="A52A2A"/>
                </a:solidFill>
                <a:latin typeface="Arial" panose="020B0604020202020204" pitchFamily="34" charset="0"/>
                <a:cs typeface="Arial" panose="020B0604020202020204" pitchFamily="34" charset="0"/>
              </a:rPr>
              <a:t>th, td </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FF0000"/>
                </a:solidFill>
                <a:latin typeface="Arial" panose="020B0604020202020204" pitchFamily="34" charset="0"/>
                <a:cs typeface="Arial" panose="020B0604020202020204" pitchFamily="34" charset="0"/>
              </a:rPr>
              <a:t>  padding</a:t>
            </a:r>
            <a:r>
              <a:rPr lang="en-IN" dirty="0">
                <a:solidFill>
                  <a:srgbClr val="000000"/>
                </a:solidFill>
                <a:latin typeface="Arial" panose="020B0604020202020204" pitchFamily="34" charset="0"/>
                <a:cs typeface="Arial" panose="020B0604020202020204" pitchFamily="34" charset="0"/>
              </a:rPr>
              <a:t>:</a:t>
            </a:r>
            <a:r>
              <a:rPr lang="en-IN" dirty="0">
                <a:solidFill>
                  <a:srgbClr val="0000CD"/>
                </a:solidFill>
                <a:latin typeface="Arial" panose="020B0604020202020204" pitchFamily="34" charset="0"/>
                <a:cs typeface="Arial" panose="020B0604020202020204" pitchFamily="34" charset="0"/>
              </a:rPr>
              <a:t> 15px</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FF0000"/>
                </a:solidFill>
                <a:latin typeface="Arial" panose="020B0604020202020204" pitchFamily="34" charset="0"/>
                <a:cs typeface="Arial" panose="020B0604020202020204" pitchFamily="34" charset="0"/>
              </a:rPr>
              <a:t>  text-align</a:t>
            </a:r>
            <a:r>
              <a:rPr lang="en-IN" dirty="0">
                <a:solidFill>
                  <a:srgbClr val="000000"/>
                </a:solidFill>
                <a:latin typeface="Arial" panose="020B0604020202020204" pitchFamily="34" charset="0"/>
                <a:cs typeface="Arial" panose="020B0604020202020204" pitchFamily="34" charset="0"/>
              </a:rPr>
              <a:t>:</a:t>
            </a:r>
            <a:r>
              <a:rPr lang="en-IN" dirty="0">
                <a:solidFill>
                  <a:srgbClr val="0000CD"/>
                </a:solidFill>
                <a:latin typeface="Arial" panose="020B0604020202020204" pitchFamily="34" charset="0"/>
                <a:cs typeface="Arial" panose="020B0604020202020204" pitchFamily="34" charset="0"/>
              </a:rPr>
              <a:t> left</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04149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228600"/>
            <a:ext cx="2520242" cy="400110"/>
          </a:xfrm>
          <a:prstGeom prst="rect">
            <a:avLst/>
          </a:prstGeom>
        </p:spPr>
        <p:txBody>
          <a:bodyPr wrap="none">
            <a:spAutoFit/>
          </a:bodyPr>
          <a:lstStyle/>
          <a:p>
            <a:r>
              <a:rPr lang="en-IN" sz="2000" b="1" dirty="0">
                <a:solidFill>
                  <a:srgbClr val="000000"/>
                </a:solidFill>
                <a:latin typeface="Arial" panose="020B0604020202020204" pitchFamily="34" charset="0"/>
                <a:cs typeface="Arial" panose="020B0604020202020204" pitchFamily="34" charset="0"/>
              </a:rPr>
              <a:t>Horizontal Dividers</a:t>
            </a:r>
            <a:endParaRPr lang="en-IN" sz="2000" b="1" i="0" dirty="0">
              <a:solidFill>
                <a:srgbClr val="000000"/>
              </a:solidFill>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88621" y="990600"/>
            <a:ext cx="7239000" cy="1413867"/>
          </a:xfrm>
          <a:prstGeom prst="rect">
            <a:avLst/>
          </a:prstGeom>
        </p:spPr>
      </p:pic>
      <p:sp>
        <p:nvSpPr>
          <p:cNvPr id="7" name="Rectangle 6"/>
          <p:cNvSpPr/>
          <p:nvPr/>
        </p:nvSpPr>
        <p:spPr>
          <a:xfrm>
            <a:off x="609600" y="2884467"/>
            <a:ext cx="8153399" cy="369332"/>
          </a:xfrm>
          <a:prstGeom prst="rect">
            <a:avLst/>
          </a:prstGeom>
        </p:spPr>
        <p:txBody>
          <a:bodyPr wrap="square">
            <a:spAutoFit/>
          </a:bodyPr>
          <a:lstStyle/>
          <a:p>
            <a:pPr lvl="0" eaLnBrk="0" fontAlgn="base" hangingPunct="0">
              <a:spcBef>
                <a:spcPct val="0"/>
              </a:spcBef>
              <a:spcAft>
                <a:spcPct val="0"/>
              </a:spcAft>
            </a:pPr>
            <a:r>
              <a:rPr lang="en-US" dirty="0">
                <a:solidFill>
                  <a:srgbClr val="000000"/>
                </a:solidFill>
                <a:latin typeface="Arial" panose="020B0604020202020204" pitchFamily="34" charset="0"/>
                <a:cs typeface="Arial" panose="020B0604020202020204" pitchFamily="34" charset="0"/>
              </a:rPr>
              <a:t>Add the </a:t>
            </a:r>
            <a:r>
              <a:rPr lang="en-US" dirty="0">
                <a:latin typeface="Arial" panose="020B0604020202020204" pitchFamily="34" charset="0"/>
                <a:cs typeface="Arial" panose="020B0604020202020204" pitchFamily="34" charset="0"/>
              </a:rPr>
              <a:t>border-bottom</a:t>
            </a:r>
            <a:r>
              <a:rPr lang="en-US" dirty="0">
                <a:solidFill>
                  <a:srgbClr val="000000"/>
                </a:solidFill>
                <a:latin typeface="Arial" panose="020B0604020202020204" pitchFamily="34" charset="0"/>
                <a:cs typeface="Arial" panose="020B0604020202020204" pitchFamily="34" charset="0"/>
              </a:rPr>
              <a:t> property to &lt;th&gt; and &lt;td&gt; for horizontal dividers.</a:t>
            </a:r>
            <a:r>
              <a:rPr lang="en-US" dirty="0">
                <a:latin typeface="Arial" panose="020B0604020202020204" pitchFamily="34" charset="0"/>
                <a:cs typeface="Arial" panose="020B0604020202020204" pitchFamily="34" charset="0"/>
              </a:rPr>
              <a:t> </a:t>
            </a:r>
          </a:p>
        </p:txBody>
      </p:sp>
      <p:sp>
        <p:nvSpPr>
          <p:cNvPr id="8" name="Rectangle 7"/>
          <p:cNvSpPr/>
          <p:nvPr/>
        </p:nvSpPr>
        <p:spPr>
          <a:xfrm>
            <a:off x="996242" y="3706967"/>
            <a:ext cx="4572000" cy="923330"/>
          </a:xfrm>
          <a:prstGeom prst="rect">
            <a:avLst/>
          </a:prstGeom>
        </p:spPr>
        <p:txBody>
          <a:bodyPr>
            <a:spAutoFit/>
          </a:bodyPr>
          <a:lstStyle/>
          <a:p>
            <a:r>
              <a:rPr lang="en-IN" dirty="0">
                <a:solidFill>
                  <a:srgbClr val="A52A2A"/>
                </a:solidFill>
                <a:latin typeface="Arial" panose="020B0604020202020204" pitchFamily="34" charset="0"/>
                <a:cs typeface="Arial" panose="020B0604020202020204" pitchFamily="34" charset="0"/>
              </a:rPr>
              <a:t>th, td </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FF0000"/>
                </a:solidFill>
                <a:latin typeface="Arial" panose="020B0604020202020204" pitchFamily="34" charset="0"/>
                <a:cs typeface="Arial" panose="020B0604020202020204" pitchFamily="34" charset="0"/>
              </a:rPr>
              <a:t>  border-bottom</a:t>
            </a:r>
            <a:r>
              <a:rPr lang="en-IN" dirty="0">
                <a:solidFill>
                  <a:srgbClr val="000000"/>
                </a:solidFill>
                <a:latin typeface="Arial" panose="020B0604020202020204" pitchFamily="34" charset="0"/>
                <a:cs typeface="Arial" panose="020B0604020202020204" pitchFamily="34" charset="0"/>
              </a:rPr>
              <a:t>:</a:t>
            </a:r>
            <a:r>
              <a:rPr lang="en-IN" dirty="0">
                <a:solidFill>
                  <a:srgbClr val="0000CD"/>
                </a:solidFill>
                <a:latin typeface="Arial" panose="020B0604020202020204" pitchFamily="34" charset="0"/>
                <a:cs typeface="Arial" panose="020B0604020202020204" pitchFamily="34" charset="0"/>
              </a:rPr>
              <a:t> 1px solid #ddd</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59644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066800"/>
            <a:ext cx="7416800" cy="4171950"/>
          </a:xfrm>
          <a:prstGeom prst="rect">
            <a:avLst/>
          </a:prstGeom>
        </p:spPr>
      </p:pic>
    </p:spTree>
    <p:extLst>
      <p:ext uri="{BB962C8B-B14F-4D97-AF65-F5344CB8AC3E}">
        <p14:creationId xmlns:p14="http://schemas.microsoft.com/office/powerpoint/2010/main" val="591408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81000"/>
            <a:ext cx="8001000" cy="1785104"/>
          </a:xfrm>
          <a:prstGeom prst="rect">
            <a:avLst/>
          </a:prstGeom>
        </p:spPr>
        <p:txBody>
          <a:bodyPr wrap="square">
            <a:spAutoFit/>
          </a:bodyPr>
          <a:lstStyle/>
          <a:p>
            <a:pPr lvl="0" algn="ctr" eaLnBrk="0" fontAlgn="base" hangingPunct="0">
              <a:spcBef>
                <a:spcPct val="0"/>
              </a:spcBef>
              <a:spcAft>
                <a:spcPct val="0"/>
              </a:spcAft>
            </a:pPr>
            <a:r>
              <a:rPr lang="en-US" sz="2000" b="1" dirty="0">
                <a:latin typeface="Arial" panose="020B0604020202020204" pitchFamily="34" charset="0"/>
                <a:cs typeface="Arial" panose="020B0604020202020204" pitchFamily="34" charset="0"/>
              </a:rPr>
              <a:t>Pseudo-classes</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A CSS pseudo-class is a keyword added to a selector that specifies a special state of the selected element(s). For example, the pseudo-class </a:t>
            </a:r>
            <a:r>
              <a:rPr lang="en-US" dirty="0">
                <a:solidFill>
                  <a:srgbClr val="FF0000"/>
                </a:solidFill>
                <a:latin typeface="Arial" panose="020B0604020202020204" pitchFamily="34" charset="0"/>
                <a:cs typeface="Arial" panose="020B0604020202020204" pitchFamily="34" charset="0"/>
              </a:rPr>
              <a:t>:hover</a:t>
            </a:r>
            <a:r>
              <a:rPr lang="en-US" dirty="0">
                <a:latin typeface="Arial" panose="020B0604020202020204" pitchFamily="34" charset="0"/>
                <a:cs typeface="Arial" panose="020B0604020202020204" pitchFamily="34" charset="0"/>
              </a:rPr>
              <a:t> can be used to select a button when a user's pointer hovers over the button and this selected button can then be styled.</a:t>
            </a:r>
          </a:p>
        </p:txBody>
      </p:sp>
      <p:sp>
        <p:nvSpPr>
          <p:cNvPr id="8" name="Rectangle 7"/>
          <p:cNvSpPr/>
          <p:nvPr/>
        </p:nvSpPr>
        <p:spPr>
          <a:xfrm>
            <a:off x="838200" y="2895600"/>
            <a:ext cx="6705600" cy="923330"/>
          </a:xfrm>
          <a:prstGeom prst="rect">
            <a:avLst/>
          </a:prstGeom>
        </p:spPr>
        <p:txBody>
          <a:bodyPr wrap="square">
            <a:spAutoFit/>
          </a:bodyPr>
          <a:lstStyle/>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 Any button over which the user's pointer is hovering */</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 button:hover { color: blue; } </a:t>
            </a:r>
          </a:p>
        </p:txBody>
      </p:sp>
      <p:sp>
        <p:nvSpPr>
          <p:cNvPr id="10" name="Rectangle 9"/>
          <p:cNvSpPr/>
          <p:nvPr/>
        </p:nvSpPr>
        <p:spPr>
          <a:xfrm>
            <a:off x="381000" y="4057956"/>
            <a:ext cx="8001000" cy="1477328"/>
          </a:xfrm>
          <a:prstGeom prst="rect">
            <a:avLst/>
          </a:prstGeom>
        </p:spPr>
        <p:txBody>
          <a:bodyPr wrap="square">
            <a:spAutoFit/>
          </a:bodyPr>
          <a:lstStyle/>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A pseudo-class consists of a colon (:) followed by the pseudo-class name (e.g., :hover). A functional pseudo-class also contains a pair of parenthesis to define the arguments (e.g., :dir()). The element that a pseudo-class is attached to is defined as an anchor element (e.g., button in case button:hover). </a:t>
            </a:r>
          </a:p>
        </p:txBody>
      </p:sp>
      <p:sp>
        <p:nvSpPr>
          <p:cNvPr id="11" name="Rectangle 10"/>
          <p:cNvSpPr/>
          <p:nvPr/>
        </p:nvSpPr>
        <p:spPr>
          <a:xfrm>
            <a:off x="1219200" y="2310003"/>
            <a:ext cx="5105400" cy="400110"/>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selector:pseudo-class { property: value; }</a:t>
            </a:r>
          </a:p>
        </p:txBody>
      </p:sp>
    </p:spTree>
    <p:extLst>
      <p:ext uri="{BB962C8B-B14F-4D97-AF65-F5344CB8AC3E}">
        <p14:creationId xmlns:p14="http://schemas.microsoft.com/office/powerpoint/2010/main" val="240283603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05000"/>
            <a:ext cx="7848600" cy="3031599"/>
          </a:xfrm>
          <a:prstGeom prst="rect">
            <a:avLst/>
          </a:prstGeom>
        </p:spPr>
        <p:txBody>
          <a:bodyPr wrap="square">
            <a:spAutoFit/>
          </a:bodyPr>
          <a:lstStyle/>
          <a:p>
            <a:pPr algn="ctr"/>
            <a:r>
              <a:rPr lang="en-IN" sz="2000" b="1" dirty="0">
                <a:solidFill>
                  <a:srgbClr val="262626"/>
                </a:solidFill>
                <a:latin typeface="Arial" panose="020B0604020202020204" pitchFamily="34" charset="0"/>
                <a:cs typeface="Arial" panose="020B0604020202020204" pitchFamily="34" charset="0"/>
              </a:rPr>
              <a:t>The :first-child Pseudo-class</a:t>
            </a:r>
            <a:endParaRPr lang="en-IN" sz="2000" dirty="0">
              <a:latin typeface="Arial" panose="020B0604020202020204" pitchFamily="34" charset="0"/>
              <a:cs typeface="Arial" panose="020B0604020202020204" pitchFamily="34" charset="0"/>
            </a:endParaRPr>
          </a:p>
          <a:p>
            <a:pPr algn="just">
              <a:lnSpc>
                <a:spcPct val="150000"/>
              </a:lnSpc>
            </a:pPr>
            <a:br>
              <a:rPr lang="en-IN" dirty="0">
                <a:latin typeface="Arial" panose="020B0604020202020204" pitchFamily="34" charset="0"/>
                <a:cs typeface="Arial" panose="020B0604020202020204" pitchFamily="34" charset="0"/>
              </a:rPr>
            </a:br>
            <a:r>
              <a:rPr lang="en-IN" dirty="0">
                <a:solidFill>
                  <a:srgbClr val="414141"/>
                </a:solidFill>
                <a:latin typeface="Arial" panose="020B0604020202020204" pitchFamily="34" charset="0"/>
                <a:cs typeface="Arial" panose="020B0604020202020204" pitchFamily="34" charset="0"/>
              </a:rPr>
              <a:t>The </a:t>
            </a:r>
            <a:r>
              <a:rPr lang="en-IN" dirty="0">
                <a:solidFill>
                  <a:srgbClr val="333333"/>
                </a:solidFill>
                <a:latin typeface="Arial" panose="020B0604020202020204" pitchFamily="34" charset="0"/>
                <a:cs typeface="Arial" panose="020B0604020202020204" pitchFamily="34" charset="0"/>
              </a:rPr>
              <a:t>:first-child</a:t>
            </a:r>
            <a:r>
              <a:rPr lang="en-IN" dirty="0">
                <a:solidFill>
                  <a:srgbClr val="414141"/>
                </a:solidFill>
                <a:latin typeface="Arial" panose="020B0604020202020204" pitchFamily="34" charset="0"/>
                <a:cs typeface="Arial" panose="020B0604020202020204" pitchFamily="34" charset="0"/>
              </a:rPr>
              <a:t> pseudo-class matches an element that is the first child element of some other element. The selector </a:t>
            </a:r>
            <a:r>
              <a:rPr lang="en-IN" dirty="0">
                <a:solidFill>
                  <a:srgbClr val="333333"/>
                </a:solidFill>
                <a:latin typeface="Arial" panose="020B0604020202020204" pitchFamily="34" charset="0"/>
                <a:cs typeface="Arial" panose="020B0604020202020204" pitchFamily="34" charset="0"/>
              </a:rPr>
              <a:t>ol li:first-child</a:t>
            </a:r>
            <a:r>
              <a:rPr lang="en-IN" dirty="0">
                <a:solidFill>
                  <a:srgbClr val="414141"/>
                </a:solidFill>
                <a:latin typeface="Arial" panose="020B0604020202020204" pitchFamily="34" charset="0"/>
                <a:cs typeface="Arial" panose="020B0604020202020204" pitchFamily="34" charset="0"/>
              </a:rPr>
              <a:t> in the example below select the first list item of an ordered list and removes the top border form it.</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508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33400"/>
            <a:ext cx="4953000" cy="6186309"/>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&lt;!DOCTYPE html&gt;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&lt;html lang="en"&gt;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&lt;head&gt;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&lt;meta charset="utf-8"&gt;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&lt;title&gt;Example of CSS :first-child Pseudo-class&lt;/title&gt;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&lt;style&gt;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ol{</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padding: 0;</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list-style: none;          </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ol li{</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padding: 10px 0;</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border-top: 1px solid #000000;</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li:first-child {</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border-top: none;</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&lt;/style&gt;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&lt;/head&gt;</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583724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0200" y="1295400"/>
            <a:ext cx="5562600" cy="4247317"/>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&lt;body&gt;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&lt;h1&gt;Sample Ordered Lists&lt;/h1&gt;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&lt;ol&gt;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&lt;li&gt;Mix ingredients&lt;/li&gt;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&lt;li&gt;Bake in oven for an hour&lt;/li&gt;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&lt;li&gt;Allow to stand for ten minutes&lt;/li&gt;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&lt;/ol&gt;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&lt;p&gt;&lt;strong&gt;Note:&lt;/strong&gt; To make &lt;code&gt;:first-child&lt;/code&gt; to work in IE8 and earlier, a &lt;code&gt;&lt;!DOCTYPE&gt;&lt;/code&gt; must be declared at the top of document.&lt;/p&gt;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&lt;/body&gt;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&lt;/html&gt;</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007214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859340"/>
            <a:ext cx="8153400" cy="2616101"/>
          </a:xfrm>
          <a:prstGeom prst="rect">
            <a:avLst/>
          </a:prstGeom>
        </p:spPr>
        <p:txBody>
          <a:bodyPr wrap="square">
            <a:spAutoFit/>
          </a:bodyPr>
          <a:lstStyle/>
          <a:p>
            <a:pPr algn="ctr"/>
            <a:r>
              <a:rPr lang="en-IN" sz="2000" b="1" dirty="0">
                <a:solidFill>
                  <a:srgbClr val="262626"/>
                </a:solidFill>
                <a:latin typeface="Arial" panose="020B0604020202020204" pitchFamily="34" charset="0"/>
                <a:cs typeface="Arial" panose="020B0604020202020204" pitchFamily="34" charset="0"/>
              </a:rPr>
              <a:t>The :last-child Pseudo-class</a:t>
            </a:r>
            <a:endParaRPr lang="en-IN" sz="2000" dirty="0">
              <a:latin typeface="Arial" panose="020B0604020202020204" pitchFamily="34" charset="0"/>
              <a:cs typeface="Arial" panose="020B0604020202020204" pitchFamily="34" charset="0"/>
            </a:endParaRPr>
          </a:p>
          <a:p>
            <a:pPr algn="just">
              <a:lnSpc>
                <a:spcPct val="150000"/>
              </a:lnSpc>
            </a:pPr>
            <a:br>
              <a:rPr lang="en-IN" dirty="0">
                <a:latin typeface="Arial" panose="020B0604020202020204" pitchFamily="34" charset="0"/>
                <a:cs typeface="Arial" panose="020B0604020202020204" pitchFamily="34" charset="0"/>
              </a:rPr>
            </a:br>
            <a:r>
              <a:rPr lang="en-IN" dirty="0">
                <a:solidFill>
                  <a:srgbClr val="414141"/>
                </a:solidFill>
                <a:latin typeface="Arial" panose="020B0604020202020204" pitchFamily="34" charset="0"/>
                <a:cs typeface="Arial" panose="020B0604020202020204" pitchFamily="34" charset="0"/>
              </a:rPr>
              <a:t>The </a:t>
            </a:r>
            <a:r>
              <a:rPr lang="en-IN" dirty="0">
                <a:solidFill>
                  <a:srgbClr val="333333"/>
                </a:solidFill>
                <a:latin typeface="Arial" panose="020B0604020202020204" pitchFamily="34" charset="0"/>
                <a:cs typeface="Arial" panose="020B0604020202020204" pitchFamily="34" charset="0"/>
              </a:rPr>
              <a:t>:last-child</a:t>
            </a:r>
            <a:r>
              <a:rPr lang="en-IN" dirty="0">
                <a:solidFill>
                  <a:srgbClr val="414141"/>
                </a:solidFill>
                <a:latin typeface="Arial" panose="020B0604020202020204" pitchFamily="34" charset="0"/>
                <a:cs typeface="Arial" panose="020B0604020202020204" pitchFamily="34" charset="0"/>
              </a:rPr>
              <a:t> pseudo-class matches an element that is the last child element of some other element. The selector </a:t>
            </a:r>
            <a:r>
              <a:rPr lang="en-IN" dirty="0">
                <a:solidFill>
                  <a:srgbClr val="333333"/>
                </a:solidFill>
                <a:latin typeface="Arial" panose="020B0604020202020204" pitchFamily="34" charset="0"/>
                <a:cs typeface="Arial" panose="020B0604020202020204" pitchFamily="34" charset="0"/>
              </a:rPr>
              <a:t>ul li:last-child</a:t>
            </a:r>
            <a:r>
              <a:rPr lang="en-IN" dirty="0">
                <a:solidFill>
                  <a:srgbClr val="414141"/>
                </a:solidFill>
                <a:latin typeface="Arial" panose="020B0604020202020204" pitchFamily="34" charset="0"/>
                <a:cs typeface="Arial" panose="020B0604020202020204" pitchFamily="34" charset="0"/>
              </a:rPr>
              <a:t> in the example below select the last list item from an unordered list and removes the right border from it.</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838018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94692"/>
            <a:ext cx="7467600" cy="6463308"/>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&lt;!DOCTYPE html&gt;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&lt;html lang="en"&gt;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&lt;head&gt;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&lt;meta charset="utf-8"&gt;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&lt;title&gt;Example of CSS :first-child Pseudo-class&lt;/title&gt;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&lt;style&gt;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ul{</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padding: 0;</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list-style: none;          </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ul li{</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display: inline;</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padding: 0 20px;</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border-right: 1px solid #000000;</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li:last-child {</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border-right: none;</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&lt;/style&gt;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&lt;/head&gt;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&lt;body&gt;</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634118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166843"/>
            <a:ext cx="8001000" cy="3970318"/>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 &lt;h1&gt;Sample Navigation Bar&lt;/h1&gt;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&lt;ul&gt;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&lt;li&gt;Home&lt;/li&gt;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&lt;li&gt;About Us&lt;/li&gt;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&lt;li&gt;Services&lt;/li&gt;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&lt;li&gt;Contact Us&lt;/li&gt;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&lt;/ul&gt;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    &lt;p&gt;&lt;strong&gt;Note:&lt;/strong&gt; To make &lt;code&gt;:first-child&lt;/code&gt; to work in IE8 and earlier, a &lt;code&gt;&lt;!DOCTYPE&gt;&lt;/code&gt; must be declared at the top of document.&lt;/p&gt;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&lt;/body&gt;</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&lt;/html&gt;</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65909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457200"/>
            <a:ext cx="8153400" cy="3447098"/>
          </a:xfrm>
          <a:prstGeom prst="rect">
            <a:avLst/>
          </a:prstGeom>
        </p:spPr>
        <p:txBody>
          <a:bodyPr wrap="square">
            <a:spAutoFit/>
          </a:bodyPr>
          <a:lstStyle/>
          <a:p>
            <a:pPr algn="ctr"/>
            <a:r>
              <a:rPr lang="en-IN" sz="2000" b="1" dirty="0">
                <a:solidFill>
                  <a:srgbClr val="262626"/>
                </a:solidFill>
                <a:latin typeface="Arial" panose="020B0604020202020204" pitchFamily="34" charset="0"/>
                <a:cs typeface="Arial" panose="020B0604020202020204" pitchFamily="34" charset="0"/>
              </a:rPr>
              <a:t>The :nth-child Pseudo-class</a:t>
            </a:r>
            <a:endParaRPr lang="en-IN" sz="2000" dirty="0">
              <a:latin typeface="Arial" panose="020B0604020202020204" pitchFamily="34" charset="0"/>
              <a:cs typeface="Arial" panose="020B0604020202020204" pitchFamily="34" charset="0"/>
            </a:endParaRPr>
          </a:p>
          <a:p>
            <a:pPr algn="just">
              <a:lnSpc>
                <a:spcPct val="150000"/>
              </a:lnSpc>
            </a:pPr>
            <a:br>
              <a:rPr lang="en-IN" dirty="0">
                <a:latin typeface="Arial" panose="020B0604020202020204" pitchFamily="34" charset="0"/>
                <a:cs typeface="Arial" panose="020B0604020202020204" pitchFamily="34" charset="0"/>
              </a:rPr>
            </a:br>
            <a:r>
              <a:rPr lang="en-IN" dirty="0">
                <a:solidFill>
                  <a:srgbClr val="414141"/>
                </a:solidFill>
                <a:latin typeface="Arial" panose="020B0604020202020204" pitchFamily="34" charset="0"/>
                <a:cs typeface="Arial" panose="020B0604020202020204" pitchFamily="34" charset="0"/>
              </a:rPr>
              <a:t>The CSS3 introduces a new </a:t>
            </a:r>
            <a:r>
              <a:rPr lang="en-IN" dirty="0">
                <a:solidFill>
                  <a:srgbClr val="333333"/>
                </a:solidFill>
                <a:latin typeface="Arial" panose="020B0604020202020204" pitchFamily="34" charset="0"/>
                <a:cs typeface="Arial" panose="020B0604020202020204" pitchFamily="34" charset="0"/>
              </a:rPr>
              <a:t>:nth-child</a:t>
            </a:r>
            <a:r>
              <a:rPr lang="en-IN" dirty="0">
                <a:solidFill>
                  <a:srgbClr val="414141"/>
                </a:solidFill>
                <a:latin typeface="Arial" panose="020B0604020202020204" pitchFamily="34" charset="0"/>
                <a:cs typeface="Arial" panose="020B0604020202020204" pitchFamily="34" charset="0"/>
              </a:rPr>
              <a:t> pseudo-class that allows you to target one or more specific children of a given parent element. The basic syntax of this selector can be given with </a:t>
            </a:r>
            <a:r>
              <a:rPr lang="en-IN" dirty="0">
                <a:solidFill>
                  <a:srgbClr val="333333"/>
                </a:solidFill>
                <a:latin typeface="Arial" panose="020B0604020202020204" pitchFamily="34" charset="0"/>
                <a:cs typeface="Arial" panose="020B0604020202020204" pitchFamily="34" charset="0"/>
              </a:rPr>
              <a:t>:nth-child(N)</a:t>
            </a:r>
            <a:r>
              <a:rPr lang="en-IN" dirty="0">
                <a:solidFill>
                  <a:srgbClr val="414141"/>
                </a:solidFill>
                <a:latin typeface="Arial" panose="020B0604020202020204" pitchFamily="34" charset="0"/>
                <a:cs typeface="Arial" panose="020B0604020202020204" pitchFamily="34" charset="0"/>
              </a:rPr>
              <a:t>, where </a:t>
            </a:r>
            <a:r>
              <a:rPr lang="en-IN" dirty="0">
                <a:solidFill>
                  <a:srgbClr val="333333"/>
                </a:solidFill>
                <a:latin typeface="Arial" panose="020B0604020202020204" pitchFamily="34" charset="0"/>
                <a:cs typeface="Arial" panose="020B0604020202020204" pitchFamily="34" charset="0"/>
              </a:rPr>
              <a:t>N</a:t>
            </a:r>
            <a:r>
              <a:rPr lang="en-IN" dirty="0">
                <a:solidFill>
                  <a:srgbClr val="414141"/>
                </a:solidFill>
                <a:latin typeface="Arial" panose="020B0604020202020204" pitchFamily="34" charset="0"/>
                <a:cs typeface="Arial" panose="020B0604020202020204" pitchFamily="34" charset="0"/>
              </a:rPr>
              <a:t> is an argument, which can be a number, a keyword (</a:t>
            </a:r>
            <a:r>
              <a:rPr lang="en-IN" dirty="0">
                <a:solidFill>
                  <a:srgbClr val="333333"/>
                </a:solidFill>
                <a:latin typeface="Arial" panose="020B0604020202020204" pitchFamily="34" charset="0"/>
                <a:cs typeface="Arial" panose="020B0604020202020204" pitchFamily="34" charset="0"/>
              </a:rPr>
              <a:t>even</a:t>
            </a:r>
            <a:r>
              <a:rPr lang="en-IN" dirty="0">
                <a:solidFill>
                  <a:srgbClr val="414141"/>
                </a:solidFill>
                <a:latin typeface="Arial" panose="020B0604020202020204" pitchFamily="34" charset="0"/>
                <a:cs typeface="Arial" panose="020B0604020202020204" pitchFamily="34" charset="0"/>
              </a:rPr>
              <a:t> or </a:t>
            </a:r>
            <a:r>
              <a:rPr lang="en-IN" dirty="0">
                <a:solidFill>
                  <a:srgbClr val="333333"/>
                </a:solidFill>
                <a:latin typeface="Arial" panose="020B0604020202020204" pitchFamily="34" charset="0"/>
                <a:cs typeface="Arial" panose="020B0604020202020204" pitchFamily="34" charset="0"/>
              </a:rPr>
              <a:t>odd</a:t>
            </a:r>
            <a:r>
              <a:rPr lang="en-IN" dirty="0">
                <a:solidFill>
                  <a:srgbClr val="414141"/>
                </a:solidFill>
                <a:latin typeface="Arial" panose="020B0604020202020204" pitchFamily="34" charset="0"/>
                <a:cs typeface="Arial" panose="020B0604020202020204" pitchFamily="34" charset="0"/>
              </a:rPr>
              <a:t>), or an expression of the form </a:t>
            </a:r>
            <a:r>
              <a:rPr lang="en-IN" dirty="0">
                <a:solidFill>
                  <a:srgbClr val="333333"/>
                </a:solidFill>
                <a:latin typeface="Arial" panose="020B0604020202020204" pitchFamily="34" charset="0"/>
                <a:cs typeface="Arial" panose="020B0604020202020204" pitchFamily="34" charset="0"/>
              </a:rPr>
              <a:t>xn+y</a:t>
            </a:r>
            <a:r>
              <a:rPr lang="en-IN" dirty="0">
                <a:solidFill>
                  <a:srgbClr val="414141"/>
                </a:solidFill>
                <a:latin typeface="Arial" panose="020B0604020202020204" pitchFamily="34" charset="0"/>
                <a:cs typeface="Arial" panose="020B0604020202020204" pitchFamily="34" charset="0"/>
              </a:rPr>
              <a:t> where </a:t>
            </a:r>
            <a:r>
              <a:rPr lang="en-IN" dirty="0">
                <a:solidFill>
                  <a:srgbClr val="333333"/>
                </a:solidFill>
                <a:latin typeface="Arial" panose="020B0604020202020204" pitchFamily="34" charset="0"/>
                <a:cs typeface="Arial" panose="020B0604020202020204" pitchFamily="34" charset="0"/>
              </a:rPr>
              <a:t>x</a:t>
            </a:r>
            <a:r>
              <a:rPr lang="en-IN" dirty="0">
                <a:solidFill>
                  <a:srgbClr val="414141"/>
                </a:solidFill>
                <a:latin typeface="Arial" panose="020B0604020202020204" pitchFamily="34" charset="0"/>
                <a:cs typeface="Arial" panose="020B0604020202020204" pitchFamily="34" charset="0"/>
              </a:rPr>
              <a:t> and </a:t>
            </a:r>
            <a:r>
              <a:rPr lang="en-IN" dirty="0">
                <a:solidFill>
                  <a:srgbClr val="333333"/>
                </a:solidFill>
                <a:latin typeface="Arial" panose="020B0604020202020204" pitchFamily="34" charset="0"/>
                <a:cs typeface="Arial" panose="020B0604020202020204" pitchFamily="34" charset="0"/>
              </a:rPr>
              <a:t>y</a:t>
            </a:r>
            <a:r>
              <a:rPr lang="en-IN" dirty="0">
                <a:solidFill>
                  <a:srgbClr val="414141"/>
                </a:solidFill>
                <a:latin typeface="Arial" panose="020B0604020202020204" pitchFamily="34" charset="0"/>
                <a:cs typeface="Arial" panose="020B0604020202020204" pitchFamily="34" charset="0"/>
              </a:rPr>
              <a:t> are integers (e.g. </a:t>
            </a:r>
            <a:r>
              <a:rPr lang="en-IN" dirty="0">
                <a:solidFill>
                  <a:srgbClr val="333333"/>
                </a:solidFill>
                <a:latin typeface="Arial" panose="020B0604020202020204" pitchFamily="34" charset="0"/>
                <a:cs typeface="Arial" panose="020B0604020202020204" pitchFamily="34" charset="0"/>
              </a:rPr>
              <a:t>1n</a:t>
            </a:r>
            <a:r>
              <a:rPr lang="en-IN" dirty="0">
                <a:solidFill>
                  <a:srgbClr val="414141"/>
                </a:solidFill>
                <a:latin typeface="Arial" panose="020B0604020202020204" pitchFamily="34" charset="0"/>
                <a:cs typeface="Arial" panose="020B0604020202020204" pitchFamily="34" charset="0"/>
              </a:rPr>
              <a:t>, </a:t>
            </a:r>
            <a:r>
              <a:rPr lang="en-IN" dirty="0">
                <a:solidFill>
                  <a:srgbClr val="333333"/>
                </a:solidFill>
                <a:latin typeface="Arial" panose="020B0604020202020204" pitchFamily="34" charset="0"/>
                <a:cs typeface="Arial" panose="020B0604020202020204" pitchFamily="34" charset="0"/>
              </a:rPr>
              <a:t>2n</a:t>
            </a:r>
            <a:r>
              <a:rPr lang="en-IN" dirty="0">
                <a:solidFill>
                  <a:srgbClr val="414141"/>
                </a:solidFill>
                <a:latin typeface="Arial" panose="020B0604020202020204" pitchFamily="34" charset="0"/>
                <a:cs typeface="Arial" panose="020B0604020202020204" pitchFamily="34" charset="0"/>
              </a:rPr>
              <a:t>, </a:t>
            </a:r>
            <a:r>
              <a:rPr lang="en-IN" dirty="0">
                <a:solidFill>
                  <a:srgbClr val="333333"/>
                </a:solidFill>
                <a:latin typeface="Arial" panose="020B0604020202020204" pitchFamily="34" charset="0"/>
                <a:cs typeface="Arial" panose="020B0604020202020204" pitchFamily="34" charset="0"/>
              </a:rPr>
              <a:t>2n+1</a:t>
            </a:r>
            <a:r>
              <a:rPr lang="en-IN" dirty="0">
                <a:solidFill>
                  <a:srgbClr val="414141"/>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0" y="3733800"/>
            <a:ext cx="4572000" cy="2308324"/>
          </a:xfrm>
          <a:prstGeom prst="rect">
            <a:avLst/>
          </a:prstGeom>
        </p:spPr>
        <p:txBody>
          <a:bodyPr>
            <a:spAutoFit/>
          </a:bodyPr>
          <a:lstStyle/>
          <a:p>
            <a:r>
              <a:rPr lang="en-IN" dirty="0">
                <a:solidFill>
                  <a:srgbClr val="000000"/>
                </a:solidFill>
                <a:latin typeface="Verdana" panose="020B0604030504040204" pitchFamily="34" charset="0"/>
              </a:rPr>
              <a:t> table tr th, table tr td{</a:t>
            </a:r>
            <a:endParaRPr lang="en-IN" dirty="0"/>
          </a:p>
          <a:p>
            <a:r>
              <a:rPr lang="en-IN" dirty="0">
                <a:solidFill>
                  <a:srgbClr val="000000"/>
                </a:solidFill>
                <a:latin typeface="Verdana" panose="020B0604030504040204" pitchFamily="34" charset="0"/>
              </a:rPr>
              <a:t>        padding: 10px;</a:t>
            </a:r>
            <a:endParaRPr lang="en-IN" dirty="0"/>
          </a:p>
          <a:p>
            <a:r>
              <a:rPr lang="en-IN" dirty="0">
                <a:solidFill>
                  <a:srgbClr val="000000"/>
                </a:solidFill>
                <a:latin typeface="Verdana" panose="020B0604030504040204" pitchFamily="34" charset="0"/>
              </a:rPr>
              <a:t>    }</a:t>
            </a:r>
            <a:endParaRPr lang="en-IN" dirty="0"/>
          </a:p>
          <a:p>
            <a:r>
              <a:rPr lang="en-IN" dirty="0">
                <a:solidFill>
                  <a:srgbClr val="000000"/>
                </a:solidFill>
                <a:latin typeface="Verdana" panose="020B0604030504040204" pitchFamily="34" charset="0"/>
              </a:rPr>
              <a:t>    table tr:nth-child(2n) td{</a:t>
            </a:r>
            <a:endParaRPr lang="en-IN" dirty="0"/>
          </a:p>
          <a:p>
            <a:r>
              <a:rPr lang="en-IN" dirty="0">
                <a:solidFill>
                  <a:srgbClr val="000000"/>
                </a:solidFill>
                <a:latin typeface="Verdana" panose="020B0604030504040204" pitchFamily="34" charset="0"/>
              </a:rPr>
              <a:t>        background: #f2f2f2;</a:t>
            </a:r>
            <a:endParaRPr lang="en-IN" dirty="0"/>
          </a:p>
          <a:p>
            <a:r>
              <a:rPr lang="en-IN" dirty="0">
                <a:solidFill>
                  <a:srgbClr val="000000"/>
                </a:solidFill>
                <a:latin typeface="Verdana" panose="020B0604030504040204" pitchFamily="34" charset="0"/>
              </a:rPr>
              <a:t>    }</a:t>
            </a:r>
            <a:endParaRPr lang="en-IN" dirty="0"/>
          </a:p>
          <a:p>
            <a:br>
              <a:rPr lang="en-IN" dirty="0"/>
            </a:br>
            <a:endParaRPr lang="en-IN" dirty="0"/>
          </a:p>
        </p:txBody>
      </p:sp>
    </p:spTree>
    <p:extLst>
      <p:ext uri="{BB962C8B-B14F-4D97-AF65-F5344CB8AC3E}">
        <p14:creationId xmlns:p14="http://schemas.microsoft.com/office/powerpoint/2010/main" val="10353071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228600"/>
            <a:ext cx="8077200" cy="984885"/>
          </a:xfrm>
          <a:prstGeom prst="rect">
            <a:avLst/>
          </a:prstGeom>
        </p:spPr>
        <p:txBody>
          <a:bodyPr wrap="square">
            <a:spAutoFit/>
          </a:bodyPr>
          <a:lstStyle/>
          <a:p>
            <a:pPr lvl="0" algn="ctr" eaLnBrk="0" fontAlgn="base" hangingPunct="0">
              <a:spcBef>
                <a:spcPct val="0"/>
              </a:spcBef>
              <a:spcAft>
                <a:spcPct val="0"/>
              </a:spcAft>
            </a:pPr>
            <a:r>
              <a:rPr lang="en-US" sz="2000" b="1" dirty="0">
                <a:latin typeface="Arial" panose="020B0604020202020204" pitchFamily="34" charset="0"/>
                <a:cs typeface="Arial" panose="020B0604020202020204" pitchFamily="34" charset="0"/>
              </a:rPr>
              <a:t>Hoverable Table</a:t>
            </a:r>
          </a:p>
          <a:p>
            <a:pPr lvl="0" algn="ctr" eaLnBrk="0" fontAlgn="base" hangingPunct="0">
              <a:spcBef>
                <a:spcPct val="0"/>
              </a:spcBef>
              <a:spcAft>
                <a:spcPct val="0"/>
              </a:spcAft>
            </a:pPr>
            <a:endParaRPr lang="en-US" sz="2000" b="1"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Use the :hover selector on &lt;tr&gt; to highlight table rows on mouse over.</a:t>
            </a:r>
          </a:p>
        </p:txBody>
      </p:sp>
      <p:pic>
        <p:nvPicPr>
          <p:cNvPr id="7" name="Picture 6"/>
          <p:cNvPicPr>
            <a:picLocks noChangeAspect="1"/>
          </p:cNvPicPr>
          <p:nvPr/>
        </p:nvPicPr>
        <p:blipFill>
          <a:blip r:embed="rId2"/>
          <a:stretch>
            <a:fillRect/>
          </a:stretch>
        </p:blipFill>
        <p:spPr>
          <a:xfrm>
            <a:off x="420777" y="1905000"/>
            <a:ext cx="7540446" cy="1828800"/>
          </a:xfrm>
          <a:prstGeom prst="rect">
            <a:avLst/>
          </a:prstGeom>
        </p:spPr>
      </p:pic>
      <p:sp>
        <p:nvSpPr>
          <p:cNvPr id="8" name="Rectangle 7"/>
          <p:cNvSpPr/>
          <p:nvPr/>
        </p:nvSpPr>
        <p:spPr>
          <a:xfrm>
            <a:off x="1447800" y="4572000"/>
            <a:ext cx="6324600" cy="400110"/>
          </a:xfrm>
          <a:prstGeom prst="rect">
            <a:avLst/>
          </a:prstGeom>
        </p:spPr>
        <p:txBody>
          <a:bodyPr wrap="square">
            <a:spAutoFit/>
          </a:bodyPr>
          <a:lstStyle/>
          <a:p>
            <a:r>
              <a:rPr lang="en-IN" sz="2000" dirty="0">
                <a:solidFill>
                  <a:srgbClr val="A52A2A"/>
                </a:solidFill>
                <a:latin typeface="Arial" panose="020B0604020202020204" pitchFamily="34" charset="0"/>
                <a:cs typeface="Arial" panose="020B0604020202020204" pitchFamily="34" charset="0"/>
              </a:rPr>
              <a:t>tr:hover </a:t>
            </a:r>
            <a:r>
              <a:rPr lang="en-IN" sz="2000" dirty="0">
                <a:solidFill>
                  <a:srgbClr val="000000"/>
                </a:solidFill>
                <a:latin typeface="Arial" panose="020B0604020202020204" pitchFamily="34" charset="0"/>
                <a:cs typeface="Arial" panose="020B0604020202020204" pitchFamily="34" charset="0"/>
              </a:rPr>
              <a:t>{</a:t>
            </a:r>
            <a:r>
              <a:rPr lang="en-IN" sz="2000" dirty="0">
                <a:solidFill>
                  <a:srgbClr val="FF0000"/>
                </a:solidFill>
                <a:latin typeface="Arial" panose="020B0604020202020204" pitchFamily="34" charset="0"/>
                <a:cs typeface="Arial" panose="020B0604020202020204" pitchFamily="34" charset="0"/>
              </a:rPr>
              <a:t>background-color</a:t>
            </a:r>
            <a:r>
              <a:rPr lang="en-IN" sz="2000" dirty="0">
                <a:solidFill>
                  <a:srgbClr val="000000"/>
                </a:solidFill>
                <a:latin typeface="Arial" panose="020B0604020202020204" pitchFamily="34" charset="0"/>
                <a:cs typeface="Arial" panose="020B0604020202020204" pitchFamily="34" charset="0"/>
              </a:rPr>
              <a:t>:</a:t>
            </a:r>
            <a:r>
              <a:rPr lang="en-IN" sz="2000" dirty="0">
                <a:solidFill>
                  <a:srgbClr val="0000CD"/>
                </a:solidFill>
                <a:latin typeface="Arial" panose="020B0604020202020204" pitchFamily="34" charset="0"/>
                <a:cs typeface="Arial" panose="020B0604020202020204" pitchFamily="34" charset="0"/>
              </a:rPr>
              <a:t> coral</a:t>
            </a:r>
            <a:r>
              <a:rPr lang="en-IN" sz="2000" dirty="0">
                <a:solidFill>
                  <a:srgbClr val="000000"/>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8819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6600" y="228600"/>
            <a:ext cx="1932132" cy="400110"/>
          </a:xfrm>
          <a:prstGeom prst="rect">
            <a:avLst/>
          </a:prstGeom>
        </p:spPr>
        <p:txBody>
          <a:bodyPr wrap="none">
            <a:spAutoFit/>
          </a:bodyPr>
          <a:lstStyle/>
          <a:p>
            <a:r>
              <a:rPr lang="en-IN" sz="2000" b="1" dirty="0">
                <a:solidFill>
                  <a:srgbClr val="000000"/>
                </a:solidFill>
                <a:latin typeface="Arial" panose="020B0604020202020204" pitchFamily="34" charset="0"/>
                <a:cs typeface="Arial" panose="020B0604020202020204" pitchFamily="34" charset="0"/>
              </a:rPr>
              <a:t>Striped Tables</a:t>
            </a:r>
            <a:endParaRPr lang="en-IN" sz="2000" b="1" i="0" dirty="0">
              <a:solidFill>
                <a:srgbClr val="000000"/>
              </a:solidFill>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533400" y="1066800"/>
            <a:ext cx="7743825" cy="1508875"/>
          </a:xfrm>
          <a:prstGeom prst="rect">
            <a:avLst/>
          </a:prstGeom>
        </p:spPr>
      </p:pic>
      <p:sp>
        <p:nvSpPr>
          <p:cNvPr id="7" name="Rectangle 6"/>
          <p:cNvSpPr/>
          <p:nvPr/>
        </p:nvSpPr>
        <p:spPr>
          <a:xfrm>
            <a:off x="304800" y="3124200"/>
            <a:ext cx="8153400" cy="646331"/>
          </a:xfrm>
          <a:prstGeom prst="rect">
            <a:avLst/>
          </a:prstGeom>
        </p:spPr>
        <p:txBody>
          <a:bodyPr wrap="square">
            <a:spAutoFit/>
          </a:bodyPr>
          <a:lstStyle/>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For zebra-striped tables, use the nth-child() selector and add a background-color to all even (or odd) table rows.</a:t>
            </a:r>
          </a:p>
        </p:txBody>
      </p:sp>
      <p:sp>
        <p:nvSpPr>
          <p:cNvPr id="8" name="Rectangle 7"/>
          <p:cNvSpPr/>
          <p:nvPr/>
        </p:nvSpPr>
        <p:spPr>
          <a:xfrm>
            <a:off x="1295400" y="4326569"/>
            <a:ext cx="4572000" cy="923330"/>
          </a:xfrm>
          <a:prstGeom prst="rect">
            <a:avLst/>
          </a:prstGeom>
        </p:spPr>
        <p:txBody>
          <a:bodyPr>
            <a:spAutoFit/>
          </a:bodyPr>
          <a:lstStyle/>
          <a:p>
            <a:r>
              <a:rPr lang="en-IN" dirty="0">
                <a:solidFill>
                  <a:srgbClr val="A52A2A"/>
                </a:solidFill>
                <a:latin typeface="Arial" panose="020B0604020202020204" pitchFamily="34" charset="0"/>
                <a:cs typeface="Arial" panose="020B0604020202020204" pitchFamily="34" charset="0"/>
              </a:rPr>
              <a:t>tr:nth-child(even) </a:t>
            </a:r>
            <a:r>
              <a:rPr lang="en-IN" dirty="0">
                <a:solidFill>
                  <a:srgbClr val="000000"/>
                </a:solidFill>
                <a:latin typeface="Arial" panose="020B0604020202020204" pitchFamily="34" charset="0"/>
                <a:cs typeface="Arial" panose="020B0604020202020204" pitchFamily="34" charset="0"/>
              </a:rPr>
              <a:t>{</a:t>
            </a:r>
          </a:p>
          <a:p>
            <a:r>
              <a:rPr lang="en-IN" dirty="0">
                <a:solidFill>
                  <a:srgbClr val="FF0000"/>
                </a:solidFill>
                <a:latin typeface="Arial" panose="020B0604020202020204" pitchFamily="34" charset="0"/>
                <a:cs typeface="Arial" panose="020B0604020202020204" pitchFamily="34" charset="0"/>
              </a:rPr>
              <a:t>background-color</a:t>
            </a:r>
            <a:r>
              <a:rPr lang="en-IN" dirty="0">
                <a:solidFill>
                  <a:srgbClr val="000000"/>
                </a:solidFill>
                <a:latin typeface="Arial" panose="020B0604020202020204" pitchFamily="34" charset="0"/>
                <a:cs typeface="Arial" panose="020B0604020202020204" pitchFamily="34" charset="0"/>
              </a:rPr>
              <a:t>:</a:t>
            </a:r>
            <a:r>
              <a:rPr lang="en-IN" dirty="0">
                <a:solidFill>
                  <a:srgbClr val="0000CD"/>
                </a:solidFill>
                <a:latin typeface="Arial" panose="020B0604020202020204" pitchFamily="34" charset="0"/>
                <a:cs typeface="Arial" panose="020B0604020202020204" pitchFamily="34" charset="0"/>
              </a:rPr>
              <a:t> #f2f2f2</a:t>
            </a:r>
            <a:r>
              <a:rPr lang="en-IN" dirty="0">
                <a:solidFill>
                  <a:srgbClr val="000000"/>
                </a:solidFill>
                <a:latin typeface="Arial" panose="020B0604020202020204" pitchFamily="34" charset="0"/>
                <a:cs typeface="Arial" panose="020B0604020202020204" pitchFamily="34" charset="0"/>
              </a:rPr>
              <a:t>;</a:t>
            </a:r>
          </a:p>
          <a:p>
            <a:r>
              <a:rPr lang="en-IN" dirty="0">
                <a:solidFill>
                  <a:srgbClr val="000000"/>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19307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533400"/>
            <a:ext cx="7823200" cy="5867400"/>
          </a:xfrm>
          <a:prstGeom prst="rect">
            <a:avLst/>
          </a:prstGeom>
        </p:spPr>
      </p:pic>
    </p:spTree>
    <p:extLst>
      <p:ext uri="{BB962C8B-B14F-4D97-AF65-F5344CB8AC3E}">
        <p14:creationId xmlns:p14="http://schemas.microsoft.com/office/powerpoint/2010/main" val="35614956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609600"/>
            <a:ext cx="8077200" cy="3170099"/>
          </a:xfrm>
          <a:prstGeom prst="rect">
            <a:avLst/>
          </a:prstGeom>
        </p:spPr>
        <p:txBody>
          <a:bodyPr wrap="square">
            <a:spAutoFit/>
          </a:bodyPr>
          <a:lstStyle/>
          <a:p>
            <a:pPr algn="ctr"/>
            <a:r>
              <a:rPr lang="en-IN" sz="2000" b="1" dirty="0">
                <a:solidFill>
                  <a:srgbClr val="000000"/>
                </a:solidFill>
                <a:latin typeface="Arial" panose="020B0604020202020204" pitchFamily="34" charset="0"/>
                <a:cs typeface="Arial" panose="020B0604020202020204" pitchFamily="34" charset="0"/>
              </a:rPr>
              <a:t>Table Color</a:t>
            </a:r>
          </a:p>
          <a:p>
            <a:endParaRPr lang="en-IN" dirty="0">
              <a:solidFill>
                <a:srgbClr val="000000"/>
              </a:solidFill>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The example below specifies the background color and text color of &lt;th&gt; elements:</a:t>
            </a:r>
          </a:p>
          <a:p>
            <a:endParaRPr lang="en-US" b="0" i="0" dirty="0">
              <a:solidFill>
                <a:srgbClr val="000000"/>
              </a:solidFill>
              <a:effectLst/>
              <a:latin typeface="Arial" panose="020B0604020202020204" pitchFamily="34" charset="0"/>
              <a:cs typeface="Arial" panose="020B0604020202020204" pitchFamily="34" charset="0"/>
            </a:endParaRPr>
          </a:p>
          <a:p>
            <a:endParaRPr lang="en-US" dirty="0">
              <a:solidFill>
                <a:srgbClr val="FF0000"/>
              </a:solidFill>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table {</a:t>
            </a:r>
          </a:p>
          <a:p>
            <a:endParaRPr lang="en-US" b="0" i="0" dirty="0">
              <a:solidFill>
                <a:srgbClr val="FF0000"/>
              </a:solidFill>
              <a:effectLst/>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background-color:yellow;</a:t>
            </a:r>
          </a:p>
          <a:p>
            <a:endParaRPr lang="en-US" dirty="0">
              <a:solidFill>
                <a:srgbClr val="FF0000"/>
              </a:solidFill>
              <a:latin typeface="Arial" panose="020B0604020202020204" pitchFamily="34" charset="0"/>
              <a:cs typeface="Arial" panose="020B0604020202020204" pitchFamily="34" charset="0"/>
            </a:endParaRPr>
          </a:p>
          <a:p>
            <a:r>
              <a:rPr lang="en-US" b="0" i="0" dirty="0">
                <a:solidFill>
                  <a:srgbClr val="FF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5871257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ownload THUMBS UP Free PNG transparent image and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828800"/>
            <a:ext cx="23399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679" y="2393450"/>
            <a:ext cx="6224721" cy="3156950"/>
          </a:xfrm>
          <a:prstGeom prst="rect">
            <a:avLst/>
          </a:prstGeom>
        </p:spPr>
      </p:pic>
      <p:sp>
        <p:nvSpPr>
          <p:cNvPr id="6" name="TextBox 5"/>
          <p:cNvSpPr txBox="1"/>
          <p:nvPr/>
        </p:nvSpPr>
        <p:spPr>
          <a:xfrm>
            <a:off x="404679" y="990600"/>
            <a:ext cx="1452642"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Excerise 1</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266645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2438400"/>
            <a:ext cx="4910666" cy="3977640"/>
          </a:xfrm>
          <a:prstGeom prst="rect">
            <a:avLst/>
          </a:prstGeom>
        </p:spPr>
      </p:pic>
      <p:sp>
        <p:nvSpPr>
          <p:cNvPr id="5" name="Rectangle 4"/>
          <p:cNvSpPr/>
          <p:nvPr/>
        </p:nvSpPr>
        <p:spPr>
          <a:xfrm>
            <a:off x="762000" y="838200"/>
            <a:ext cx="1326004"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Excerise 2</a:t>
            </a:r>
            <a:endParaRPr lang="en-IN" b="1" dirty="0">
              <a:latin typeface="Arial" panose="020B0604020202020204" pitchFamily="34" charset="0"/>
              <a:cs typeface="Arial" panose="020B0604020202020204" pitchFamily="34" charset="0"/>
            </a:endParaRPr>
          </a:p>
        </p:txBody>
      </p:sp>
      <p:pic>
        <p:nvPicPr>
          <p:cNvPr id="6" name="Picture 2" descr="Download THUMBS UP Free PNG transparent image and cli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752600"/>
            <a:ext cx="23399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842065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1142976" y="4357694"/>
            <a:ext cx="6629416" cy="1295400"/>
          </a:xfrm>
        </p:spPr>
        <p:txBody>
          <a:bodyPr/>
          <a:lstStyle/>
          <a:p>
            <a:pPr algn="ctr"/>
            <a:r>
              <a:rPr lang="en-US" sz="8800" b="1" dirty="0">
                <a:latin typeface="Rockwell" pitchFamily="18" charset="0"/>
              </a:rPr>
              <a:t>Thank You</a:t>
            </a:r>
          </a:p>
        </p:txBody>
      </p:sp>
      <p:pic>
        <p:nvPicPr>
          <p:cNvPr id="25" name="j0321055.jpg"/>
          <p:cNvPicPr>
            <a:picLocks noGrp="1" noChangeAspect="1"/>
          </p:cNvPicPr>
          <p:nvPr>
            <p:ph type="pic" sz="quarter" idx="10"/>
          </p:nvPr>
        </p:nvPicPr>
        <p:blipFill>
          <a:blip r:embed="rId3" cstate="print"/>
          <a:srcRect t="2444" b="2444"/>
          <a:stretch>
            <a:fillRect/>
          </a:stretch>
        </p:blipFill>
        <p:spPr>
          <a:xfrm>
            <a:off x="228600" y="723900"/>
            <a:ext cx="2400300" cy="3200400"/>
          </a:xfrm>
          <a:prstGeom prst="rect">
            <a:avLst/>
          </a:prstGeom>
          <a:ln>
            <a:noFill/>
          </a:ln>
          <a:effectLst>
            <a:softEdge rad="112500"/>
          </a:effectLst>
          <a:scene3d>
            <a:camera prst="orthographicFront"/>
            <a:lightRig rig="balanced" dir="t"/>
          </a:scene3d>
          <a:sp3d prstMaterial="plastic">
            <a:bevelT w="0" h="0"/>
          </a:sp3d>
        </p:spPr>
        <p:style>
          <a:lnRef idx="3">
            <a:schemeClr val="lt1"/>
          </a:lnRef>
          <a:fillRef idx="1">
            <a:schemeClr val="accent1"/>
          </a:fillRef>
          <a:effectRef idx="1">
            <a:schemeClr val="accent1"/>
          </a:effectRef>
          <a:fontRef idx="minor">
            <a:schemeClr val="lt1"/>
          </a:fontRef>
        </p:style>
      </p:pic>
      <p:pic>
        <p:nvPicPr>
          <p:cNvPr id="5" name="j0321101.jpg"/>
          <p:cNvPicPr>
            <a:picLocks noGrp="1" noChangeAspect="1"/>
          </p:cNvPicPr>
          <p:nvPr>
            <p:ph type="pic" sz="quarter" idx="11"/>
          </p:nvPr>
        </p:nvPicPr>
        <p:blipFill>
          <a:blip r:embed="rId4" cstate="print"/>
          <a:srcRect t="2444" b="2444"/>
          <a:stretch>
            <a:fillRect/>
          </a:stretch>
        </p:blipFill>
        <p:spPr>
          <a:xfrm>
            <a:off x="3162300" y="723900"/>
            <a:ext cx="2400300"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accent1"/>
          </a:fillRef>
          <a:effectRef idx="1">
            <a:schemeClr val="accent1"/>
          </a:effectRef>
          <a:fontRef idx="minor">
            <a:schemeClr val="lt1"/>
          </a:fontRef>
        </p:style>
      </p:pic>
      <p:pic>
        <p:nvPicPr>
          <p:cNvPr id="4" name="j0341706.jpg"/>
          <p:cNvPicPr>
            <a:picLocks noGrp="1" noChangeAspect="1"/>
          </p:cNvPicPr>
          <p:nvPr>
            <p:ph type="pic" sz="quarter" idx="12"/>
          </p:nvPr>
        </p:nvPicPr>
        <p:blipFill>
          <a:blip r:embed="rId5" cstate="print"/>
          <a:srcRect t="2444" b="2444"/>
          <a:stretch>
            <a:fillRect/>
          </a:stretch>
        </p:blipFill>
        <p:spPr>
          <a:xfrm>
            <a:off x="6096000" y="723900"/>
            <a:ext cx="2400300" cy="32004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style>
          <a:lnRef idx="3">
            <a:schemeClr val="lt1"/>
          </a:lnRef>
          <a:fillRef idx="1">
            <a:schemeClr val="accent1"/>
          </a:fillRef>
          <a:effectRef idx="1">
            <a:schemeClr val="accent1"/>
          </a:effectRef>
          <a:fontRef idx="minor">
            <a:schemeClr val="lt1"/>
          </a:fontRef>
        </p:style>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143000"/>
            <a:ext cx="8229600" cy="3031599"/>
          </a:xfrm>
          <a:prstGeom prst="rect">
            <a:avLst/>
          </a:prstGeom>
        </p:spPr>
        <p:txBody>
          <a:bodyPr wrap="square">
            <a:spAutoFit/>
          </a:bodyPr>
          <a:lstStyle/>
          <a:p>
            <a:pPr algn="ctr"/>
            <a:r>
              <a:rPr lang="en-IN" sz="2000" b="1" dirty="0">
                <a:solidFill>
                  <a:srgbClr val="000000"/>
                </a:solidFill>
                <a:latin typeface="Arial" panose="020B0604020202020204" pitchFamily="34" charset="0"/>
                <a:cs typeface="Arial" panose="020B0604020202020204" pitchFamily="34" charset="0"/>
              </a:rPr>
              <a:t>Styling Tables with CSS</a:t>
            </a:r>
            <a:endParaRPr lang="en-IN" sz="2000" dirty="0">
              <a:latin typeface="Arial" panose="020B0604020202020204" pitchFamily="34" charset="0"/>
              <a:cs typeface="Arial" panose="020B0604020202020204" pitchFamily="34" charset="0"/>
            </a:endParaRPr>
          </a:p>
          <a:p>
            <a:pPr algn="just">
              <a:lnSpc>
                <a:spcPct val="150000"/>
              </a:lnSpc>
            </a:pPr>
            <a:br>
              <a:rPr lang="en-IN" dirty="0">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Tables are typically used to display tabular data, such as financial reports.</a:t>
            </a:r>
            <a:endParaRPr lang="en-IN" dirty="0">
              <a:latin typeface="Arial" panose="020B0604020202020204" pitchFamily="34" charset="0"/>
              <a:cs typeface="Arial" panose="020B0604020202020204" pitchFamily="34" charset="0"/>
            </a:endParaRPr>
          </a:p>
          <a:p>
            <a:pPr algn="just">
              <a:lnSpc>
                <a:spcPct val="150000"/>
              </a:lnSpc>
            </a:pPr>
            <a:r>
              <a:rPr lang="en-IN" dirty="0">
                <a:solidFill>
                  <a:srgbClr val="000000"/>
                </a:solidFill>
                <a:latin typeface="Arial" panose="020B0604020202020204" pitchFamily="34" charset="0"/>
                <a:cs typeface="Arial" panose="020B0604020202020204" pitchFamily="34" charset="0"/>
              </a:rPr>
              <a:t>But when you create an HTML table without any styles or attributes, browsers display them without any border. With CSS you can greatly improve the appearance your tables.</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48972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5983" y="3950896"/>
            <a:ext cx="7504762" cy="2666667"/>
          </a:xfrm>
          <a:prstGeom prst="rect">
            <a:avLst/>
          </a:prstGeom>
        </p:spPr>
      </p:pic>
      <p:sp>
        <p:nvSpPr>
          <p:cNvPr id="6" name="TextBox 5"/>
          <p:cNvSpPr txBox="1"/>
          <p:nvPr/>
        </p:nvSpPr>
        <p:spPr>
          <a:xfrm>
            <a:off x="595983" y="228600"/>
            <a:ext cx="3044423" cy="369331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&lt;table&gt;</a:t>
            </a:r>
          </a:p>
          <a:p>
            <a:r>
              <a:rPr lang="en-US" b="1" dirty="0">
                <a:latin typeface="Arial" panose="020B0604020202020204" pitchFamily="34" charset="0"/>
                <a:cs typeface="Arial" panose="020B0604020202020204" pitchFamily="34" charset="0"/>
              </a:rPr>
              <a:t>&lt;thead&gt;</a:t>
            </a:r>
          </a:p>
          <a:p>
            <a:r>
              <a:rPr lang="en-US" dirty="0">
                <a:latin typeface="Arial" panose="020B0604020202020204" pitchFamily="34" charset="0"/>
                <a:cs typeface="Arial" panose="020B0604020202020204" pitchFamily="34" charset="0"/>
              </a:rPr>
              <a:t>&lt;tr&gt;&lt;th&gt;&lt;/th&gt;&lt;th&gt;&lt;/th&gt;&lt;/tr&gt;</a:t>
            </a:r>
          </a:p>
          <a:p>
            <a:r>
              <a:rPr lang="en-US" b="1" dirty="0">
                <a:latin typeface="Arial" panose="020B0604020202020204" pitchFamily="34" charset="0"/>
                <a:cs typeface="Arial" panose="020B0604020202020204" pitchFamily="34" charset="0"/>
              </a:rPr>
              <a:t>&lt;/thead&gt;</a:t>
            </a:r>
          </a:p>
          <a:p>
            <a:r>
              <a:rPr lang="en-US" b="1" dirty="0">
                <a:latin typeface="Arial" panose="020B0604020202020204" pitchFamily="34" charset="0"/>
                <a:cs typeface="Arial" panose="020B0604020202020204" pitchFamily="34" charset="0"/>
              </a:rPr>
              <a:t>&lt;tbody&gt;</a:t>
            </a:r>
          </a:p>
          <a:p>
            <a:r>
              <a:rPr lang="en-US" dirty="0">
                <a:latin typeface="Arial" panose="020B0604020202020204" pitchFamily="34" charset="0"/>
                <a:cs typeface="Arial" panose="020B0604020202020204" pitchFamily="34" charset="0"/>
              </a:rPr>
              <a:t>&lt;tr&gt;&lt;td&gt;&lt;/td&gt;&lt;td&gt;&lt;/td&gt;&lt;/tr&gt;</a:t>
            </a:r>
          </a:p>
          <a:p>
            <a:r>
              <a:rPr lang="en-US" dirty="0">
                <a:latin typeface="Arial" panose="020B0604020202020204" pitchFamily="34" charset="0"/>
                <a:cs typeface="Arial" panose="020B0604020202020204" pitchFamily="34" charset="0"/>
              </a:rPr>
              <a:t>&lt;tr&gt;&lt;td&gt;&lt;/td&gt;&lt;td&gt;&lt;/td&gt;&lt;/tr&gt;</a:t>
            </a:r>
          </a:p>
          <a:p>
            <a:r>
              <a:rPr lang="en-US" dirty="0">
                <a:latin typeface="Arial" panose="020B0604020202020204" pitchFamily="34" charset="0"/>
                <a:cs typeface="Arial" panose="020B0604020202020204" pitchFamily="34" charset="0"/>
              </a:rPr>
              <a:t>&lt;tr&gt;&lt;td&gt;&lt;/td&gt;&lt;td&gt;&lt;/td&gt;&lt;/tr&gt;</a:t>
            </a:r>
          </a:p>
          <a:p>
            <a:r>
              <a:rPr lang="en-US" b="1" dirty="0">
                <a:latin typeface="Arial" panose="020B0604020202020204" pitchFamily="34" charset="0"/>
                <a:cs typeface="Arial" panose="020B0604020202020204" pitchFamily="34" charset="0"/>
              </a:rPr>
              <a:t>&lt;/tbody&gt;</a:t>
            </a:r>
          </a:p>
          <a:p>
            <a:r>
              <a:rPr lang="en-US" b="1" dirty="0">
                <a:latin typeface="Arial" panose="020B0604020202020204" pitchFamily="34" charset="0"/>
                <a:cs typeface="Arial" panose="020B0604020202020204" pitchFamily="34" charset="0"/>
              </a:rPr>
              <a:t>&lt;tfoot&gt;</a:t>
            </a:r>
          </a:p>
          <a:p>
            <a:r>
              <a:rPr lang="en-US" dirty="0">
                <a:latin typeface="Arial" panose="020B0604020202020204" pitchFamily="34" charset="0"/>
                <a:cs typeface="Arial" panose="020B0604020202020204" pitchFamily="34" charset="0"/>
              </a:rPr>
              <a:t>&lt;tr&gt;&lt;td&gt;&lt;/td&gt;&lt;td&gt;&lt;/td&gt;&lt;/tr&gt;</a:t>
            </a:r>
          </a:p>
          <a:p>
            <a:r>
              <a:rPr lang="en-US" b="1" dirty="0">
                <a:latin typeface="Arial" panose="020B0604020202020204" pitchFamily="34" charset="0"/>
                <a:cs typeface="Arial" panose="020B0604020202020204" pitchFamily="34" charset="0"/>
              </a:rPr>
              <a:t>&lt;/tfoot&gt;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56887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304800"/>
            <a:ext cx="8153400" cy="1923604"/>
          </a:xfrm>
          <a:prstGeom prst="rect">
            <a:avLst/>
          </a:prstGeom>
        </p:spPr>
        <p:txBody>
          <a:bodyPr wrap="square">
            <a:spAutoFit/>
          </a:bodyPr>
          <a:lstStyle/>
          <a:p>
            <a:pPr lvl="0" algn="ctr" eaLnBrk="0" fontAlgn="base" hangingPunct="0">
              <a:spcBef>
                <a:spcPct val="0"/>
              </a:spcBef>
              <a:spcAft>
                <a:spcPct val="0"/>
              </a:spcAft>
            </a:pPr>
            <a:r>
              <a:rPr lang="en-US" sz="2000" b="1" dirty="0">
                <a:latin typeface="Arial" panose="020B0604020202020204" pitchFamily="34" charset="0"/>
                <a:cs typeface="Arial" panose="020B0604020202020204" pitchFamily="34" charset="0"/>
              </a:rPr>
              <a:t>Table Borders</a:t>
            </a:r>
          </a:p>
          <a:p>
            <a:pPr lvl="0" algn="ctr"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algn="just" eaLnBrk="0" fontAlgn="base" hangingPunct="0">
              <a:lnSpc>
                <a:spcPct val="150000"/>
              </a:lnSpc>
              <a:spcBef>
                <a:spcPct val="0"/>
              </a:spcBef>
              <a:spcAft>
                <a:spcPct val="0"/>
              </a:spcAft>
            </a:pPr>
            <a:r>
              <a:rPr lang="en-US" dirty="0">
                <a:latin typeface="Arial" panose="020B0604020202020204" pitchFamily="34" charset="0"/>
                <a:cs typeface="Arial" panose="020B0604020202020204" pitchFamily="34" charset="0"/>
              </a:rPr>
              <a:t>To specify table borders in CSS, use the border property.</a:t>
            </a:r>
          </a:p>
          <a:p>
            <a:pPr lvl="0" algn="just" eaLnBrk="0" fontAlgn="base" hangingPunct="0">
              <a:lnSpc>
                <a:spcPct val="150000"/>
              </a:lnSpc>
              <a:spcBef>
                <a:spcPct val="0"/>
              </a:spcBef>
              <a:spcAft>
                <a:spcPct val="0"/>
              </a:spcAft>
            </a:pPr>
            <a:r>
              <a:rPr lang="en-US" dirty="0">
                <a:latin typeface="Arial" panose="020B0604020202020204" pitchFamily="34" charset="0"/>
                <a:cs typeface="Arial" panose="020B0604020202020204" pitchFamily="34" charset="0"/>
              </a:rPr>
              <a:t>The example below specifies a solid border for &lt;table&gt;, &lt;th&gt;, and &lt;td&gt; elements:</a:t>
            </a:r>
          </a:p>
        </p:txBody>
      </p:sp>
      <p:pic>
        <p:nvPicPr>
          <p:cNvPr id="6" name="Picture 5"/>
          <p:cNvPicPr>
            <a:picLocks noChangeAspect="1"/>
          </p:cNvPicPr>
          <p:nvPr/>
        </p:nvPicPr>
        <p:blipFill>
          <a:blip r:embed="rId2"/>
          <a:stretch>
            <a:fillRect/>
          </a:stretch>
        </p:blipFill>
        <p:spPr>
          <a:xfrm>
            <a:off x="1600200" y="2438400"/>
            <a:ext cx="4286250" cy="2251052"/>
          </a:xfrm>
          <a:prstGeom prst="rect">
            <a:avLst/>
          </a:prstGeom>
        </p:spPr>
      </p:pic>
    </p:spTree>
    <p:extLst>
      <p:ext uri="{BB962C8B-B14F-4D97-AF65-F5344CB8AC3E}">
        <p14:creationId xmlns:p14="http://schemas.microsoft.com/office/powerpoint/2010/main" val="1009133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457200"/>
            <a:ext cx="8229600" cy="1754326"/>
          </a:xfrm>
          <a:prstGeom prst="rect">
            <a:avLst/>
          </a:prstGeom>
        </p:spPr>
        <p:txBody>
          <a:bodyPr wrap="square">
            <a:spAutoFit/>
          </a:bodyPr>
          <a:lstStyle/>
          <a:p>
            <a:pPr lvl="0" algn="ctr" eaLnBrk="0" fontAlgn="base" hangingPunct="0">
              <a:lnSpc>
                <a:spcPct val="150000"/>
              </a:lnSpc>
              <a:spcBef>
                <a:spcPct val="0"/>
              </a:spcBef>
              <a:spcAft>
                <a:spcPct val="0"/>
              </a:spcAft>
            </a:pPr>
            <a:r>
              <a:rPr lang="en-US" b="1" dirty="0">
                <a:latin typeface="Arial" panose="020B0604020202020204" pitchFamily="34" charset="0"/>
                <a:cs typeface="Arial" panose="020B0604020202020204" pitchFamily="34" charset="0"/>
              </a:rPr>
              <a:t>Full-Width Table</a:t>
            </a:r>
          </a:p>
          <a:p>
            <a:pPr lvl="0" eaLnBrk="0" fontAlgn="base" hangingPunct="0">
              <a:lnSpc>
                <a:spcPct val="150000"/>
              </a:lnSpc>
              <a:spcBef>
                <a:spcPct val="0"/>
              </a:spcBef>
              <a:spcAft>
                <a:spcPct val="0"/>
              </a:spcAft>
            </a:pPr>
            <a:r>
              <a:rPr lang="en-US" dirty="0">
                <a:latin typeface="Arial" panose="020B0604020202020204" pitchFamily="34" charset="0"/>
                <a:cs typeface="Arial" panose="020B0604020202020204" pitchFamily="34" charset="0"/>
              </a:rPr>
              <a:t>The table above might seem small in some cases. If you need a table that should span the entire screen (full-width), add width: 100% to the &lt;table&gt; element:</a:t>
            </a:r>
          </a:p>
        </p:txBody>
      </p:sp>
      <p:pic>
        <p:nvPicPr>
          <p:cNvPr id="6" name="Picture 5"/>
          <p:cNvPicPr>
            <a:picLocks noChangeAspect="1"/>
          </p:cNvPicPr>
          <p:nvPr/>
        </p:nvPicPr>
        <p:blipFill>
          <a:blip r:embed="rId2"/>
          <a:stretch>
            <a:fillRect/>
          </a:stretch>
        </p:blipFill>
        <p:spPr>
          <a:xfrm>
            <a:off x="533400" y="2590800"/>
            <a:ext cx="7381875" cy="882163"/>
          </a:xfrm>
          <a:prstGeom prst="rect">
            <a:avLst/>
          </a:prstGeom>
        </p:spPr>
      </p:pic>
      <p:sp>
        <p:nvSpPr>
          <p:cNvPr id="7" name="Rectangle 6"/>
          <p:cNvSpPr/>
          <p:nvPr/>
        </p:nvSpPr>
        <p:spPr>
          <a:xfrm>
            <a:off x="1600200" y="4191000"/>
            <a:ext cx="4572000" cy="923330"/>
          </a:xfrm>
          <a:prstGeom prst="rect">
            <a:avLst/>
          </a:prstGeom>
        </p:spPr>
        <p:txBody>
          <a:bodyPr>
            <a:spAutoFit/>
          </a:bodyPr>
          <a:lstStyle/>
          <a:p>
            <a:r>
              <a:rPr lang="en-IN" dirty="0">
                <a:solidFill>
                  <a:srgbClr val="A52A2A"/>
                </a:solidFill>
                <a:latin typeface="Arial" panose="020B0604020202020204" pitchFamily="34" charset="0"/>
                <a:cs typeface="Arial" panose="020B0604020202020204" pitchFamily="34" charset="0"/>
              </a:rPr>
              <a:t>table </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FF0000"/>
                </a:solidFill>
                <a:latin typeface="Arial" panose="020B0604020202020204" pitchFamily="34" charset="0"/>
                <a:cs typeface="Arial" panose="020B0604020202020204" pitchFamily="34" charset="0"/>
              </a:rPr>
              <a:t>  width</a:t>
            </a:r>
            <a:r>
              <a:rPr lang="en-IN" dirty="0">
                <a:solidFill>
                  <a:srgbClr val="000000"/>
                </a:solidFill>
                <a:latin typeface="Arial" panose="020B0604020202020204" pitchFamily="34" charset="0"/>
                <a:cs typeface="Arial" panose="020B0604020202020204" pitchFamily="34" charset="0"/>
              </a:rPr>
              <a:t>:</a:t>
            </a:r>
            <a:r>
              <a:rPr lang="en-IN" dirty="0">
                <a:solidFill>
                  <a:srgbClr val="0000CD"/>
                </a:solidFill>
                <a:latin typeface="Arial" panose="020B0604020202020204" pitchFamily="34" charset="0"/>
                <a:cs typeface="Arial" panose="020B0604020202020204" pitchFamily="34" charset="0"/>
              </a:rPr>
              <a:t> 100%</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87350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828800"/>
            <a:ext cx="5638800" cy="4699000"/>
          </a:xfrm>
          <a:prstGeom prst="rect">
            <a:avLst/>
          </a:prstGeom>
        </p:spPr>
      </p:pic>
      <p:sp>
        <p:nvSpPr>
          <p:cNvPr id="6" name="Rectangle 5"/>
          <p:cNvSpPr/>
          <p:nvPr/>
        </p:nvSpPr>
        <p:spPr>
          <a:xfrm>
            <a:off x="304800" y="228600"/>
            <a:ext cx="8077200" cy="1200329"/>
          </a:xfrm>
          <a:prstGeom prst="rect">
            <a:avLst/>
          </a:prstGeom>
        </p:spPr>
        <p:txBody>
          <a:bodyPr wrap="square">
            <a:spAutoFit/>
          </a:bodyPr>
          <a:lstStyle/>
          <a:p>
            <a:pPr lvl="0" algn="ctr" eaLnBrk="0" fontAlgn="base" hangingPunct="0">
              <a:spcBef>
                <a:spcPct val="0"/>
              </a:spcBef>
              <a:spcAft>
                <a:spcPct val="0"/>
              </a:spcAft>
            </a:pPr>
            <a:r>
              <a:rPr lang="en-US" b="1" dirty="0">
                <a:latin typeface="Arial" panose="020B0604020202020204" pitchFamily="34" charset="0"/>
                <a:cs typeface="Arial" panose="020B0604020202020204" pitchFamily="34" charset="0"/>
              </a:rPr>
              <a:t>Collapse Table Borders</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The border-collapse property sets whether the table borders should be collapsed into a single border:</a:t>
            </a:r>
          </a:p>
        </p:txBody>
      </p:sp>
    </p:spTree>
    <p:extLst>
      <p:ext uri="{BB962C8B-B14F-4D97-AF65-F5344CB8AC3E}">
        <p14:creationId xmlns:p14="http://schemas.microsoft.com/office/powerpoint/2010/main" val="752650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890117"/>
            <a:ext cx="8077200" cy="2862322"/>
          </a:xfrm>
          <a:prstGeom prst="rect">
            <a:avLst/>
          </a:prstGeom>
        </p:spPr>
        <p:txBody>
          <a:bodyPr wrap="square">
            <a:spAutoFit/>
          </a:bodyPr>
          <a:lstStyle/>
          <a:p>
            <a:pPr algn="ctr"/>
            <a:r>
              <a:rPr lang="en-IN" b="1" dirty="0">
                <a:solidFill>
                  <a:srgbClr val="000000"/>
                </a:solidFill>
                <a:latin typeface="Arial" panose="020B0604020202020204" pitchFamily="34" charset="0"/>
                <a:cs typeface="Arial" panose="020B0604020202020204" pitchFamily="34" charset="0"/>
              </a:rPr>
              <a:t>Adjusting Space inside Tables</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By default, the browser creates the table cells just large enough to contain the data in the cells.</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th, td { padding: 15px; }</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table { border-spacing: 10px; }</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1336765"/>
      </p:ext>
    </p:extLst>
  </p:cSld>
  <p:clrMapOvr>
    <a:masterClrMapping/>
  </p:clrMapOvr>
  <p:transition>
    <p:fade/>
  </p:transition>
</p:sld>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1885</Words>
  <Application>Microsoft Office PowerPoint</Application>
  <PresentationFormat>On-screen Show (4:3)</PresentationFormat>
  <Paragraphs>205</Paragraphs>
  <Slides>33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Rockwell</vt:lpstr>
      <vt:lpstr>Verdana</vt:lpstr>
      <vt:lpstr>Contemporary Photo Album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2022-05-17T09:40:20Z</dcterms:created>
  <dcterms:modified xsi:type="dcterms:W3CDTF">2023-01-18T17:50:40Z</dcterms:modified>
</cp:coreProperties>
</file>