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8845" y="828878"/>
            <a:ext cx="7843706" cy="368601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Getting Started </a:t>
            </a:r>
            <a:br>
              <a:rPr lang="en-US" sz="6000" dirty="0"/>
            </a:br>
            <a:r>
              <a:rPr lang="en-US" sz="6000" dirty="0"/>
              <a:t>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KG microcollege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968B8-D184-DA26-1D42-FC45C05DB237}"/>
              </a:ext>
            </a:extLst>
          </p:cNvPr>
          <p:cNvSpPr txBox="1"/>
          <p:nvPr/>
        </p:nvSpPr>
        <p:spPr>
          <a:xfrm>
            <a:off x="352337" y="251670"/>
            <a:ext cx="1077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Command Line Coloring For Git:</a:t>
            </a:r>
          </a:p>
          <a:p>
            <a:pPr lvl="1"/>
            <a:r>
              <a:rPr lang="en-US" dirty="0"/>
              <a:t>To set automatic command line coloring for Git for easy reviewing.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1E269-C24B-0ABC-53D4-2050D549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7" y="947279"/>
            <a:ext cx="9658525" cy="861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EE6D3-D73B-4448-4C18-FAB000702704}"/>
              </a:ext>
            </a:extLst>
          </p:cNvPr>
          <p:cNvSpPr txBox="1"/>
          <p:nvPr/>
        </p:nvSpPr>
        <p:spPr>
          <a:xfrm>
            <a:off x="327171" y="1971413"/>
            <a:ext cx="9731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Viewing Git Client Configuration:</a:t>
            </a:r>
          </a:p>
          <a:p>
            <a:pPr lvl="1"/>
            <a:r>
              <a:rPr lang="en-US" dirty="0"/>
              <a:t>You can check your current git client’s configuration with</a:t>
            </a:r>
            <a:r>
              <a:rPr lang="en-US" b="1" dirty="0"/>
              <a:t> git config –l</a:t>
            </a: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40640-CEE6-9B1C-6350-F4F9D2A99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58" y="2671275"/>
            <a:ext cx="9253057" cy="1048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8AEC20-47AF-5D6A-6B4A-2F09CC38558F}"/>
              </a:ext>
            </a:extLst>
          </p:cNvPr>
          <p:cNvSpPr txBox="1"/>
          <p:nvPr/>
        </p:nvSpPr>
        <p:spPr>
          <a:xfrm>
            <a:off x="302005" y="3959604"/>
            <a:ext cx="11889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Cloning Repository:</a:t>
            </a:r>
          </a:p>
          <a:p>
            <a:pPr lvl="1"/>
            <a:r>
              <a:rPr lang="en-US" b="1" dirty="0"/>
              <a:t>git clone </a:t>
            </a:r>
            <a:r>
              <a:rPr lang="en-US" dirty="0"/>
              <a:t>creates a copy of remote repository on your computer.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Cloning a repository downloads all versions of the files that ever existed to your computer.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.git/ folder present in the repository contains all these versions and information required for version control.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1C40F-90E2-8FA9-3310-8CA0F90EF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84" y="5337931"/>
            <a:ext cx="8584734" cy="7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4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ED35A-CDDA-3009-FFD9-590D16BC5EE1}"/>
              </a:ext>
            </a:extLst>
          </p:cNvPr>
          <p:cNvSpPr txBox="1"/>
          <p:nvPr/>
        </p:nvSpPr>
        <p:spPr>
          <a:xfrm>
            <a:off x="528506" y="411061"/>
            <a:ext cx="1093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Displaying the Remote:</a:t>
            </a:r>
          </a:p>
          <a:p>
            <a:pPr lvl="1"/>
            <a:r>
              <a:rPr lang="en-US" dirty="0"/>
              <a:t>Lists the details of the configured remote repo.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3AB79-4382-252F-4C50-6314CE8D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59" y="1277659"/>
            <a:ext cx="9507523" cy="803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32E17-B58B-7A62-AC75-427191A21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19" y="2166890"/>
            <a:ext cx="9493796" cy="802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B9B40-9325-E65F-BEC8-FEFF62C73C61}"/>
              </a:ext>
            </a:extLst>
          </p:cNvPr>
          <p:cNvSpPr txBox="1"/>
          <p:nvPr/>
        </p:nvSpPr>
        <p:spPr>
          <a:xfrm>
            <a:off x="453006" y="3347207"/>
            <a:ext cx="11738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Initializing a Git Repository:</a:t>
            </a:r>
          </a:p>
          <a:p>
            <a:pPr lvl="1"/>
            <a:r>
              <a:rPr lang="en-US" dirty="0"/>
              <a:t>Apart from cloning a repo, you can also initialize a git repo in an existing folder.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Useful when you want to convert an existing, unversioned project to a Git repository or initialize a new, empty repository.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init initializes an empty git repository in the working directory.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D2054-19D2-EC74-DB90-A2EFB9B44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61" y="5094650"/>
            <a:ext cx="9507523" cy="8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8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40C3B-81D4-86A9-187E-D82EFCFDA8A9}"/>
              </a:ext>
            </a:extLst>
          </p:cNvPr>
          <p:cNvSpPr txBox="1"/>
          <p:nvPr/>
        </p:nvSpPr>
        <p:spPr>
          <a:xfrm>
            <a:off x="662730" y="704675"/>
            <a:ext cx="1130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Adding Remote Repository:</a:t>
            </a:r>
          </a:p>
          <a:p>
            <a:pPr lvl="1"/>
            <a:r>
              <a:rPr lang="en-US" b="1" dirty="0"/>
              <a:t>git remote add </a:t>
            </a:r>
            <a:r>
              <a:rPr lang="en-US" dirty="0"/>
              <a:t>can be used to configure a remote repository to the local repository.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D8CBC-C463-26D5-A521-07C4C78B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67" y="1705498"/>
            <a:ext cx="10103141" cy="854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00707-19D4-D869-557A-348ED8E2C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01" y="2768367"/>
            <a:ext cx="10205672" cy="863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9E66C2-BA62-FD9B-EA2B-536560015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08" y="4122925"/>
            <a:ext cx="10572925" cy="20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4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42477-274F-111F-7B55-59625BB76044}"/>
              </a:ext>
            </a:extLst>
          </p:cNvPr>
          <p:cNvSpPr txBox="1"/>
          <p:nvPr/>
        </p:nvSpPr>
        <p:spPr>
          <a:xfrm>
            <a:off x="427839" y="385894"/>
            <a:ext cx="113335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Staging Area &amp; Commits</a:t>
            </a:r>
          </a:p>
          <a:p>
            <a:r>
              <a:rPr lang="en-IN" sz="2400" b="1" dirty="0"/>
              <a:t>Creating a Commit:</a:t>
            </a:r>
          </a:p>
          <a:p>
            <a:r>
              <a:rPr lang="en-IN" b="1" dirty="0"/>
              <a:t>Working Directory:</a:t>
            </a:r>
          </a:p>
          <a:p>
            <a:pPr lvl="1"/>
            <a:r>
              <a:rPr lang="en-US" dirty="0"/>
              <a:t>We shall refer the project folder as  Working Directory.</a:t>
            </a:r>
          </a:p>
          <a:p>
            <a:pPr lvl="1"/>
            <a:r>
              <a:rPr lang="en-US" dirty="0"/>
              <a:t>Let’s add two files </a:t>
            </a:r>
            <a:r>
              <a:rPr lang="en-US" b="1" dirty="0"/>
              <a:t>alice.txt </a:t>
            </a:r>
            <a:r>
              <a:rPr lang="en-US" dirty="0"/>
              <a:t>and </a:t>
            </a:r>
            <a:r>
              <a:rPr lang="en-US" b="1" dirty="0"/>
              <a:t>bob.txt </a:t>
            </a:r>
            <a:r>
              <a:rPr lang="en-US" dirty="0"/>
              <a:t>to our working directory.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1631C-1EF7-EB0E-5FF7-94B90FFF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2" y="1290268"/>
            <a:ext cx="4311941" cy="4950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BE780-18D6-9D3A-6AD7-4A449CA0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30" y="3249990"/>
            <a:ext cx="3709406" cy="13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F2EAF-96CA-9EA2-2703-2090CAE4A343}"/>
              </a:ext>
            </a:extLst>
          </p:cNvPr>
          <p:cNvSpPr txBox="1"/>
          <p:nvPr/>
        </p:nvSpPr>
        <p:spPr>
          <a:xfrm>
            <a:off x="520117" y="503339"/>
            <a:ext cx="11283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Inspecting a Repository:</a:t>
            </a:r>
          </a:p>
          <a:p>
            <a:pPr lvl="1"/>
            <a:r>
              <a:rPr lang="en-US" dirty="0"/>
              <a:t>Git </a:t>
            </a:r>
            <a:r>
              <a:rPr lang="en-US" b="1" dirty="0"/>
              <a:t>tracks</a:t>
            </a:r>
            <a:r>
              <a:rPr lang="en-US" dirty="0"/>
              <a:t> the changes in the working directory.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git status </a:t>
            </a:r>
            <a:r>
              <a:rPr lang="en-US" dirty="0"/>
              <a:t>shows the changes in the working directory</a:t>
            </a:r>
          </a:p>
          <a:p>
            <a:endParaRPr lang="en-IN" b="1" dirty="0"/>
          </a:p>
          <a:p>
            <a:r>
              <a:rPr lang="en-IN" b="1" dirty="0"/>
              <a:t>Making Changes:</a:t>
            </a:r>
          </a:p>
          <a:p>
            <a:r>
              <a:rPr lang="en-IN" dirty="0"/>
              <a:t>	</a:t>
            </a:r>
            <a:r>
              <a:rPr lang="en-US" dirty="0"/>
              <a:t>Added some content to </a:t>
            </a:r>
            <a:r>
              <a:rPr lang="en-US" b="1" dirty="0"/>
              <a:t>alice.txt </a:t>
            </a:r>
            <a:r>
              <a:rPr lang="en-US" dirty="0"/>
              <a:t>and </a:t>
            </a:r>
            <a:r>
              <a:rPr lang="en-US" b="1" dirty="0"/>
              <a:t>bob.txt </a:t>
            </a:r>
            <a:r>
              <a:rPr lang="en-US" dirty="0"/>
              <a:t>files.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A7B5D-EF80-32B1-0BFB-8A4A7BF9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4" y="2663383"/>
            <a:ext cx="10178642" cy="33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0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A3D50-7B3C-3860-CA26-0F0252C9B121}"/>
              </a:ext>
            </a:extLst>
          </p:cNvPr>
          <p:cNvSpPr txBox="1"/>
          <p:nvPr/>
        </p:nvSpPr>
        <p:spPr>
          <a:xfrm>
            <a:off x="906011" y="595618"/>
            <a:ext cx="992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 in Creating a Commit: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 changes to the staging area.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Creating a commit with changes in staging area.</a:t>
            </a:r>
            <a:endParaRPr lang="en-IN" dirty="0"/>
          </a:p>
          <a:p>
            <a:pPr lvl="1"/>
            <a:endParaRPr lang="en-US" dirty="0"/>
          </a:p>
          <a:p>
            <a:pPr lvl="1"/>
            <a:r>
              <a:rPr lang="en-US" b="1" dirty="0"/>
              <a:t>Step 1: </a:t>
            </a:r>
            <a:r>
              <a:rPr lang="en-US" dirty="0"/>
              <a:t>Adding Changes To Staging Area</a:t>
            </a:r>
          </a:p>
          <a:p>
            <a:pPr lvl="1"/>
            <a:r>
              <a:rPr lang="en-US" b="1" dirty="0"/>
              <a:t>git add </a:t>
            </a:r>
            <a:r>
              <a:rPr lang="en-US" dirty="0"/>
              <a:t>adds the changes to the staging area.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6E2D7-4680-B492-C7A7-10288A9C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5" y="2762685"/>
            <a:ext cx="10486979" cy="29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7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C1C98-FBE1-FC64-9E5A-2A9536CA917E}"/>
              </a:ext>
            </a:extLst>
          </p:cNvPr>
          <p:cNvSpPr txBox="1"/>
          <p:nvPr/>
        </p:nvSpPr>
        <p:spPr>
          <a:xfrm>
            <a:off x="436228" y="578840"/>
            <a:ext cx="1145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/>
              <a:t>Step 2: Committing Changes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 is a snapshot of the project's currently staged changes.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02CF2-7659-C03F-02B2-3D17A0E8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623349"/>
            <a:ext cx="9994084" cy="1474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6E7AD9-50B4-D59C-EFB0-EBF171C1D233}"/>
              </a:ext>
            </a:extLst>
          </p:cNvPr>
          <p:cNvSpPr txBox="1"/>
          <p:nvPr/>
        </p:nvSpPr>
        <p:spPr>
          <a:xfrm>
            <a:off x="964734" y="3330429"/>
            <a:ext cx="980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</a:t>
            </a:r>
            <a:r>
              <a:rPr lang="en-US" b="1" dirty="0"/>
              <a:t>message</a:t>
            </a:r>
            <a:r>
              <a:rPr lang="en-US" dirty="0"/>
              <a:t> provide useful information about what has changed and why.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CC84A-4DCF-6591-9511-B265FA81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21" y="4140046"/>
            <a:ext cx="10212198" cy="15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6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629A-3813-EC67-7914-314253AE38BA}"/>
              </a:ext>
            </a:extLst>
          </p:cNvPr>
          <p:cNvSpPr txBox="1"/>
          <p:nvPr/>
        </p:nvSpPr>
        <p:spPr>
          <a:xfrm>
            <a:off x="604007" y="436228"/>
            <a:ext cx="1095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Listing all commits:</a:t>
            </a:r>
          </a:p>
          <a:p>
            <a:r>
              <a:rPr lang="en-IN" b="1" dirty="0"/>
              <a:t>	</a:t>
            </a:r>
            <a:r>
              <a:rPr lang="en-US" b="1" dirty="0"/>
              <a:t>git log </a:t>
            </a:r>
            <a:r>
              <a:rPr lang="en-US" dirty="0"/>
              <a:t>lists all commits.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DB429-1B74-A11E-E7C3-04B53923C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9" y="1144183"/>
            <a:ext cx="10832983" cy="1048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FBC484-BCD3-1380-D201-73C363BB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81" y="2248018"/>
            <a:ext cx="9515911" cy="3572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E45566-4E73-0849-C7AB-E7796ECE7062}"/>
              </a:ext>
            </a:extLst>
          </p:cNvPr>
          <p:cNvSpPr txBox="1"/>
          <p:nvPr/>
        </p:nvSpPr>
        <p:spPr>
          <a:xfrm>
            <a:off x="3936534" y="59476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Here </a:t>
            </a:r>
            <a:r>
              <a:rPr lang="en-US" b="1" i="0" dirty="0">
                <a:effectLst/>
                <a:latin typeface="Inter"/>
              </a:rPr>
              <a:t>HEAD</a:t>
            </a:r>
            <a:r>
              <a:rPr lang="en-US" b="0" i="0" dirty="0">
                <a:effectLst/>
                <a:latin typeface="Inter"/>
              </a:rPr>
              <a:t> refers to the current commit.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65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E33E73-125B-CC66-A7EC-F84240CB3276}"/>
              </a:ext>
            </a:extLst>
          </p:cNvPr>
          <p:cNvSpPr txBox="1"/>
          <p:nvPr/>
        </p:nvSpPr>
        <p:spPr>
          <a:xfrm>
            <a:off x="545284" y="276838"/>
            <a:ext cx="11207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Commit Id:</a:t>
            </a:r>
          </a:p>
          <a:p>
            <a:pPr lvl="1"/>
            <a:r>
              <a:rPr lang="en-US" dirty="0"/>
              <a:t>Commit IDs are  unique strings(hashes) that are created whenever a new </a:t>
            </a:r>
            <a:r>
              <a:rPr lang="en-US" b="1" dirty="0"/>
              <a:t>commit</a:t>
            </a:r>
            <a:r>
              <a:rPr lang="en-US" dirty="0"/>
              <a:t> is recorded.</a:t>
            </a:r>
          </a:p>
          <a:p>
            <a:pPr lvl="1"/>
            <a:r>
              <a:rPr lang="en-US" b="1" dirty="0"/>
              <a:t>8f00aaa0248bcdc38a8d8ba6267167a0478f5a63</a:t>
            </a:r>
            <a:r>
              <a:rPr lang="en-US" dirty="0"/>
              <a:t> is commit id in above Example.</a:t>
            </a:r>
          </a:p>
          <a:p>
            <a:endParaRPr lang="en-IN" b="1" dirty="0"/>
          </a:p>
          <a:p>
            <a:r>
              <a:rPr lang="en-IN" b="1" dirty="0"/>
              <a:t>Unstaged Changes:</a:t>
            </a:r>
          </a:p>
          <a:p>
            <a:pPr lvl="1"/>
            <a:r>
              <a:rPr lang="en-US" b="1" dirty="0"/>
              <a:t>git diff </a:t>
            </a:r>
            <a:r>
              <a:rPr lang="en-US" dirty="0"/>
              <a:t>shows the unstaged changes.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75AED-3940-960E-5B1B-69A8090D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23" y="2113793"/>
            <a:ext cx="8760983" cy="3288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487D3-26A6-2F24-F256-A00D31969DCA}"/>
              </a:ext>
            </a:extLst>
          </p:cNvPr>
          <p:cNvSpPr txBox="1"/>
          <p:nvPr/>
        </p:nvSpPr>
        <p:spPr>
          <a:xfrm>
            <a:off x="528506" y="5578679"/>
            <a:ext cx="942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Uncommitted Changes:</a:t>
            </a:r>
          </a:p>
          <a:p>
            <a:pPr lvl="1"/>
            <a:r>
              <a:rPr lang="en-US" b="1" dirty="0"/>
              <a:t>git diff --staged </a:t>
            </a:r>
            <a:r>
              <a:rPr lang="en-US" dirty="0"/>
              <a:t>shows the staged and uncommitted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789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78753C-4C31-9F40-CE62-F01998A522ED}"/>
              </a:ext>
            </a:extLst>
          </p:cNvPr>
          <p:cNvSpPr txBox="1"/>
          <p:nvPr/>
        </p:nvSpPr>
        <p:spPr>
          <a:xfrm>
            <a:off x="402672" y="377505"/>
            <a:ext cx="112244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Working with Remote Repository:</a:t>
            </a:r>
          </a:p>
          <a:p>
            <a:endParaRPr lang="en-IN" sz="2400" b="1" dirty="0"/>
          </a:p>
          <a:p>
            <a:r>
              <a:rPr lang="en-IN" b="1" dirty="0"/>
              <a:t>Pushing Commits:</a:t>
            </a:r>
          </a:p>
          <a:p>
            <a:pPr lvl="1"/>
            <a:r>
              <a:rPr lang="en-US" b="1" dirty="0"/>
              <a:t>git push </a:t>
            </a:r>
            <a:r>
              <a:rPr lang="en-US" dirty="0"/>
              <a:t>command is used to publish new commits from local to a remote repository.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F3887-6A9B-63DE-C752-FBBE67DA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9" y="1859371"/>
            <a:ext cx="9742413" cy="1248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FDC889-751D-B924-39AB-D0AA0998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46" y="3466523"/>
            <a:ext cx="9515912" cy="176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0860F-533C-AE4F-141D-10CD7ABAC83F}"/>
              </a:ext>
            </a:extLst>
          </p:cNvPr>
          <p:cNvSpPr txBox="1"/>
          <p:nvPr/>
        </p:nvSpPr>
        <p:spPr>
          <a:xfrm>
            <a:off x="855677" y="5469622"/>
            <a:ext cx="85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You can also edit file and commit changes through </a:t>
            </a:r>
            <a:r>
              <a:rPr lang="en-US" b="1" dirty="0"/>
              <a:t>github</a:t>
            </a:r>
            <a:r>
              <a:rPr lang="en-US" dirty="0"/>
              <a:t> Website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51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2F29E-148D-3B6B-FCAC-CA3474E74DCE}"/>
              </a:ext>
            </a:extLst>
          </p:cNvPr>
          <p:cNvSpPr txBox="1"/>
          <p:nvPr/>
        </p:nvSpPr>
        <p:spPr>
          <a:xfrm>
            <a:off x="232913" y="327803"/>
            <a:ext cx="118728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Working on a Project:</a:t>
            </a:r>
          </a:p>
          <a:p>
            <a:endParaRPr lang="en-IN" sz="2400" b="1" dirty="0"/>
          </a:p>
          <a:p>
            <a:r>
              <a:rPr lang="en-US" b="1" dirty="0"/>
              <a:t>Managing Versions of a Document:</a:t>
            </a:r>
          </a:p>
          <a:p>
            <a:r>
              <a:rPr lang="en-US" dirty="0"/>
              <a:t>	We keep making many changes when building software or even writing anything.</a:t>
            </a:r>
          </a:p>
          <a:p>
            <a:endParaRPr lang="en-IN" dirty="0"/>
          </a:p>
          <a:p>
            <a:r>
              <a:rPr lang="en-IN" b="1" dirty="0"/>
              <a:t>Advantages of Versioning: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can quickly revert back to any of the older versions or pick up changes from an older version.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can check how the files are modified over time.</a:t>
            </a:r>
          </a:p>
          <a:p>
            <a:endParaRPr lang="en-US" dirty="0"/>
          </a:p>
          <a:p>
            <a:r>
              <a:rPr lang="en-US" b="1" dirty="0"/>
              <a:t>Managing Versions of a Project:</a:t>
            </a:r>
          </a:p>
          <a:p>
            <a:r>
              <a:rPr lang="en-US" dirty="0"/>
              <a:t>When working on a software project, we keep making changes to existing files to add new features and fix existing bugs.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94015-58E2-06E9-DEAB-C113A8BA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44" y="3727779"/>
            <a:ext cx="6830615" cy="24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180C2-2864-4C91-5071-17A882A5388E}"/>
              </a:ext>
            </a:extLst>
          </p:cNvPr>
          <p:cNvSpPr txBox="1"/>
          <p:nvPr/>
        </p:nvSpPr>
        <p:spPr>
          <a:xfrm>
            <a:off x="721453" y="704675"/>
            <a:ext cx="1050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Editing File: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on the file you want to edit.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2C01A-F8CF-EDC3-B652-9820735B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55" y="1482010"/>
            <a:ext cx="9982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6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68190-7F15-06A8-82D3-6B81DDD07827}"/>
              </a:ext>
            </a:extLst>
          </p:cNvPr>
          <p:cNvSpPr txBox="1"/>
          <p:nvPr/>
        </p:nvSpPr>
        <p:spPr>
          <a:xfrm>
            <a:off x="1191237" y="746620"/>
            <a:ext cx="986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pencil icon to open editor 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9B838-3D73-2ACA-49A9-0DAEB87F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2" y="1697023"/>
            <a:ext cx="10477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9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F27DD-8A3F-DA4D-179F-44624B3A7CED}"/>
              </a:ext>
            </a:extLst>
          </p:cNvPr>
          <p:cNvSpPr txBox="1"/>
          <p:nvPr/>
        </p:nvSpPr>
        <p:spPr>
          <a:xfrm>
            <a:off x="511728" y="595618"/>
            <a:ext cx="1074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Commit Changes:</a:t>
            </a:r>
          </a:p>
          <a:p>
            <a:pPr lvl="1"/>
            <a:r>
              <a:rPr lang="en-US" dirty="0"/>
              <a:t>To commit changes click on </a:t>
            </a:r>
            <a:r>
              <a:rPr lang="en-US" b="1" dirty="0"/>
              <a:t>Commit changes.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DB347-60A6-CDF9-0FBD-38F023B0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29" y="1701523"/>
            <a:ext cx="10458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A5D4C-99B4-CE83-3EFE-C04099AD1989}"/>
              </a:ext>
            </a:extLst>
          </p:cNvPr>
          <p:cNvSpPr txBox="1"/>
          <p:nvPr/>
        </p:nvSpPr>
        <p:spPr>
          <a:xfrm>
            <a:off x="578840" y="545284"/>
            <a:ext cx="1087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Get Commit Link:</a:t>
            </a:r>
          </a:p>
          <a:p>
            <a:pPr lvl="1"/>
            <a:r>
              <a:rPr lang="en-US" dirty="0"/>
              <a:t> To share specific link of a commit, follow below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commits</a:t>
            </a:r>
            <a:r>
              <a:rPr lang="en-US" dirty="0"/>
              <a:t>  to view all commits.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5A4C5-98A1-5077-A459-F9E3928C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97" y="1810579"/>
            <a:ext cx="10458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8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4B5B8-C547-2AD6-EA5B-5D45BF50CF44}"/>
              </a:ext>
            </a:extLst>
          </p:cNvPr>
          <p:cNvSpPr txBox="1"/>
          <p:nvPr/>
        </p:nvSpPr>
        <p:spPr>
          <a:xfrm>
            <a:off x="738231" y="763398"/>
            <a:ext cx="101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on  </a:t>
            </a:r>
            <a:r>
              <a:rPr lang="en-US" b="1" dirty="0"/>
              <a:t>commit id </a:t>
            </a:r>
            <a:r>
              <a:rPr lang="en-US" dirty="0"/>
              <a:t>of commit you want to share.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83289-4E66-DBC8-F28E-76F7D9C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9" y="1626502"/>
            <a:ext cx="104298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3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C490E-ACEE-ECD0-D6CC-F490CA33B18C}"/>
              </a:ext>
            </a:extLst>
          </p:cNvPr>
          <p:cNvSpPr txBox="1"/>
          <p:nvPr/>
        </p:nvSpPr>
        <p:spPr>
          <a:xfrm>
            <a:off x="746620" y="478172"/>
            <a:ext cx="1059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 the url  and share.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2EA65-B4AE-AE01-2CCE-BF8F6214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70" y="1108046"/>
            <a:ext cx="8431818" cy="2406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EB90E-2FB7-4E02-CBE3-BDF50CDDF9E0}"/>
              </a:ext>
            </a:extLst>
          </p:cNvPr>
          <p:cNvSpPr txBox="1"/>
          <p:nvPr/>
        </p:nvSpPr>
        <p:spPr>
          <a:xfrm>
            <a:off x="1224793" y="4001549"/>
            <a:ext cx="952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Pull Commits:</a:t>
            </a:r>
          </a:p>
          <a:p>
            <a:pPr lvl="1"/>
            <a:r>
              <a:rPr lang="en-US" b="1" dirty="0"/>
              <a:t>git pull </a:t>
            </a:r>
            <a:r>
              <a:rPr lang="en-US" dirty="0"/>
              <a:t>is used to pull latest commits from a remote repository to your local repository.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58AF2-5D40-C9FC-9865-8CEDAC33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44" y="4873237"/>
            <a:ext cx="10807817" cy="10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4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671BC-93C5-118B-1426-F235B83A3EA9}"/>
              </a:ext>
            </a:extLst>
          </p:cNvPr>
          <p:cNvSpPr txBox="1"/>
          <p:nvPr/>
        </p:nvSpPr>
        <p:spPr>
          <a:xfrm>
            <a:off x="577969" y="353683"/>
            <a:ext cx="1144725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Collaboration:</a:t>
            </a:r>
          </a:p>
          <a:p>
            <a:r>
              <a:rPr lang="en-IN" b="1" dirty="0"/>
              <a:t>	</a:t>
            </a:r>
            <a:r>
              <a:rPr lang="en-US" dirty="0"/>
              <a:t>When working on a huge project with many files which is being developed by multiple people it is hard to manually keep track of the changes.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Any small change may completely crash the project.</a:t>
            </a:r>
          </a:p>
          <a:p>
            <a:endParaRPr lang="en-US" b="1" dirty="0"/>
          </a:p>
          <a:p>
            <a:r>
              <a:rPr lang="en-US" b="1" dirty="0"/>
              <a:t>Versioning:</a:t>
            </a:r>
          </a:p>
          <a:p>
            <a:r>
              <a:rPr lang="en-US" dirty="0"/>
              <a:t>	When working with multiple people, it is useful to know,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Who made changes to a given file?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When are these made changes made?</a:t>
            </a:r>
          </a:p>
          <a:p>
            <a:pPr lvl="2"/>
            <a:endParaRPr lang="en-US" dirty="0"/>
          </a:p>
          <a:p>
            <a:r>
              <a:rPr lang="en-US" sz="2400" b="1" dirty="0"/>
              <a:t>Source Code Management:</a:t>
            </a:r>
          </a:p>
          <a:p>
            <a:endParaRPr lang="en-US" b="1" dirty="0"/>
          </a:p>
          <a:p>
            <a:r>
              <a:rPr lang="en-US" b="1" dirty="0"/>
              <a:t>Version Control System: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Each change to project can be considered a new version of the project.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Version Control System simplifies tracking changes to the project and allow us switch back to any previous version.</a:t>
            </a:r>
          </a:p>
          <a:p>
            <a:r>
              <a:rPr lang="en-US" dirty="0"/>
              <a:t>	There are several tools that help us manage versions of the source code of software.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Subversion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Mercurial</a:t>
            </a:r>
          </a:p>
        </p:txBody>
      </p:sp>
    </p:spTree>
    <p:extLst>
      <p:ext uri="{BB962C8B-B14F-4D97-AF65-F5344CB8AC3E}">
        <p14:creationId xmlns:p14="http://schemas.microsoft.com/office/powerpoint/2010/main" val="338969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79588-ABE9-278F-F03F-F4776E938DDF}"/>
              </a:ext>
            </a:extLst>
          </p:cNvPr>
          <p:cNvSpPr txBox="1"/>
          <p:nvPr/>
        </p:nvSpPr>
        <p:spPr>
          <a:xfrm>
            <a:off x="914400" y="586596"/>
            <a:ext cx="104120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Git:</a:t>
            </a:r>
          </a:p>
          <a:p>
            <a:pPr lvl="1"/>
            <a:r>
              <a:rPr lang="en-US" dirty="0"/>
              <a:t>Git is a free, open-source and most widely used distributed version control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software used for tracking changes in any set of files.</a:t>
            </a:r>
          </a:p>
          <a:p>
            <a:endParaRPr lang="en-IN" b="1" dirty="0"/>
          </a:p>
          <a:p>
            <a:r>
              <a:rPr lang="en-IN" b="1" dirty="0"/>
              <a:t>Repository:</a:t>
            </a:r>
          </a:p>
          <a:p>
            <a:pPr lvl="1"/>
            <a:r>
              <a:rPr lang="en-US" dirty="0"/>
              <a:t>A Git Repository (Repo) is like a database which maintains different versions of the project files.</a:t>
            </a:r>
          </a:p>
          <a:p>
            <a:endParaRPr lang="en-IN" b="1" dirty="0"/>
          </a:p>
          <a:p>
            <a:r>
              <a:rPr lang="en-IN" b="1" dirty="0"/>
              <a:t>Snapshots: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allows us to take a snapshot of our project files to create versions of the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versions or snapshots are referred to as commits in Git Terminology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Tracking Files: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default, Git doesn’t track changes to a file and doesn’t maintain versions automatically.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to explicitly specify git to track file changes and save versions.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Selecting Specific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of the times we want to have a selective set of changes as part of the snapshot.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creates a snapshot of all the changes that are part of staging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65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882B2-0012-6877-9CE1-98E7DFF0525F}"/>
              </a:ext>
            </a:extLst>
          </p:cNvPr>
          <p:cNvSpPr txBox="1"/>
          <p:nvPr/>
        </p:nvSpPr>
        <p:spPr>
          <a:xfrm>
            <a:off x="621101" y="552091"/>
            <a:ext cx="111712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Git’s View of Repository:</a:t>
            </a:r>
          </a:p>
          <a:p>
            <a:pPr lvl="1"/>
            <a:r>
              <a:rPr lang="en-US" b="1" dirty="0"/>
              <a:t>Untracked Files </a:t>
            </a:r>
            <a:r>
              <a:rPr lang="en-US" dirty="0"/>
              <a:t>: The set of files whose changes are not tracked by Git.</a:t>
            </a:r>
          </a:p>
          <a:p>
            <a:pPr lvl="1"/>
            <a:r>
              <a:rPr lang="en-US" b="1" dirty="0"/>
              <a:t>Tracked Files </a:t>
            </a:r>
            <a:r>
              <a:rPr lang="en-US" dirty="0"/>
              <a:t>: The set of files which are watched by Git for any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Modified Files: These are the files which are modified after the latest snapshot.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Staged Files: The set of files which are about to be committed to create a new snapshot.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Committed Files: These are the unmodified files which are same since the latest commit.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Distributed Version Control System:</a:t>
            </a:r>
          </a:p>
          <a:p>
            <a:pPr lvl="1"/>
            <a:r>
              <a:rPr lang="en-US" dirty="0"/>
              <a:t>Git is a distributed version control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Everyone has a copy of the entire repository with the entire version history.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Git Repository:</a:t>
            </a:r>
          </a:p>
          <a:p>
            <a:pPr lvl="1"/>
            <a:r>
              <a:rPr lang="en-US" dirty="0"/>
              <a:t>There are several cloud-based repository hosting services which let you maintain a copy of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Bitbucket</a:t>
            </a:r>
          </a:p>
          <a:p>
            <a:endParaRPr lang="en-IN" b="1" dirty="0"/>
          </a:p>
          <a:p>
            <a:r>
              <a:rPr lang="en-IN" b="1" dirty="0"/>
              <a:t>Create Account:</a:t>
            </a:r>
          </a:p>
          <a:p>
            <a:r>
              <a:rPr lang="en-US" dirty="0"/>
              <a:t>Create </a:t>
            </a:r>
            <a:r>
              <a:rPr lang="en-US" b="1" dirty="0"/>
              <a:t>Github</a:t>
            </a:r>
            <a:r>
              <a:rPr lang="en-US" dirty="0"/>
              <a:t> account by visiting https://github.com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858E6-1C45-464C-2C43-F72E0B95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92" y="4560230"/>
            <a:ext cx="3191774" cy="17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5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D0AA5-0570-3406-B39D-86C479B1C9BB}"/>
              </a:ext>
            </a:extLst>
          </p:cNvPr>
          <p:cNvSpPr txBox="1"/>
          <p:nvPr/>
        </p:nvSpPr>
        <p:spPr>
          <a:xfrm>
            <a:off x="872455" y="377505"/>
            <a:ext cx="1043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Creating a Repository: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new </a:t>
            </a:r>
            <a:r>
              <a:rPr lang="en-US" b="1" dirty="0"/>
              <a:t>Github</a:t>
            </a:r>
            <a:r>
              <a:rPr lang="en-US" dirty="0"/>
              <a:t> repository  using  </a:t>
            </a:r>
            <a:r>
              <a:rPr lang="en-US" b="1" dirty="0"/>
              <a:t>+</a:t>
            </a:r>
            <a:r>
              <a:rPr lang="en-US" dirty="0"/>
              <a:t>  button at top right corner of website.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4E617-F7EC-143E-1537-2A9008E3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65" y="1236765"/>
            <a:ext cx="5236346" cy="1112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26DE2-3D10-CF49-382A-BB617A7A8B83}"/>
              </a:ext>
            </a:extLst>
          </p:cNvPr>
          <p:cNvSpPr txBox="1"/>
          <p:nvPr/>
        </p:nvSpPr>
        <p:spPr>
          <a:xfrm>
            <a:off x="922789" y="2718033"/>
            <a:ext cx="897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clicking on New repository button you can see screen similar to below.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ECE40-B359-72B4-F5F5-9F612DC33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54" y="3214337"/>
            <a:ext cx="3902497" cy="28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5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EE6829-F94D-9497-AEA3-E48AF4C2363B}"/>
              </a:ext>
            </a:extLst>
          </p:cNvPr>
          <p:cNvSpPr txBox="1"/>
          <p:nvPr/>
        </p:nvSpPr>
        <p:spPr>
          <a:xfrm>
            <a:off x="654341" y="444617"/>
            <a:ext cx="1029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creating github repository you can be able to see screen similar to below.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68213-FE5C-9F2E-E5A7-D8EDBE2F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9" y="928337"/>
            <a:ext cx="6779921" cy="497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7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69CA2-0641-96E4-8E14-D73BA117B4CD}"/>
              </a:ext>
            </a:extLst>
          </p:cNvPr>
          <p:cNvSpPr txBox="1"/>
          <p:nvPr/>
        </p:nvSpPr>
        <p:spPr>
          <a:xfrm>
            <a:off x="679508" y="285226"/>
            <a:ext cx="11157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Sharing Repository:</a:t>
            </a:r>
          </a:p>
          <a:p>
            <a:pPr lvl="1"/>
            <a:r>
              <a:rPr lang="en-US" dirty="0"/>
              <a:t>We can share the repository with other users on GitHub to collaborate.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invite collaborators by visiting </a:t>
            </a:r>
            <a:r>
              <a:rPr lang="en-US" b="1" dirty="0"/>
              <a:t>settings &gt; Manage access </a:t>
            </a:r>
            <a:r>
              <a:rPr lang="en-US" dirty="0"/>
              <a:t>and clicking on Invite a collaborator.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4AED3-18D9-7919-9510-73E8EC7C3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06" y="1266869"/>
            <a:ext cx="9147635" cy="47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2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69CA2-0641-96E4-8E14-D73BA117B4CD}"/>
              </a:ext>
            </a:extLst>
          </p:cNvPr>
          <p:cNvSpPr txBox="1"/>
          <p:nvPr/>
        </p:nvSpPr>
        <p:spPr>
          <a:xfrm>
            <a:off x="679508" y="335560"/>
            <a:ext cx="1115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Git Client:</a:t>
            </a:r>
          </a:p>
          <a:p>
            <a:pPr lvl="1"/>
            <a:r>
              <a:rPr lang="en-US" dirty="0"/>
              <a:t>Installing git in your system to manage &amp; work with Git Repositories.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70EBF-2B61-535F-9DD1-AF622299E31A}"/>
              </a:ext>
            </a:extLst>
          </p:cNvPr>
          <p:cNvSpPr txBox="1"/>
          <p:nvPr/>
        </p:nvSpPr>
        <p:spPr>
          <a:xfrm>
            <a:off x="696286" y="111573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 Linux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E00C6-443A-B0BA-36D1-AE11438F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0" y="1551287"/>
            <a:ext cx="8979017" cy="801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9894A-C3FC-3CFC-490B-D66765356AE5}"/>
              </a:ext>
            </a:extLst>
          </p:cNvPr>
          <p:cNvSpPr txBox="1"/>
          <p:nvPr/>
        </p:nvSpPr>
        <p:spPr>
          <a:xfrm>
            <a:off x="706074" y="250970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 MAC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97BFC-85D8-0999-0675-D288849C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38" y="3036138"/>
            <a:ext cx="8945459" cy="798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2E0582-88EB-263D-B849-6D7E5D687086}"/>
              </a:ext>
            </a:extLst>
          </p:cNvPr>
          <p:cNvSpPr txBox="1"/>
          <p:nvPr/>
        </p:nvSpPr>
        <p:spPr>
          <a:xfrm>
            <a:off x="696285" y="4001549"/>
            <a:ext cx="1108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Setting Author Info:</a:t>
            </a:r>
          </a:p>
          <a:p>
            <a:r>
              <a:rPr lang="en-US" dirty="0"/>
              <a:t>Configure who gets credit for the changes made from your device by setting the author details from your terminal.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E5166D-16BE-4064-78EE-EC3182812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515" y="5007552"/>
            <a:ext cx="8928682" cy="7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5060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146</TotalTime>
  <Words>1175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Franklin Gothic Book</vt:lpstr>
      <vt:lpstr>Inter</vt:lpstr>
      <vt:lpstr>1_RetrospectVTI</vt:lpstr>
      <vt:lpstr>Getting Started 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 With GIT</dc:title>
  <dc:creator>Keerthana Sadhu Sundar Singh</dc:creator>
  <cp:lastModifiedBy>Keerthana Sadhu Sundar Singh</cp:lastModifiedBy>
  <cp:revision>209</cp:revision>
  <dcterms:created xsi:type="dcterms:W3CDTF">2023-01-05T09:12:48Z</dcterms:created>
  <dcterms:modified xsi:type="dcterms:W3CDTF">2023-01-05T11:38:52Z</dcterms:modified>
</cp:coreProperties>
</file>