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66" r:id="rId2"/>
    <p:sldId id="469" r:id="rId3"/>
    <p:sldId id="470" r:id="rId4"/>
    <p:sldId id="442" r:id="rId5"/>
    <p:sldId id="444" r:id="rId6"/>
    <p:sldId id="445" r:id="rId7"/>
    <p:sldId id="447" r:id="rId8"/>
    <p:sldId id="448" r:id="rId9"/>
    <p:sldId id="449" r:id="rId10"/>
    <p:sldId id="450" r:id="rId11"/>
    <p:sldId id="451" r:id="rId12"/>
    <p:sldId id="452" r:id="rId13"/>
    <p:sldId id="453" r:id="rId14"/>
    <p:sldId id="454" r:id="rId15"/>
    <p:sldId id="455" r:id="rId16"/>
    <p:sldId id="456" r:id="rId17"/>
    <p:sldId id="457" r:id="rId18"/>
    <p:sldId id="458" r:id="rId19"/>
    <p:sldId id="459" r:id="rId20"/>
    <p:sldId id="460" r:id="rId21"/>
    <p:sldId id="461" r:id="rId22"/>
    <p:sldId id="462" r:id="rId23"/>
    <p:sldId id="463" r:id="rId24"/>
    <p:sldId id="464" r:id="rId25"/>
    <p:sldId id="465" r:id="rId26"/>
    <p:sldId id="466" r:id="rId27"/>
    <p:sldId id="467" r:id="rId28"/>
    <p:sldId id="468" r:id="rId29"/>
    <p:sldId id="261" r:id="rId30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521" autoAdjust="0"/>
    <p:restoredTop sz="94660"/>
  </p:normalViewPr>
  <p:slideViewPr>
    <p:cSldViewPr>
      <p:cViewPr varScale="1">
        <p:scale>
          <a:sx n="69" d="100"/>
          <a:sy n="69" d="100"/>
        </p:scale>
        <p:origin x="-4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E7D018D-748F-47BF-843A-40349A141CAC}" type="datetimeFigureOut">
              <a:rPr lang="en-US" smtClean="0"/>
              <a:pPr/>
              <a:t>1/7/2023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04AC5213-BACC-41AB-9B61-B40CF6C529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600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3E9B8FB-2ABD-42C9-A6DA-A6789EAF441D}" type="datetimeFigureOut">
              <a:rPr lang="en-US" smtClean="0"/>
              <a:pPr/>
              <a:t>1/7/2023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E2A7042-DEED-4AA1-9E89-4A16B2572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756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553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1499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162800" y="137160"/>
            <a:ext cx="228600" cy="525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7467600" y="133350"/>
            <a:ext cx="1447800" cy="5257800"/>
          </a:xfrm>
          <a:prstGeom prst="rect">
            <a:avLst/>
          </a:prstGeom>
          <a:solidFill>
            <a:schemeClr val="accent3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5467350"/>
            <a:ext cx="8672946" cy="1238250"/>
          </a:xfr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l">
              <a:buFontTx/>
              <a:buNone/>
              <a:defRPr lang="en-US" sz="4800" baseline="0" dirty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photo album title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228600" y="152400"/>
            <a:ext cx="6858000" cy="5239512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1/7/2023</a:t>
            </a:fld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>
            <a:spLocks noGrp="1"/>
          </p:cNvSpPr>
          <p:nvPr>
            <p:ph type="ftr" sz="quarter" idx="14"/>
          </p:nvPr>
        </p:nvSpPr>
        <p:spPr>
          <a:xfrm rot="16200000">
            <a:off x="7296150" y="3698878"/>
            <a:ext cx="29337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8" name="Rectangle 17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5372100" y="2247900"/>
            <a:ext cx="5181600" cy="990600"/>
          </a:xfrm>
        </p:spPr>
        <p:txBody>
          <a:bodyPr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date or details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 noChangeAspect="1"/>
          </p:cNvSpPr>
          <p:nvPr>
            <p:ph type="pic" sz="quarter" idx="11"/>
          </p:nvPr>
        </p:nvSpPr>
        <p:spPr>
          <a:xfrm>
            <a:off x="43434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2286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228600"/>
            <a:ext cx="3947160" cy="2960370"/>
          </a:xfrm>
        </p:spPr>
        <p:txBody>
          <a:bodyPr anchor="b" anchorCtr="0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1/7/2023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4648200" y="3124962"/>
            <a:ext cx="3697224" cy="2772918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Picture Placeholder 24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228600"/>
            <a:ext cx="4251960" cy="566928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228600"/>
            <a:ext cx="3672840" cy="275463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1/7/2023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8669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66900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3053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7"/>
          </p:nvPr>
        </p:nvSpPr>
        <p:spPr>
          <a:xfrm>
            <a:off x="4306086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228600"/>
            <a:ext cx="1676400" cy="2743200"/>
          </a:xfrm>
        </p:spPr>
        <p:txBody>
          <a:bodyPr anchor="t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629400" y="228600"/>
            <a:ext cx="16764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152400" y="4724400"/>
            <a:ext cx="1676400" cy="1905000"/>
          </a:xfrm>
        </p:spPr>
        <p:txBody>
          <a:bodyPr anchor="b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629400" y="47244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1/7/2023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533400" y="685800"/>
            <a:ext cx="3653297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5334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67200" y="6858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5334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672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334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2672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2672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1/7/2023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 noChangeAspect="1"/>
          </p:cNvSpPr>
          <p:nvPr>
            <p:ph type="pic" sz="quarter" idx="14"/>
          </p:nvPr>
        </p:nvSpPr>
        <p:spPr>
          <a:xfrm>
            <a:off x="2286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Picture Placeholder 27"/>
          <p:cNvSpPr>
            <a:spLocks noGrp="1" noChangeAspect="1"/>
          </p:cNvSpPr>
          <p:nvPr>
            <p:ph type="pic" sz="quarter" idx="31"/>
          </p:nvPr>
        </p:nvSpPr>
        <p:spPr>
          <a:xfrm>
            <a:off x="43434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30"/>
          </p:nvPr>
        </p:nvSpPr>
        <p:spPr>
          <a:xfrm>
            <a:off x="22860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32"/>
          </p:nvPr>
        </p:nvSpPr>
        <p:spPr>
          <a:xfrm>
            <a:off x="64008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352800"/>
            <a:ext cx="8153400" cy="3048000"/>
          </a:xfrm>
        </p:spPr>
        <p:txBody>
          <a:bodyPr anchor="t" anchorCtr="0"/>
          <a:lstStyle>
            <a:lvl1pPr marL="0" marR="0" indent="0" algn="l">
              <a:buFontTx/>
              <a:buNone/>
              <a:defRPr sz="2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1/7/2023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Portrait with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43292" y="257665"/>
            <a:ext cx="4764388" cy="63525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5446340" y="257665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446340" y="2432657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3"/>
          </p:nvPr>
        </p:nvSpPr>
        <p:spPr>
          <a:xfrm>
            <a:off x="5446340" y="4607649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1/7/2023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228600" y="34290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27"/>
          </p:nvPr>
        </p:nvSpPr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1/7/2023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andscape with 3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228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30"/>
          </p:nvPr>
        </p:nvSpPr>
        <p:spPr>
          <a:xfrm>
            <a:off x="4419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30099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57912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1/7/2023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2133600" y="762000"/>
            <a:ext cx="4873334" cy="48768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5715000"/>
            <a:ext cx="4876800" cy="838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1/7/2023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95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114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1/7/2023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 noChangeAspect="1"/>
          </p:cNvSpPr>
          <p:nvPr>
            <p:ph type="pic" sz="quarter" idx="10"/>
          </p:nvPr>
        </p:nvSpPr>
        <p:spPr>
          <a:xfrm>
            <a:off x="533400" y="218390"/>
            <a:ext cx="7467600" cy="56007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5943600"/>
            <a:ext cx="7467600" cy="762000"/>
          </a:xfrm>
        </p:spPr>
        <p:txBody>
          <a:bodyPr anchor="t" anchorCtr="0"/>
          <a:lstStyle>
            <a:lvl1pPr marL="0" marR="0" indent="0" algn="r">
              <a:buFontTx/>
              <a:buNone/>
              <a:defRPr sz="2400" i="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1/7/2023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228600" y="1524000"/>
            <a:ext cx="8229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4343400"/>
            <a:ext cx="8229600" cy="1676400"/>
          </a:xfrm>
        </p:spPr>
        <p:txBody>
          <a:bodyPr tIns="91440" rIns="9144" bIns="91440" anchor="t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1/7/2023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lang="en-US" smtClean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lang="en-US" smtClean="0"/>
              <a:pPr/>
              <a:t>1/7/2023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304800" y="228600"/>
            <a:ext cx="4754880" cy="63246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5400" y="228600"/>
            <a:ext cx="3200400" cy="3810000"/>
          </a:xfrm>
        </p:spPr>
        <p:txBody>
          <a:bodyPr tIns="91440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1/7/2023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t"/>
          <a:lstStyle>
            <a:extLst/>
          </a:lstStyle>
          <a:p>
            <a:pPr marL="0" marR="0" indent="0" algn="ctr">
              <a:buFontTx/>
              <a:buNone/>
            </a:pPr>
            <a:r>
              <a:rPr lang="en-US" i="0" dirty="0" smtClean="0"/>
              <a:t>Click icon to add full page picture</a:t>
            </a:r>
            <a:endParaRPr lang="en-US" i="0" baseline="0" dirty="0" smtClean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1/7/2023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35429" y="2146300"/>
            <a:ext cx="2362200" cy="21971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 rot="10800000" flipV="1">
            <a:off x="435429" y="6172200"/>
            <a:ext cx="7086600" cy="6858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435429" y="0"/>
            <a:ext cx="7086600" cy="19812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429" y="5791200"/>
            <a:ext cx="7086600" cy="381000"/>
          </a:xfrm>
          <a:solidFill>
            <a:schemeClr val="accent3"/>
          </a:solidFill>
        </p:spPr>
        <p:txBody>
          <a:bodyPr vert="horz" anchor="ctr"/>
          <a:lstStyle>
            <a:lvl1pPr marL="0" indent="0" algn="l">
              <a:buFontTx/>
              <a:buNone/>
              <a:defRPr sz="1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35429" y="4495800"/>
            <a:ext cx="7086600" cy="1295400"/>
          </a:xfrm>
          <a:solidFill>
            <a:schemeClr val="accent6"/>
          </a:solidFill>
        </p:spPr>
        <p:txBody>
          <a:bodyPr vert="horz" anchor="ctr"/>
          <a:lstStyle>
            <a:lvl1pPr marL="0" indent="0" algn="l">
              <a:buFontTx/>
              <a:buNone/>
              <a:defRPr sz="3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8"/>
          </p:nvPr>
        </p:nvSpPr>
        <p:spPr>
          <a:xfrm>
            <a:off x="29500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53122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1/7/2023</a:t>
            </a:fld>
            <a:endParaRPr lang="en-US" dirty="0"/>
          </a:p>
        </p:txBody>
      </p:sp>
      <p:sp>
        <p:nvSpPr>
          <p:cNvPr id="20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 noChangeAspect="1"/>
          </p:cNvSpPr>
          <p:nvPr>
            <p:ph type="pic" sz="quarter" idx="10"/>
          </p:nvPr>
        </p:nvSpPr>
        <p:spPr>
          <a:xfrm>
            <a:off x="4341047" y="533400"/>
            <a:ext cx="3431353" cy="4575141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 noChangeAspect="1"/>
          </p:cNvSpPr>
          <p:nvPr>
            <p:ph type="pic" sz="quarter" idx="11"/>
          </p:nvPr>
        </p:nvSpPr>
        <p:spPr>
          <a:xfrm>
            <a:off x="685800" y="533400"/>
            <a:ext cx="3429000" cy="45720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3434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1/7/2023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4"/>
          </p:nvPr>
        </p:nvSpPr>
        <p:spPr>
          <a:xfrm>
            <a:off x="152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 hasCustomPrompt="1"/>
          </p:nvPr>
        </p:nvSpPr>
        <p:spPr>
          <a:xfrm>
            <a:off x="4343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1/7/2023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 noChangeAspect="1"/>
          </p:cNvSpPr>
          <p:nvPr>
            <p:ph type="pic" sz="quarter" idx="11"/>
          </p:nvPr>
        </p:nvSpPr>
        <p:spPr>
          <a:xfrm>
            <a:off x="4724401" y="225552"/>
            <a:ext cx="3694176" cy="2770632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 noChangeAspect="1"/>
          </p:cNvSpPr>
          <p:nvPr>
            <p:ph type="pic" sz="quarter" idx="12"/>
          </p:nvPr>
        </p:nvSpPr>
        <p:spPr>
          <a:xfrm>
            <a:off x="152400" y="222504"/>
            <a:ext cx="4368557" cy="5824743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24400" y="3124200"/>
            <a:ext cx="3694177" cy="2983987"/>
          </a:xfrm>
        </p:spPr>
        <p:txBody>
          <a:bodyPr anchor="t" anchorCtr="0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1/7/2023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Picture Placeholder 28"/>
          <p:cNvSpPr>
            <a:spLocks noGrp="1" noChangeAspect="1"/>
          </p:cNvSpPr>
          <p:nvPr>
            <p:ph type="pic" sz="quarter" idx="11"/>
          </p:nvPr>
        </p:nvSpPr>
        <p:spPr>
          <a:xfrm>
            <a:off x="30480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58674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8674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889273" y="0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1/7/2023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696200" y="1012825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1/7/2023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62800" y="3832226"/>
            <a:ext cx="32004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42900" indent="-342900" algn="l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dl" TargetMode="External"/><Relationship Id="rId2" Type="http://schemas.openxmlformats.org/officeDocument/2006/relationships/hyperlink" Target="https://developer.mozilla.org/en-US/docs/Web/HTML" TargetMode="Externa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6.png"/><Relationship Id="rId4" Type="http://schemas.openxmlformats.org/officeDocument/2006/relationships/hyperlink" Target="https://developer.mozilla.org/en-US/docs/Web/HTML/Element/d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geeksforgeeks.org/html-ul-tag/" TargetMode="Externa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a" TargetMode="External"/><Relationship Id="rId2" Type="http://schemas.openxmlformats.org/officeDocument/2006/relationships/hyperlink" Target="https://developer.mozilla.org/en-US/docs/Web/HTML" TargetMode="Externa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8600" y="5445224"/>
            <a:ext cx="8672946" cy="1340768"/>
          </a:xfrm>
        </p:spPr>
        <p:txBody>
          <a:bodyPr/>
          <a:lstStyle/>
          <a:p>
            <a:pPr algn="r"/>
            <a:r>
              <a:rPr lang="en-US" sz="1800" b="1" dirty="0" err="1" smtClean="0">
                <a:solidFill>
                  <a:srgbClr val="FFFF00"/>
                </a:solidFill>
              </a:rPr>
              <a:t>D.Sakthivel</a:t>
            </a:r>
            <a:endParaRPr lang="en-US" sz="1800" b="1" dirty="0" smtClean="0">
              <a:solidFill>
                <a:srgbClr val="FFFF00"/>
              </a:solidFill>
            </a:endParaRPr>
          </a:p>
          <a:p>
            <a:pPr algn="r"/>
            <a:r>
              <a:rPr lang="en-US" sz="1400" kern="1000" dirty="0" smtClean="0"/>
              <a:t>Assistant Professor &amp; Trainer,</a:t>
            </a:r>
          </a:p>
          <a:p>
            <a:pPr algn="r"/>
            <a:r>
              <a:rPr lang="en-US" sz="1400" kern="1000" dirty="0" smtClean="0"/>
              <a:t>KG Micro College </a:t>
            </a:r>
          </a:p>
          <a:p>
            <a:pPr algn="r"/>
            <a:r>
              <a:rPr lang="en-US" sz="1400" kern="1000" dirty="0" smtClean="0"/>
              <a:t>KGiSL Campus, Coimbatore – 641 035.</a:t>
            </a:r>
            <a:endParaRPr lang="en-US" sz="1400" kern="1000" dirty="0"/>
          </a:p>
        </p:txBody>
      </p:sp>
      <p:pic>
        <p:nvPicPr>
          <p:cNvPr id="8" name="Picture Placeholder 7" descr="innovation_front.jfif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l="972" r="972"/>
          <a:stretch>
            <a:fillRect/>
          </a:stretch>
        </p:blipFill>
        <p:spPr>
          <a:xfrm>
            <a:off x="228600" y="152400"/>
            <a:ext cx="6858000" cy="5148808"/>
          </a:xfrm>
        </p:spPr>
      </p:pic>
      <p:sp>
        <p:nvSpPr>
          <p:cNvPr id="9" name="TextBox 8"/>
          <p:cNvSpPr txBox="1"/>
          <p:nvPr/>
        </p:nvSpPr>
        <p:spPr>
          <a:xfrm>
            <a:off x="411321" y="914400"/>
            <a:ext cx="66967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Welcome you all </a:t>
            </a:r>
          </a:p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Course: HTML</a:t>
            </a:r>
            <a:endParaRPr lang="en-US" sz="32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FF00"/>
                </a:solidFill>
              </a:rPr>
              <a:t>Day 2</a:t>
            </a:r>
            <a:endParaRPr lang="en-US" sz="2800" b="1" dirty="0" smtClean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Learn HTML - Apps on Google Pla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33124" y="2286000"/>
            <a:ext cx="118862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"/>
          <p:cNvSpPr txBox="1">
            <a:spLocks noChangeArrowheads="1"/>
          </p:cNvSpPr>
          <p:nvPr/>
        </p:nvSpPr>
        <p:spPr bwMode="auto">
          <a:xfrm>
            <a:off x="228600" y="914400"/>
            <a:ext cx="8280400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es-ES" altLang="en-US" sz="800" dirty="0"/>
          </a:p>
          <a:p>
            <a:pPr algn="just">
              <a:buFont typeface="Wingdings" pitchFamily="2" charset="2"/>
              <a:buChar char="q"/>
            </a:pPr>
            <a:r>
              <a:rPr lang="es-ES" altLang="en-US" sz="2400" b="1" dirty="0">
                <a:solidFill>
                  <a:srgbClr val="292929"/>
                </a:solidFill>
                <a:latin typeface="source-code-pro"/>
              </a:rPr>
              <a:t>&lt;</a:t>
            </a:r>
            <a:r>
              <a:rPr lang="es-ES" altLang="en-US" sz="2400" b="1" dirty="0" err="1">
                <a:solidFill>
                  <a:srgbClr val="292929"/>
                </a:solidFill>
                <a:latin typeface="source-code-pro"/>
              </a:rPr>
              <a:t>section</a:t>
            </a:r>
            <a:r>
              <a:rPr lang="es-ES" altLang="en-US" sz="2400" b="1" dirty="0">
                <a:solidFill>
                  <a:srgbClr val="292929"/>
                </a:solidFill>
                <a:latin typeface="source-code-pro"/>
              </a:rPr>
              <a:t>&gt;</a:t>
            </a:r>
            <a:r>
              <a:rPr lang="es-ES" altLang="en-US" sz="2400" b="1" dirty="0">
                <a:solidFill>
                  <a:srgbClr val="292929"/>
                </a:solidFill>
              </a:rPr>
              <a:t> </a:t>
            </a:r>
            <a:r>
              <a:rPr lang="es-ES" altLang="en-US" sz="2400" b="1" dirty="0">
                <a:solidFill>
                  <a:srgbClr val="292929"/>
                </a:solidFill>
                <a:latin typeface="source-serif-pro"/>
              </a:rPr>
              <a:t>: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This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tag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defines a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section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in a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document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or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a page.</a:t>
            </a:r>
            <a:br>
              <a:rPr lang="es-ES" altLang="en-US" sz="2400" dirty="0">
                <a:solidFill>
                  <a:srgbClr val="292929"/>
                </a:solidFill>
                <a:latin typeface="source-serif-pro"/>
              </a:rPr>
            </a:b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In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the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section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,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we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can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add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Introduction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,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Chapters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, News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Items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and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Contact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Information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.</a:t>
            </a:r>
          </a:p>
          <a:p>
            <a:pPr algn="just">
              <a:buFont typeface="Wingdings" pitchFamily="2" charset="2"/>
              <a:buChar char="q"/>
            </a:pPr>
            <a:endParaRPr lang="es-ES" altLang="en-US" sz="2400" dirty="0"/>
          </a:p>
          <a:p>
            <a:pPr algn="just">
              <a:buFont typeface="Wingdings" pitchFamily="2" charset="2"/>
              <a:buChar char="q"/>
            </a:pPr>
            <a:r>
              <a:rPr lang="es-ES" altLang="en-US" sz="2400" b="1" dirty="0">
                <a:solidFill>
                  <a:srgbClr val="292929"/>
                </a:solidFill>
                <a:latin typeface="source-code-pro"/>
              </a:rPr>
              <a:t>&lt;</a:t>
            </a:r>
            <a:r>
              <a:rPr lang="es-ES" altLang="en-US" sz="2400" b="1" dirty="0" err="1">
                <a:solidFill>
                  <a:srgbClr val="292929"/>
                </a:solidFill>
                <a:latin typeface="source-code-pro"/>
              </a:rPr>
              <a:t>aside</a:t>
            </a:r>
            <a:r>
              <a:rPr lang="es-ES" altLang="en-US" sz="2400" b="1" dirty="0">
                <a:solidFill>
                  <a:srgbClr val="292929"/>
                </a:solidFill>
                <a:latin typeface="source-code-pro"/>
              </a:rPr>
              <a:t>&gt;</a:t>
            </a:r>
            <a:r>
              <a:rPr lang="es-ES" altLang="en-US" sz="2400" b="1" dirty="0">
                <a:solidFill>
                  <a:srgbClr val="292929"/>
                </a:solidFill>
              </a:rPr>
              <a:t> </a:t>
            </a:r>
            <a:r>
              <a:rPr lang="es-ES" altLang="en-US" sz="2400" b="1" dirty="0">
                <a:solidFill>
                  <a:srgbClr val="292929"/>
                </a:solidFill>
                <a:latin typeface="source-serif-pro"/>
              </a:rPr>
              <a:t>: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The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aside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generally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means</a:t>
            </a:r>
            <a:r>
              <a:rPr lang="es-ES" altLang="en-US" sz="2400" dirty="0">
                <a:solidFill>
                  <a:srgbClr val="292929"/>
                </a:solidFill>
              </a:rPr>
              <a:t> </a:t>
            </a:r>
            <a:r>
              <a:rPr lang="es-ES" altLang="en-US" sz="2400" b="1" dirty="0" err="1">
                <a:solidFill>
                  <a:srgbClr val="292929"/>
                </a:solidFill>
                <a:latin typeface="source-serif-pro"/>
              </a:rPr>
              <a:t>sidebar</a:t>
            </a:r>
            <a:r>
              <a:rPr lang="es-ES" altLang="en-US" sz="2400" b="1" dirty="0">
                <a:solidFill>
                  <a:srgbClr val="292929"/>
                </a:solidFill>
              </a:rPr>
              <a:t> 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content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i.e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content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that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is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not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the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main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focus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of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the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page,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it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may</a:t>
            </a:r>
            <a:r>
              <a:rPr lang="es-ES" altLang="en-US" sz="2400" dirty="0">
                <a:solidFill>
                  <a:srgbClr val="292929"/>
                </a:solidFill>
              </a:rPr>
              <a:t> </a:t>
            </a:r>
            <a:r>
              <a:rPr lang="es-ES" altLang="en-US" sz="2400" b="1" dirty="0" err="1">
                <a:solidFill>
                  <a:srgbClr val="292929"/>
                </a:solidFill>
                <a:latin typeface="source-serif-pro"/>
              </a:rPr>
              <a:t>Ads</a:t>
            </a:r>
            <a:r>
              <a:rPr lang="es-ES" altLang="en-US" sz="2400" b="1" dirty="0">
                <a:solidFill>
                  <a:srgbClr val="292929"/>
                </a:solidFill>
              </a:rPr>
              <a:t> 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or</a:t>
            </a:r>
            <a:r>
              <a:rPr lang="es-ES" altLang="en-US" sz="2400" dirty="0">
                <a:solidFill>
                  <a:srgbClr val="292929"/>
                </a:solidFill>
              </a:rPr>
              <a:t> </a:t>
            </a:r>
            <a:r>
              <a:rPr lang="es-ES" altLang="en-US" sz="2400" b="1" dirty="0" err="1">
                <a:solidFill>
                  <a:srgbClr val="292929"/>
                </a:solidFill>
                <a:latin typeface="source-serif-pro"/>
              </a:rPr>
              <a:t>Category</a:t>
            </a:r>
            <a:r>
              <a:rPr lang="es-ES" altLang="en-US" sz="2400" dirty="0">
                <a:solidFill>
                  <a:srgbClr val="292929"/>
                </a:solidFill>
              </a:rPr>
              <a:t> 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section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for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the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main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blog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section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or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something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like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that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.</a:t>
            </a:r>
          </a:p>
          <a:p>
            <a:pPr algn="just">
              <a:buFont typeface="Wingdings" pitchFamily="2" charset="2"/>
              <a:buChar char="q"/>
            </a:pPr>
            <a:endParaRPr lang="es-ES" altLang="en-US" sz="2400" b="1" dirty="0"/>
          </a:p>
          <a:p>
            <a:pPr algn="just">
              <a:buFont typeface="Wingdings" pitchFamily="2" charset="2"/>
              <a:buChar char="q"/>
            </a:pPr>
            <a:r>
              <a:rPr lang="es-ES" altLang="en-US" sz="2400" b="1" dirty="0">
                <a:solidFill>
                  <a:srgbClr val="292929"/>
                </a:solidFill>
                <a:latin typeface="source-code-pro"/>
              </a:rPr>
              <a:t>&lt;</a:t>
            </a:r>
            <a:r>
              <a:rPr lang="es-ES" altLang="en-US" sz="2400" b="1" dirty="0" err="1">
                <a:solidFill>
                  <a:srgbClr val="292929"/>
                </a:solidFill>
                <a:latin typeface="source-code-pro"/>
              </a:rPr>
              <a:t>footer</a:t>
            </a:r>
            <a:r>
              <a:rPr lang="es-ES" altLang="en-US" sz="2400" b="1" dirty="0">
                <a:solidFill>
                  <a:srgbClr val="292929"/>
                </a:solidFill>
                <a:latin typeface="source-code-pro"/>
              </a:rPr>
              <a:t>&gt;</a:t>
            </a:r>
            <a:r>
              <a:rPr lang="es-ES" altLang="en-US" sz="2400" b="1" dirty="0">
                <a:solidFill>
                  <a:srgbClr val="292929"/>
                </a:solidFill>
              </a:rPr>
              <a:t> </a:t>
            </a:r>
            <a:r>
              <a:rPr lang="es-ES" altLang="en-US" sz="2400" b="1" dirty="0">
                <a:solidFill>
                  <a:srgbClr val="292929"/>
                </a:solidFill>
                <a:latin typeface="source-serif-pro"/>
              </a:rPr>
              <a:t>: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The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footer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is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generally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added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at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the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bottom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of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the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page.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It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may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contain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copyright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information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,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contact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information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,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sitemap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,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related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documents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, back-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to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-top links, etc.</a:t>
            </a:r>
            <a:endParaRPr lang="es-ES" altLang="en-US" sz="2400" dirty="0"/>
          </a:p>
        </p:txBody>
      </p:sp>
      <p:sp>
        <p:nvSpPr>
          <p:cNvPr id="13315" name="TextBox 3"/>
          <p:cNvSpPr txBox="1">
            <a:spLocks noChangeArrowheads="1"/>
          </p:cNvSpPr>
          <p:nvPr/>
        </p:nvSpPr>
        <p:spPr bwMode="auto">
          <a:xfrm>
            <a:off x="2514600" y="304800"/>
            <a:ext cx="42957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600" b="1" dirty="0"/>
              <a:t>Semantics Tags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6172200"/>
            <a:ext cx="16002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7591425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6172200"/>
            <a:ext cx="16002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431800" y="2060575"/>
            <a:ext cx="82804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800"/>
              <a:t>&lt;figure&gt;</a:t>
            </a:r>
          </a:p>
          <a:p>
            <a:r>
              <a:rPr lang="en-US" altLang="en-US" sz="2800"/>
              <a:t>    &lt;img src="/media/cc0-images/elephant-660-480.jpg"</a:t>
            </a:r>
          </a:p>
          <a:p>
            <a:r>
              <a:rPr lang="en-US" altLang="en-US" sz="2800"/>
              <a:t>    &lt;figcaption&gt;An elephant at sunset&lt;/figcaption&gt;</a:t>
            </a:r>
          </a:p>
          <a:p>
            <a:r>
              <a:rPr lang="en-US" altLang="en-US" sz="2800"/>
              <a:t>&lt;/figure&gt;</a:t>
            </a:r>
          </a:p>
        </p:txBody>
      </p:sp>
      <p:pic>
        <p:nvPicPr>
          <p:cNvPr id="1536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2138" y="3938588"/>
            <a:ext cx="3168650" cy="254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TextBox 8"/>
          <p:cNvSpPr txBox="1">
            <a:spLocks noChangeArrowheads="1"/>
          </p:cNvSpPr>
          <p:nvPr/>
        </p:nvSpPr>
        <p:spPr bwMode="auto">
          <a:xfrm>
            <a:off x="2286000" y="476250"/>
            <a:ext cx="457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600"/>
              <a:t>&lt;figure&gt; &lt;figcaption&gt;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6172200"/>
            <a:ext cx="16002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3"/>
          <p:cNvSpPr txBox="1">
            <a:spLocks noChangeArrowheads="1"/>
          </p:cNvSpPr>
          <p:nvPr/>
        </p:nvSpPr>
        <p:spPr bwMode="auto">
          <a:xfrm>
            <a:off x="1600200" y="381000"/>
            <a:ext cx="6553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  <a:latin typeface="Inter"/>
              </a:rPr>
              <a:t>&lt;</a:t>
            </a:r>
            <a:r>
              <a:rPr lang="en-US" altLang="en-US" sz="2800" b="1" dirty="0" err="1">
                <a:solidFill>
                  <a:srgbClr val="FF0000"/>
                </a:solidFill>
                <a:latin typeface="Inter"/>
              </a:rPr>
              <a:t>dt</a:t>
            </a:r>
            <a:r>
              <a:rPr lang="en-US" altLang="en-US" sz="2800" b="1" dirty="0">
                <a:solidFill>
                  <a:srgbClr val="FF0000"/>
                </a:solidFill>
                <a:latin typeface="Inter"/>
              </a:rPr>
              <a:t>&gt;: The Description Term element</a:t>
            </a:r>
          </a:p>
        </p:txBody>
      </p:sp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184150" y="2178050"/>
            <a:ext cx="7993063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442913" y="1844675"/>
            <a:ext cx="8258175" cy="41544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es-ES" altLang="en-US" sz="2400" dirty="0" err="1">
                <a:solidFill>
                  <a:srgbClr val="1B1B1B"/>
                </a:solidFill>
                <a:latin typeface="Inter"/>
              </a:rPr>
              <a:t>The</a:t>
            </a:r>
            <a:r>
              <a:rPr lang="es-ES" altLang="en-US" sz="2400" dirty="0">
                <a:solidFill>
                  <a:srgbClr val="1B1B1B"/>
                </a:solidFill>
              </a:rPr>
              <a:t> </a:t>
            </a:r>
            <a:r>
              <a:rPr lang="es-ES" altLang="en-US" sz="2400" b="1" dirty="0">
                <a:solidFill>
                  <a:srgbClr val="1B1B1B"/>
                </a:solidFill>
                <a:latin typeface="var(--font-code)"/>
              </a:rPr>
              <a:t>&lt;</a:t>
            </a:r>
            <a:r>
              <a:rPr lang="es-ES" altLang="en-US" sz="2400" b="1" dirty="0" err="1">
                <a:solidFill>
                  <a:srgbClr val="1B1B1B"/>
                </a:solidFill>
                <a:latin typeface="var(--font-code)"/>
              </a:rPr>
              <a:t>dt</a:t>
            </a:r>
            <a:r>
              <a:rPr lang="es-ES" altLang="en-US" sz="2400" b="1" dirty="0">
                <a:solidFill>
                  <a:srgbClr val="1B1B1B"/>
                </a:solidFill>
                <a:latin typeface="var(--font-code)"/>
              </a:rPr>
              <a:t>&gt;</a:t>
            </a:r>
            <a:r>
              <a:rPr lang="es-ES" altLang="en-US" sz="2400" dirty="0">
                <a:solidFill>
                  <a:srgbClr val="1B1B1B"/>
                </a:solidFill>
              </a:rPr>
              <a:t> </a:t>
            </a:r>
            <a:r>
              <a:rPr lang="es-ES" altLang="en-US" sz="2400" u="sng" dirty="0">
                <a:solidFill>
                  <a:srgbClr val="1B1B1B"/>
                </a:solidFill>
                <a:latin typeface="Inter"/>
                <a:hlinkClick r:id="rId2"/>
              </a:rPr>
              <a:t>HTML</a:t>
            </a:r>
            <a:r>
              <a:rPr lang="es-ES" altLang="en-US" sz="2400" dirty="0">
                <a:solidFill>
                  <a:srgbClr val="1B1B1B"/>
                </a:solidFill>
              </a:rPr>
              <a:t> </a:t>
            </a:r>
            <a:r>
              <a:rPr lang="es-ES" altLang="en-US" sz="2400" dirty="0" err="1">
                <a:solidFill>
                  <a:srgbClr val="1B1B1B"/>
                </a:solidFill>
                <a:latin typeface="Inter"/>
              </a:rPr>
              <a:t>element</a:t>
            </a:r>
            <a:r>
              <a:rPr lang="es-ES" altLang="en-US" sz="2400" dirty="0">
                <a:solidFill>
                  <a:srgbClr val="1B1B1B"/>
                </a:solidFill>
                <a:latin typeface="Inter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Inter"/>
              </a:rPr>
              <a:t>specifies</a:t>
            </a:r>
            <a:r>
              <a:rPr lang="es-ES" altLang="en-US" sz="2400" dirty="0">
                <a:solidFill>
                  <a:srgbClr val="1B1B1B"/>
                </a:solidFill>
                <a:latin typeface="Inter"/>
              </a:rPr>
              <a:t> a </a:t>
            </a:r>
            <a:r>
              <a:rPr lang="es-ES" altLang="en-US" sz="2400" dirty="0" err="1">
                <a:solidFill>
                  <a:srgbClr val="1B1B1B"/>
                </a:solidFill>
                <a:latin typeface="Inter"/>
              </a:rPr>
              <a:t>term</a:t>
            </a:r>
            <a:r>
              <a:rPr lang="es-ES" altLang="en-US" sz="2400" dirty="0">
                <a:solidFill>
                  <a:srgbClr val="1B1B1B"/>
                </a:solidFill>
                <a:latin typeface="Inter"/>
              </a:rPr>
              <a:t> in a </a:t>
            </a:r>
            <a:r>
              <a:rPr lang="es-ES" altLang="en-US" sz="2400" dirty="0" err="1">
                <a:solidFill>
                  <a:srgbClr val="1B1B1B"/>
                </a:solidFill>
                <a:latin typeface="Inter"/>
              </a:rPr>
              <a:t>description</a:t>
            </a:r>
            <a:r>
              <a:rPr lang="es-ES" altLang="en-US" sz="2400" dirty="0">
                <a:solidFill>
                  <a:srgbClr val="1B1B1B"/>
                </a:solidFill>
                <a:latin typeface="Inter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Inter"/>
              </a:rPr>
              <a:t>or</a:t>
            </a:r>
            <a:r>
              <a:rPr lang="es-ES" altLang="en-US" sz="2400" dirty="0">
                <a:solidFill>
                  <a:srgbClr val="1B1B1B"/>
                </a:solidFill>
                <a:latin typeface="Inter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Inter"/>
              </a:rPr>
              <a:t>definition</a:t>
            </a:r>
            <a:r>
              <a:rPr lang="es-ES" altLang="en-US" sz="2400" dirty="0">
                <a:solidFill>
                  <a:srgbClr val="1B1B1B"/>
                </a:solidFill>
                <a:latin typeface="Inter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Inter"/>
              </a:rPr>
              <a:t>list</a:t>
            </a:r>
            <a:r>
              <a:rPr lang="es-ES" altLang="en-US" sz="2400" dirty="0">
                <a:solidFill>
                  <a:srgbClr val="1B1B1B"/>
                </a:solidFill>
                <a:latin typeface="Inter"/>
              </a:rPr>
              <a:t>, and as </a:t>
            </a:r>
            <a:r>
              <a:rPr lang="es-ES" altLang="en-US" sz="2400" dirty="0" err="1">
                <a:solidFill>
                  <a:srgbClr val="1B1B1B"/>
                </a:solidFill>
                <a:latin typeface="Inter"/>
              </a:rPr>
              <a:t>such</a:t>
            </a:r>
            <a:r>
              <a:rPr lang="es-ES" altLang="en-US" sz="2400" dirty="0">
                <a:solidFill>
                  <a:srgbClr val="1B1B1B"/>
                </a:solidFill>
                <a:latin typeface="Inter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Inter"/>
              </a:rPr>
              <a:t>must</a:t>
            </a:r>
            <a:r>
              <a:rPr lang="es-ES" altLang="en-US" sz="2400" dirty="0">
                <a:solidFill>
                  <a:srgbClr val="1B1B1B"/>
                </a:solidFill>
                <a:latin typeface="Inter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Inter"/>
              </a:rPr>
              <a:t>be</a:t>
            </a:r>
            <a:r>
              <a:rPr lang="es-ES" altLang="en-US" sz="2400" dirty="0">
                <a:solidFill>
                  <a:srgbClr val="1B1B1B"/>
                </a:solidFill>
                <a:latin typeface="Inter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Inter"/>
              </a:rPr>
              <a:t>used</a:t>
            </a:r>
            <a:r>
              <a:rPr lang="es-ES" altLang="en-US" sz="2400" dirty="0">
                <a:solidFill>
                  <a:srgbClr val="1B1B1B"/>
                </a:solidFill>
                <a:latin typeface="Inter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Inter"/>
              </a:rPr>
              <a:t>inside</a:t>
            </a:r>
            <a:r>
              <a:rPr lang="es-ES" altLang="en-US" sz="2400" dirty="0">
                <a:solidFill>
                  <a:srgbClr val="1B1B1B"/>
                </a:solidFill>
                <a:latin typeface="Inter"/>
              </a:rPr>
              <a:t> a</a:t>
            </a:r>
            <a:r>
              <a:rPr lang="es-ES" altLang="en-US" sz="2400" dirty="0">
                <a:solidFill>
                  <a:srgbClr val="1B1B1B"/>
                </a:solidFill>
              </a:rPr>
              <a:t> </a:t>
            </a:r>
            <a:r>
              <a:rPr lang="es-ES" altLang="en-US" sz="2400" u="sng" dirty="0">
                <a:solidFill>
                  <a:srgbClr val="1B1B1B"/>
                </a:solidFill>
                <a:latin typeface="var(--font-code)"/>
                <a:hlinkClick r:id="rId3"/>
              </a:rPr>
              <a:t>&lt;dl&gt;</a:t>
            </a:r>
            <a:r>
              <a:rPr lang="es-ES" altLang="en-US" sz="2400" dirty="0">
                <a:solidFill>
                  <a:srgbClr val="1B1B1B"/>
                </a:solidFill>
              </a:rPr>
              <a:t> </a:t>
            </a:r>
            <a:r>
              <a:rPr lang="es-ES" altLang="en-US" sz="2400" dirty="0" err="1">
                <a:solidFill>
                  <a:srgbClr val="1B1B1B"/>
                </a:solidFill>
                <a:latin typeface="Inter"/>
              </a:rPr>
              <a:t>element</a:t>
            </a:r>
            <a:r>
              <a:rPr lang="es-ES" altLang="en-US" sz="2400" dirty="0">
                <a:solidFill>
                  <a:srgbClr val="1B1B1B"/>
                </a:solidFill>
                <a:latin typeface="Inter"/>
              </a:rPr>
              <a:t>.</a:t>
            </a:r>
          </a:p>
          <a:p>
            <a:pPr algn="just"/>
            <a:endParaRPr lang="es-ES" altLang="en-US" sz="2400" dirty="0">
              <a:solidFill>
                <a:srgbClr val="1B1B1B"/>
              </a:solidFill>
              <a:latin typeface="Inter"/>
            </a:endParaRPr>
          </a:p>
          <a:p>
            <a:pPr algn="just"/>
            <a:r>
              <a:rPr lang="es-ES" altLang="en-US" sz="2400" dirty="0">
                <a:solidFill>
                  <a:srgbClr val="1B1B1B"/>
                </a:solidFill>
                <a:latin typeface="Inter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Inter"/>
              </a:rPr>
              <a:t>It</a:t>
            </a:r>
            <a:r>
              <a:rPr lang="es-ES" altLang="en-US" sz="2400" dirty="0">
                <a:solidFill>
                  <a:srgbClr val="1B1B1B"/>
                </a:solidFill>
                <a:latin typeface="Inter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Inter"/>
              </a:rPr>
              <a:t>is</a:t>
            </a:r>
            <a:r>
              <a:rPr lang="es-ES" altLang="en-US" sz="2400" dirty="0">
                <a:solidFill>
                  <a:srgbClr val="1B1B1B"/>
                </a:solidFill>
                <a:latin typeface="Inter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Inter"/>
              </a:rPr>
              <a:t>usually</a:t>
            </a:r>
            <a:r>
              <a:rPr lang="es-ES" altLang="en-US" sz="2400" dirty="0">
                <a:solidFill>
                  <a:srgbClr val="1B1B1B"/>
                </a:solidFill>
                <a:latin typeface="Inter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Inter"/>
              </a:rPr>
              <a:t>followed</a:t>
            </a:r>
            <a:r>
              <a:rPr lang="es-ES" altLang="en-US" sz="2400" dirty="0">
                <a:solidFill>
                  <a:srgbClr val="1B1B1B"/>
                </a:solidFill>
                <a:latin typeface="Inter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Inter"/>
              </a:rPr>
              <a:t>by</a:t>
            </a:r>
            <a:r>
              <a:rPr lang="es-ES" altLang="en-US" sz="2400" dirty="0">
                <a:solidFill>
                  <a:srgbClr val="1B1B1B"/>
                </a:solidFill>
                <a:latin typeface="Inter"/>
              </a:rPr>
              <a:t> a</a:t>
            </a:r>
            <a:r>
              <a:rPr lang="es-ES" altLang="en-US" sz="2400" dirty="0">
                <a:solidFill>
                  <a:srgbClr val="1B1B1B"/>
                </a:solidFill>
              </a:rPr>
              <a:t> </a:t>
            </a:r>
            <a:r>
              <a:rPr lang="es-ES" altLang="en-US" sz="2400" u="sng" dirty="0">
                <a:solidFill>
                  <a:srgbClr val="1B1B1B"/>
                </a:solidFill>
                <a:latin typeface="var(--font-code)"/>
                <a:hlinkClick r:id="rId4"/>
              </a:rPr>
              <a:t>&lt;</a:t>
            </a:r>
            <a:r>
              <a:rPr lang="es-ES" altLang="en-US" sz="2400" u="sng" dirty="0" err="1">
                <a:solidFill>
                  <a:srgbClr val="1B1B1B"/>
                </a:solidFill>
                <a:latin typeface="var(--font-code)"/>
                <a:hlinkClick r:id="rId4"/>
              </a:rPr>
              <a:t>dd</a:t>
            </a:r>
            <a:r>
              <a:rPr lang="es-ES" altLang="en-US" sz="2400" u="sng" dirty="0">
                <a:solidFill>
                  <a:srgbClr val="1B1B1B"/>
                </a:solidFill>
                <a:latin typeface="var(--font-code)"/>
                <a:hlinkClick r:id="rId4"/>
              </a:rPr>
              <a:t>&gt;</a:t>
            </a:r>
            <a:r>
              <a:rPr lang="es-ES" altLang="en-US" sz="2400" dirty="0">
                <a:solidFill>
                  <a:srgbClr val="1B1B1B"/>
                </a:solidFill>
              </a:rPr>
              <a:t> </a:t>
            </a:r>
            <a:r>
              <a:rPr lang="es-ES" altLang="en-US" sz="2400" dirty="0" err="1">
                <a:solidFill>
                  <a:srgbClr val="1B1B1B"/>
                </a:solidFill>
                <a:latin typeface="Inter"/>
              </a:rPr>
              <a:t>element</a:t>
            </a:r>
            <a:r>
              <a:rPr lang="es-ES" altLang="en-US" sz="2400" dirty="0">
                <a:solidFill>
                  <a:srgbClr val="1B1B1B"/>
                </a:solidFill>
                <a:latin typeface="Inter"/>
              </a:rPr>
              <a:t>; </a:t>
            </a:r>
          </a:p>
          <a:p>
            <a:pPr algn="just"/>
            <a:endParaRPr lang="es-ES" altLang="en-US" sz="2400" dirty="0">
              <a:solidFill>
                <a:srgbClr val="1B1B1B"/>
              </a:solidFill>
              <a:latin typeface="Inter"/>
            </a:endParaRPr>
          </a:p>
          <a:p>
            <a:pPr algn="just"/>
            <a:r>
              <a:rPr lang="es-ES" altLang="en-US" sz="2400" dirty="0" err="1">
                <a:solidFill>
                  <a:srgbClr val="1B1B1B"/>
                </a:solidFill>
                <a:latin typeface="Inter"/>
              </a:rPr>
              <a:t>however</a:t>
            </a:r>
            <a:r>
              <a:rPr lang="es-ES" altLang="en-US" sz="2400" dirty="0">
                <a:solidFill>
                  <a:srgbClr val="1B1B1B"/>
                </a:solidFill>
                <a:latin typeface="Inter"/>
              </a:rPr>
              <a:t>, </a:t>
            </a:r>
            <a:r>
              <a:rPr lang="es-ES" altLang="en-US" sz="2400" dirty="0" err="1">
                <a:solidFill>
                  <a:srgbClr val="1B1B1B"/>
                </a:solidFill>
                <a:latin typeface="Inter"/>
              </a:rPr>
              <a:t>multiple</a:t>
            </a:r>
            <a:r>
              <a:rPr lang="es-ES" altLang="en-US" sz="2400" dirty="0">
                <a:solidFill>
                  <a:srgbClr val="1B1B1B"/>
                </a:solidFill>
              </a:rPr>
              <a:t> </a:t>
            </a:r>
            <a:r>
              <a:rPr lang="es-ES" altLang="en-US" sz="2400" dirty="0">
                <a:solidFill>
                  <a:srgbClr val="1B1B1B"/>
                </a:solidFill>
                <a:latin typeface="var(--font-code)"/>
              </a:rPr>
              <a:t>&lt;</a:t>
            </a:r>
            <a:r>
              <a:rPr lang="es-ES" altLang="en-US" sz="2400" dirty="0" err="1">
                <a:solidFill>
                  <a:srgbClr val="1B1B1B"/>
                </a:solidFill>
                <a:latin typeface="var(--font-code)"/>
              </a:rPr>
              <a:t>dt</a:t>
            </a:r>
            <a:r>
              <a:rPr lang="es-ES" altLang="en-US" sz="2400" dirty="0">
                <a:solidFill>
                  <a:srgbClr val="1B1B1B"/>
                </a:solidFill>
                <a:latin typeface="var(--font-code)"/>
              </a:rPr>
              <a:t>&gt;</a:t>
            </a:r>
            <a:r>
              <a:rPr lang="es-ES" altLang="en-US" sz="2400" dirty="0">
                <a:solidFill>
                  <a:srgbClr val="1B1B1B"/>
                </a:solidFill>
              </a:rPr>
              <a:t> </a:t>
            </a:r>
            <a:r>
              <a:rPr lang="es-ES" altLang="en-US" sz="2400" dirty="0" err="1">
                <a:solidFill>
                  <a:srgbClr val="1B1B1B"/>
                </a:solidFill>
                <a:latin typeface="Inter"/>
              </a:rPr>
              <a:t>elements</a:t>
            </a:r>
            <a:r>
              <a:rPr lang="es-ES" altLang="en-US" sz="2400" dirty="0">
                <a:solidFill>
                  <a:srgbClr val="1B1B1B"/>
                </a:solidFill>
                <a:latin typeface="Inter"/>
              </a:rPr>
              <a:t> in a </a:t>
            </a:r>
            <a:r>
              <a:rPr lang="es-ES" altLang="en-US" sz="2400" dirty="0" err="1">
                <a:solidFill>
                  <a:srgbClr val="1B1B1B"/>
                </a:solidFill>
                <a:latin typeface="Inter"/>
              </a:rPr>
              <a:t>row</a:t>
            </a:r>
            <a:r>
              <a:rPr lang="es-ES" altLang="en-US" sz="2400" dirty="0">
                <a:solidFill>
                  <a:srgbClr val="1B1B1B"/>
                </a:solidFill>
                <a:latin typeface="Inter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Inter"/>
              </a:rPr>
              <a:t>indicate</a:t>
            </a:r>
            <a:r>
              <a:rPr lang="es-ES" altLang="en-US" sz="2400" dirty="0">
                <a:solidFill>
                  <a:srgbClr val="1B1B1B"/>
                </a:solidFill>
                <a:latin typeface="Inter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Inter"/>
              </a:rPr>
              <a:t>several</a:t>
            </a:r>
            <a:r>
              <a:rPr lang="es-ES" altLang="en-US" sz="2400" dirty="0">
                <a:solidFill>
                  <a:srgbClr val="1B1B1B"/>
                </a:solidFill>
                <a:latin typeface="Inter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Inter"/>
              </a:rPr>
              <a:t>terms</a:t>
            </a:r>
            <a:r>
              <a:rPr lang="es-ES" altLang="en-US" sz="2400" dirty="0">
                <a:solidFill>
                  <a:srgbClr val="1B1B1B"/>
                </a:solidFill>
                <a:latin typeface="Inter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Inter"/>
              </a:rPr>
              <a:t>that</a:t>
            </a:r>
            <a:r>
              <a:rPr lang="es-ES" altLang="en-US" sz="2400" dirty="0">
                <a:solidFill>
                  <a:srgbClr val="1B1B1B"/>
                </a:solidFill>
                <a:latin typeface="Inter"/>
              </a:rPr>
              <a:t> are </a:t>
            </a:r>
            <a:r>
              <a:rPr lang="es-ES" altLang="en-US" sz="2400" dirty="0" err="1">
                <a:solidFill>
                  <a:srgbClr val="1B1B1B"/>
                </a:solidFill>
                <a:latin typeface="Inter"/>
              </a:rPr>
              <a:t>all</a:t>
            </a:r>
            <a:r>
              <a:rPr lang="es-ES" altLang="en-US" sz="2400" dirty="0">
                <a:solidFill>
                  <a:srgbClr val="1B1B1B"/>
                </a:solidFill>
                <a:latin typeface="Inter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Inter"/>
              </a:rPr>
              <a:t>defined</a:t>
            </a:r>
            <a:r>
              <a:rPr lang="es-ES" altLang="en-US" sz="2400" dirty="0">
                <a:solidFill>
                  <a:srgbClr val="1B1B1B"/>
                </a:solidFill>
                <a:latin typeface="Inter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Inter"/>
              </a:rPr>
              <a:t>by</a:t>
            </a:r>
            <a:r>
              <a:rPr lang="es-ES" altLang="en-US" sz="2400" dirty="0">
                <a:solidFill>
                  <a:srgbClr val="1B1B1B"/>
                </a:solidFill>
                <a:latin typeface="Inter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Inter"/>
              </a:rPr>
              <a:t>the</a:t>
            </a:r>
            <a:r>
              <a:rPr lang="es-ES" altLang="en-US" sz="2400" dirty="0">
                <a:solidFill>
                  <a:srgbClr val="1B1B1B"/>
                </a:solidFill>
                <a:latin typeface="Inter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Inter"/>
              </a:rPr>
              <a:t>immediate</a:t>
            </a:r>
            <a:r>
              <a:rPr lang="es-ES" altLang="en-US" sz="2400" dirty="0">
                <a:solidFill>
                  <a:srgbClr val="1B1B1B"/>
                </a:solidFill>
                <a:latin typeface="Inter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Inter"/>
              </a:rPr>
              <a:t>next</a:t>
            </a:r>
            <a:r>
              <a:rPr lang="es-ES" altLang="en-US" sz="2400" dirty="0">
                <a:solidFill>
                  <a:srgbClr val="1B1B1B"/>
                </a:solidFill>
              </a:rPr>
              <a:t> </a:t>
            </a:r>
            <a:r>
              <a:rPr lang="es-ES" altLang="en-US" sz="2400" u="sng" dirty="0">
                <a:solidFill>
                  <a:srgbClr val="1B1B1B"/>
                </a:solidFill>
                <a:latin typeface="var(--font-code)"/>
                <a:hlinkClick r:id="rId4"/>
              </a:rPr>
              <a:t>&lt;</a:t>
            </a:r>
            <a:r>
              <a:rPr lang="es-ES" altLang="en-US" sz="2400" u="sng" dirty="0" err="1">
                <a:solidFill>
                  <a:srgbClr val="1B1B1B"/>
                </a:solidFill>
                <a:latin typeface="var(--font-code)"/>
                <a:hlinkClick r:id="rId4"/>
              </a:rPr>
              <a:t>dd</a:t>
            </a:r>
            <a:r>
              <a:rPr lang="es-ES" altLang="en-US" sz="2400" u="sng" dirty="0">
                <a:solidFill>
                  <a:srgbClr val="1B1B1B"/>
                </a:solidFill>
                <a:latin typeface="var(--font-code)"/>
                <a:hlinkClick r:id="rId4"/>
              </a:rPr>
              <a:t>&gt;</a:t>
            </a:r>
            <a:r>
              <a:rPr lang="es-ES" altLang="en-US" sz="2400" dirty="0">
                <a:solidFill>
                  <a:srgbClr val="1B1B1B"/>
                </a:solidFill>
              </a:rPr>
              <a:t> </a:t>
            </a:r>
            <a:r>
              <a:rPr lang="es-ES" altLang="en-US" sz="2400" dirty="0" err="1">
                <a:solidFill>
                  <a:srgbClr val="1B1B1B"/>
                </a:solidFill>
                <a:latin typeface="Inter"/>
              </a:rPr>
              <a:t>element</a:t>
            </a:r>
            <a:r>
              <a:rPr lang="es-ES" altLang="en-US" sz="2400" dirty="0">
                <a:solidFill>
                  <a:srgbClr val="1B1B1B"/>
                </a:solidFill>
                <a:latin typeface="Inter"/>
              </a:rPr>
              <a:t>.</a:t>
            </a:r>
          </a:p>
          <a:p>
            <a:pPr algn="just"/>
            <a:endParaRPr lang="es-ES" altLang="en-US" sz="2400" dirty="0"/>
          </a:p>
          <a:p>
            <a:pPr algn="just"/>
            <a:r>
              <a:rPr lang="es-ES" altLang="en-US" sz="2400" dirty="0" err="1">
                <a:solidFill>
                  <a:srgbClr val="1B1B1B"/>
                </a:solidFill>
                <a:latin typeface="Inter"/>
              </a:rPr>
              <a:t>The</a:t>
            </a:r>
            <a:r>
              <a:rPr lang="es-ES" altLang="en-US" sz="2400" dirty="0">
                <a:solidFill>
                  <a:srgbClr val="1B1B1B"/>
                </a:solidFill>
                <a:latin typeface="Inter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Inter"/>
              </a:rPr>
              <a:t>subsequent</a:t>
            </a:r>
            <a:r>
              <a:rPr lang="es-ES" altLang="en-US" sz="2400" dirty="0">
                <a:solidFill>
                  <a:srgbClr val="1B1B1B"/>
                </a:solidFill>
              </a:rPr>
              <a:t> </a:t>
            </a:r>
            <a:r>
              <a:rPr lang="es-ES" altLang="en-US" sz="2400" u="sng" dirty="0">
                <a:solidFill>
                  <a:srgbClr val="1B1B1B"/>
                </a:solidFill>
                <a:latin typeface="var(--font-code)"/>
                <a:hlinkClick r:id="rId4"/>
              </a:rPr>
              <a:t>&lt;</a:t>
            </a:r>
            <a:r>
              <a:rPr lang="es-ES" altLang="en-US" sz="2400" u="sng" dirty="0" err="1">
                <a:solidFill>
                  <a:srgbClr val="1B1B1B"/>
                </a:solidFill>
                <a:latin typeface="var(--font-code)"/>
                <a:hlinkClick r:id="rId4"/>
              </a:rPr>
              <a:t>dd</a:t>
            </a:r>
            <a:r>
              <a:rPr lang="es-ES" altLang="en-US" sz="2400" u="sng" dirty="0">
                <a:solidFill>
                  <a:srgbClr val="1B1B1B"/>
                </a:solidFill>
                <a:latin typeface="var(--font-code)"/>
                <a:hlinkClick r:id="rId4"/>
              </a:rPr>
              <a:t>&gt;</a:t>
            </a:r>
            <a:r>
              <a:rPr lang="es-ES" altLang="en-US" sz="2400" dirty="0">
                <a:solidFill>
                  <a:srgbClr val="1B1B1B"/>
                </a:solidFill>
              </a:rPr>
              <a:t> </a:t>
            </a:r>
            <a:r>
              <a:rPr lang="es-ES" altLang="en-US" sz="2400" dirty="0">
                <a:solidFill>
                  <a:srgbClr val="1B1B1B"/>
                </a:solidFill>
                <a:latin typeface="Inter"/>
              </a:rPr>
              <a:t>(</a:t>
            </a:r>
            <a:r>
              <a:rPr lang="es-ES" altLang="en-US" sz="2400" b="1" dirty="0" err="1">
                <a:solidFill>
                  <a:srgbClr val="1B1B1B"/>
                </a:solidFill>
                <a:latin typeface="Inter"/>
              </a:rPr>
              <a:t>Description</a:t>
            </a:r>
            <a:r>
              <a:rPr lang="es-ES" altLang="en-US" sz="2400" b="1" dirty="0">
                <a:solidFill>
                  <a:srgbClr val="1B1B1B"/>
                </a:solidFill>
                <a:latin typeface="Inter"/>
              </a:rPr>
              <a:t> </a:t>
            </a:r>
            <a:r>
              <a:rPr lang="es-ES" altLang="en-US" sz="2400" b="1" dirty="0" err="1">
                <a:solidFill>
                  <a:srgbClr val="1B1B1B"/>
                </a:solidFill>
                <a:latin typeface="Inter"/>
              </a:rPr>
              <a:t>Details</a:t>
            </a:r>
            <a:r>
              <a:rPr lang="es-ES" altLang="en-US" sz="2400" dirty="0">
                <a:solidFill>
                  <a:srgbClr val="1B1B1B"/>
                </a:solidFill>
                <a:latin typeface="Inter"/>
              </a:rPr>
              <a:t>) </a:t>
            </a:r>
            <a:r>
              <a:rPr lang="es-ES" altLang="en-US" sz="2400" dirty="0" err="1">
                <a:solidFill>
                  <a:srgbClr val="1B1B1B"/>
                </a:solidFill>
                <a:latin typeface="Inter"/>
              </a:rPr>
              <a:t>element</a:t>
            </a:r>
            <a:r>
              <a:rPr lang="es-ES" altLang="en-US" sz="2400" dirty="0">
                <a:solidFill>
                  <a:srgbClr val="1B1B1B"/>
                </a:solidFill>
                <a:latin typeface="Inter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Inter"/>
              </a:rPr>
              <a:t>provides</a:t>
            </a:r>
            <a:r>
              <a:rPr lang="es-ES" altLang="en-US" sz="2400" dirty="0">
                <a:solidFill>
                  <a:srgbClr val="1B1B1B"/>
                </a:solidFill>
                <a:latin typeface="Inter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Inter"/>
              </a:rPr>
              <a:t>the</a:t>
            </a:r>
            <a:r>
              <a:rPr lang="es-ES" altLang="en-US" sz="2400" dirty="0">
                <a:solidFill>
                  <a:srgbClr val="1B1B1B"/>
                </a:solidFill>
                <a:latin typeface="Inter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Inter"/>
              </a:rPr>
              <a:t>definition</a:t>
            </a:r>
            <a:r>
              <a:rPr lang="es-ES" altLang="en-US" sz="2400" dirty="0">
                <a:solidFill>
                  <a:srgbClr val="1B1B1B"/>
                </a:solidFill>
                <a:latin typeface="Inter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Inter"/>
              </a:rPr>
              <a:t>or</a:t>
            </a:r>
            <a:r>
              <a:rPr lang="es-ES" altLang="en-US" sz="2400" dirty="0">
                <a:solidFill>
                  <a:srgbClr val="1B1B1B"/>
                </a:solidFill>
                <a:latin typeface="Inter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Inter"/>
              </a:rPr>
              <a:t>other</a:t>
            </a:r>
            <a:r>
              <a:rPr lang="es-ES" altLang="en-US" sz="2400" dirty="0">
                <a:solidFill>
                  <a:srgbClr val="1B1B1B"/>
                </a:solidFill>
                <a:latin typeface="Inter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Inter"/>
              </a:rPr>
              <a:t>related</a:t>
            </a:r>
            <a:r>
              <a:rPr lang="es-ES" altLang="en-US" sz="2400" dirty="0">
                <a:solidFill>
                  <a:srgbClr val="1B1B1B"/>
                </a:solidFill>
                <a:latin typeface="Inter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Inter"/>
              </a:rPr>
              <a:t>text</a:t>
            </a:r>
            <a:r>
              <a:rPr lang="es-ES" altLang="en-US" sz="2400" dirty="0">
                <a:solidFill>
                  <a:srgbClr val="1B1B1B"/>
                </a:solidFill>
                <a:latin typeface="Inter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Inter"/>
              </a:rPr>
              <a:t>associated</a:t>
            </a:r>
            <a:r>
              <a:rPr lang="es-ES" altLang="en-US" sz="2400" dirty="0">
                <a:solidFill>
                  <a:srgbClr val="1B1B1B"/>
                </a:solidFill>
                <a:latin typeface="Inter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Inter"/>
              </a:rPr>
              <a:t>with</a:t>
            </a:r>
            <a:r>
              <a:rPr lang="es-ES" altLang="en-US" sz="2400" dirty="0">
                <a:solidFill>
                  <a:srgbClr val="1B1B1B"/>
                </a:solidFill>
                <a:latin typeface="Inter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Inter"/>
              </a:rPr>
              <a:t>the</a:t>
            </a:r>
            <a:r>
              <a:rPr lang="es-ES" altLang="en-US" sz="2400" dirty="0">
                <a:solidFill>
                  <a:srgbClr val="1B1B1B"/>
                </a:solidFill>
                <a:latin typeface="Inter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Inter"/>
              </a:rPr>
              <a:t>term</a:t>
            </a:r>
            <a:r>
              <a:rPr lang="es-ES" altLang="en-US" sz="2400" dirty="0">
                <a:solidFill>
                  <a:srgbClr val="1B1B1B"/>
                </a:solidFill>
                <a:latin typeface="Inter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Inter"/>
              </a:rPr>
              <a:t>specified</a:t>
            </a:r>
            <a:r>
              <a:rPr lang="es-ES" altLang="en-US" sz="2400" dirty="0">
                <a:solidFill>
                  <a:srgbClr val="1B1B1B"/>
                </a:solidFill>
                <a:latin typeface="Inter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Inter"/>
              </a:rPr>
              <a:t>using</a:t>
            </a:r>
            <a:r>
              <a:rPr lang="es-ES" altLang="en-US" sz="2400" dirty="0">
                <a:solidFill>
                  <a:srgbClr val="1B1B1B"/>
                </a:solidFill>
              </a:rPr>
              <a:t> </a:t>
            </a:r>
            <a:r>
              <a:rPr lang="es-ES" altLang="en-US" sz="2400" dirty="0">
                <a:solidFill>
                  <a:srgbClr val="1B1B1B"/>
                </a:solidFill>
                <a:latin typeface="var(--font-code)"/>
              </a:rPr>
              <a:t>&lt;</a:t>
            </a:r>
            <a:r>
              <a:rPr lang="es-ES" altLang="en-US" sz="2400" dirty="0" err="1">
                <a:solidFill>
                  <a:srgbClr val="1B1B1B"/>
                </a:solidFill>
                <a:latin typeface="var(--font-code)"/>
              </a:rPr>
              <a:t>dt</a:t>
            </a:r>
            <a:r>
              <a:rPr lang="es-ES" altLang="en-US" sz="2400" dirty="0">
                <a:solidFill>
                  <a:srgbClr val="1B1B1B"/>
                </a:solidFill>
                <a:latin typeface="var(--font-code)"/>
              </a:rPr>
              <a:t>&gt;</a:t>
            </a:r>
            <a:r>
              <a:rPr lang="es-ES" altLang="en-US" sz="2400" dirty="0">
                <a:solidFill>
                  <a:srgbClr val="1B1B1B"/>
                </a:solidFill>
                <a:latin typeface="Inter"/>
              </a:rPr>
              <a:t>.</a:t>
            </a:r>
            <a:endParaRPr lang="es-ES" alt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6172200"/>
            <a:ext cx="16002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2"/>
          <p:cNvSpPr txBox="1">
            <a:spLocks noChangeArrowheads="1"/>
          </p:cNvSpPr>
          <p:nvPr/>
        </p:nvSpPr>
        <p:spPr bwMode="auto">
          <a:xfrm>
            <a:off x="719138" y="1916113"/>
            <a:ext cx="77057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 b="1"/>
              <a:t>&lt;!DOCTYPE html&gt;</a:t>
            </a:r>
          </a:p>
          <a:p>
            <a:r>
              <a:rPr lang="en-US" altLang="en-US" sz="2000" b="1"/>
              <a:t>&lt;html&gt;</a:t>
            </a:r>
          </a:p>
          <a:p>
            <a:r>
              <a:rPr lang="en-US" altLang="en-US" sz="2000" b="1"/>
              <a:t>&lt;body&gt;</a:t>
            </a:r>
          </a:p>
          <a:p>
            <a:r>
              <a:rPr lang="en-US" altLang="en-US" sz="2000" b="1"/>
              <a:t>&lt;h1&gt;The dl, dd, and dt elements&lt;/h1&gt;</a:t>
            </a:r>
          </a:p>
          <a:p>
            <a:r>
              <a:rPr lang="en-US" altLang="en-US" sz="2000" b="1"/>
              <a:t>&lt;p&gt;These three elements are used to create a description list:&lt;/p&gt;</a:t>
            </a:r>
          </a:p>
          <a:p>
            <a:r>
              <a:rPr lang="en-US" altLang="en-US" sz="2000" b="1"/>
              <a:t>&lt;dl&gt;</a:t>
            </a:r>
          </a:p>
          <a:p>
            <a:r>
              <a:rPr lang="en-US" altLang="en-US" sz="2000" b="1"/>
              <a:t>  &lt;dt&gt;Coffee&lt;/dt&gt;</a:t>
            </a:r>
          </a:p>
          <a:p>
            <a:r>
              <a:rPr lang="en-US" altLang="en-US" sz="2000" b="1"/>
              <a:t>  &lt;dd&gt;Black hot drink&lt;/dd&gt;</a:t>
            </a:r>
          </a:p>
          <a:p>
            <a:r>
              <a:rPr lang="en-US" altLang="en-US" sz="2000" b="1"/>
              <a:t>  &lt;dt&gt;Milk&lt;/dt&gt;</a:t>
            </a:r>
          </a:p>
          <a:p>
            <a:r>
              <a:rPr lang="en-US" altLang="en-US" sz="2000" b="1"/>
              <a:t>  &lt;dd&gt;White cold drink&lt;/dd&gt;</a:t>
            </a:r>
          </a:p>
          <a:p>
            <a:r>
              <a:rPr lang="en-US" altLang="en-US" sz="2000" b="1"/>
              <a:t>&lt;/dl&gt;</a:t>
            </a:r>
          </a:p>
          <a:p>
            <a:r>
              <a:rPr lang="en-US" altLang="en-US" sz="2000" b="1"/>
              <a:t>&lt;/body&gt;</a:t>
            </a:r>
          </a:p>
          <a:p>
            <a:r>
              <a:rPr lang="en-US" altLang="en-US" sz="2000" b="1"/>
              <a:t>&lt;/html&gt;</a:t>
            </a:r>
          </a:p>
        </p:txBody>
      </p:sp>
      <p:sp>
        <p:nvSpPr>
          <p:cNvPr id="17411" name="TextBox 4"/>
          <p:cNvSpPr txBox="1">
            <a:spLocks noChangeArrowheads="1"/>
          </p:cNvSpPr>
          <p:nvPr/>
        </p:nvSpPr>
        <p:spPr bwMode="auto">
          <a:xfrm>
            <a:off x="3708400" y="692150"/>
            <a:ext cx="4572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800" b="1">
                <a:solidFill>
                  <a:srgbClr val="1B1B1B"/>
                </a:solidFill>
                <a:latin typeface="Inter"/>
              </a:rPr>
              <a:t>Example</a:t>
            </a:r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962400"/>
            <a:ext cx="36385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6172200"/>
            <a:ext cx="16002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228600" y="381000"/>
            <a:ext cx="8077200" cy="24923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s-ES" altLang="en-US" b="1">
                <a:solidFill>
                  <a:srgbClr val="000000"/>
                </a:solidFill>
                <a:latin typeface="Verdana" pitchFamily="34" charset="0"/>
              </a:rPr>
              <a:t>The</a:t>
            </a:r>
            <a:r>
              <a:rPr lang="es-ES" altLang="en-US" b="1">
                <a:solidFill>
                  <a:srgbClr val="000000"/>
                </a:solidFill>
              </a:rPr>
              <a:t> </a:t>
            </a:r>
            <a:r>
              <a:rPr lang="es-ES" altLang="en-US" b="1">
                <a:solidFill>
                  <a:srgbClr val="DC143C"/>
                </a:solidFill>
                <a:latin typeface="Consolas" pitchFamily="49" charset="0"/>
              </a:rPr>
              <a:t>&lt;pre&gt;</a:t>
            </a:r>
            <a:r>
              <a:rPr lang="es-ES" altLang="en-US" b="1">
                <a:solidFill>
                  <a:srgbClr val="000000"/>
                </a:solidFill>
              </a:rPr>
              <a:t> </a:t>
            </a:r>
            <a:r>
              <a:rPr lang="es-ES" altLang="en-US" b="1">
                <a:solidFill>
                  <a:srgbClr val="000000"/>
                </a:solidFill>
                <a:latin typeface="Verdana" pitchFamily="34" charset="0"/>
              </a:rPr>
              <a:t>tag defines preformatted text.</a:t>
            </a:r>
            <a:endParaRPr lang="es-ES" altLang="en-US" b="1"/>
          </a:p>
          <a:p>
            <a:r>
              <a:rPr lang="es-ES" altLang="en-US" b="1">
                <a:solidFill>
                  <a:srgbClr val="000000"/>
                </a:solidFill>
                <a:latin typeface="Verdana" pitchFamily="34" charset="0"/>
              </a:rPr>
              <a:t>Text in a</a:t>
            </a:r>
            <a:r>
              <a:rPr lang="es-ES" altLang="en-US" b="1">
                <a:solidFill>
                  <a:srgbClr val="000000"/>
                </a:solidFill>
              </a:rPr>
              <a:t> </a:t>
            </a:r>
            <a:r>
              <a:rPr lang="es-ES" altLang="en-US" b="1">
                <a:solidFill>
                  <a:srgbClr val="DC143C"/>
                </a:solidFill>
                <a:latin typeface="Consolas" pitchFamily="49" charset="0"/>
              </a:rPr>
              <a:t>&lt;pre&gt;</a:t>
            </a:r>
            <a:r>
              <a:rPr lang="es-ES" altLang="en-US" b="1">
                <a:solidFill>
                  <a:srgbClr val="000000"/>
                </a:solidFill>
              </a:rPr>
              <a:t> </a:t>
            </a:r>
            <a:r>
              <a:rPr lang="es-ES" altLang="en-US" b="1">
                <a:solidFill>
                  <a:srgbClr val="000000"/>
                </a:solidFill>
                <a:latin typeface="Verdana" pitchFamily="34" charset="0"/>
              </a:rPr>
              <a:t>element is displayed in a fixed-width font, and the text preserves both spaces and line breaks.</a:t>
            </a:r>
          </a:p>
          <a:p>
            <a:endParaRPr lang="es-ES" altLang="en-US" b="1">
              <a:solidFill>
                <a:srgbClr val="000000"/>
              </a:solidFill>
              <a:latin typeface="Verdana" pitchFamily="34" charset="0"/>
            </a:endParaRPr>
          </a:p>
          <a:p>
            <a:r>
              <a:rPr lang="es-ES" altLang="en-US" b="1">
                <a:solidFill>
                  <a:srgbClr val="000000"/>
                </a:solidFill>
                <a:latin typeface="Verdana" pitchFamily="34" charset="0"/>
              </a:rPr>
              <a:t>The text will be displayed exactly as written in the HTML source code.</a:t>
            </a:r>
          </a:p>
          <a:p>
            <a:endParaRPr lang="es-ES" altLang="en-US" sz="2400" b="1">
              <a:solidFill>
                <a:srgbClr val="000000"/>
              </a:solidFill>
              <a:latin typeface="Verdana" pitchFamily="34" charset="0"/>
            </a:endParaRPr>
          </a:p>
          <a:p>
            <a:endParaRPr lang="es-ES" altLang="en-US" sz="240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124200"/>
            <a:ext cx="2376487" cy="228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3200400"/>
            <a:ext cx="3614738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6172200"/>
            <a:ext cx="16002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2"/>
          <p:cNvSpPr txBox="1">
            <a:spLocks noChangeArrowheads="1"/>
          </p:cNvSpPr>
          <p:nvPr/>
        </p:nvSpPr>
        <p:spPr bwMode="auto">
          <a:xfrm>
            <a:off x="468313" y="2090738"/>
            <a:ext cx="7920037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Source Sans Pro" pitchFamily="34" charset="0"/>
              </a:rPr>
              <a:t>Sometimes in our webpage or web application we need to visualize our data in tabular format.</a:t>
            </a:r>
          </a:p>
          <a:p>
            <a:endParaRPr lang="en-US" sz="2800">
              <a:latin typeface="Source Sans Pro" pitchFamily="34" charset="0"/>
            </a:endParaRPr>
          </a:p>
          <a:p>
            <a:r>
              <a:rPr lang="en-US" sz="2800">
                <a:latin typeface="Source Sans Pro" pitchFamily="34" charset="0"/>
              </a:rPr>
              <a:t> For this, we have a </a:t>
            </a:r>
            <a:r>
              <a:rPr lang="en-US" sz="2800" b="1">
                <a:latin typeface="Source Sans Pro" pitchFamily="34" charset="0"/>
              </a:rPr>
              <a:t>Table tag in HTML</a:t>
            </a:r>
            <a:r>
              <a:rPr lang="en-US" sz="2800">
                <a:latin typeface="Source Sans Pro" pitchFamily="34" charset="0"/>
              </a:rPr>
              <a:t> which is defined by </a:t>
            </a:r>
            <a:r>
              <a:rPr lang="en-US" sz="2800" b="1">
                <a:latin typeface="Source Sans Pro" pitchFamily="34" charset="0"/>
              </a:rPr>
              <a:t>&lt;table&gt; </a:t>
            </a:r>
            <a:r>
              <a:rPr lang="en-US" sz="2800">
                <a:latin typeface="Source Sans Pro" pitchFamily="34" charset="0"/>
              </a:rPr>
              <a:t>tag and includes several other tags like </a:t>
            </a:r>
            <a:r>
              <a:rPr lang="en-US" sz="2800" b="1">
                <a:latin typeface="Source Sans Pro" pitchFamily="34" charset="0"/>
              </a:rPr>
              <a:t>&lt;tr&gt;, &lt;td&gt;, &lt;th&gt;, &lt;caption&gt; </a:t>
            </a:r>
            <a:r>
              <a:rPr lang="en-US" sz="2800">
                <a:latin typeface="Source Sans Pro" pitchFamily="34" charset="0"/>
              </a:rPr>
              <a:t>which are required to fill data in the table on our webpage.</a:t>
            </a:r>
            <a:endParaRPr lang="en-US" sz="2800"/>
          </a:p>
        </p:txBody>
      </p:sp>
      <p:sp>
        <p:nvSpPr>
          <p:cNvPr id="19459" name="TextBox 4"/>
          <p:cNvSpPr txBox="1">
            <a:spLocks noChangeArrowheads="1"/>
          </p:cNvSpPr>
          <p:nvPr/>
        </p:nvSpPr>
        <p:spPr bwMode="auto">
          <a:xfrm>
            <a:off x="1905000" y="228600"/>
            <a:ext cx="4572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 dirty="0">
                <a:latin typeface="Source Sans Pro" pitchFamily="34" charset="0"/>
              </a:rPr>
              <a:t>Table</a:t>
            </a:r>
            <a:endParaRPr lang="en-US" sz="4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6172200"/>
            <a:ext cx="16002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2"/>
          <p:cNvSpPr txBox="1">
            <a:spLocks noChangeArrowheads="1"/>
          </p:cNvSpPr>
          <p:nvPr/>
        </p:nvSpPr>
        <p:spPr bwMode="auto">
          <a:xfrm>
            <a:off x="457200" y="609600"/>
            <a:ext cx="76327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 dirty="0">
                <a:latin typeface="Source Sans Pro" pitchFamily="34" charset="0"/>
              </a:rPr>
              <a:t>Tables are widely used to compare two or more data pieces, in data analysis, for presenting text information and corresponding numerical data.</a:t>
            </a:r>
          </a:p>
          <a:p>
            <a:pPr algn="just"/>
            <a:r>
              <a:rPr lang="en-US" sz="2800" b="1" dirty="0">
                <a:latin typeface="Source Sans Pro" pitchFamily="34" charset="0"/>
              </a:rPr>
              <a:t>&lt;table&gt; </a:t>
            </a:r>
            <a:endParaRPr lang="en-US" sz="2800" dirty="0">
              <a:latin typeface="Source Sans Pro" pitchFamily="34" charset="0"/>
            </a:endParaRPr>
          </a:p>
          <a:p>
            <a:pPr algn="just"/>
            <a:r>
              <a:rPr lang="en-US" sz="2800" b="1" dirty="0">
                <a:latin typeface="Source Sans Pro" pitchFamily="34" charset="0"/>
              </a:rPr>
              <a:t>	&lt;</a:t>
            </a:r>
            <a:r>
              <a:rPr lang="en-US" sz="2800" b="1" dirty="0" err="1">
                <a:latin typeface="Source Sans Pro" pitchFamily="34" charset="0"/>
              </a:rPr>
              <a:t>tr</a:t>
            </a:r>
            <a:r>
              <a:rPr lang="en-US" sz="2800" b="1" dirty="0">
                <a:latin typeface="Source Sans Pro" pitchFamily="34" charset="0"/>
              </a:rPr>
              <a:t>&gt;</a:t>
            </a:r>
          </a:p>
          <a:p>
            <a:pPr algn="just"/>
            <a:r>
              <a:rPr lang="en-US" sz="2800" b="1" dirty="0">
                <a:latin typeface="Source Sans Pro" pitchFamily="34" charset="0"/>
              </a:rPr>
              <a:t>	&lt;</a:t>
            </a:r>
            <a:r>
              <a:rPr lang="en-US" sz="2800" b="1" dirty="0" err="1">
                <a:latin typeface="Source Sans Pro" pitchFamily="34" charset="0"/>
              </a:rPr>
              <a:t>th</a:t>
            </a:r>
            <a:r>
              <a:rPr lang="en-US" sz="2800" b="1" dirty="0">
                <a:latin typeface="Source Sans Pro" pitchFamily="34" charset="0"/>
              </a:rPr>
              <a:t>&gt;</a:t>
            </a:r>
          </a:p>
          <a:p>
            <a:pPr algn="just"/>
            <a:r>
              <a:rPr lang="en-US" sz="2800" b="1" dirty="0">
                <a:latin typeface="Source Sans Pro" pitchFamily="34" charset="0"/>
              </a:rPr>
              <a:t>             &lt;td&gt;</a:t>
            </a:r>
          </a:p>
          <a:p>
            <a:pPr algn="just"/>
            <a:r>
              <a:rPr lang="en-US" sz="2800" b="1" dirty="0">
                <a:latin typeface="Source Sans Pro" pitchFamily="34" charset="0"/>
              </a:rPr>
              <a:t>             &lt;caption&gt;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6172200"/>
            <a:ext cx="16002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3"/>
          <p:cNvSpPr txBox="1">
            <a:spLocks noChangeArrowheads="1"/>
          </p:cNvSpPr>
          <p:nvPr/>
        </p:nvSpPr>
        <p:spPr bwMode="auto">
          <a:xfrm>
            <a:off x="395288" y="1628775"/>
            <a:ext cx="6840537" cy="510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/>
              <a:t>&lt;table&gt;</a:t>
            </a:r>
          </a:p>
          <a:p>
            <a:r>
              <a:rPr lang="en-US" sz="1400" b="1"/>
              <a:t>  &lt;tr&gt;</a:t>
            </a:r>
          </a:p>
          <a:p>
            <a:r>
              <a:rPr lang="en-US" sz="1400" b="1"/>
              <a:t>    &lt;th&gt;Name&lt;/th&gt;</a:t>
            </a:r>
          </a:p>
          <a:p>
            <a:r>
              <a:rPr lang="en-US" sz="1400" b="1"/>
              <a:t>    &lt;th&gt;Job&lt;/th&gt;</a:t>
            </a:r>
          </a:p>
          <a:p>
            <a:r>
              <a:rPr lang="en-US" sz="1400" b="1"/>
              <a:t>    &lt;th&gt;Working Experience&lt;/th&gt;</a:t>
            </a:r>
          </a:p>
          <a:p>
            <a:r>
              <a:rPr lang="en-US" sz="1400" b="1"/>
              <a:t>  &lt;/tr&gt;</a:t>
            </a:r>
          </a:p>
          <a:p>
            <a:r>
              <a:rPr lang="en-US" sz="1400" b="1"/>
              <a:t>  &lt;tr&gt;</a:t>
            </a:r>
          </a:p>
          <a:p>
            <a:r>
              <a:rPr lang="en-US" sz="1400" b="1"/>
              <a:t>    &lt;td&gt;John&lt;/td&gt;</a:t>
            </a:r>
          </a:p>
          <a:p>
            <a:r>
              <a:rPr lang="en-US" sz="1400" b="1"/>
              <a:t>    &lt;td&gt;Software Engineer&lt;/td&gt;</a:t>
            </a:r>
          </a:p>
          <a:p>
            <a:r>
              <a:rPr lang="en-US" sz="1400" b="1"/>
              <a:t>    &lt;td&gt;5 Years&lt;/td&gt;</a:t>
            </a:r>
          </a:p>
          <a:p>
            <a:r>
              <a:rPr lang="en-US" sz="1400" b="1"/>
              <a:t>  &lt;/tr&gt;</a:t>
            </a:r>
          </a:p>
          <a:p>
            <a:r>
              <a:rPr lang="en-US" sz="1400" b="1"/>
              <a:t>  &lt;tr&gt;</a:t>
            </a:r>
          </a:p>
          <a:p>
            <a:r>
              <a:rPr lang="en-US" sz="1400" b="1"/>
              <a:t>    &lt;td&gt;Ale&lt;/td&gt;</a:t>
            </a:r>
          </a:p>
          <a:p>
            <a:r>
              <a:rPr lang="en-US" sz="1400" b="1"/>
              <a:t>    &lt;td&gt;Senior Web developer&lt;/td&gt;</a:t>
            </a:r>
          </a:p>
          <a:p>
            <a:r>
              <a:rPr lang="en-US" sz="1400" b="1"/>
              <a:t>    &lt;td&gt;2 Year&lt;/td&gt;</a:t>
            </a:r>
          </a:p>
          <a:p>
            <a:r>
              <a:rPr lang="en-US" sz="1400" b="1"/>
              <a:t>  &lt;/tr&gt;</a:t>
            </a:r>
          </a:p>
          <a:p>
            <a:r>
              <a:rPr lang="en-US" sz="1400" b="1"/>
              <a:t>  &lt;tr&gt;</a:t>
            </a:r>
          </a:p>
          <a:p>
            <a:r>
              <a:rPr lang="en-US" sz="1400" b="1"/>
              <a:t>    &lt;td&gt;Jack&lt;/td&gt;</a:t>
            </a:r>
          </a:p>
          <a:p>
            <a:r>
              <a:rPr lang="en-US" sz="1400" b="1"/>
              <a:t>    &lt;td&gt;Junior Tech Writer&lt;/td&gt;</a:t>
            </a:r>
          </a:p>
          <a:p>
            <a:r>
              <a:rPr lang="en-US" sz="1400" b="1"/>
              <a:t>    &lt;td&gt;6 Months&lt;/td&gt;</a:t>
            </a:r>
          </a:p>
          <a:p>
            <a:r>
              <a:rPr lang="en-US" sz="1400" b="1"/>
              <a:t>  &lt;/tr&gt;</a:t>
            </a:r>
          </a:p>
          <a:p>
            <a:r>
              <a:rPr lang="en-US" sz="1400" b="1"/>
              <a:t>&lt;/table&gt;</a:t>
            </a:r>
          </a:p>
          <a:p>
            <a:endParaRPr lang="en-US" b="1"/>
          </a:p>
        </p:txBody>
      </p:sp>
      <p:sp>
        <p:nvSpPr>
          <p:cNvPr id="21507" name="TextBox 5"/>
          <p:cNvSpPr txBox="1">
            <a:spLocks noChangeArrowheads="1"/>
          </p:cNvSpPr>
          <p:nvPr/>
        </p:nvSpPr>
        <p:spPr bwMode="auto">
          <a:xfrm>
            <a:off x="2057400" y="533400"/>
            <a:ext cx="4572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/>
              <a:t>Example</a:t>
            </a:r>
          </a:p>
        </p:txBody>
      </p:sp>
      <p:pic>
        <p:nvPicPr>
          <p:cNvPr id="2150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1828800"/>
            <a:ext cx="4060825" cy="208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6172200"/>
            <a:ext cx="16002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304800" y="1600200"/>
            <a:ext cx="8153400" cy="3536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88872" anchor="ctr">
            <a:spAutoFit/>
          </a:bodyPr>
          <a:lstStyle/>
          <a:p>
            <a:pPr algn="just"/>
            <a:r>
              <a:rPr lang="es-ES" altLang="en-US" sz="2800" dirty="0" err="1">
                <a:solidFill>
                  <a:srgbClr val="273239"/>
                </a:solidFill>
                <a:latin typeface="urw-din"/>
              </a:rPr>
              <a:t>An</a:t>
            </a:r>
            <a:r>
              <a:rPr lang="es-ES" altLang="en-US" sz="2800" b="1" dirty="0">
                <a:solidFill>
                  <a:srgbClr val="273239"/>
                </a:solidFill>
              </a:rPr>
              <a:t> </a:t>
            </a:r>
            <a:r>
              <a:rPr lang="es-ES" altLang="en-US" sz="2800" b="1" dirty="0" err="1">
                <a:solidFill>
                  <a:srgbClr val="273239"/>
                </a:solidFill>
                <a:latin typeface="urw-din"/>
              </a:rPr>
              <a:t>Unordered</a:t>
            </a:r>
            <a:r>
              <a:rPr lang="es-ES" altLang="en-US" sz="2800" b="1" dirty="0">
                <a:solidFill>
                  <a:srgbClr val="273239"/>
                </a:solidFill>
                <a:latin typeface="urw-din"/>
              </a:rPr>
              <a:t> </a:t>
            </a:r>
            <a:r>
              <a:rPr lang="es-ES" altLang="en-US" sz="2800" b="1" dirty="0" err="1">
                <a:solidFill>
                  <a:srgbClr val="273239"/>
                </a:solidFill>
                <a:latin typeface="urw-din"/>
              </a:rPr>
              <a:t>list</a:t>
            </a:r>
            <a:r>
              <a:rPr lang="es-ES" altLang="en-US" sz="2800" dirty="0">
                <a:solidFill>
                  <a:srgbClr val="273239"/>
                </a:solidFill>
              </a:rPr>
              <a:t> </a:t>
            </a:r>
            <a:r>
              <a:rPr lang="es-ES" altLang="en-US" sz="2800" b="1" u="sng" dirty="0">
                <a:solidFill>
                  <a:srgbClr val="273239"/>
                </a:solidFill>
                <a:latin typeface="urw-din"/>
                <a:hlinkClick r:id="rId2"/>
              </a:rPr>
              <a:t>&lt;</a:t>
            </a:r>
            <a:r>
              <a:rPr lang="es-ES" altLang="en-US" sz="2800" b="1" u="sng" dirty="0" err="1">
                <a:solidFill>
                  <a:srgbClr val="273239"/>
                </a:solidFill>
                <a:latin typeface="urw-din"/>
                <a:hlinkClick r:id="rId2"/>
              </a:rPr>
              <a:t>ul</a:t>
            </a:r>
            <a:r>
              <a:rPr lang="es-ES" altLang="en-US" sz="2800" b="1" u="sng" dirty="0">
                <a:solidFill>
                  <a:srgbClr val="273239"/>
                </a:solidFill>
                <a:latin typeface="urw-din"/>
                <a:hlinkClick r:id="rId2"/>
              </a:rPr>
              <a:t>&gt; </a:t>
            </a:r>
            <a:r>
              <a:rPr lang="es-ES" altLang="en-US" sz="2800" b="1" u="sng" dirty="0" err="1">
                <a:solidFill>
                  <a:srgbClr val="273239"/>
                </a:solidFill>
                <a:latin typeface="urw-din"/>
                <a:hlinkClick r:id="rId2"/>
              </a:rPr>
              <a:t>tag</a:t>
            </a:r>
            <a:r>
              <a:rPr lang="es-ES" altLang="en-US" sz="2800" b="1" dirty="0">
                <a:solidFill>
                  <a:srgbClr val="273239"/>
                </a:solidFill>
              </a:rPr>
              <a:t> </a:t>
            </a:r>
            <a:r>
              <a:rPr lang="es-ES" altLang="en-US" sz="2800" dirty="0">
                <a:solidFill>
                  <a:srgbClr val="273239"/>
                </a:solidFill>
                <a:latin typeface="urw-din"/>
              </a:rPr>
              <a:t>in HTML </a:t>
            </a:r>
            <a:r>
              <a:rPr lang="es-ES" altLang="en-US" sz="2800" dirty="0" err="1">
                <a:solidFill>
                  <a:srgbClr val="273239"/>
                </a:solidFill>
                <a:latin typeface="urw-din"/>
              </a:rPr>
              <a:t>is</a:t>
            </a:r>
            <a:r>
              <a:rPr lang="es-ES" altLang="en-US" sz="2800" dirty="0">
                <a:solidFill>
                  <a:srgbClr val="273239"/>
                </a:solidFill>
                <a:latin typeface="urw-din"/>
              </a:rPr>
              <a:t> </a:t>
            </a:r>
            <a:r>
              <a:rPr lang="es-ES" altLang="en-US" sz="2800" dirty="0" err="1">
                <a:solidFill>
                  <a:srgbClr val="273239"/>
                </a:solidFill>
                <a:latin typeface="urw-din"/>
              </a:rPr>
              <a:t>used</a:t>
            </a:r>
            <a:r>
              <a:rPr lang="es-ES" altLang="en-US" sz="2800" dirty="0">
                <a:solidFill>
                  <a:srgbClr val="273239"/>
                </a:solidFill>
                <a:latin typeface="urw-din"/>
              </a:rPr>
              <a:t> </a:t>
            </a:r>
            <a:r>
              <a:rPr lang="es-ES" altLang="en-US" sz="2800" dirty="0" err="1">
                <a:solidFill>
                  <a:srgbClr val="273239"/>
                </a:solidFill>
                <a:latin typeface="urw-din"/>
              </a:rPr>
              <a:t>to</a:t>
            </a:r>
            <a:r>
              <a:rPr lang="es-ES" altLang="en-US" sz="2800" dirty="0">
                <a:solidFill>
                  <a:srgbClr val="273239"/>
                </a:solidFill>
                <a:latin typeface="urw-din"/>
              </a:rPr>
              <a:t> define </a:t>
            </a:r>
            <a:r>
              <a:rPr lang="es-ES" altLang="en-US" sz="2800" dirty="0" err="1">
                <a:solidFill>
                  <a:srgbClr val="273239"/>
                </a:solidFill>
                <a:latin typeface="urw-din"/>
              </a:rPr>
              <a:t>the</a:t>
            </a:r>
            <a:r>
              <a:rPr lang="es-ES" altLang="en-US" sz="2800" dirty="0">
                <a:solidFill>
                  <a:srgbClr val="273239"/>
                </a:solidFill>
                <a:latin typeface="urw-din"/>
              </a:rPr>
              <a:t> </a:t>
            </a:r>
            <a:r>
              <a:rPr lang="es-ES" altLang="en-US" sz="2800" dirty="0" err="1">
                <a:solidFill>
                  <a:srgbClr val="273239"/>
                </a:solidFill>
                <a:latin typeface="urw-din"/>
              </a:rPr>
              <a:t>unordered</a:t>
            </a:r>
            <a:r>
              <a:rPr lang="es-ES" altLang="en-US" sz="2800" dirty="0">
                <a:solidFill>
                  <a:srgbClr val="273239"/>
                </a:solidFill>
                <a:latin typeface="urw-din"/>
              </a:rPr>
              <a:t> </a:t>
            </a:r>
            <a:r>
              <a:rPr lang="es-ES" altLang="en-US" sz="2800" dirty="0" err="1">
                <a:solidFill>
                  <a:srgbClr val="273239"/>
                </a:solidFill>
                <a:latin typeface="urw-din"/>
              </a:rPr>
              <a:t>list</a:t>
            </a:r>
            <a:r>
              <a:rPr lang="es-ES" altLang="en-US" sz="2800" dirty="0">
                <a:solidFill>
                  <a:srgbClr val="273239"/>
                </a:solidFill>
                <a:latin typeface="urw-din"/>
              </a:rPr>
              <a:t> </a:t>
            </a:r>
            <a:r>
              <a:rPr lang="es-ES" altLang="en-US" sz="2800" dirty="0" err="1">
                <a:solidFill>
                  <a:srgbClr val="273239"/>
                </a:solidFill>
                <a:latin typeface="urw-din"/>
              </a:rPr>
              <a:t>item</a:t>
            </a:r>
            <a:r>
              <a:rPr lang="es-ES" altLang="en-US" sz="2800" dirty="0">
                <a:solidFill>
                  <a:srgbClr val="273239"/>
                </a:solidFill>
                <a:latin typeface="urw-din"/>
              </a:rPr>
              <a:t> in </a:t>
            </a:r>
            <a:r>
              <a:rPr lang="es-ES" altLang="en-US" sz="2800" dirty="0" err="1">
                <a:solidFill>
                  <a:srgbClr val="273239"/>
                </a:solidFill>
                <a:latin typeface="urw-din"/>
              </a:rPr>
              <a:t>an</a:t>
            </a:r>
            <a:r>
              <a:rPr lang="es-ES" altLang="en-US" sz="2800" dirty="0">
                <a:solidFill>
                  <a:srgbClr val="273239"/>
                </a:solidFill>
                <a:latin typeface="urw-din"/>
              </a:rPr>
              <a:t> HTML </a:t>
            </a:r>
            <a:r>
              <a:rPr lang="es-ES" altLang="en-US" sz="2800" dirty="0" err="1">
                <a:solidFill>
                  <a:srgbClr val="273239"/>
                </a:solidFill>
                <a:latin typeface="urw-din"/>
              </a:rPr>
              <a:t>document</a:t>
            </a:r>
            <a:r>
              <a:rPr lang="es-ES" altLang="en-US" sz="2800" dirty="0">
                <a:solidFill>
                  <a:srgbClr val="273239"/>
                </a:solidFill>
                <a:latin typeface="urw-din"/>
              </a:rPr>
              <a:t>. </a:t>
            </a:r>
            <a:r>
              <a:rPr lang="es-ES" altLang="en-US" sz="2800" dirty="0" err="1">
                <a:solidFill>
                  <a:srgbClr val="273239"/>
                </a:solidFill>
                <a:latin typeface="urw-din"/>
              </a:rPr>
              <a:t>It</a:t>
            </a:r>
            <a:r>
              <a:rPr lang="es-ES" altLang="en-US" sz="2800" dirty="0">
                <a:solidFill>
                  <a:srgbClr val="273239"/>
                </a:solidFill>
                <a:latin typeface="urw-din"/>
              </a:rPr>
              <a:t> </a:t>
            </a:r>
            <a:r>
              <a:rPr lang="es-ES" altLang="en-US" sz="2800" dirty="0" err="1">
                <a:solidFill>
                  <a:srgbClr val="273239"/>
                </a:solidFill>
                <a:latin typeface="urw-din"/>
              </a:rPr>
              <a:t>contains</a:t>
            </a:r>
            <a:r>
              <a:rPr lang="es-ES" altLang="en-US" sz="2800" dirty="0">
                <a:solidFill>
                  <a:srgbClr val="273239"/>
                </a:solidFill>
                <a:latin typeface="urw-din"/>
              </a:rPr>
              <a:t> </a:t>
            </a:r>
            <a:r>
              <a:rPr lang="es-ES" altLang="en-US" sz="2800" dirty="0" err="1">
                <a:solidFill>
                  <a:srgbClr val="273239"/>
                </a:solidFill>
                <a:latin typeface="urw-din"/>
              </a:rPr>
              <a:t>the</a:t>
            </a:r>
            <a:r>
              <a:rPr lang="es-ES" altLang="en-US" sz="2800" dirty="0">
                <a:solidFill>
                  <a:srgbClr val="273239"/>
                </a:solidFill>
                <a:latin typeface="urw-din"/>
              </a:rPr>
              <a:t> </a:t>
            </a:r>
            <a:r>
              <a:rPr lang="es-ES" altLang="en-US" sz="2800" dirty="0" err="1">
                <a:solidFill>
                  <a:srgbClr val="273239"/>
                </a:solidFill>
                <a:latin typeface="urw-din"/>
              </a:rPr>
              <a:t>list</a:t>
            </a:r>
            <a:r>
              <a:rPr lang="es-ES" altLang="en-US" sz="2800" dirty="0">
                <a:solidFill>
                  <a:srgbClr val="273239"/>
                </a:solidFill>
                <a:latin typeface="urw-din"/>
              </a:rPr>
              <a:t> </a:t>
            </a:r>
            <a:r>
              <a:rPr lang="es-ES" altLang="en-US" sz="2800" dirty="0" err="1">
                <a:solidFill>
                  <a:srgbClr val="273239"/>
                </a:solidFill>
                <a:latin typeface="urw-din"/>
              </a:rPr>
              <a:t>items</a:t>
            </a:r>
            <a:r>
              <a:rPr lang="es-ES" altLang="en-US" sz="2800" dirty="0">
                <a:solidFill>
                  <a:srgbClr val="273239"/>
                </a:solidFill>
                <a:latin typeface="urw-din"/>
              </a:rPr>
              <a:t> &lt;</a:t>
            </a:r>
            <a:r>
              <a:rPr lang="es-ES" altLang="en-US" sz="2800" dirty="0" err="1">
                <a:solidFill>
                  <a:srgbClr val="273239"/>
                </a:solidFill>
                <a:latin typeface="urw-din"/>
              </a:rPr>
              <a:t>li</a:t>
            </a:r>
            <a:r>
              <a:rPr lang="es-ES" altLang="en-US" sz="2800" dirty="0">
                <a:solidFill>
                  <a:srgbClr val="273239"/>
                </a:solidFill>
                <a:latin typeface="urw-din"/>
              </a:rPr>
              <a:t>&gt; </a:t>
            </a:r>
            <a:r>
              <a:rPr lang="es-ES" altLang="en-US" sz="2800" dirty="0" err="1">
                <a:solidFill>
                  <a:srgbClr val="273239"/>
                </a:solidFill>
                <a:latin typeface="urw-din"/>
              </a:rPr>
              <a:t>element</a:t>
            </a:r>
            <a:r>
              <a:rPr lang="es-ES" altLang="en-US" sz="2800" dirty="0">
                <a:solidFill>
                  <a:srgbClr val="273239"/>
                </a:solidFill>
                <a:latin typeface="urw-din"/>
              </a:rPr>
              <a:t>. </a:t>
            </a:r>
            <a:r>
              <a:rPr lang="es-ES" altLang="en-US" sz="2800" dirty="0" err="1">
                <a:solidFill>
                  <a:srgbClr val="273239"/>
                </a:solidFill>
                <a:latin typeface="urw-din"/>
              </a:rPr>
              <a:t>The</a:t>
            </a:r>
            <a:r>
              <a:rPr lang="es-ES" altLang="en-US" sz="2800" dirty="0">
                <a:solidFill>
                  <a:srgbClr val="273239"/>
                </a:solidFill>
                <a:latin typeface="urw-din"/>
              </a:rPr>
              <a:t> &lt;</a:t>
            </a:r>
            <a:r>
              <a:rPr lang="es-ES" altLang="en-US" sz="2800" dirty="0" err="1">
                <a:solidFill>
                  <a:srgbClr val="273239"/>
                </a:solidFill>
                <a:latin typeface="urw-din"/>
              </a:rPr>
              <a:t>ul</a:t>
            </a:r>
            <a:r>
              <a:rPr lang="es-ES" altLang="en-US" sz="2800" dirty="0">
                <a:solidFill>
                  <a:srgbClr val="273239"/>
                </a:solidFill>
                <a:latin typeface="urw-din"/>
              </a:rPr>
              <a:t>&gt; </a:t>
            </a:r>
            <a:r>
              <a:rPr lang="es-ES" altLang="en-US" sz="2800" dirty="0" err="1">
                <a:solidFill>
                  <a:srgbClr val="273239"/>
                </a:solidFill>
                <a:latin typeface="urw-din"/>
              </a:rPr>
              <a:t>tag</a:t>
            </a:r>
            <a:r>
              <a:rPr lang="es-ES" altLang="en-US" sz="2800" dirty="0">
                <a:solidFill>
                  <a:srgbClr val="273239"/>
                </a:solidFill>
                <a:latin typeface="urw-din"/>
              </a:rPr>
              <a:t> </a:t>
            </a:r>
            <a:r>
              <a:rPr lang="es-ES" altLang="en-US" sz="2800" dirty="0" err="1">
                <a:solidFill>
                  <a:srgbClr val="273239"/>
                </a:solidFill>
                <a:latin typeface="urw-din"/>
              </a:rPr>
              <a:t>requires</a:t>
            </a:r>
            <a:r>
              <a:rPr lang="es-ES" altLang="en-US" sz="2800" dirty="0">
                <a:solidFill>
                  <a:srgbClr val="273239"/>
                </a:solidFill>
                <a:latin typeface="urw-din"/>
              </a:rPr>
              <a:t> </a:t>
            </a:r>
            <a:r>
              <a:rPr lang="es-ES" altLang="en-US" sz="2800" dirty="0" err="1">
                <a:solidFill>
                  <a:srgbClr val="273239"/>
                </a:solidFill>
                <a:latin typeface="urw-din"/>
              </a:rPr>
              <a:t>opening</a:t>
            </a:r>
            <a:r>
              <a:rPr lang="es-ES" altLang="en-US" sz="2800" dirty="0">
                <a:solidFill>
                  <a:srgbClr val="273239"/>
                </a:solidFill>
                <a:latin typeface="urw-din"/>
              </a:rPr>
              <a:t> and </a:t>
            </a:r>
            <a:r>
              <a:rPr lang="es-ES" altLang="en-US" sz="2800" dirty="0" err="1">
                <a:solidFill>
                  <a:srgbClr val="273239"/>
                </a:solidFill>
                <a:latin typeface="urw-din"/>
              </a:rPr>
              <a:t>closing</a:t>
            </a:r>
            <a:r>
              <a:rPr lang="es-ES" altLang="en-US" sz="2800" dirty="0">
                <a:solidFill>
                  <a:srgbClr val="273239"/>
                </a:solidFill>
                <a:latin typeface="urw-din"/>
              </a:rPr>
              <a:t> </a:t>
            </a:r>
            <a:r>
              <a:rPr lang="es-ES" altLang="en-US" sz="2800" dirty="0" err="1">
                <a:solidFill>
                  <a:srgbClr val="273239"/>
                </a:solidFill>
                <a:latin typeface="urw-din"/>
              </a:rPr>
              <a:t>tags</a:t>
            </a:r>
            <a:r>
              <a:rPr lang="es-ES" altLang="en-US" sz="2800" dirty="0">
                <a:solidFill>
                  <a:srgbClr val="273239"/>
                </a:solidFill>
                <a:latin typeface="urw-din"/>
              </a:rPr>
              <a:t>.</a:t>
            </a:r>
            <a:r>
              <a:rPr lang="es-ES" altLang="en-US" sz="2800" dirty="0">
                <a:solidFill>
                  <a:srgbClr val="273239"/>
                </a:solidFill>
              </a:rPr>
              <a:t> </a:t>
            </a:r>
          </a:p>
          <a:p>
            <a:pPr algn="just"/>
            <a:endParaRPr lang="es-ES" altLang="en-US" sz="2800" dirty="0"/>
          </a:p>
          <a:p>
            <a:pPr algn="just"/>
            <a:r>
              <a:rPr lang="es-ES" altLang="en-US" sz="2800" b="1" dirty="0" err="1">
                <a:solidFill>
                  <a:srgbClr val="273239"/>
                </a:solidFill>
                <a:latin typeface="urw-din"/>
              </a:rPr>
              <a:t>Syntax</a:t>
            </a:r>
            <a:r>
              <a:rPr lang="es-ES" altLang="en-US" sz="2800" b="1" dirty="0">
                <a:solidFill>
                  <a:srgbClr val="273239"/>
                </a:solidFill>
                <a:latin typeface="urw-din"/>
              </a:rPr>
              <a:t>:</a:t>
            </a:r>
            <a:r>
              <a:rPr lang="es-ES" altLang="en-US" sz="2800" dirty="0">
                <a:solidFill>
                  <a:srgbClr val="273239"/>
                </a:solidFill>
              </a:rPr>
              <a:t> </a:t>
            </a:r>
            <a:endParaRPr lang="es-ES" altLang="en-US" sz="2800" dirty="0"/>
          </a:p>
          <a:p>
            <a:pPr algn="just"/>
            <a:r>
              <a:rPr lang="es-ES" altLang="en-US" sz="2800" dirty="0">
                <a:solidFill>
                  <a:srgbClr val="273239"/>
                </a:solidFill>
                <a:latin typeface="Consolas" pitchFamily="49" charset="0"/>
              </a:rPr>
              <a:t>&lt;</a:t>
            </a:r>
            <a:r>
              <a:rPr lang="es-ES" altLang="en-US" sz="2800" dirty="0" err="1">
                <a:solidFill>
                  <a:srgbClr val="273239"/>
                </a:solidFill>
                <a:latin typeface="Consolas" pitchFamily="49" charset="0"/>
              </a:rPr>
              <a:t>ul</a:t>
            </a:r>
            <a:r>
              <a:rPr lang="es-ES" altLang="en-US" sz="2800" dirty="0">
                <a:solidFill>
                  <a:srgbClr val="273239"/>
                </a:solidFill>
                <a:latin typeface="Consolas" pitchFamily="49" charset="0"/>
              </a:rPr>
              <a:t>&gt; </a:t>
            </a:r>
            <a:r>
              <a:rPr lang="es-ES" altLang="en-US" sz="2800" dirty="0" err="1">
                <a:solidFill>
                  <a:srgbClr val="273239"/>
                </a:solidFill>
                <a:latin typeface="Consolas" pitchFamily="49" charset="0"/>
              </a:rPr>
              <a:t>List</a:t>
            </a:r>
            <a:r>
              <a:rPr lang="es-ES" altLang="en-US" sz="2800" dirty="0">
                <a:solidFill>
                  <a:srgbClr val="273239"/>
                </a:solidFill>
                <a:latin typeface="Consolas" pitchFamily="49" charset="0"/>
              </a:rPr>
              <a:t> of </a:t>
            </a:r>
            <a:r>
              <a:rPr lang="es-ES" altLang="en-US" sz="2800" dirty="0" err="1">
                <a:solidFill>
                  <a:srgbClr val="273239"/>
                </a:solidFill>
                <a:latin typeface="Consolas" pitchFamily="49" charset="0"/>
              </a:rPr>
              <a:t>items</a:t>
            </a:r>
            <a:r>
              <a:rPr lang="es-ES" altLang="en-US" sz="2800" dirty="0">
                <a:solidFill>
                  <a:srgbClr val="273239"/>
                </a:solidFill>
                <a:latin typeface="Consolas" pitchFamily="49" charset="0"/>
              </a:rPr>
              <a:t> &lt;/</a:t>
            </a:r>
            <a:r>
              <a:rPr lang="es-ES" altLang="en-US" sz="2800" dirty="0" err="1">
                <a:solidFill>
                  <a:srgbClr val="273239"/>
                </a:solidFill>
                <a:latin typeface="Consolas" pitchFamily="49" charset="0"/>
              </a:rPr>
              <a:t>ul</a:t>
            </a:r>
            <a:r>
              <a:rPr lang="es-ES" altLang="en-US" sz="2800" dirty="0">
                <a:solidFill>
                  <a:srgbClr val="273239"/>
                </a:solidFill>
                <a:latin typeface="Consolas" pitchFamily="49" charset="0"/>
              </a:rPr>
              <a:t>&gt;</a:t>
            </a:r>
            <a:r>
              <a:rPr lang="es-ES" altLang="en-US" sz="2800" dirty="0"/>
              <a:t> </a:t>
            </a:r>
          </a:p>
          <a:p>
            <a:pPr algn="just"/>
            <a:r>
              <a:rPr lang="es-ES" altLang="en-US" sz="2800" dirty="0"/>
              <a:t>	&lt;</a:t>
            </a:r>
            <a:r>
              <a:rPr lang="es-ES" altLang="en-US" sz="2800" dirty="0" err="1"/>
              <a:t>li</a:t>
            </a:r>
            <a:r>
              <a:rPr lang="es-ES" altLang="en-US" sz="2800" dirty="0"/>
              <a:t>&gt; </a:t>
            </a:r>
            <a:r>
              <a:rPr lang="es-ES" altLang="en-US" sz="2800" dirty="0" err="1"/>
              <a:t>item</a:t>
            </a:r>
            <a:r>
              <a:rPr lang="es-ES" altLang="en-US" sz="2800" dirty="0"/>
              <a:t> no1 &lt;/</a:t>
            </a:r>
            <a:r>
              <a:rPr lang="es-ES" altLang="en-US" sz="2800" dirty="0" err="1"/>
              <a:t>li</a:t>
            </a:r>
            <a:r>
              <a:rPr lang="es-ES" altLang="en-US" sz="2800" dirty="0"/>
              <a:t>&gt;</a:t>
            </a:r>
          </a:p>
        </p:txBody>
      </p:sp>
      <p:sp>
        <p:nvSpPr>
          <p:cNvPr id="22531" name="TextBox 3"/>
          <p:cNvSpPr txBox="1">
            <a:spLocks noChangeArrowheads="1"/>
          </p:cNvSpPr>
          <p:nvPr/>
        </p:nvSpPr>
        <p:spPr bwMode="auto">
          <a:xfrm>
            <a:off x="3059113" y="549275"/>
            <a:ext cx="457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en-US" sz="3600" b="1">
                <a:solidFill>
                  <a:srgbClr val="273239"/>
                </a:solidFill>
              </a:rPr>
              <a:t> </a:t>
            </a:r>
            <a:r>
              <a:rPr lang="es-ES" altLang="en-US" sz="3600" b="1">
                <a:solidFill>
                  <a:srgbClr val="273239"/>
                </a:solidFill>
                <a:latin typeface="urw-din"/>
              </a:rPr>
              <a:t>Unordered list</a:t>
            </a:r>
            <a:r>
              <a:rPr lang="es-ES" altLang="en-US" sz="3600">
                <a:solidFill>
                  <a:srgbClr val="273239"/>
                </a:solidFill>
              </a:rPr>
              <a:t> </a:t>
            </a:r>
            <a:endParaRPr lang="en-US" sz="36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6172200"/>
            <a:ext cx="16002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6096000"/>
            <a:ext cx="105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85800" y="457201"/>
            <a:ext cx="76962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Content: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solidFill>
                  <a:srgbClr val="002060"/>
                </a:solidFill>
              </a:rPr>
              <a:t>What does HTML 5 do?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solidFill>
                  <a:srgbClr val="002060"/>
                </a:solidFill>
              </a:rPr>
              <a:t>Comparison Table Between HTML 4 and HTML </a:t>
            </a:r>
            <a:r>
              <a:rPr lang="en-US" sz="2400" b="1" dirty="0" smtClean="0">
                <a:solidFill>
                  <a:srgbClr val="002060"/>
                </a:solidFill>
              </a:rPr>
              <a:t>5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solidFill>
                  <a:srgbClr val="002060"/>
                </a:solidFill>
              </a:rPr>
              <a:t>HTML 5 version tags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solidFill>
                  <a:srgbClr val="002060"/>
                </a:solidFill>
              </a:rPr>
              <a:t>Semantics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400" b="1" dirty="0" smtClean="0">
                <a:solidFill>
                  <a:srgbClr val="002060"/>
                </a:solidFill>
                <a:latin typeface="Inter"/>
              </a:rPr>
              <a:t>The Description Term </a:t>
            </a:r>
            <a:r>
              <a:rPr lang="en-US" altLang="en-US" sz="2400" b="1" dirty="0" smtClean="0">
                <a:solidFill>
                  <a:srgbClr val="002060"/>
                </a:solidFill>
                <a:latin typeface="Inter"/>
              </a:rPr>
              <a:t>element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solidFill>
                  <a:srgbClr val="002060"/>
                </a:solidFill>
                <a:latin typeface="Inter"/>
              </a:rPr>
              <a:t>Table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solidFill>
                  <a:srgbClr val="002060"/>
                </a:solidFill>
                <a:latin typeface="Inter"/>
              </a:rPr>
              <a:t>Summary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solidFill>
                  <a:srgbClr val="002060"/>
                </a:solidFill>
                <a:latin typeface="Inter"/>
              </a:rPr>
              <a:t>Ordered and Unordered list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solidFill>
                  <a:srgbClr val="002060"/>
                </a:solidFill>
                <a:latin typeface="Inter"/>
              </a:rPr>
              <a:t>Hyperlink</a:t>
            </a:r>
          </a:p>
          <a:p>
            <a:endParaRPr lang="en-US" sz="3200" b="1" dirty="0" smtClean="0"/>
          </a:p>
          <a:p>
            <a:endParaRPr lang="en-US" sz="3200" b="1" dirty="0" smtClean="0">
              <a:solidFill>
                <a:srgbClr val="FF0000"/>
              </a:solidFill>
            </a:endParaRPr>
          </a:p>
          <a:p>
            <a:endParaRPr lang="en-US" sz="3200" b="1" dirty="0" smtClean="0">
              <a:solidFill>
                <a:srgbClr val="FF0000"/>
              </a:solidFill>
            </a:endParaRPr>
          </a:p>
          <a:p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2"/>
          <p:cNvSpPr txBox="1">
            <a:spLocks noChangeArrowheads="1"/>
          </p:cNvSpPr>
          <p:nvPr/>
        </p:nvSpPr>
        <p:spPr bwMode="auto">
          <a:xfrm>
            <a:off x="457200" y="1447800"/>
            <a:ext cx="47879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/>
              <a:t>&lt;!DOCTYPE html&gt;</a:t>
            </a:r>
          </a:p>
          <a:p>
            <a:r>
              <a:rPr lang="en-US" sz="1400" b="1" dirty="0"/>
              <a:t>&lt;html&gt;</a:t>
            </a:r>
          </a:p>
          <a:p>
            <a:endParaRPr lang="en-US" sz="1400" b="1" dirty="0"/>
          </a:p>
          <a:p>
            <a:r>
              <a:rPr lang="en-US" sz="1400" b="1" dirty="0"/>
              <a:t>&lt;head&gt;</a:t>
            </a:r>
          </a:p>
          <a:p>
            <a:r>
              <a:rPr lang="en-US" sz="1400" b="1" dirty="0"/>
              <a:t>	&lt;title&gt;Unordered list&lt;/title&gt;</a:t>
            </a:r>
          </a:p>
          <a:p>
            <a:r>
              <a:rPr lang="en-US" sz="1400" b="1" dirty="0"/>
              <a:t>&lt;/head&gt;</a:t>
            </a:r>
          </a:p>
          <a:p>
            <a:endParaRPr lang="en-US" sz="1400" b="1" dirty="0"/>
          </a:p>
          <a:p>
            <a:r>
              <a:rPr lang="en-US" sz="1400" b="1" dirty="0"/>
              <a:t>&lt;body&gt;</a:t>
            </a:r>
          </a:p>
          <a:p>
            <a:r>
              <a:rPr lang="en-US" sz="1400" b="1" dirty="0"/>
              <a:t>	&lt;h5&gt;List of available courses&lt;/h5&gt;</a:t>
            </a:r>
          </a:p>
          <a:p>
            <a:r>
              <a:rPr lang="en-US" sz="1400" b="1" dirty="0"/>
              <a:t>	&lt;</a:t>
            </a:r>
            <a:r>
              <a:rPr lang="en-US" sz="1400" b="1" dirty="0" err="1"/>
              <a:t>ul</a:t>
            </a:r>
            <a:r>
              <a:rPr lang="en-US" sz="1400" b="1" dirty="0"/>
              <a:t>&gt;</a:t>
            </a:r>
          </a:p>
          <a:p>
            <a:r>
              <a:rPr lang="en-US" sz="1400" b="1" dirty="0"/>
              <a:t>	       &lt;</a:t>
            </a:r>
            <a:r>
              <a:rPr lang="en-US" sz="1400" b="1" dirty="0" err="1"/>
              <a:t>li</a:t>
            </a:r>
            <a:r>
              <a:rPr lang="en-US" sz="1400" b="1" dirty="0"/>
              <a:t>&gt;Data Structures &amp; Algorithm&lt;/</a:t>
            </a:r>
            <a:r>
              <a:rPr lang="en-US" sz="1400" b="1" dirty="0" err="1"/>
              <a:t>li</a:t>
            </a:r>
            <a:r>
              <a:rPr lang="en-US" sz="1400" b="1" dirty="0"/>
              <a:t>&gt;</a:t>
            </a:r>
          </a:p>
          <a:p>
            <a:r>
              <a:rPr lang="en-US" sz="1400" b="1" dirty="0"/>
              <a:t>	       &lt;</a:t>
            </a:r>
            <a:r>
              <a:rPr lang="en-US" sz="1400" b="1" dirty="0" err="1"/>
              <a:t>li</a:t>
            </a:r>
            <a:r>
              <a:rPr lang="en-US" sz="1400" b="1" dirty="0"/>
              <a:t>&gt;Web Technology&lt;/</a:t>
            </a:r>
            <a:r>
              <a:rPr lang="en-US" sz="1400" b="1" dirty="0" err="1"/>
              <a:t>li</a:t>
            </a:r>
            <a:r>
              <a:rPr lang="en-US" sz="1400" b="1" dirty="0"/>
              <a:t>&gt;</a:t>
            </a:r>
          </a:p>
          <a:p>
            <a:r>
              <a:rPr lang="en-US" sz="1400" b="1" dirty="0"/>
              <a:t>	       &lt;</a:t>
            </a:r>
            <a:r>
              <a:rPr lang="en-US" sz="1400" b="1" dirty="0" err="1"/>
              <a:t>li</a:t>
            </a:r>
            <a:r>
              <a:rPr lang="en-US" sz="1400" b="1" dirty="0"/>
              <a:t>&gt;Aptitude &amp; Logical Reasoning&lt;/</a:t>
            </a:r>
            <a:r>
              <a:rPr lang="en-US" sz="1400" b="1" dirty="0" err="1"/>
              <a:t>li</a:t>
            </a:r>
            <a:r>
              <a:rPr lang="en-US" sz="1400" b="1" dirty="0"/>
              <a:t>&gt;</a:t>
            </a:r>
          </a:p>
          <a:p>
            <a:r>
              <a:rPr lang="en-US" sz="1400" b="1" dirty="0"/>
              <a:t>	        &lt;</a:t>
            </a:r>
            <a:r>
              <a:rPr lang="en-US" sz="1400" b="1" dirty="0" err="1"/>
              <a:t>li</a:t>
            </a:r>
            <a:r>
              <a:rPr lang="en-US" sz="1400" b="1" dirty="0"/>
              <a:t>&gt;Programming Languages&lt;/</a:t>
            </a:r>
            <a:r>
              <a:rPr lang="en-US" sz="1400" b="1" dirty="0" err="1"/>
              <a:t>li</a:t>
            </a:r>
            <a:r>
              <a:rPr lang="en-US" sz="1400" b="1" dirty="0"/>
              <a:t>&gt;</a:t>
            </a:r>
          </a:p>
          <a:p>
            <a:r>
              <a:rPr lang="en-US" sz="1400" b="1" dirty="0"/>
              <a:t>	&lt;/</a:t>
            </a:r>
            <a:r>
              <a:rPr lang="en-US" sz="1400" b="1" dirty="0" err="1"/>
              <a:t>ul</a:t>
            </a:r>
            <a:r>
              <a:rPr lang="en-US" sz="1400" b="1" dirty="0"/>
              <a:t>&gt;</a:t>
            </a:r>
          </a:p>
          <a:p>
            <a:r>
              <a:rPr lang="en-US" sz="1400" b="1" dirty="0"/>
              <a:t>&lt;/body&gt;</a:t>
            </a:r>
          </a:p>
          <a:p>
            <a:endParaRPr lang="en-US" sz="1400" b="1" dirty="0"/>
          </a:p>
          <a:p>
            <a:r>
              <a:rPr lang="en-US" sz="1400" b="1" dirty="0"/>
              <a:t>&lt;/html&gt;</a:t>
            </a:r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2133600"/>
            <a:ext cx="3241675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TextBox 6"/>
          <p:cNvSpPr txBox="1">
            <a:spLocks noChangeArrowheads="1"/>
          </p:cNvSpPr>
          <p:nvPr/>
        </p:nvSpPr>
        <p:spPr bwMode="auto">
          <a:xfrm>
            <a:off x="2438400" y="381000"/>
            <a:ext cx="4572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/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6172200"/>
            <a:ext cx="16002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1219200"/>
            <a:ext cx="7058025" cy="4094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000" dirty="0">
                <a:latin typeface="+mn-lt"/>
              </a:rPr>
              <a:t>The &lt;summary&gt; tag in HTML is used to define a summary for the &lt;details&gt; element. 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The &lt;summary&gt; element is used along with the &lt;details&gt; element and provides a summary visible to the user.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When the summary is clicked by the user, the content placed inside the &lt;details&gt; element becomes visible which was previously hidden.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The &lt;summary&gt; tag was added in HTML 5.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The &lt;summary&gt; tag requires both starting and ending tag.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algn="just">
              <a:defRPr/>
            </a:pPr>
            <a:endParaRPr lang="en-US" sz="2000" dirty="0">
              <a:latin typeface="+mn-lt"/>
            </a:endParaRPr>
          </a:p>
          <a:p>
            <a:pPr algn="just">
              <a:defRPr/>
            </a:pPr>
            <a:r>
              <a:rPr lang="en-US" sz="2000" b="1" dirty="0">
                <a:latin typeface="+mn-lt"/>
              </a:rPr>
              <a:t>Note:</a:t>
            </a:r>
            <a:r>
              <a:rPr lang="en-US" sz="2000" dirty="0">
                <a:latin typeface="+mn-lt"/>
              </a:rPr>
              <a:t> The &lt;summary&gt; element should be the first child element of the &lt;details&gt; element.</a:t>
            </a:r>
          </a:p>
        </p:txBody>
      </p:sp>
      <p:sp>
        <p:nvSpPr>
          <p:cNvPr id="24579" name="TextBox 4"/>
          <p:cNvSpPr txBox="1">
            <a:spLocks noChangeArrowheads="1"/>
          </p:cNvSpPr>
          <p:nvPr/>
        </p:nvSpPr>
        <p:spPr bwMode="auto">
          <a:xfrm>
            <a:off x="1981200" y="304800"/>
            <a:ext cx="4572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/>
              <a:t>&lt;summary&gt; and &lt;details&gt;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6172200"/>
            <a:ext cx="16002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ChangeArrowheads="1"/>
          </p:cNvSpPr>
          <p:nvPr/>
        </p:nvSpPr>
        <p:spPr bwMode="auto">
          <a:xfrm>
            <a:off x="2232025" y="404813"/>
            <a:ext cx="4679950" cy="704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88872" anchor="ctr">
            <a:spAutoFit/>
          </a:bodyPr>
          <a:lstStyle/>
          <a:p>
            <a:r>
              <a:rPr lang="es-ES" altLang="en-US" sz="2000" b="1" dirty="0" err="1">
                <a:solidFill>
                  <a:srgbClr val="273239"/>
                </a:solidFill>
                <a:latin typeface="urw-din"/>
              </a:rPr>
              <a:t>Syntax</a:t>
            </a:r>
            <a:r>
              <a:rPr lang="es-ES" altLang="en-US" sz="2000" b="1" dirty="0">
                <a:solidFill>
                  <a:srgbClr val="273239"/>
                </a:solidFill>
                <a:latin typeface="urw-din"/>
              </a:rPr>
              <a:t>:</a:t>
            </a:r>
            <a:r>
              <a:rPr lang="es-ES" altLang="en-US" sz="2000" dirty="0">
                <a:solidFill>
                  <a:srgbClr val="273239"/>
                </a:solidFill>
              </a:rPr>
              <a:t> </a:t>
            </a:r>
            <a:endParaRPr lang="es-ES" altLang="en-US" sz="2000" dirty="0">
              <a:solidFill>
                <a:srgbClr val="273239"/>
              </a:solidFill>
              <a:latin typeface="Consolas" pitchFamily="49" charset="0"/>
            </a:endParaRPr>
          </a:p>
          <a:p>
            <a:r>
              <a:rPr lang="es-ES" altLang="en-US" sz="2000" dirty="0">
                <a:solidFill>
                  <a:srgbClr val="273239"/>
                </a:solidFill>
                <a:latin typeface="Consolas" pitchFamily="49" charset="0"/>
              </a:rPr>
              <a:t>&lt;</a:t>
            </a:r>
            <a:r>
              <a:rPr lang="es-ES" altLang="en-US" sz="2000" dirty="0" err="1">
                <a:solidFill>
                  <a:srgbClr val="273239"/>
                </a:solidFill>
                <a:latin typeface="Consolas" pitchFamily="49" charset="0"/>
              </a:rPr>
              <a:t>summary</a:t>
            </a:r>
            <a:r>
              <a:rPr lang="es-ES" altLang="en-US" sz="2000" dirty="0">
                <a:solidFill>
                  <a:srgbClr val="273239"/>
                </a:solidFill>
                <a:latin typeface="Consolas" pitchFamily="49" charset="0"/>
              </a:rPr>
              <a:t>&gt; Content &lt;/</a:t>
            </a:r>
            <a:r>
              <a:rPr lang="es-ES" altLang="en-US" sz="2000" dirty="0" err="1">
                <a:solidFill>
                  <a:srgbClr val="273239"/>
                </a:solidFill>
                <a:latin typeface="Consolas" pitchFamily="49" charset="0"/>
              </a:rPr>
              <a:t>summary</a:t>
            </a:r>
            <a:r>
              <a:rPr lang="es-ES" altLang="en-US" sz="2000" dirty="0">
                <a:solidFill>
                  <a:srgbClr val="273239"/>
                </a:solidFill>
                <a:latin typeface="Consolas" pitchFamily="49" charset="0"/>
              </a:rPr>
              <a:t>&gt;</a:t>
            </a:r>
            <a:r>
              <a:rPr lang="es-ES" altLang="en-US" sz="2000" dirty="0"/>
              <a:t> </a:t>
            </a:r>
          </a:p>
        </p:txBody>
      </p:sp>
      <p:sp>
        <p:nvSpPr>
          <p:cNvPr id="25603" name="TextBox 4"/>
          <p:cNvSpPr txBox="1">
            <a:spLocks noChangeArrowheads="1"/>
          </p:cNvSpPr>
          <p:nvPr/>
        </p:nvSpPr>
        <p:spPr bwMode="auto">
          <a:xfrm>
            <a:off x="304800" y="1371600"/>
            <a:ext cx="45720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Consolas" pitchFamily="49" charset="0"/>
              </a:rPr>
              <a:t>&lt;html&gt;</a:t>
            </a:r>
          </a:p>
          <a:p>
            <a:r>
              <a:rPr lang="en-US" b="1" dirty="0">
                <a:latin typeface="Consolas" pitchFamily="49" charset="0"/>
              </a:rPr>
              <a:t> &lt;head&gt;</a:t>
            </a:r>
          </a:p>
          <a:p>
            <a:r>
              <a:rPr lang="en-US" b="1" dirty="0">
                <a:latin typeface="Consolas" pitchFamily="49" charset="0"/>
              </a:rPr>
              <a:t> &lt;/head&gt;</a:t>
            </a:r>
          </a:p>
          <a:p>
            <a:r>
              <a:rPr lang="en-US" b="1" dirty="0">
                <a:latin typeface="Consolas" pitchFamily="49" charset="0"/>
              </a:rPr>
              <a:t> &lt;body&gt;</a:t>
            </a:r>
          </a:p>
          <a:p>
            <a:r>
              <a:rPr lang="en-US" b="1" dirty="0">
                <a:latin typeface="Consolas" pitchFamily="49" charset="0"/>
              </a:rPr>
              <a:t>  &lt;details&gt;</a:t>
            </a:r>
          </a:p>
          <a:p>
            <a:r>
              <a:rPr lang="en-US" b="1" dirty="0">
                <a:latin typeface="Consolas" pitchFamily="49" charset="0"/>
              </a:rPr>
              <a:t>    &lt;summary&gt;Summary Element in HTML&lt;/summary&gt;</a:t>
            </a:r>
          </a:p>
          <a:p>
            <a:r>
              <a:rPr lang="en-US" b="1" dirty="0">
                <a:latin typeface="Consolas" pitchFamily="49" charset="0"/>
              </a:rPr>
              <a:t>    &lt;p&gt;The summary element in HTML is used to specify a visible heading, summary, caption, or legend for the details element’s interactive box.&lt;/p&gt;</a:t>
            </a:r>
          </a:p>
          <a:p>
            <a:r>
              <a:rPr lang="en-US" b="1" dirty="0">
                <a:latin typeface="Consolas" pitchFamily="49" charset="0"/>
              </a:rPr>
              <a:t>  &lt;/details&gt;</a:t>
            </a:r>
          </a:p>
          <a:p>
            <a:r>
              <a:rPr lang="en-US" b="1" dirty="0">
                <a:latin typeface="Consolas" pitchFamily="49" charset="0"/>
              </a:rPr>
              <a:t> &lt;/body&gt;</a:t>
            </a:r>
          </a:p>
          <a:p>
            <a:r>
              <a:rPr lang="en-US" b="1" dirty="0">
                <a:latin typeface="Consolas" pitchFamily="49" charset="0"/>
              </a:rPr>
              <a:t>&lt;/html&gt;</a:t>
            </a:r>
          </a:p>
        </p:txBody>
      </p:sp>
      <p:pic>
        <p:nvPicPr>
          <p:cNvPr id="2560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28956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2133600"/>
            <a:ext cx="704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1" y="4648200"/>
            <a:ext cx="50292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6172200"/>
            <a:ext cx="16002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" y="1371600"/>
            <a:ext cx="7921625" cy="37861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defRPr/>
            </a:pPr>
            <a:r>
              <a:rPr lang="es-ES" altLang="en-US" sz="2400" b="1" dirty="0">
                <a:solidFill>
                  <a:srgbClr val="1B1B1B"/>
                </a:solidFill>
                <a:latin typeface="+mn-lt"/>
              </a:rPr>
              <a:t>&lt;a&gt;: </a:t>
            </a:r>
            <a:r>
              <a:rPr lang="es-ES" altLang="en-US" sz="2400" b="1" dirty="0" err="1">
                <a:solidFill>
                  <a:srgbClr val="1B1B1B"/>
                </a:solidFill>
                <a:latin typeface="+mn-lt"/>
              </a:rPr>
              <a:t>The</a:t>
            </a:r>
            <a:r>
              <a:rPr lang="es-ES" altLang="en-US" sz="2400" b="1" dirty="0">
                <a:solidFill>
                  <a:srgbClr val="1B1B1B"/>
                </a:solidFill>
                <a:latin typeface="+mn-lt"/>
              </a:rPr>
              <a:t> Anchor </a:t>
            </a:r>
            <a:r>
              <a:rPr lang="es-ES" altLang="en-US" sz="2400" b="1" dirty="0" err="1">
                <a:solidFill>
                  <a:srgbClr val="1B1B1B"/>
                </a:solidFill>
                <a:latin typeface="+mn-lt"/>
              </a:rPr>
              <a:t>element</a:t>
            </a:r>
            <a:endParaRPr lang="es-ES" altLang="en-US" sz="2400" b="1" dirty="0">
              <a:solidFill>
                <a:srgbClr val="1B1B1B"/>
              </a:solidFill>
              <a:latin typeface="+mn-lt"/>
            </a:endParaRPr>
          </a:p>
          <a:p>
            <a:pPr algn="just">
              <a:defRPr/>
            </a:pPr>
            <a:r>
              <a:rPr lang="es-ES" altLang="en-US" sz="2400" dirty="0" err="1">
                <a:solidFill>
                  <a:srgbClr val="1B1B1B"/>
                </a:solidFill>
                <a:latin typeface="+mn-lt"/>
              </a:rPr>
              <a:t>The</a:t>
            </a:r>
            <a:r>
              <a:rPr lang="es-ES" altLang="en-US" sz="2400" dirty="0">
                <a:solidFill>
                  <a:srgbClr val="1B1B1B"/>
                </a:solidFill>
                <a:latin typeface="+mn-lt"/>
              </a:rPr>
              <a:t> </a:t>
            </a:r>
            <a:r>
              <a:rPr lang="es-ES" altLang="en-US" sz="2400" b="1" dirty="0">
                <a:solidFill>
                  <a:srgbClr val="1B1B1B"/>
                </a:solidFill>
                <a:latin typeface="+mn-lt"/>
              </a:rPr>
              <a:t>&lt;a&gt;</a:t>
            </a:r>
            <a:r>
              <a:rPr lang="es-ES" altLang="en-US" sz="2400" dirty="0">
                <a:solidFill>
                  <a:srgbClr val="1B1B1B"/>
                </a:solidFill>
                <a:latin typeface="+mn-lt"/>
              </a:rPr>
              <a:t> </a:t>
            </a:r>
            <a:r>
              <a:rPr lang="es-ES" altLang="en-US" sz="2400" u="sng" dirty="0">
                <a:solidFill>
                  <a:srgbClr val="1B1B1B"/>
                </a:solidFill>
                <a:latin typeface="+mn-lt"/>
                <a:hlinkClick r:id="rId2"/>
              </a:rPr>
              <a:t>HTML</a:t>
            </a:r>
            <a:r>
              <a:rPr lang="es-ES" altLang="en-US" sz="2400" dirty="0">
                <a:solidFill>
                  <a:srgbClr val="1B1B1B"/>
                </a:solidFill>
                <a:latin typeface="+mn-lt"/>
              </a:rPr>
              <a:t> </a:t>
            </a:r>
            <a:r>
              <a:rPr lang="es-ES" altLang="en-US" sz="2400" dirty="0" err="1">
                <a:solidFill>
                  <a:srgbClr val="1B1B1B"/>
                </a:solidFill>
                <a:latin typeface="+mn-lt"/>
              </a:rPr>
              <a:t>element</a:t>
            </a:r>
            <a:r>
              <a:rPr lang="es-ES" altLang="en-US" sz="2400" dirty="0">
                <a:solidFill>
                  <a:srgbClr val="1B1B1B"/>
                </a:solidFill>
                <a:latin typeface="+mn-lt"/>
              </a:rPr>
              <a:t> (</a:t>
            </a:r>
            <a:r>
              <a:rPr lang="es-ES" altLang="en-US" sz="2400" dirty="0" err="1">
                <a:solidFill>
                  <a:srgbClr val="1B1B1B"/>
                </a:solidFill>
                <a:latin typeface="+mn-lt"/>
              </a:rPr>
              <a:t>or</a:t>
            </a:r>
            <a:r>
              <a:rPr lang="es-ES" altLang="en-US" sz="2400" dirty="0">
                <a:solidFill>
                  <a:srgbClr val="1B1B1B"/>
                </a:solidFill>
                <a:latin typeface="+mn-lt"/>
              </a:rPr>
              <a:t> </a:t>
            </a:r>
            <a:r>
              <a:rPr lang="es-ES" altLang="en-US" sz="2400" i="1" dirty="0">
                <a:solidFill>
                  <a:srgbClr val="1B1B1B"/>
                </a:solidFill>
                <a:latin typeface="+mn-lt"/>
              </a:rPr>
              <a:t>anchor</a:t>
            </a:r>
            <a:r>
              <a:rPr lang="es-ES" altLang="en-US" sz="2400" dirty="0">
                <a:solidFill>
                  <a:srgbClr val="1B1B1B"/>
                </a:solidFill>
                <a:latin typeface="+mn-lt"/>
              </a:rPr>
              <a:t> </a:t>
            </a:r>
            <a:r>
              <a:rPr lang="es-ES" altLang="en-US" sz="2400" dirty="0" err="1">
                <a:solidFill>
                  <a:srgbClr val="1B1B1B"/>
                </a:solidFill>
                <a:latin typeface="+mn-lt"/>
              </a:rPr>
              <a:t>element</a:t>
            </a:r>
            <a:r>
              <a:rPr lang="es-ES" altLang="en-US" sz="2400" dirty="0">
                <a:solidFill>
                  <a:srgbClr val="1B1B1B"/>
                </a:solidFill>
                <a:latin typeface="+mn-lt"/>
              </a:rPr>
              <a:t>), </a:t>
            </a:r>
            <a:r>
              <a:rPr lang="es-ES" altLang="en-US" sz="2400" dirty="0" err="1">
                <a:solidFill>
                  <a:srgbClr val="1B1B1B"/>
                </a:solidFill>
                <a:latin typeface="+mn-lt"/>
              </a:rPr>
              <a:t>with</a:t>
            </a:r>
            <a:r>
              <a:rPr lang="es-ES" altLang="en-US" sz="2400" dirty="0">
                <a:solidFill>
                  <a:srgbClr val="1B1B1B"/>
                </a:solidFill>
                <a:latin typeface="+mn-lt"/>
              </a:rPr>
              <a:t> </a:t>
            </a:r>
            <a:r>
              <a:rPr lang="es-ES" altLang="en-US" sz="2400" u="sng" dirty="0" err="1">
                <a:solidFill>
                  <a:srgbClr val="1B1B1B"/>
                </a:solidFill>
                <a:latin typeface="+mn-lt"/>
                <a:hlinkClick r:id="rId3"/>
              </a:rPr>
              <a:t>its</a:t>
            </a:r>
            <a:r>
              <a:rPr lang="es-ES" altLang="en-US" sz="2400" u="sng" dirty="0">
                <a:solidFill>
                  <a:srgbClr val="1B1B1B"/>
                </a:solidFill>
                <a:latin typeface="+mn-lt"/>
                <a:hlinkClick r:id="rId3"/>
              </a:rPr>
              <a:t> </a:t>
            </a:r>
            <a:r>
              <a:rPr lang="es-ES" altLang="en-US" sz="2400" u="sng" dirty="0" err="1">
                <a:solidFill>
                  <a:srgbClr val="1B1B1B"/>
                </a:solidFill>
                <a:latin typeface="+mn-lt"/>
                <a:hlinkClick r:id="rId3"/>
              </a:rPr>
              <a:t>href</a:t>
            </a:r>
            <a:r>
              <a:rPr lang="es-ES" altLang="en-US" sz="2400" u="sng" dirty="0">
                <a:solidFill>
                  <a:srgbClr val="1B1B1B"/>
                </a:solidFill>
                <a:latin typeface="+mn-lt"/>
                <a:hlinkClick r:id="rId3"/>
              </a:rPr>
              <a:t> </a:t>
            </a:r>
            <a:r>
              <a:rPr lang="es-ES" altLang="en-US" sz="2400" u="sng" dirty="0" err="1">
                <a:solidFill>
                  <a:srgbClr val="1B1B1B"/>
                </a:solidFill>
                <a:latin typeface="+mn-lt"/>
                <a:hlinkClick r:id="rId3"/>
              </a:rPr>
              <a:t>attribute</a:t>
            </a:r>
            <a:r>
              <a:rPr lang="es-ES" altLang="en-US" sz="2400" dirty="0">
                <a:solidFill>
                  <a:srgbClr val="1B1B1B"/>
                </a:solidFill>
                <a:latin typeface="+mn-lt"/>
              </a:rPr>
              <a:t>, </a:t>
            </a:r>
            <a:r>
              <a:rPr lang="es-ES" altLang="en-US" sz="2400" dirty="0" err="1">
                <a:solidFill>
                  <a:srgbClr val="1B1B1B"/>
                </a:solidFill>
                <a:latin typeface="+mn-lt"/>
              </a:rPr>
              <a:t>creates</a:t>
            </a:r>
            <a:r>
              <a:rPr lang="es-ES" altLang="en-US" sz="2400" dirty="0">
                <a:solidFill>
                  <a:srgbClr val="1B1B1B"/>
                </a:solidFill>
                <a:latin typeface="+mn-lt"/>
              </a:rPr>
              <a:t> a </a:t>
            </a:r>
            <a:r>
              <a:rPr lang="es-ES" altLang="en-US" sz="2400" dirty="0" err="1">
                <a:solidFill>
                  <a:srgbClr val="1B1B1B"/>
                </a:solidFill>
                <a:latin typeface="+mn-lt"/>
              </a:rPr>
              <a:t>hyperlink</a:t>
            </a:r>
            <a:r>
              <a:rPr lang="es-ES" altLang="en-US" sz="2400" dirty="0">
                <a:solidFill>
                  <a:srgbClr val="1B1B1B"/>
                </a:solidFill>
                <a:latin typeface="+mn-lt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+mn-lt"/>
              </a:rPr>
              <a:t>to</a:t>
            </a:r>
            <a:r>
              <a:rPr lang="es-ES" altLang="en-US" sz="2400" dirty="0">
                <a:solidFill>
                  <a:srgbClr val="1B1B1B"/>
                </a:solidFill>
                <a:latin typeface="+mn-lt"/>
              </a:rPr>
              <a:t> web </a:t>
            </a:r>
            <a:r>
              <a:rPr lang="es-ES" altLang="en-US" sz="2400" dirty="0" err="1">
                <a:solidFill>
                  <a:srgbClr val="1B1B1B"/>
                </a:solidFill>
                <a:latin typeface="+mn-lt"/>
              </a:rPr>
              <a:t>pages</a:t>
            </a:r>
            <a:r>
              <a:rPr lang="es-ES" altLang="en-US" sz="2400" dirty="0">
                <a:solidFill>
                  <a:srgbClr val="1B1B1B"/>
                </a:solidFill>
                <a:latin typeface="+mn-lt"/>
              </a:rPr>
              <a:t>, files, email </a:t>
            </a:r>
            <a:r>
              <a:rPr lang="es-ES" altLang="en-US" sz="2400" dirty="0" err="1">
                <a:solidFill>
                  <a:srgbClr val="1B1B1B"/>
                </a:solidFill>
                <a:latin typeface="+mn-lt"/>
              </a:rPr>
              <a:t>addresses</a:t>
            </a:r>
            <a:r>
              <a:rPr lang="es-ES" altLang="en-US" sz="2400" dirty="0">
                <a:solidFill>
                  <a:srgbClr val="1B1B1B"/>
                </a:solidFill>
                <a:latin typeface="+mn-lt"/>
              </a:rPr>
              <a:t>, </a:t>
            </a:r>
            <a:r>
              <a:rPr lang="es-ES" altLang="en-US" sz="2400" dirty="0" err="1">
                <a:solidFill>
                  <a:srgbClr val="1B1B1B"/>
                </a:solidFill>
                <a:latin typeface="+mn-lt"/>
              </a:rPr>
              <a:t>locations</a:t>
            </a:r>
            <a:r>
              <a:rPr lang="es-ES" altLang="en-US" sz="2400" dirty="0">
                <a:solidFill>
                  <a:srgbClr val="1B1B1B"/>
                </a:solidFill>
                <a:latin typeface="+mn-lt"/>
              </a:rPr>
              <a:t> in </a:t>
            </a:r>
            <a:r>
              <a:rPr lang="es-ES" altLang="en-US" sz="2400" dirty="0" err="1">
                <a:solidFill>
                  <a:srgbClr val="1B1B1B"/>
                </a:solidFill>
                <a:latin typeface="+mn-lt"/>
              </a:rPr>
              <a:t>the</a:t>
            </a:r>
            <a:r>
              <a:rPr lang="es-ES" altLang="en-US" sz="2400" dirty="0">
                <a:solidFill>
                  <a:srgbClr val="1B1B1B"/>
                </a:solidFill>
                <a:latin typeface="+mn-lt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+mn-lt"/>
              </a:rPr>
              <a:t>same</a:t>
            </a:r>
            <a:r>
              <a:rPr lang="es-ES" altLang="en-US" sz="2400" dirty="0">
                <a:solidFill>
                  <a:srgbClr val="1B1B1B"/>
                </a:solidFill>
                <a:latin typeface="+mn-lt"/>
              </a:rPr>
              <a:t> page, </a:t>
            </a:r>
            <a:r>
              <a:rPr lang="es-ES" altLang="en-US" sz="2400" dirty="0" err="1">
                <a:solidFill>
                  <a:srgbClr val="1B1B1B"/>
                </a:solidFill>
                <a:latin typeface="+mn-lt"/>
              </a:rPr>
              <a:t>or</a:t>
            </a:r>
            <a:r>
              <a:rPr lang="es-ES" altLang="en-US" sz="2400" dirty="0">
                <a:solidFill>
                  <a:srgbClr val="1B1B1B"/>
                </a:solidFill>
                <a:latin typeface="+mn-lt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+mn-lt"/>
              </a:rPr>
              <a:t>anything</a:t>
            </a:r>
            <a:r>
              <a:rPr lang="es-ES" altLang="en-US" sz="2400" dirty="0">
                <a:solidFill>
                  <a:srgbClr val="1B1B1B"/>
                </a:solidFill>
                <a:latin typeface="+mn-lt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+mn-lt"/>
              </a:rPr>
              <a:t>else</a:t>
            </a:r>
            <a:r>
              <a:rPr lang="es-ES" altLang="en-US" sz="2400" dirty="0">
                <a:solidFill>
                  <a:srgbClr val="1B1B1B"/>
                </a:solidFill>
                <a:latin typeface="+mn-lt"/>
              </a:rPr>
              <a:t> a URL can </a:t>
            </a:r>
            <a:r>
              <a:rPr lang="es-ES" altLang="en-US" sz="2400" dirty="0" err="1">
                <a:solidFill>
                  <a:srgbClr val="1B1B1B"/>
                </a:solidFill>
                <a:latin typeface="+mn-lt"/>
              </a:rPr>
              <a:t>address</a:t>
            </a:r>
            <a:r>
              <a:rPr lang="es-ES" altLang="en-US" sz="2400" dirty="0">
                <a:solidFill>
                  <a:srgbClr val="1B1B1B"/>
                </a:solidFill>
                <a:latin typeface="+mn-lt"/>
              </a:rPr>
              <a:t>.</a:t>
            </a:r>
          </a:p>
          <a:p>
            <a:pPr algn="just">
              <a:defRPr/>
            </a:pPr>
            <a:endParaRPr lang="es-ES" altLang="en-US" sz="2400" dirty="0">
              <a:solidFill>
                <a:srgbClr val="1B1B1B"/>
              </a:solidFill>
              <a:latin typeface="+mn-lt"/>
            </a:endParaRPr>
          </a:p>
          <a:p>
            <a:pPr algn="just">
              <a:defRPr/>
            </a:pPr>
            <a:r>
              <a:rPr lang="es-ES" altLang="en-US" sz="2400" dirty="0">
                <a:solidFill>
                  <a:srgbClr val="1B1B1B"/>
                </a:solidFill>
                <a:latin typeface="+mn-lt"/>
              </a:rPr>
              <a:t>Content </a:t>
            </a:r>
            <a:r>
              <a:rPr lang="es-ES" altLang="en-US" sz="2400" dirty="0" err="1">
                <a:solidFill>
                  <a:srgbClr val="1B1B1B"/>
                </a:solidFill>
                <a:latin typeface="+mn-lt"/>
              </a:rPr>
              <a:t>within</a:t>
            </a:r>
            <a:r>
              <a:rPr lang="es-ES" altLang="en-US" sz="2400" dirty="0">
                <a:solidFill>
                  <a:srgbClr val="1B1B1B"/>
                </a:solidFill>
                <a:latin typeface="+mn-lt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+mn-lt"/>
              </a:rPr>
              <a:t>each</a:t>
            </a:r>
            <a:r>
              <a:rPr lang="es-ES" altLang="en-US" sz="2400" dirty="0">
                <a:solidFill>
                  <a:srgbClr val="1B1B1B"/>
                </a:solidFill>
                <a:latin typeface="+mn-lt"/>
              </a:rPr>
              <a:t> &lt;a&gt; </a:t>
            </a:r>
            <a:r>
              <a:rPr lang="es-ES" altLang="en-US" sz="2400" i="1" dirty="0" err="1">
                <a:solidFill>
                  <a:srgbClr val="1B1B1B"/>
                </a:solidFill>
                <a:latin typeface="+mn-lt"/>
              </a:rPr>
              <a:t>should</a:t>
            </a:r>
            <a:r>
              <a:rPr lang="es-ES" altLang="en-US" sz="2400" dirty="0">
                <a:solidFill>
                  <a:srgbClr val="1B1B1B"/>
                </a:solidFill>
                <a:latin typeface="+mn-lt"/>
              </a:rPr>
              <a:t> </a:t>
            </a:r>
            <a:r>
              <a:rPr lang="es-ES" altLang="en-US" sz="2400" dirty="0" err="1">
                <a:solidFill>
                  <a:srgbClr val="1B1B1B"/>
                </a:solidFill>
                <a:latin typeface="+mn-lt"/>
              </a:rPr>
              <a:t>indicate</a:t>
            </a:r>
            <a:r>
              <a:rPr lang="es-ES" altLang="en-US" sz="2400" dirty="0">
                <a:solidFill>
                  <a:srgbClr val="1B1B1B"/>
                </a:solidFill>
                <a:latin typeface="+mn-lt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+mn-lt"/>
              </a:rPr>
              <a:t>the</a:t>
            </a:r>
            <a:r>
              <a:rPr lang="es-ES" altLang="en-US" sz="2400" dirty="0">
                <a:solidFill>
                  <a:srgbClr val="1B1B1B"/>
                </a:solidFill>
                <a:latin typeface="+mn-lt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+mn-lt"/>
              </a:rPr>
              <a:t>link's</a:t>
            </a:r>
            <a:r>
              <a:rPr lang="es-ES" altLang="en-US" sz="2400" dirty="0">
                <a:solidFill>
                  <a:srgbClr val="1B1B1B"/>
                </a:solidFill>
                <a:latin typeface="+mn-lt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+mn-lt"/>
              </a:rPr>
              <a:t>destination</a:t>
            </a:r>
            <a:r>
              <a:rPr lang="es-ES" altLang="en-US" sz="2400" dirty="0">
                <a:solidFill>
                  <a:srgbClr val="1B1B1B"/>
                </a:solidFill>
                <a:latin typeface="+mn-lt"/>
              </a:rPr>
              <a:t>. </a:t>
            </a:r>
            <a:r>
              <a:rPr lang="es-ES" altLang="en-US" sz="2400" dirty="0" err="1">
                <a:solidFill>
                  <a:srgbClr val="1B1B1B"/>
                </a:solidFill>
                <a:latin typeface="+mn-lt"/>
              </a:rPr>
              <a:t>If</a:t>
            </a:r>
            <a:r>
              <a:rPr lang="es-ES" altLang="en-US" sz="2400" dirty="0">
                <a:solidFill>
                  <a:srgbClr val="1B1B1B"/>
                </a:solidFill>
                <a:latin typeface="+mn-lt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+mn-lt"/>
              </a:rPr>
              <a:t>the</a:t>
            </a:r>
            <a:r>
              <a:rPr lang="es-ES" altLang="en-US" sz="2400" dirty="0">
                <a:solidFill>
                  <a:srgbClr val="1B1B1B"/>
                </a:solidFill>
                <a:latin typeface="+mn-lt"/>
              </a:rPr>
              <a:t> </a:t>
            </a:r>
            <a:r>
              <a:rPr lang="es-ES" altLang="en-US" sz="2400" dirty="0" err="1">
                <a:solidFill>
                  <a:srgbClr val="1B1B1B"/>
                </a:solidFill>
                <a:latin typeface="+mn-lt"/>
              </a:rPr>
              <a:t>href</a:t>
            </a:r>
            <a:r>
              <a:rPr lang="es-ES" altLang="en-US" sz="2400" dirty="0">
                <a:solidFill>
                  <a:srgbClr val="1B1B1B"/>
                </a:solidFill>
                <a:latin typeface="+mn-lt"/>
              </a:rPr>
              <a:t> </a:t>
            </a:r>
            <a:r>
              <a:rPr lang="es-ES" altLang="en-US" sz="2400" dirty="0" err="1">
                <a:solidFill>
                  <a:srgbClr val="1B1B1B"/>
                </a:solidFill>
                <a:latin typeface="+mn-lt"/>
              </a:rPr>
              <a:t>attribute</a:t>
            </a:r>
            <a:r>
              <a:rPr lang="es-ES" altLang="en-US" sz="2400" dirty="0">
                <a:solidFill>
                  <a:srgbClr val="1B1B1B"/>
                </a:solidFill>
                <a:latin typeface="+mn-lt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+mn-lt"/>
              </a:rPr>
              <a:t>is</a:t>
            </a:r>
            <a:r>
              <a:rPr lang="es-ES" altLang="en-US" sz="2400" dirty="0">
                <a:solidFill>
                  <a:srgbClr val="1B1B1B"/>
                </a:solidFill>
                <a:latin typeface="+mn-lt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+mn-lt"/>
              </a:rPr>
              <a:t>present</a:t>
            </a:r>
            <a:r>
              <a:rPr lang="es-ES" altLang="en-US" sz="2400" dirty="0">
                <a:solidFill>
                  <a:srgbClr val="1B1B1B"/>
                </a:solidFill>
                <a:latin typeface="+mn-lt"/>
              </a:rPr>
              <a:t>, pressing </a:t>
            </a:r>
            <a:r>
              <a:rPr lang="es-ES" altLang="en-US" sz="2400" dirty="0" err="1">
                <a:solidFill>
                  <a:srgbClr val="1B1B1B"/>
                </a:solidFill>
                <a:latin typeface="+mn-lt"/>
              </a:rPr>
              <a:t>the</a:t>
            </a:r>
            <a:r>
              <a:rPr lang="es-ES" altLang="en-US" sz="2400" dirty="0">
                <a:solidFill>
                  <a:srgbClr val="1B1B1B"/>
                </a:solidFill>
                <a:latin typeface="+mn-lt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+mn-lt"/>
              </a:rPr>
              <a:t>enter</a:t>
            </a:r>
            <a:r>
              <a:rPr lang="es-ES" altLang="en-US" sz="2400" dirty="0">
                <a:solidFill>
                  <a:srgbClr val="1B1B1B"/>
                </a:solidFill>
                <a:latin typeface="+mn-lt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+mn-lt"/>
              </a:rPr>
              <a:t>key</a:t>
            </a:r>
            <a:r>
              <a:rPr lang="es-ES" altLang="en-US" sz="2400" dirty="0">
                <a:solidFill>
                  <a:srgbClr val="1B1B1B"/>
                </a:solidFill>
                <a:latin typeface="+mn-lt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+mn-lt"/>
              </a:rPr>
              <a:t>while</a:t>
            </a:r>
            <a:r>
              <a:rPr lang="es-ES" altLang="en-US" sz="2400" dirty="0">
                <a:solidFill>
                  <a:srgbClr val="1B1B1B"/>
                </a:solidFill>
                <a:latin typeface="+mn-lt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+mn-lt"/>
              </a:rPr>
              <a:t>focused</a:t>
            </a:r>
            <a:r>
              <a:rPr lang="es-ES" altLang="en-US" sz="2400" dirty="0">
                <a:solidFill>
                  <a:srgbClr val="1B1B1B"/>
                </a:solidFill>
                <a:latin typeface="+mn-lt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+mn-lt"/>
              </a:rPr>
              <a:t>on</a:t>
            </a:r>
            <a:r>
              <a:rPr lang="es-ES" altLang="en-US" sz="2400" dirty="0">
                <a:solidFill>
                  <a:srgbClr val="1B1B1B"/>
                </a:solidFill>
                <a:latin typeface="+mn-lt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+mn-lt"/>
              </a:rPr>
              <a:t>the</a:t>
            </a:r>
            <a:r>
              <a:rPr lang="es-ES" altLang="en-US" sz="2400" dirty="0">
                <a:solidFill>
                  <a:srgbClr val="1B1B1B"/>
                </a:solidFill>
                <a:latin typeface="+mn-lt"/>
              </a:rPr>
              <a:t> &lt;a&gt; </a:t>
            </a:r>
            <a:r>
              <a:rPr lang="es-ES" altLang="en-US" sz="2400" dirty="0" err="1">
                <a:solidFill>
                  <a:srgbClr val="1B1B1B"/>
                </a:solidFill>
                <a:latin typeface="+mn-lt"/>
              </a:rPr>
              <a:t>element</a:t>
            </a:r>
            <a:r>
              <a:rPr lang="es-ES" altLang="en-US" sz="2400" dirty="0">
                <a:solidFill>
                  <a:srgbClr val="1B1B1B"/>
                </a:solidFill>
                <a:latin typeface="+mn-lt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+mn-lt"/>
              </a:rPr>
              <a:t>will</a:t>
            </a:r>
            <a:r>
              <a:rPr lang="es-ES" altLang="en-US" sz="2400" dirty="0">
                <a:solidFill>
                  <a:srgbClr val="1B1B1B"/>
                </a:solidFill>
                <a:latin typeface="+mn-lt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+mn-lt"/>
              </a:rPr>
              <a:t>activate</a:t>
            </a:r>
            <a:r>
              <a:rPr lang="es-ES" altLang="en-US" sz="2400" dirty="0">
                <a:solidFill>
                  <a:srgbClr val="1B1B1B"/>
                </a:solidFill>
                <a:latin typeface="+mn-lt"/>
              </a:rPr>
              <a:t> </a:t>
            </a:r>
            <a:r>
              <a:rPr lang="es-ES" altLang="en-US" sz="2400" dirty="0" err="1">
                <a:solidFill>
                  <a:srgbClr val="1B1B1B"/>
                </a:solidFill>
                <a:latin typeface="+mn-lt"/>
              </a:rPr>
              <a:t>it</a:t>
            </a:r>
            <a:r>
              <a:rPr lang="es-ES" altLang="en-US" sz="2400" dirty="0">
                <a:solidFill>
                  <a:srgbClr val="1B1B1B"/>
                </a:solidFill>
                <a:latin typeface="+mn-lt"/>
              </a:rPr>
              <a:t>.</a:t>
            </a:r>
            <a:endParaRPr lang="es-ES" altLang="en-US" sz="24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9800" y="228600"/>
            <a:ext cx="4572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s-ES" altLang="en-US" sz="2800" b="1" dirty="0" err="1">
                <a:solidFill>
                  <a:srgbClr val="1B1B1B"/>
                </a:solidFill>
                <a:latin typeface="+mn-lt"/>
              </a:rPr>
              <a:t>Hyperlink</a:t>
            </a:r>
            <a:r>
              <a:rPr lang="es-ES" altLang="en-US" sz="2800" b="1" dirty="0">
                <a:solidFill>
                  <a:srgbClr val="1B1B1B"/>
                </a:solidFill>
                <a:latin typeface="+mn-lt"/>
              </a:rPr>
              <a:t> &lt;a&gt; tag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6172200"/>
            <a:ext cx="16002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2"/>
          <p:cNvSpPr txBox="1">
            <a:spLocks noChangeArrowheads="1"/>
          </p:cNvSpPr>
          <p:nvPr/>
        </p:nvSpPr>
        <p:spPr bwMode="auto">
          <a:xfrm>
            <a:off x="395288" y="1989138"/>
            <a:ext cx="6913562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&lt;p&gt;Contact KGM:&lt;/p&gt;</a:t>
            </a:r>
          </a:p>
          <a:p>
            <a:endParaRPr lang="en-US" sz="2000" b="1"/>
          </a:p>
          <a:p>
            <a:r>
              <a:rPr lang="en-US" sz="2000" b="1"/>
              <a:t>&lt;ul&gt;</a:t>
            </a:r>
          </a:p>
          <a:p>
            <a:r>
              <a:rPr lang="en-US" sz="2000" b="1"/>
              <a:t>  &lt;li&gt;&lt;a href="https://www.kg.com"&gt;Website&lt;/a&gt;&lt;/li&gt;</a:t>
            </a:r>
          </a:p>
          <a:p>
            <a:r>
              <a:rPr lang="en-US" sz="2000" b="1"/>
              <a:t>  &lt;li&gt;&lt;a href="aa@kgm.com"&gt;Email&lt;/a&gt;&lt;/li&gt;</a:t>
            </a:r>
          </a:p>
          <a:p>
            <a:r>
              <a:rPr lang="en-US" sz="2000" b="1"/>
              <a:t>  &lt;li&gt;&lt;a href="tel:896677888"&gt;Phone&lt;/a&gt;&lt;/li&gt;</a:t>
            </a:r>
          </a:p>
          <a:p>
            <a:r>
              <a:rPr lang="en-US" sz="2000" b="1"/>
              <a:t>&lt;/ul&gt;</a:t>
            </a:r>
          </a:p>
        </p:txBody>
      </p: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2209800" y="304800"/>
            <a:ext cx="4572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/>
              <a:t>Example</a:t>
            </a:r>
            <a:endParaRPr lang="en-US" sz="2800" dirty="0"/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9475" y="4235450"/>
            <a:ext cx="3098800" cy="217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6172200"/>
            <a:ext cx="16002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6"/>
          <p:cNvSpPr>
            <a:spLocks noChangeAspect="1" noChangeArrowheads="1"/>
          </p:cNvSpPr>
          <p:nvPr/>
        </p:nvSpPr>
        <p:spPr bwMode="auto">
          <a:xfrm>
            <a:off x="2643188" y="3435350"/>
            <a:ext cx="1714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1435" tIns="25718" rIns="51435" bIns="25718"/>
          <a:lstStyle/>
          <a:p>
            <a:pPr eaLnBrk="1" hangingPunct="1"/>
            <a:endParaRPr lang="en-IN" altLang="en-US"/>
          </a:p>
        </p:txBody>
      </p:sp>
      <p:sp>
        <p:nvSpPr>
          <p:cNvPr id="28675" name="AutoShape 10"/>
          <p:cNvSpPr>
            <a:spLocks noChangeAspect="1" noChangeArrowheads="1"/>
          </p:cNvSpPr>
          <p:nvPr/>
        </p:nvSpPr>
        <p:spPr bwMode="auto">
          <a:xfrm>
            <a:off x="2536825" y="3471863"/>
            <a:ext cx="1714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1435" tIns="25718" rIns="51435" bIns="25718"/>
          <a:lstStyle/>
          <a:p>
            <a:pPr eaLnBrk="1" hangingPunct="1"/>
            <a:endParaRPr lang="en-IN" altLang="en-US"/>
          </a:p>
        </p:txBody>
      </p:sp>
      <p:sp>
        <p:nvSpPr>
          <p:cNvPr id="28676" name="Rectangle 1"/>
          <p:cNvSpPr>
            <a:spLocks noChangeArrowheads="1"/>
          </p:cNvSpPr>
          <p:nvPr/>
        </p:nvSpPr>
        <p:spPr bwMode="auto">
          <a:xfrm>
            <a:off x="2000250" y="1335088"/>
            <a:ext cx="168275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51435" tIns="25718" rIns="51435" bIns="25718" anchor="ctr">
            <a:spAutoFit/>
          </a:bodyPr>
          <a:lstStyle/>
          <a:p>
            <a:r>
              <a:rPr lang="en-US" altLang="en-US"/>
              <a:t> </a:t>
            </a:r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2171700" y="1506538"/>
            <a:ext cx="168275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51435" tIns="25718" rIns="51435" bIns="25718" anchor="ctr">
            <a:spAutoFit/>
          </a:bodyPr>
          <a:lstStyle/>
          <a:p>
            <a:r>
              <a:rPr lang="en-US" altLang="en-US"/>
              <a:t> </a:t>
            </a:r>
          </a:p>
        </p:txBody>
      </p:sp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2257425" y="1592263"/>
            <a:ext cx="168275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51435" tIns="25718" rIns="51435" bIns="25718" anchor="ctr">
            <a:spAutoFit/>
          </a:bodyPr>
          <a:lstStyle/>
          <a:p>
            <a:r>
              <a:rPr lang="en-US" altLang="en-US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1" y="304800"/>
            <a:ext cx="8229600" cy="5292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/>
              <a:t>                              New Features in HTML 5</a:t>
            </a:r>
          </a:p>
          <a:p>
            <a:pPr>
              <a:defRPr/>
            </a:pPr>
            <a:endParaRPr lang="en-US" sz="2400" b="1" u="sng" dirty="0"/>
          </a:p>
          <a:p>
            <a:pPr>
              <a:defRPr/>
            </a:pPr>
            <a:endParaRPr lang="en-US" dirty="0"/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/>
              <a:t>HTML 5 is an independent markup language and is no longer a part of SGML.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/>
              <a:t>It can be use on desktop as well as mobile devices like tablets, smartphones.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/>
              <a:t>A web page is treated as a web document having a specific structure with new tags like &lt;header&gt;, &lt;footer&gt;, &lt;article&gt;, &lt;sections&gt;,&lt;aside&gt;, &lt;figure&gt;.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/>
              <a:t>A web page can be made more interactive by adding audio and video file by using new tags &lt;audio&gt;, &lt;video&gt;.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/>
              <a:t>It has &lt;menus&gt;, &lt;commands&gt;, &lt;details&gt;, &lt;</a:t>
            </a:r>
            <a:r>
              <a:rPr lang="en-US" dirty="0" err="1"/>
              <a:t>datagrid</a:t>
            </a:r>
            <a:r>
              <a:rPr lang="en-US" dirty="0"/>
              <a:t>&gt; to help a web application developer with the designing of a dynamic webpage.</a:t>
            </a:r>
          </a:p>
          <a:p>
            <a:pPr marL="285744" indent="-285744">
              <a:buFont typeface="Wingdings" panose="05000000000000000000" pitchFamily="2" charset="2"/>
              <a:buChar char="Ø"/>
              <a:defRPr/>
            </a:pPr>
            <a:r>
              <a:rPr lang="en-US" dirty="0"/>
              <a:t>It has new &lt;canvas&gt; tag for drawing graphics.  It has several methods to draw paths, boxes, circles, text, and adding images.  We must use JavaScript to support this tag in a web page.</a:t>
            </a:r>
            <a:endParaRPr lang="en-US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6172200"/>
            <a:ext cx="16002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Download THUMBS UP Free PNG transparent image and clip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1325563"/>
            <a:ext cx="1763712" cy="174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TextBox 1"/>
          <p:cNvSpPr txBox="1">
            <a:spLocks noChangeArrowheads="1"/>
          </p:cNvSpPr>
          <p:nvPr/>
        </p:nvSpPr>
        <p:spPr bwMode="auto">
          <a:xfrm>
            <a:off x="3348038" y="593725"/>
            <a:ext cx="2768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4000" b="1"/>
              <a:t>Workout</a:t>
            </a:r>
          </a:p>
        </p:txBody>
      </p:sp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323850" y="2171700"/>
            <a:ext cx="7920038" cy="31702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  <a:defRPr/>
            </a:pPr>
            <a:r>
              <a:rPr lang="en-US" altLang="en-US" sz="2000" b="1" dirty="0"/>
              <a:t>Create a Html file with My Success Story as title.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  <a:defRPr/>
            </a:pPr>
            <a:endParaRPr lang="en-US" altLang="en-US" sz="2000" b="1" dirty="0"/>
          </a:p>
          <a:p>
            <a:pPr eaLnBrk="1" hangingPunct="1">
              <a:spcBef>
                <a:spcPct val="0"/>
              </a:spcBef>
              <a:buFontTx/>
              <a:buAutoNum type="arabicPeriod"/>
              <a:defRPr/>
            </a:pPr>
            <a:r>
              <a:rPr lang="en-US" altLang="en-US" sz="2000" b="1" dirty="0"/>
              <a:t>Create a Html file with the paragraph about your studies journey as a body with  “My Qualification” as heading 4.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endParaRPr lang="en-US" altLang="en-US" sz="2000" b="1" dirty="0"/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/>
              <a:t>3.    Create a html file with pre tag for your college details with   	heading 5 as “ My College”.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  <a:defRPr/>
            </a:pPr>
            <a:endParaRPr lang="en-US" altLang="en-US" sz="2000" b="1" dirty="0"/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/>
              <a:t>4.    Create a Html file with table having </a:t>
            </a:r>
            <a:r>
              <a:rPr lang="en-US" altLang="en-US" sz="2000" b="1" dirty="0" err="1"/>
              <a:t>sno</a:t>
            </a:r>
            <a:r>
              <a:rPr lang="en-US" altLang="en-US" sz="2000" b="1" dirty="0"/>
              <a:t>, family member, title 	and age as table heading.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6172200"/>
            <a:ext cx="16002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2"/>
          <p:cNvSpPr txBox="1">
            <a:spLocks noChangeArrowheads="1"/>
          </p:cNvSpPr>
          <p:nvPr/>
        </p:nvSpPr>
        <p:spPr bwMode="auto">
          <a:xfrm>
            <a:off x="3708400" y="836613"/>
            <a:ext cx="4572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800" b="1"/>
              <a:t>Workout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213" y="2051050"/>
            <a:ext cx="7307262" cy="3970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Tx/>
              <a:buAutoNum type="arabicPeriod"/>
              <a:defRPr/>
            </a:pPr>
            <a:endParaRPr lang="en-US" altLang="en-US" b="1" dirty="0"/>
          </a:p>
          <a:p>
            <a:pPr marL="342900" indent="-342900" eaLnBrk="1" hangingPunct="1">
              <a:buFontTx/>
              <a:buAutoNum type="arabicPeriod" startAt="5"/>
              <a:defRPr/>
            </a:pPr>
            <a:r>
              <a:rPr lang="en-US" altLang="en-US" b="1" dirty="0"/>
              <a:t>Create a Html file with </a:t>
            </a:r>
            <a:r>
              <a:rPr lang="en-US" altLang="en-US" b="1" dirty="0" err="1"/>
              <a:t>atleast</a:t>
            </a:r>
            <a:r>
              <a:rPr lang="en-US" altLang="en-US" b="1" dirty="0"/>
              <a:t> three rows inserted into the 	above table.</a:t>
            </a:r>
          </a:p>
          <a:p>
            <a:pPr marL="342900" indent="-342900" eaLnBrk="1" hangingPunct="1">
              <a:buFontTx/>
              <a:buAutoNum type="arabicPeriod" startAt="5"/>
              <a:defRPr/>
            </a:pPr>
            <a:endParaRPr lang="en-US" altLang="en-US" b="1" dirty="0"/>
          </a:p>
          <a:p>
            <a:pPr>
              <a:defRPr/>
            </a:pPr>
            <a:r>
              <a:rPr lang="en-US" altLang="en-US" b="1" dirty="0"/>
              <a:t>6.  Create a Html file with unordered list of your hobbies. And 	make hobbies as heading.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b="1" dirty="0"/>
              <a:t>7.  Create a Html file with Success Story as Summary and Details 	inserted within that Summary.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b="1" dirty="0"/>
              <a:t>8. Create a Html file with Description List of your </a:t>
            </a:r>
            <a:r>
              <a:rPr lang="en-US" b="1" dirty="0" err="1"/>
              <a:t>atleast</a:t>
            </a:r>
            <a:r>
              <a:rPr lang="en-US" b="1" dirty="0"/>
              <a:t> 5 	Friends  with their qualities.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6172200"/>
            <a:ext cx="16002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Download THUMBS UP Free PNG transparent image and clip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04025" y="1647825"/>
            <a:ext cx="23399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TextBox 2"/>
          <p:cNvSpPr txBox="1">
            <a:spLocks noChangeArrowheads="1"/>
          </p:cNvSpPr>
          <p:nvPr/>
        </p:nvSpPr>
        <p:spPr bwMode="auto">
          <a:xfrm>
            <a:off x="2479675" y="2913063"/>
            <a:ext cx="4184650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600" b="1"/>
              <a:t>Complete the </a:t>
            </a:r>
          </a:p>
          <a:p>
            <a:pPr algn="ctr" eaLnBrk="1" hangingPunct="1"/>
            <a:r>
              <a:rPr lang="en-US" altLang="en-US" sz="3600" b="1"/>
              <a:t>Week 2 Exercises </a:t>
            </a:r>
          </a:p>
          <a:p>
            <a:pPr algn="ctr" eaLnBrk="1" hangingPunct="1"/>
            <a:r>
              <a:rPr lang="en-US" altLang="en-US" sz="3600" b="1"/>
              <a:t>on Coursera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6172200"/>
            <a:ext cx="16002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body" sz="quarter" idx="13"/>
          </p:nvPr>
        </p:nvSpPr>
        <p:spPr>
          <a:xfrm>
            <a:off x="1142976" y="4357694"/>
            <a:ext cx="6629416" cy="1295400"/>
          </a:xfrm>
        </p:spPr>
        <p:txBody>
          <a:bodyPr/>
          <a:lstStyle>
            <a:extLst/>
          </a:lstStyle>
          <a:p>
            <a:pPr algn="ctr"/>
            <a:r>
              <a:rPr lang="en-US" sz="8800" b="1" dirty="0" smtClean="0">
                <a:latin typeface="Rockwell" pitchFamily="18" charset="0"/>
              </a:rPr>
              <a:t>Thank You</a:t>
            </a:r>
            <a:endParaRPr lang="en-US" sz="8800" b="1" dirty="0">
              <a:latin typeface="Rockwell" pitchFamily="18" charset="0"/>
            </a:endParaRPr>
          </a:p>
        </p:txBody>
      </p:sp>
      <p:pic>
        <p:nvPicPr>
          <p:cNvPr id="25" name="j0321055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t="2444" b="2444"/>
          <a:stretch>
            <a:fillRect/>
          </a:stretch>
        </p:blipFill>
        <p:spPr>
          <a:xfrm>
            <a:off x="228600" y="723900"/>
            <a:ext cx="2400300" cy="320040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balanced" dir="t"/>
          </a:scene3d>
          <a:sp3d prstMaterial="plastic">
            <a:bevelT w="0" h="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5" name="j0321101.jpg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/>
          <a:srcRect t="2444" b="2444"/>
          <a:stretch>
            <a:fillRect/>
          </a:stretch>
        </p:blipFill>
        <p:spPr>
          <a:xfrm>
            <a:off x="3162300" y="723900"/>
            <a:ext cx="2400300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4" name="j0341706.jpg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/>
          <a:srcRect t="2444" b="2444"/>
          <a:stretch>
            <a:fillRect/>
          </a:stretch>
        </p:blipFill>
        <p:spPr>
          <a:xfrm>
            <a:off x="6096000" y="723900"/>
            <a:ext cx="2400300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/>
          <p:cNvSpPr txBox="1">
            <a:spLocks noChangeArrowheads="1"/>
          </p:cNvSpPr>
          <p:nvPr/>
        </p:nvSpPr>
        <p:spPr bwMode="auto">
          <a:xfrm>
            <a:off x="2168525" y="681038"/>
            <a:ext cx="45005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4000"/>
              <a:t>&lt;title&gt;</a:t>
            </a:r>
          </a:p>
        </p:txBody>
      </p:sp>
      <p:sp>
        <p:nvSpPr>
          <p:cNvPr id="4099" name="AutoShape 6"/>
          <p:cNvSpPr>
            <a:spLocks noChangeAspect="1" noChangeArrowheads="1"/>
          </p:cNvSpPr>
          <p:nvPr/>
        </p:nvSpPr>
        <p:spPr bwMode="auto">
          <a:xfrm>
            <a:off x="2643188" y="3435350"/>
            <a:ext cx="1714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1435" tIns="25718" rIns="51435" bIns="25718"/>
          <a:lstStyle/>
          <a:p>
            <a:pPr eaLnBrk="1" hangingPunct="1"/>
            <a:endParaRPr lang="en-IN" altLang="en-US"/>
          </a:p>
        </p:txBody>
      </p:sp>
      <p:sp>
        <p:nvSpPr>
          <p:cNvPr id="4100" name="AutoShape 10"/>
          <p:cNvSpPr>
            <a:spLocks noChangeAspect="1" noChangeArrowheads="1"/>
          </p:cNvSpPr>
          <p:nvPr/>
        </p:nvSpPr>
        <p:spPr bwMode="auto">
          <a:xfrm>
            <a:off x="2536825" y="3471863"/>
            <a:ext cx="1714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1435" tIns="25718" rIns="51435" bIns="25718"/>
          <a:lstStyle/>
          <a:p>
            <a:pPr eaLnBrk="1" hangingPunct="1"/>
            <a:endParaRPr lang="en-IN" altLang="en-US"/>
          </a:p>
        </p:txBody>
      </p:sp>
      <p:sp>
        <p:nvSpPr>
          <p:cNvPr id="4101" name="Rectangle 1"/>
          <p:cNvSpPr>
            <a:spLocks noChangeArrowheads="1"/>
          </p:cNvSpPr>
          <p:nvPr/>
        </p:nvSpPr>
        <p:spPr bwMode="auto">
          <a:xfrm>
            <a:off x="2000250" y="1335088"/>
            <a:ext cx="168275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51435" tIns="25718" rIns="51435" bIns="25718" anchor="ctr">
            <a:spAutoFit/>
          </a:bodyPr>
          <a:lstStyle/>
          <a:p>
            <a:r>
              <a:rPr lang="en-US" altLang="en-US"/>
              <a:t> </a:t>
            </a:r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171700" y="1506538"/>
            <a:ext cx="168275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51435" tIns="25718" rIns="51435" bIns="25718" anchor="ctr">
            <a:spAutoFit/>
          </a:bodyPr>
          <a:lstStyle/>
          <a:p>
            <a:r>
              <a:rPr lang="en-US" altLang="en-US"/>
              <a:t> </a:t>
            </a:r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2257425" y="1592263"/>
            <a:ext cx="168275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51435" tIns="25718" rIns="51435" bIns="25718" anchor="ctr">
            <a:spAutoFit/>
          </a:bodyPr>
          <a:lstStyle/>
          <a:p>
            <a:r>
              <a:rPr lang="en-US" altLang="en-US"/>
              <a:t> </a:t>
            </a:r>
          </a:p>
        </p:txBody>
      </p:sp>
      <p:pic>
        <p:nvPicPr>
          <p:cNvPr id="4104" name="Picture 2" descr="What are the differences between HTML5 and (pre-5) HTML? - Quor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4582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6400800"/>
            <a:ext cx="105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/>
          <p:cNvSpPr txBox="1">
            <a:spLocks noChangeArrowheads="1"/>
          </p:cNvSpPr>
          <p:nvPr/>
        </p:nvSpPr>
        <p:spPr bwMode="auto">
          <a:xfrm>
            <a:off x="2195513" y="712788"/>
            <a:ext cx="45005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4000"/>
              <a:t>&lt;body&gt;</a:t>
            </a:r>
          </a:p>
        </p:txBody>
      </p:sp>
      <p:sp>
        <p:nvSpPr>
          <p:cNvPr id="5123" name="AutoShape 6"/>
          <p:cNvSpPr>
            <a:spLocks noChangeAspect="1" noChangeArrowheads="1"/>
          </p:cNvSpPr>
          <p:nvPr/>
        </p:nvSpPr>
        <p:spPr bwMode="auto">
          <a:xfrm>
            <a:off x="2643188" y="3435350"/>
            <a:ext cx="1714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1435" tIns="25718" rIns="51435" bIns="25718"/>
          <a:lstStyle/>
          <a:p>
            <a:pPr eaLnBrk="1" hangingPunct="1"/>
            <a:endParaRPr lang="en-IN" altLang="en-US"/>
          </a:p>
        </p:txBody>
      </p:sp>
      <p:sp>
        <p:nvSpPr>
          <p:cNvPr id="5124" name="Rectangle 9"/>
          <p:cNvSpPr>
            <a:spLocks noChangeArrowheads="1"/>
          </p:cNvSpPr>
          <p:nvPr/>
        </p:nvSpPr>
        <p:spPr bwMode="auto">
          <a:xfrm>
            <a:off x="1042988" y="2392363"/>
            <a:ext cx="7058025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1435" tIns="25718" rIns="51435" bIns="25718" anchor="ctr">
            <a:spAutoFit/>
          </a:bodyPr>
          <a:lstStyle/>
          <a:p>
            <a:pPr marL="160338" indent="-160338" algn="just">
              <a:buFont typeface="Wingdings" pitchFamily="2" charset="2"/>
              <a:buChar char="Ø"/>
            </a:pPr>
            <a:r>
              <a:rPr lang="en-US" altLang="en-US" sz="2000" b="1"/>
              <a:t>The body contains the actual content of the page. Everything that is contained in the body is visible to the user. It has attributes like bgcolor, background image.</a:t>
            </a:r>
            <a:br>
              <a:rPr lang="en-US" altLang="en-US" sz="2000" b="1"/>
            </a:br>
            <a:r>
              <a:rPr lang="en-US" altLang="en-US" sz="2000" b="1"/>
              <a:t>         </a:t>
            </a:r>
          </a:p>
        </p:txBody>
      </p:sp>
      <p:sp>
        <p:nvSpPr>
          <p:cNvPr id="5125" name="AutoShape 10"/>
          <p:cNvSpPr>
            <a:spLocks noChangeAspect="1" noChangeArrowheads="1"/>
          </p:cNvSpPr>
          <p:nvPr/>
        </p:nvSpPr>
        <p:spPr bwMode="auto">
          <a:xfrm>
            <a:off x="2536825" y="3471863"/>
            <a:ext cx="1714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1435" tIns="25718" rIns="51435" bIns="25718"/>
          <a:lstStyle/>
          <a:p>
            <a:pPr eaLnBrk="1" hangingPunct="1"/>
            <a:endParaRPr lang="en-IN" altLang="en-US"/>
          </a:p>
        </p:txBody>
      </p:sp>
      <p:sp>
        <p:nvSpPr>
          <p:cNvPr id="5126" name="Rectangle 1"/>
          <p:cNvSpPr>
            <a:spLocks noChangeArrowheads="1"/>
          </p:cNvSpPr>
          <p:nvPr/>
        </p:nvSpPr>
        <p:spPr bwMode="auto">
          <a:xfrm>
            <a:off x="2000250" y="1335088"/>
            <a:ext cx="168275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51435" tIns="25718" rIns="51435" bIns="25718" anchor="ctr">
            <a:spAutoFit/>
          </a:bodyPr>
          <a:lstStyle/>
          <a:p>
            <a:r>
              <a:rPr lang="en-US" altLang="en-US"/>
              <a:t> </a:t>
            </a:r>
          </a:p>
        </p:txBody>
      </p:sp>
      <p:sp>
        <p:nvSpPr>
          <p:cNvPr id="5127" name="Rectangle 3"/>
          <p:cNvSpPr>
            <a:spLocks noChangeArrowheads="1"/>
          </p:cNvSpPr>
          <p:nvPr/>
        </p:nvSpPr>
        <p:spPr bwMode="auto">
          <a:xfrm>
            <a:off x="2171700" y="1506538"/>
            <a:ext cx="168275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51435" tIns="25718" rIns="51435" bIns="25718" anchor="ctr">
            <a:spAutoFit/>
          </a:bodyPr>
          <a:lstStyle/>
          <a:p>
            <a:r>
              <a:rPr lang="en-US" altLang="en-US"/>
              <a:t> </a:t>
            </a:r>
          </a:p>
        </p:txBody>
      </p:sp>
      <p:sp>
        <p:nvSpPr>
          <p:cNvPr id="5128" name="Rectangle 4"/>
          <p:cNvSpPr>
            <a:spLocks noChangeArrowheads="1"/>
          </p:cNvSpPr>
          <p:nvPr/>
        </p:nvSpPr>
        <p:spPr bwMode="auto">
          <a:xfrm>
            <a:off x="2257425" y="1592263"/>
            <a:ext cx="168275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51435" tIns="25718" rIns="51435" bIns="25718" anchor="ctr">
            <a:spAutoFit/>
          </a:bodyPr>
          <a:lstStyle/>
          <a:p>
            <a:r>
              <a:rPr lang="en-US" altLang="en-US"/>
              <a:t> </a:t>
            </a:r>
          </a:p>
        </p:txBody>
      </p:sp>
      <p:sp>
        <p:nvSpPr>
          <p:cNvPr id="5129" name="TextBox 4"/>
          <p:cNvSpPr txBox="1">
            <a:spLocks noChangeArrowheads="1"/>
          </p:cNvSpPr>
          <p:nvPr/>
        </p:nvSpPr>
        <p:spPr bwMode="auto">
          <a:xfrm>
            <a:off x="2536825" y="3878263"/>
            <a:ext cx="505618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 b="1"/>
              <a:t>Syntax:</a:t>
            </a:r>
          </a:p>
          <a:p>
            <a:pPr eaLnBrk="1" hangingPunct="1"/>
            <a:endParaRPr lang="en-US" altLang="en-US" sz="2000" b="1"/>
          </a:p>
          <a:p>
            <a:pPr eaLnBrk="1" hangingPunct="1"/>
            <a:r>
              <a:rPr lang="en-US" altLang="en-US" sz="2000" b="1"/>
              <a:t>&lt;body&gt; your content goes here &lt;/body&gt;</a:t>
            </a:r>
            <a:endParaRPr lang="en-IN" altLang="en-US" sz="2000" b="1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04800" y="304800"/>
          <a:ext cx="7775574" cy="61501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91858"/>
                <a:gridCol w="2591858"/>
                <a:gridCol w="2591858"/>
              </a:tblGrid>
              <a:tr h="75340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Comparison</a:t>
                      </a:r>
                      <a:r>
                        <a:rPr lang="en-US" sz="2800" b="1" baseline="0" dirty="0"/>
                        <a:t> Table Between HTML 4 and HTML 5</a:t>
                      </a:r>
                      <a:endParaRPr lang="en-US" sz="2800" b="1" dirty="0"/>
                    </a:p>
                    <a:p>
                      <a:endParaRPr lang="en-US" sz="1900" dirty="0"/>
                    </a:p>
                  </a:txBody>
                  <a:tcPr marL="91435" marR="91435" marT="45721" marB="4572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95554"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  <a:p>
                      <a:pPr algn="ctr"/>
                      <a:r>
                        <a:rPr lang="en-US" sz="1900" b="1" dirty="0"/>
                        <a:t>Parameters of Comparison</a:t>
                      </a: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  <a:p>
                      <a:pPr algn="ctr"/>
                      <a:r>
                        <a:rPr lang="en-US" sz="1900" b="1" dirty="0"/>
                        <a:t>HTML 4</a:t>
                      </a: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  <a:p>
                      <a:pPr algn="ctr"/>
                      <a:r>
                        <a:rPr lang="en-US" sz="1900" b="1" dirty="0"/>
                        <a:t>HTML 5</a:t>
                      </a:r>
                    </a:p>
                  </a:txBody>
                  <a:tcPr marL="91435" marR="91435" marT="45721" marB="45721"/>
                </a:tc>
              </a:tr>
              <a:tr h="995061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  <a:p>
                      <a:pPr algn="l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Version</a:t>
                      </a: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HTML 4 is the 4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baseline="0" dirty="0"/>
                        <a:t> version of HTML and is also the extended version of HTML 3.2</a:t>
                      </a:r>
                      <a:endParaRPr lang="en-US" sz="1600" dirty="0"/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HTML 5 is the 5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baseline="0" dirty="0"/>
                        <a:t> version of HTML and is also the extension of HTML 4</a:t>
                      </a:r>
                      <a:endParaRPr lang="en-US" sz="1600" dirty="0"/>
                    </a:p>
                  </a:txBody>
                  <a:tcPr marL="91435" marR="91435" marT="45721" marB="45721"/>
                </a:tc>
              </a:tr>
              <a:tr h="712888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  <a:p>
                      <a:pPr algn="l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Features</a:t>
                      </a: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It is an older version and so</a:t>
                      </a:r>
                      <a:r>
                        <a:rPr lang="en-US" sz="1600" baseline="0" dirty="0"/>
                        <a:t> it has fewer features</a:t>
                      </a:r>
                      <a:endParaRPr lang="en-US" sz="1600" dirty="0"/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It</a:t>
                      </a:r>
                      <a:r>
                        <a:rPr lang="en-US" sz="1600" baseline="0" dirty="0"/>
                        <a:t> is a new version and has advanced features</a:t>
                      </a:r>
                      <a:endParaRPr lang="en-US" sz="1600" dirty="0"/>
                    </a:p>
                  </a:txBody>
                  <a:tcPr marL="91435" marR="91435" marT="45721" marB="45721"/>
                </a:tc>
              </a:tr>
              <a:tr h="995061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  <a:p>
                      <a:pPr algn="l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Error handling</a:t>
                      </a: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It provides decent error</a:t>
                      </a:r>
                      <a:r>
                        <a:rPr lang="en-US" sz="1600" baseline="0" dirty="0"/>
                        <a:t> handling and moderate consistency in malformed documents</a:t>
                      </a:r>
                      <a:endParaRPr lang="en-US" sz="1600" dirty="0"/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It provides better error handling and has high consistency</a:t>
                      </a:r>
                      <a:r>
                        <a:rPr lang="en-US" sz="1600" baseline="0" dirty="0"/>
                        <a:t> in malformed documents</a:t>
                      </a:r>
                      <a:endParaRPr lang="en-US" sz="1600" dirty="0"/>
                    </a:p>
                  </a:txBody>
                  <a:tcPr marL="91435" marR="91435" marT="45721" marB="45721"/>
                </a:tc>
              </a:tr>
              <a:tr h="767618"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  <a:p>
                      <a:pPr algn="l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Third-party elements</a:t>
                      </a: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HTML 4 is supported by many third-party</a:t>
                      </a:r>
                      <a:r>
                        <a:rPr lang="en-US" sz="1600" baseline="0" dirty="0"/>
                        <a:t> elements like Silverlight and flash</a:t>
                      </a:r>
                      <a:endParaRPr lang="en-US" sz="1600" dirty="0"/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HTML 5 is supported by multimedia</a:t>
                      </a:r>
                    </a:p>
                  </a:txBody>
                  <a:tcPr marL="91435" marR="91435" marT="45721" marB="45721"/>
                </a:tc>
              </a:tr>
              <a:tr h="712888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  <a:p>
                      <a:pPr algn="l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Tags Provision</a:t>
                      </a: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There is no provision for new tags in HTML</a:t>
                      </a:r>
                      <a:r>
                        <a:rPr lang="en-US" sz="1600" baseline="0" dirty="0"/>
                        <a:t> 4</a:t>
                      </a:r>
                      <a:endParaRPr lang="en-US" sz="1600" dirty="0"/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It allows new tags like</a:t>
                      </a:r>
                      <a:r>
                        <a:rPr lang="en-US" sz="1600" baseline="0" dirty="0"/>
                        <a:t> video, canvas, audio and others</a:t>
                      </a:r>
                      <a:endParaRPr lang="en-US" sz="1600" dirty="0"/>
                    </a:p>
                  </a:txBody>
                  <a:tcPr marL="91435" marR="91435" marT="45721" marB="45721"/>
                </a:tc>
              </a:tr>
            </a:tbl>
          </a:graphicData>
        </a:graphic>
      </p:graphicFrame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6400800"/>
            <a:ext cx="105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"/>
          <p:cNvSpPr txBox="1">
            <a:spLocks noChangeArrowheads="1"/>
          </p:cNvSpPr>
          <p:nvPr/>
        </p:nvSpPr>
        <p:spPr bwMode="auto">
          <a:xfrm>
            <a:off x="827088" y="649288"/>
            <a:ext cx="69453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 b="1"/>
              <a:t>Some of the tags and attributes used in the earlier versions of HTML can also be used in HTML5. 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6172200"/>
            <a:ext cx="16002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371600"/>
          <a:ext cx="8280400" cy="37810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4151"/>
                <a:gridCol w="3506115"/>
                <a:gridCol w="2760134"/>
              </a:tblGrid>
              <a:tr h="61821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TAGS</a:t>
                      </a:r>
                    </a:p>
                  </a:txBody>
                  <a:tcPr marL="68576" marR="68576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ATTRIBUTES</a:t>
                      </a:r>
                    </a:p>
                  </a:txBody>
                  <a:tcPr marL="68576" marR="68576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EXAMPLES</a:t>
                      </a:r>
                    </a:p>
                  </a:txBody>
                  <a:tcPr marL="68576" marR="68576" marT="34290" marB="34290"/>
                </a:tc>
              </a:tr>
              <a:tr h="1210585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&lt;BODY&gt;</a:t>
                      </a:r>
                    </a:p>
                  </a:txBody>
                  <a:tcPr marL="68576" marR="68576" marT="34290" marB="34290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600" b="1" dirty="0"/>
                        <a:t>bgcolor=“any colour” Sets</a:t>
                      </a:r>
                      <a:r>
                        <a:rPr lang="en-US" sz="1600" b="1" baseline="0" dirty="0"/>
                        <a:t> the background colour of the webpage.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600" b="1" baseline="0" dirty="0"/>
                        <a:t>background=“any picture file”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600" b="1" baseline="0" dirty="0"/>
                        <a:t>text=“any color” for the text used</a:t>
                      </a:r>
                      <a:endParaRPr lang="en-US" sz="1600" b="1" dirty="0"/>
                    </a:p>
                  </a:txBody>
                  <a:tcPr marL="68576" marR="68576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&lt;body bgcolor=red text=blue&gt;</a:t>
                      </a:r>
                    </a:p>
                  </a:txBody>
                  <a:tcPr marL="68576" marR="68576" marT="34290" marB="34290"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&lt;title&gt;</a:t>
                      </a:r>
                    </a:p>
                  </a:txBody>
                  <a:tcPr marL="68576" marR="68576" marT="34290" marB="34290"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8576" marR="68576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&lt;title&gt;</a:t>
                      </a:r>
                      <a:r>
                        <a:rPr lang="en-US" sz="1600" b="1" baseline="0" dirty="0"/>
                        <a:t> My first webpage&lt;/title&gt;</a:t>
                      </a:r>
                    </a:p>
                    <a:p>
                      <a:endParaRPr lang="en-US" sz="1600" b="1" dirty="0"/>
                    </a:p>
                  </a:txBody>
                  <a:tcPr marL="68576" marR="68576" marT="34290" marB="34290"/>
                </a:tc>
              </a:tr>
              <a:tr h="1152129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HEADING TAGS</a:t>
                      </a:r>
                    </a:p>
                  </a:txBody>
                  <a:tcPr marL="68576" marR="68576" marT="34290" marB="34290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600" b="1" dirty="0"/>
                        <a:t>From</a:t>
                      </a:r>
                      <a:r>
                        <a:rPr lang="en-US" sz="1600" b="1" baseline="0" dirty="0"/>
                        <a:t> &lt;h1&gt; level to &lt;h6&gt; with &lt;h1&gt; as highest and &lt;h6&gt; as lowest level.</a:t>
                      </a:r>
                      <a:endParaRPr lang="en-US" sz="1600" b="1" dirty="0"/>
                    </a:p>
                  </a:txBody>
                  <a:tcPr marL="68576" marR="68576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&lt;h2&gt; this is heading</a:t>
                      </a:r>
                      <a:r>
                        <a:rPr lang="en-US" sz="1600" b="1" baseline="0" dirty="0"/>
                        <a:t> level2&lt;/h2&gt;</a:t>
                      </a:r>
                    </a:p>
                    <a:p>
                      <a:r>
                        <a:rPr lang="en-US" sz="1600" b="1" baseline="0" dirty="0"/>
                        <a:t>&lt;h3&gt; This is heading level3&lt;/h3&gt;</a:t>
                      </a:r>
                      <a:endParaRPr lang="en-US" sz="1600" b="1" dirty="0"/>
                    </a:p>
                  </a:txBody>
                  <a:tcPr marL="68576" marR="68576" marT="34290" marB="3429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0825" y="188913"/>
          <a:ext cx="8207375" cy="58308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6389"/>
                <a:gridCol w="3475194"/>
                <a:gridCol w="2735792"/>
              </a:tblGrid>
              <a:tr h="3823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TAGS</a:t>
                      </a:r>
                    </a:p>
                  </a:txBody>
                  <a:tcPr marL="91449" marR="9144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ATTRIBUTES</a:t>
                      </a:r>
                    </a:p>
                  </a:txBody>
                  <a:tcPr marL="91449" marR="9144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EXAMPLES</a:t>
                      </a:r>
                    </a:p>
                  </a:txBody>
                  <a:tcPr marL="91449" marR="91449" marT="45718" marB="45718"/>
                </a:tc>
              </a:tr>
              <a:tr h="1529412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&lt;font&gt;</a:t>
                      </a:r>
                    </a:p>
                  </a:txBody>
                  <a:tcPr marL="91449" marR="91449" marT="45718" marB="45718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/>
                        <a:t>face=name of the font</a:t>
                      </a:r>
                      <a:endParaRPr lang="en-US" sz="1800" baseline="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800" baseline="0" dirty="0"/>
                        <a:t>size=size of the font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800" baseline="0" dirty="0"/>
                        <a:t>color=colour of the font</a:t>
                      </a:r>
                      <a:endParaRPr lang="en-US" sz="1800" dirty="0"/>
                    </a:p>
                  </a:txBody>
                  <a:tcPr marL="91449" marR="91449" marT="45718" marB="4571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&lt;font face=“Algerian”</a:t>
                      </a:r>
                    </a:p>
                    <a:p>
                      <a:r>
                        <a:rPr lang="en-US" sz="1800" dirty="0"/>
                        <a:t>size=4</a:t>
                      </a:r>
                      <a:r>
                        <a:rPr lang="en-US" sz="1800" baseline="0" dirty="0"/>
                        <a:t> color=green</a:t>
                      </a:r>
                      <a:r>
                        <a:rPr lang="en-US" sz="1800" dirty="0"/>
                        <a:t>&gt;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HTML5</a:t>
                      </a:r>
                      <a:r>
                        <a:rPr lang="en-US" sz="1800" baseline="0" dirty="0"/>
                        <a:t> is a markup language&lt;/font&gt;</a:t>
                      </a:r>
                      <a:endParaRPr lang="en-US" sz="1800" dirty="0"/>
                    </a:p>
                  </a:txBody>
                  <a:tcPr marL="91449" marR="91449" marT="45718" marB="45718"/>
                </a:tc>
              </a:tr>
              <a:tr h="1816178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&lt;OL&gt;</a:t>
                      </a:r>
                    </a:p>
                  </a:txBody>
                  <a:tcPr marL="91449" marR="91449" marT="45718" marB="4571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Defines an ordered list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/>
                        <a:t>type=1/A/a/I/I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/>
                        <a:t>start=any number to start the list  </a:t>
                      </a:r>
                    </a:p>
                  </a:txBody>
                  <a:tcPr marL="91449" marR="91449" marT="45718" marB="4571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Creates</a:t>
                      </a:r>
                      <a:r>
                        <a:rPr lang="en-US" sz="1800" baseline="0" dirty="0"/>
                        <a:t> the list o subjects</a:t>
                      </a:r>
                    </a:p>
                    <a:p>
                      <a:r>
                        <a:rPr lang="en-US" sz="1800" baseline="0" dirty="0"/>
                        <a:t>&lt;ol&gt;</a:t>
                      </a:r>
                    </a:p>
                    <a:p>
                      <a:r>
                        <a:rPr lang="en-US" sz="1800" baseline="0" dirty="0"/>
                        <a:t>   &lt;li&gt;English</a:t>
                      </a:r>
                    </a:p>
                    <a:p>
                      <a:r>
                        <a:rPr lang="en-US" sz="1800" baseline="0" dirty="0"/>
                        <a:t>   &lt;li&gt; </a:t>
                      </a:r>
                      <a:r>
                        <a:rPr lang="en-US" sz="1800" baseline="0" dirty="0" err="1"/>
                        <a:t>Maths</a:t>
                      </a:r>
                      <a:endParaRPr lang="en-US" sz="1800" baseline="0" dirty="0"/>
                    </a:p>
                    <a:p>
                      <a:r>
                        <a:rPr lang="en-US" sz="1800" baseline="0" dirty="0"/>
                        <a:t>   &lt;li&gt;Science</a:t>
                      </a:r>
                    </a:p>
                    <a:p>
                      <a:r>
                        <a:rPr lang="en-US" sz="1800" baseline="0" dirty="0"/>
                        <a:t>&lt;/ol&gt; </a:t>
                      </a:r>
                      <a:endParaRPr lang="en-US" sz="1800" dirty="0"/>
                    </a:p>
                  </a:txBody>
                  <a:tcPr marL="91449" marR="91449" marT="45718" marB="45718"/>
                </a:tc>
              </a:tr>
              <a:tr h="2102943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&lt;UL&gt;</a:t>
                      </a:r>
                    </a:p>
                  </a:txBody>
                  <a:tcPr marL="91449" marR="91449" marT="45718" marB="45718"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dirty="0"/>
                        <a:t>Defines</a:t>
                      </a:r>
                      <a:r>
                        <a:rPr lang="en-US" sz="1800" baseline="0" dirty="0"/>
                        <a:t> unordered list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800" baseline="0" dirty="0"/>
                        <a:t>type=square/disc/circle </a:t>
                      </a:r>
                      <a:endParaRPr lang="en-US" sz="1800" dirty="0"/>
                    </a:p>
                  </a:txBody>
                  <a:tcPr marL="91449" marR="91449" marT="45718" marB="4571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Shopping</a:t>
                      </a:r>
                      <a:r>
                        <a:rPr lang="en-US" sz="1800" baseline="0" dirty="0"/>
                        <a:t> list of stationary items</a:t>
                      </a:r>
                    </a:p>
                    <a:p>
                      <a:r>
                        <a:rPr lang="en-US" sz="1800" baseline="0" dirty="0"/>
                        <a:t>&lt;ul&gt;</a:t>
                      </a:r>
                    </a:p>
                    <a:p>
                      <a:r>
                        <a:rPr lang="en-US" sz="1800" baseline="0" dirty="0"/>
                        <a:t>   &lt;li&gt; pens</a:t>
                      </a:r>
                    </a:p>
                    <a:p>
                      <a:r>
                        <a:rPr lang="en-US" sz="1800" baseline="0" dirty="0"/>
                        <a:t>   &lt;li&gt; pencil</a:t>
                      </a:r>
                    </a:p>
                    <a:p>
                      <a:r>
                        <a:rPr lang="en-US" sz="1800" baseline="0" dirty="0"/>
                        <a:t>   &lt;li&gt; eraser</a:t>
                      </a:r>
                    </a:p>
                    <a:p>
                      <a:r>
                        <a:rPr lang="en-US" sz="1800" baseline="0" dirty="0"/>
                        <a:t>&lt;/ul&gt;</a:t>
                      </a:r>
                      <a:endParaRPr lang="en-US" sz="1800" dirty="0"/>
                    </a:p>
                  </a:txBody>
                  <a:tcPr marL="91449" marR="91449" marT="45718" marB="45718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6172200"/>
            <a:ext cx="16002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81000" y="914400"/>
            <a:ext cx="8077200" cy="500856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txBody>
          <a:bodyPr wrap="square" lIns="0" tIns="376119" rIns="0" bIns="-49197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s-ES" altLang="en-US" sz="1600" dirty="0">
              <a:latin typeface="+mn-lt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s-ES" altLang="en-US" sz="2400" dirty="0" err="1">
                <a:latin typeface="+mn-lt"/>
              </a:rPr>
              <a:t>The</a:t>
            </a:r>
            <a:r>
              <a:rPr lang="es-ES" altLang="en-US" sz="2400" dirty="0">
                <a:latin typeface="+mn-lt"/>
              </a:rPr>
              <a:t> Semantics tags </a:t>
            </a:r>
            <a:r>
              <a:rPr lang="es-ES" altLang="en-US" sz="2400" dirty="0" err="1">
                <a:latin typeface="+mn-lt"/>
              </a:rPr>
              <a:t>were</a:t>
            </a:r>
            <a:r>
              <a:rPr lang="es-ES" altLang="en-US" sz="2400" dirty="0">
                <a:latin typeface="+mn-lt"/>
              </a:rPr>
              <a:t> </a:t>
            </a:r>
            <a:r>
              <a:rPr lang="es-ES" altLang="en-US" sz="2400" dirty="0" err="1">
                <a:latin typeface="+mn-lt"/>
              </a:rPr>
              <a:t>introduced</a:t>
            </a:r>
            <a:r>
              <a:rPr lang="es-ES" altLang="en-US" sz="2400" dirty="0">
                <a:latin typeface="+mn-lt"/>
              </a:rPr>
              <a:t> in </a:t>
            </a:r>
            <a:r>
              <a:rPr lang="es-ES" altLang="en-US" sz="2400" b="1" dirty="0">
                <a:latin typeface="+mn-lt"/>
              </a:rPr>
              <a:t>HTML5</a:t>
            </a:r>
            <a:r>
              <a:rPr lang="es-ES" altLang="en-US" sz="2400" dirty="0">
                <a:latin typeface="+mn-lt"/>
              </a:rPr>
              <a:t>, </a:t>
            </a:r>
            <a:r>
              <a:rPr lang="es-ES" altLang="en-US" sz="2400" dirty="0" err="1">
                <a:latin typeface="+mn-lt"/>
              </a:rPr>
              <a:t>which</a:t>
            </a:r>
            <a:r>
              <a:rPr lang="es-ES" altLang="en-US" sz="2400" dirty="0">
                <a:latin typeface="+mn-lt"/>
              </a:rPr>
              <a:t> </a:t>
            </a:r>
            <a:r>
              <a:rPr lang="es-ES" altLang="en-US" sz="2400" dirty="0" err="1">
                <a:latin typeface="+mn-lt"/>
              </a:rPr>
              <a:t>add</a:t>
            </a:r>
            <a:r>
              <a:rPr lang="es-ES" altLang="en-US" sz="2400" dirty="0">
                <a:latin typeface="+mn-lt"/>
              </a:rPr>
              <a:t> </a:t>
            </a:r>
            <a:r>
              <a:rPr lang="es-ES" altLang="en-US" sz="2400" dirty="0" err="1">
                <a:latin typeface="+mn-lt"/>
              </a:rPr>
              <a:t>meaning</a:t>
            </a:r>
            <a:r>
              <a:rPr lang="es-ES" altLang="en-US" sz="2400" dirty="0">
                <a:latin typeface="+mn-lt"/>
              </a:rPr>
              <a:t> to Browser, </a:t>
            </a:r>
            <a:r>
              <a:rPr lang="es-ES" altLang="en-US" sz="2400" dirty="0" err="1">
                <a:latin typeface="+mn-lt"/>
              </a:rPr>
              <a:t>Webpage</a:t>
            </a:r>
            <a:r>
              <a:rPr lang="es-ES" altLang="en-US" sz="2400" dirty="0">
                <a:latin typeface="+mn-lt"/>
              </a:rPr>
              <a:t>, and </a:t>
            </a:r>
            <a:r>
              <a:rPr lang="es-ES" altLang="en-US" sz="2400" dirty="0" err="1">
                <a:latin typeface="+mn-lt"/>
              </a:rPr>
              <a:t>Code</a:t>
            </a:r>
            <a:r>
              <a:rPr lang="es-ES" altLang="en-US" sz="2400" dirty="0">
                <a:latin typeface="+mn-lt"/>
              </a:rPr>
              <a:t>.</a:t>
            </a:r>
          </a:p>
          <a:p>
            <a:pPr>
              <a:buFont typeface="Wingdings" pitchFamily="2" charset="2"/>
              <a:buChar char="Ø"/>
              <a:defRPr/>
            </a:pPr>
            <a:endParaRPr lang="es-ES" altLang="en-US" sz="2400" b="1" dirty="0">
              <a:latin typeface="+mn-lt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s-ES" altLang="en-US" sz="2400" b="1" dirty="0" err="1">
                <a:latin typeface="+mn-lt"/>
              </a:rPr>
              <a:t>Before</a:t>
            </a:r>
            <a:r>
              <a:rPr lang="es-ES" altLang="en-US" sz="2400" b="1" dirty="0">
                <a:latin typeface="+mn-lt"/>
              </a:rPr>
              <a:t> Semantics tags:-</a:t>
            </a:r>
          </a:p>
          <a:p>
            <a:pPr>
              <a:buFont typeface="Wingdings" pitchFamily="2" charset="2"/>
              <a:buChar char="Ø"/>
              <a:defRPr/>
            </a:pPr>
            <a:endParaRPr lang="es-ES" altLang="en-US" sz="2400" b="1" dirty="0">
              <a:latin typeface="+mn-lt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s-ES" altLang="en-US" sz="2400" dirty="0" err="1">
                <a:latin typeface="+mn-lt"/>
              </a:rPr>
              <a:t>Before</a:t>
            </a:r>
            <a:r>
              <a:rPr lang="es-ES" altLang="en-US" sz="2400" dirty="0">
                <a:latin typeface="+mn-lt"/>
              </a:rPr>
              <a:t> </a:t>
            </a:r>
            <a:r>
              <a:rPr lang="es-ES" altLang="en-US" sz="2400" b="1" dirty="0">
                <a:latin typeface="+mn-lt"/>
              </a:rPr>
              <a:t>HTML5 </a:t>
            </a:r>
            <a:r>
              <a:rPr lang="es-ES" altLang="en-US" sz="2400" dirty="0" err="1">
                <a:latin typeface="+mn-lt"/>
              </a:rPr>
              <a:t>we</a:t>
            </a:r>
            <a:r>
              <a:rPr lang="es-ES" altLang="en-US" sz="2400" dirty="0">
                <a:latin typeface="+mn-lt"/>
              </a:rPr>
              <a:t> </a:t>
            </a:r>
            <a:r>
              <a:rPr lang="es-ES" altLang="en-US" sz="2400" dirty="0" err="1">
                <a:latin typeface="+mn-lt"/>
              </a:rPr>
              <a:t>put</a:t>
            </a:r>
            <a:r>
              <a:rPr lang="es-ES" altLang="en-US" sz="2400" dirty="0">
                <a:latin typeface="+mn-lt"/>
              </a:rPr>
              <a:t> </a:t>
            </a:r>
            <a:r>
              <a:rPr lang="es-ES" altLang="en-US" sz="2400" dirty="0" err="1">
                <a:latin typeface="+mn-lt"/>
              </a:rPr>
              <a:t>every</a:t>
            </a:r>
            <a:r>
              <a:rPr lang="es-ES" altLang="en-US" sz="2400" dirty="0">
                <a:latin typeface="+mn-lt"/>
              </a:rPr>
              <a:t> </a:t>
            </a:r>
            <a:r>
              <a:rPr lang="es-ES" altLang="en-US" sz="2400" dirty="0" err="1">
                <a:latin typeface="+mn-lt"/>
              </a:rPr>
              <a:t>content</a:t>
            </a:r>
            <a:r>
              <a:rPr lang="es-ES" altLang="en-US" sz="2400" dirty="0">
                <a:latin typeface="+mn-lt"/>
              </a:rPr>
              <a:t> in </a:t>
            </a:r>
            <a:r>
              <a:rPr lang="es-ES" altLang="en-US" sz="2400" b="1" dirty="0">
                <a:latin typeface="+mn-lt"/>
              </a:rPr>
              <a:t>&lt;</a:t>
            </a:r>
            <a:r>
              <a:rPr lang="es-ES" altLang="en-US" sz="2400" b="1" dirty="0" err="1">
                <a:latin typeface="+mn-lt"/>
              </a:rPr>
              <a:t>div</a:t>
            </a:r>
            <a:r>
              <a:rPr lang="es-ES" altLang="en-US" sz="2400" b="1" dirty="0">
                <a:latin typeface="+mn-lt"/>
              </a:rPr>
              <a:t>&gt;</a:t>
            </a:r>
            <a:r>
              <a:rPr lang="es-ES" altLang="en-US" sz="2400" dirty="0">
                <a:latin typeface="+mn-lt"/>
              </a:rPr>
              <a:t>, </a:t>
            </a:r>
            <a:r>
              <a:rPr lang="es-ES" altLang="en-US" sz="2400" dirty="0" err="1">
                <a:latin typeface="+mn-lt"/>
              </a:rPr>
              <a:t>with</a:t>
            </a:r>
            <a:r>
              <a:rPr lang="es-ES" altLang="en-US" sz="2400" dirty="0">
                <a:latin typeface="+mn-lt"/>
              </a:rPr>
              <a:t> HTML5 </a:t>
            </a:r>
            <a:r>
              <a:rPr lang="es-ES" altLang="en-US" sz="2400" dirty="0" err="1">
                <a:latin typeface="+mn-lt"/>
              </a:rPr>
              <a:t>we</a:t>
            </a:r>
            <a:r>
              <a:rPr lang="es-ES" altLang="en-US" sz="2400" dirty="0">
                <a:latin typeface="+mn-lt"/>
              </a:rPr>
              <a:t> </a:t>
            </a:r>
            <a:r>
              <a:rPr lang="es-ES" altLang="en-US" sz="2400" dirty="0" err="1">
                <a:latin typeface="+mn-lt"/>
              </a:rPr>
              <a:t>got</a:t>
            </a:r>
            <a:r>
              <a:rPr lang="es-ES" altLang="en-US" sz="2400" dirty="0">
                <a:latin typeface="+mn-lt"/>
              </a:rPr>
              <a:t> </a:t>
            </a:r>
            <a:r>
              <a:rPr lang="es-ES" altLang="en-US" sz="2400" dirty="0" err="1">
                <a:latin typeface="+mn-lt"/>
              </a:rPr>
              <a:t>the</a:t>
            </a:r>
            <a:r>
              <a:rPr lang="es-ES" altLang="en-US" sz="2400" dirty="0">
                <a:latin typeface="+mn-lt"/>
              </a:rPr>
              <a:t> Semantics tags. </a:t>
            </a:r>
            <a:r>
              <a:rPr lang="es-ES" altLang="en-US" sz="2400" dirty="0" err="1">
                <a:latin typeface="+mn-lt"/>
              </a:rPr>
              <a:t>These</a:t>
            </a:r>
            <a:r>
              <a:rPr lang="es-ES" altLang="en-US" sz="2400" dirty="0">
                <a:latin typeface="+mn-lt"/>
              </a:rPr>
              <a:t> tags </a:t>
            </a:r>
            <a:r>
              <a:rPr lang="es-ES" altLang="en-US" sz="2400" dirty="0" err="1">
                <a:latin typeface="+mn-lt"/>
              </a:rPr>
              <a:t>represent</a:t>
            </a:r>
            <a:r>
              <a:rPr lang="es-ES" altLang="en-US" sz="2400" dirty="0">
                <a:latin typeface="+mn-lt"/>
              </a:rPr>
              <a:t> </a:t>
            </a:r>
            <a:r>
              <a:rPr lang="es-ES" altLang="en-US" sz="2400" dirty="0" err="1">
                <a:latin typeface="+mn-lt"/>
              </a:rPr>
              <a:t>what</a:t>
            </a:r>
            <a:r>
              <a:rPr lang="es-ES" altLang="en-US" sz="2400" dirty="0">
                <a:latin typeface="+mn-lt"/>
              </a:rPr>
              <a:t> tags </a:t>
            </a:r>
            <a:r>
              <a:rPr lang="es-ES" altLang="en-US" sz="2400" dirty="0" err="1">
                <a:latin typeface="+mn-lt"/>
              </a:rPr>
              <a:t>actually</a:t>
            </a:r>
            <a:r>
              <a:rPr lang="es-ES" altLang="en-US" sz="2400" dirty="0">
                <a:latin typeface="+mn-lt"/>
              </a:rPr>
              <a:t> are </a:t>
            </a:r>
            <a:r>
              <a:rPr lang="es-ES" altLang="en-US" sz="2400" dirty="0" err="1">
                <a:latin typeface="+mn-lt"/>
              </a:rPr>
              <a:t>doing</a:t>
            </a:r>
            <a:r>
              <a:rPr lang="es-ES" altLang="en-US" sz="2400" dirty="0">
                <a:latin typeface="+mn-lt"/>
              </a:rPr>
              <a:t> </a:t>
            </a:r>
            <a:r>
              <a:rPr lang="es-ES" altLang="en-US" sz="2400" dirty="0" err="1">
                <a:latin typeface="+mn-lt"/>
              </a:rPr>
              <a:t>i.e</a:t>
            </a:r>
            <a:r>
              <a:rPr lang="es-ES" altLang="en-US" sz="2400" dirty="0">
                <a:latin typeface="+mn-lt"/>
              </a:rPr>
              <a:t> </a:t>
            </a:r>
            <a:r>
              <a:rPr lang="es-ES" altLang="en-US" sz="2400" dirty="0" err="1">
                <a:latin typeface="+mn-lt"/>
              </a:rPr>
              <a:t>it</a:t>
            </a:r>
            <a:r>
              <a:rPr lang="es-ES" altLang="en-US" sz="2400" dirty="0">
                <a:latin typeface="+mn-lt"/>
              </a:rPr>
              <a:t> </a:t>
            </a:r>
            <a:r>
              <a:rPr lang="es-ES" altLang="en-US" sz="2400" dirty="0" err="1">
                <a:latin typeface="+mn-lt"/>
              </a:rPr>
              <a:t>is</a:t>
            </a:r>
            <a:r>
              <a:rPr lang="es-ES" altLang="en-US" sz="2400" dirty="0">
                <a:latin typeface="+mn-lt"/>
              </a:rPr>
              <a:t> </a:t>
            </a:r>
            <a:r>
              <a:rPr lang="es-ES" altLang="en-US" sz="2400" dirty="0" err="1">
                <a:latin typeface="+mn-lt"/>
              </a:rPr>
              <a:t>adding</a:t>
            </a:r>
            <a:r>
              <a:rPr lang="es-ES" altLang="en-US" sz="2400" dirty="0">
                <a:latin typeface="+mn-lt"/>
              </a:rPr>
              <a:t> </a:t>
            </a:r>
            <a:r>
              <a:rPr lang="es-ES" altLang="en-US" sz="2400" dirty="0" err="1">
                <a:latin typeface="+mn-lt"/>
              </a:rPr>
              <a:t>meaning</a:t>
            </a:r>
            <a:r>
              <a:rPr lang="es-ES" altLang="en-US" sz="2400" dirty="0">
                <a:latin typeface="+mn-lt"/>
              </a:rPr>
              <a:t> to </a:t>
            </a:r>
            <a:r>
              <a:rPr lang="es-ES" altLang="en-US" sz="2400" dirty="0" err="1">
                <a:latin typeface="+mn-lt"/>
              </a:rPr>
              <a:t>the</a:t>
            </a:r>
            <a:r>
              <a:rPr lang="es-ES" altLang="en-US" sz="2400" dirty="0">
                <a:latin typeface="+mn-lt"/>
              </a:rPr>
              <a:t> </a:t>
            </a:r>
            <a:r>
              <a:rPr lang="es-ES" altLang="en-US" sz="2400" dirty="0" err="1">
                <a:latin typeface="+mn-lt"/>
              </a:rPr>
              <a:t>code</a:t>
            </a:r>
            <a:r>
              <a:rPr lang="es-ES" altLang="en-US" sz="2400" dirty="0">
                <a:latin typeface="+mn-lt"/>
              </a:rPr>
              <a:t>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s-ES" altLang="en-US" sz="2400" dirty="0">
                <a:latin typeface="+mn-lt"/>
              </a:rPr>
              <a:t/>
            </a:r>
            <a:br>
              <a:rPr lang="es-ES" altLang="en-US" sz="2400" dirty="0">
                <a:latin typeface="+mn-lt"/>
              </a:rPr>
            </a:br>
            <a:r>
              <a:rPr lang="es-ES" altLang="en-US" sz="2400" b="1" dirty="0" err="1">
                <a:latin typeface="+mn-lt"/>
              </a:rPr>
              <a:t>Examples</a:t>
            </a:r>
            <a:r>
              <a:rPr lang="es-ES" altLang="en-US" sz="2400" b="1" dirty="0">
                <a:latin typeface="+mn-lt"/>
              </a:rPr>
              <a:t> </a:t>
            </a:r>
            <a:r>
              <a:rPr lang="es-ES" altLang="en-US" sz="2400" b="1" dirty="0" err="1">
                <a:latin typeface="+mn-lt"/>
              </a:rPr>
              <a:t>of</a:t>
            </a:r>
            <a:r>
              <a:rPr lang="es-ES" altLang="en-US" sz="2400" b="1" dirty="0">
                <a:latin typeface="+mn-lt"/>
              </a:rPr>
              <a:t> non-</a:t>
            </a:r>
            <a:r>
              <a:rPr lang="es-ES" altLang="en-US" sz="2400" b="1" dirty="0" err="1">
                <a:latin typeface="+mn-lt"/>
              </a:rPr>
              <a:t>semantic</a:t>
            </a:r>
            <a:r>
              <a:rPr lang="es-ES" altLang="en-US" sz="2400" b="1" dirty="0">
                <a:latin typeface="+mn-lt"/>
              </a:rPr>
              <a:t> </a:t>
            </a:r>
            <a:r>
              <a:rPr lang="es-ES" altLang="en-US" sz="2400" b="1" dirty="0" err="1">
                <a:latin typeface="+mn-lt"/>
              </a:rPr>
              <a:t>elements</a:t>
            </a:r>
            <a:r>
              <a:rPr lang="es-ES" altLang="en-US" sz="2400" b="1" dirty="0">
                <a:latin typeface="+mn-lt"/>
              </a:rPr>
              <a:t>: </a:t>
            </a:r>
          </a:p>
          <a:p>
            <a:pPr>
              <a:buFont typeface="Wingdings" pitchFamily="2" charset="2"/>
              <a:buChar char="Ø"/>
              <a:defRPr/>
            </a:pPr>
            <a:endParaRPr lang="es-ES" altLang="en-US" sz="2400" dirty="0">
              <a:latin typeface="+mn-lt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s-ES" altLang="en-US" sz="2400" dirty="0">
                <a:latin typeface="+mn-lt"/>
              </a:rPr>
              <a:t>&lt;</a:t>
            </a:r>
            <a:r>
              <a:rPr lang="es-ES" altLang="en-US" sz="2400" dirty="0" err="1">
                <a:latin typeface="+mn-lt"/>
              </a:rPr>
              <a:t>div</a:t>
            </a:r>
            <a:r>
              <a:rPr lang="es-ES" altLang="en-US" sz="2400" dirty="0">
                <a:latin typeface="+mn-lt"/>
              </a:rPr>
              <a:t>&gt; and &lt;</a:t>
            </a:r>
            <a:r>
              <a:rPr lang="es-ES" altLang="en-US" sz="2400" dirty="0" err="1">
                <a:latin typeface="+mn-lt"/>
              </a:rPr>
              <a:t>span</a:t>
            </a:r>
            <a:r>
              <a:rPr lang="es-ES" altLang="en-US" sz="2400" dirty="0">
                <a:latin typeface="+mn-lt"/>
              </a:rPr>
              <a:t>&gt; </a:t>
            </a:r>
            <a:r>
              <a:rPr lang="es-ES" altLang="en-US" sz="2400" dirty="0" err="1">
                <a:latin typeface="+mn-lt"/>
              </a:rPr>
              <a:t>which</a:t>
            </a:r>
            <a:r>
              <a:rPr lang="es-ES" altLang="en-US" sz="2400" dirty="0">
                <a:latin typeface="+mn-lt"/>
              </a:rPr>
              <a:t> </a:t>
            </a:r>
            <a:r>
              <a:rPr lang="es-ES" altLang="en-US" sz="2400" dirty="0" err="1">
                <a:latin typeface="+mn-lt"/>
              </a:rPr>
              <a:t>tells</a:t>
            </a:r>
            <a:r>
              <a:rPr lang="es-ES" altLang="en-US" sz="2400" dirty="0">
                <a:latin typeface="+mn-lt"/>
              </a:rPr>
              <a:t> </a:t>
            </a:r>
            <a:r>
              <a:rPr lang="es-ES" altLang="en-US" sz="2400" dirty="0" err="1">
                <a:latin typeface="+mn-lt"/>
              </a:rPr>
              <a:t>nothing</a:t>
            </a:r>
            <a:r>
              <a:rPr lang="es-ES" altLang="en-US" sz="2400" dirty="0">
                <a:latin typeface="+mn-lt"/>
              </a:rPr>
              <a:t> </a:t>
            </a:r>
            <a:r>
              <a:rPr lang="es-ES" altLang="en-US" sz="2400" dirty="0" err="1">
                <a:latin typeface="+mn-lt"/>
              </a:rPr>
              <a:t>about</a:t>
            </a:r>
            <a:r>
              <a:rPr lang="es-ES" altLang="en-US" sz="2400" dirty="0">
                <a:latin typeface="+mn-lt"/>
              </a:rPr>
              <a:t> </a:t>
            </a:r>
            <a:r>
              <a:rPr lang="es-ES" altLang="en-US" sz="2400" dirty="0" err="1">
                <a:latin typeface="+mn-lt"/>
              </a:rPr>
              <a:t>its</a:t>
            </a:r>
            <a:r>
              <a:rPr lang="es-ES" altLang="en-US" sz="2400" dirty="0">
                <a:latin typeface="+mn-lt"/>
              </a:rPr>
              <a:t> </a:t>
            </a:r>
            <a:r>
              <a:rPr lang="es-ES" altLang="en-US" sz="2400" dirty="0" err="1">
                <a:latin typeface="+mn-lt"/>
              </a:rPr>
              <a:t>content</a:t>
            </a:r>
            <a:r>
              <a:rPr lang="es-ES" altLang="en-US" sz="2400" dirty="0">
                <a:latin typeface="+mn-lt"/>
              </a:rPr>
              <a:t>.</a:t>
            </a:r>
          </a:p>
        </p:txBody>
      </p:sp>
      <p:sp>
        <p:nvSpPr>
          <p:cNvPr id="10243" name="TextBox 3"/>
          <p:cNvSpPr txBox="1">
            <a:spLocks noChangeArrowheads="1"/>
          </p:cNvSpPr>
          <p:nvPr/>
        </p:nvSpPr>
        <p:spPr bwMode="auto">
          <a:xfrm>
            <a:off x="685801" y="369888"/>
            <a:ext cx="712628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altLang="en-US" sz="2800" b="1" dirty="0" err="1">
                <a:solidFill>
                  <a:srgbClr val="FF0000"/>
                </a:solidFill>
                <a:latin typeface="sohne"/>
              </a:rPr>
              <a:t>Introduction</a:t>
            </a:r>
            <a:r>
              <a:rPr lang="es-ES" altLang="en-US" sz="2800" b="1" dirty="0">
                <a:solidFill>
                  <a:srgbClr val="FF0000"/>
                </a:solidFill>
                <a:latin typeface="sohne"/>
              </a:rPr>
              <a:t> </a:t>
            </a:r>
            <a:r>
              <a:rPr lang="es-ES" altLang="en-US" sz="2800" b="1" dirty="0" err="1">
                <a:solidFill>
                  <a:srgbClr val="FF0000"/>
                </a:solidFill>
                <a:latin typeface="sohne"/>
              </a:rPr>
              <a:t>to</a:t>
            </a:r>
            <a:r>
              <a:rPr lang="es-ES" altLang="en-US" sz="2800" b="1" dirty="0">
                <a:solidFill>
                  <a:srgbClr val="FF0000"/>
                </a:solidFill>
                <a:latin typeface="sohne"/>
              </a:rPr>
              <a:t> </a:t>
            </a:r>
            <a:r>
              <a:rPr lang="es-ES" altLang="en-US" sz="2800" b="1" dirty="0" err="1">
                <a:solidFill>
                  <a:srgbClr val="FF0000"/>
                </a:solidFill>
                <a:latin typeface="sohne"/>
              </a:rPr>
              <a:t>Semantics</a:t>
            </a:r>
            <a:r>
              <a:rPr lang="es-ES" altLang="en-US" sz="2800" b="1" dirty="0">
                <a:solidFill>
                  <a:srgbClr val="FF0000"/>
                </a:solidFill>
                <a:latin typeface="sohne"/>
              </a:rPr>
              <a:t> </a:t>
            </a:r>
            <a:r>
              <a:rPr lang="es-ES" altLang="en-US" sz="2800" b="1" dirty="0" err="1">
                <a:solidFill>
                  <a:srgbClr val="FF0000"/>
                </a:solidFill>
                <a:latin typeface="sohne"/>
              </a:rPr>
              <a:t>tags</a:t>
            </a:r>
            <a:r>
              <a:rPr lang="es-ES" altLang="en-US" sz="2800" b="1" dirty="0">
                <a:solidFill>
                  <a:srgbClr val="FF0000"/>
                </a:solidFill>
                <a:latin typeface="sohne"/>
              </a:rPr>
              <a:t> in HTML5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6172200"/>
            <a:ext cx="16002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250825"/>
            <a:ext cx="8054975" cy="569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6172200"/>
            <a:ext cx="16002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304800" y="1295400"/>
            <a:ext cx="7896225" cy="470898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s-ES" altLang="en-US" sz="2400" b="1" dirty="0">
                <a:solidFill>
                  <a:srgbClr val="292929"/>
                </a:solidFill>
                <a:latin typeface="source-code-pro"/>
              </a:rPr>
              <a:t>&lt;</a:t>
            </a:r>
            <a:r>
              <a:rPr lang="es-ES" altLang="en-US" sz="2400" b="1" dirty="0" err="1">
                <a:solidFill>
                  <a:srgbClr val="292929"/>
                </a:solidFill>
                <a:latin typeface="source-code-pro"/>
              </a:rPr>
              <a:t>header</a:t>
            </a:r>
            <a:r>
              <a:rPr lang="es-ES" altLang="en-US" sz="2400" b="1" dirty="0">
                <a:solidFill>
                  <a:srgbClr val="292929"/>
                </a:solidFill>
                <a:latin typeface="source-code-pro"/>
              </a:rPr>
              <a:t>&gt;</a:t>
            </a:r>
            <a:r>
              <a:rPr lang="es-ES" altLang="en-US" sz="2400" b="1" dirty="0">
                <a:solidFill>
                  <a:srgbClr val="292929"/>
                </a:solidFill>
                <a:latin typeface="source-serif-pro"/>
              </a:rPr>
              <a:t>: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The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header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usually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goes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on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the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top, a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lot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of times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header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will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contain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a</a:t>
            </a:r>
            <a:r>
              <a:rPr lang="es-ES" altLang="en-US" sz="2400" dirty="0">
                <a:solidFill>
                  <a:srgbClr val="292929"/>
                </a:solidFill>
              </a:rPr>
              <a:t> </a:t>
            </a:r>
            <a:r>
              <a:rPr lang="es-ES" altLang="en-US" sz="2400" b="1" dirty="0">
                <a:solidFill>
                  <a:srgbClr val="292929"/>
                </a:solidFill>
                <a:latin typeface="source-serif-pro"/>
              </a:rPr>
              <a:t>logo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,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it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may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have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a</a:t>
            </a:r>
            <a:r>
              <a:rPr lang="es-ES" altLang="en-US" sz="2400" dirty="0">
                <a:solidFill>
                  <a:srgbClr val="292929"/>
                </a:solidFill>
              </a:rPr>
              <a:t> </a:t>
            </a:r>
            <a:r>
              <a:rPr lang="es-ES" altLang="en-US" sz="2400" b="1" dirty="0" err="1">
                <a:solidFill>
                  <a:srgbClr val="292929"/>
                </a:solidFill>
                <a:latin typeface="source-serif-pro"/>
              </a:rPr>
              <a:t>Navigation</a:t>
            </a:r>
            <a:r>
              <a:rPr lang="es-ES" altLang="en-US" sz="2400" b="1" dirty="0">
                <a:solidFill>
                  <a:srgbClr val="292929"/>
                </a:solidFill>
              </a:rPr>
              <a:t> 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menu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,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you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may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have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a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search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box, etc.</a:t>
            </a:r>
            <a:r>
              <a:rPr lang="es-ES" altLang="en-US" sz="2400" dirty="0"/>
              <a:t> </a:t>
            </a:r>
          </a:p>
          <a:p>
            <a:pPr>
              <a:buFont typeface="Wingdings" pitchFamily="2" charset="2"/>
              <a:buChar char="q"/>
            </a:pPr>
            <a:endParaRPr lang="es-ES" altLang="en-US" sz="2400" dirty="0"/>
          </a:p>
          <a:p>
            <a:pPr>
              <a:buFont typeface="Wingdings" pitchFamily="2" charset="2"/>
              <a:buChar char="q"/>
            </a:pPr>
            <a:r>
              <a:rPr lang="es-ES" altLang="en-US" sz="2400" b="1" dirty="0">
                <a:solidFill>
                  <a:srgbClr val="292929"/>
                </a:solidFill>
                <a:latin typeface="source-code-pro"/>
              </a:rPr>
              <a:t>&lt;</a:t>
            </a:r>
            <a:r>
              <a:rPr lang="es-ES" altLang="en-US" sz="2400" b="1" dirty="0" err="1">
                <a:solidFill>
                  <a:srgbClr val="292929"/>
                </a:solidFill>
                <a:latin typeface="source-code-pro"/>
              </a:rPr>
              <a:t>main</a:t>
            </a:r>
            <a:r>
              <a:rPr lang="es-ES" altLang="en-US" sz="2400" b="1" dirty="0">
                <a:solidFill>
                  <a:srgbClr val="292929"/>
                </a:solidFill>
                <a:latin typeface="source-code-pro"/>
              </a:rPr>
              <a:t>&gt;</a:t>
            </a:r>
            <a:r>
              <a:rPr lang="es-ES" altLang="en-US" sz="2400" b="1" dirty="0">
                <a:solidFill>
                  <a:srgbClr val="292929"/>
                </a:solidFill>
                <a:latin typeface="source-serif-pro"/>
              </a:rPr>
              <a:t>: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The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main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is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another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important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tag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,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which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is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like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the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main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content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of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the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page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or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maybe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around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the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whole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thing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. (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You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may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write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the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other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tags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like</a:t>
            </a:r>
            <a:r>
              <a:rPr lang="es-ES" altLang="en-US" sz="2400" dirty="0">
                <a:solidFill>
                  <a:srgbClr val="292929"/>
                </a:solidFill>
              </a:rPr>
              <a:t> </a:t>
            </a:r>
            <a:r>
              <a:rPr lang="es-ES" altLang="en-US" sz="2400" b="1" dirty="0">
                <a:solidFill>
                  <a:srgbClr val="292929"/>
                </a:solidFill>
                <a:latin typeface="source-serif-pro"/>
              </a:rPr>
              <a:t>&lt;</a:t>
            </a:r>
            <a:r>
              <a:rPr lang="es-ES" altLang="en-US" sz="2400" b="1" dirty="0" err="1">
                <a:solidFill>
                  <a:srgbClr val="292929"/>
                </a:solidFill>
                <a:latin typeface="source-serif-pro"/>
              </a:rPr>
              <a:t>section</a:t>
            </a:r>
            <a:r>
              <a:rPr lang="es-ES" altLang="en-US" sz="2400" b="1" dirty="0">
                <a:solidFill>
                  <a:srgbClr val="292929"/>
                </a:solidFill>
                <a:latin typeface="source-serif-pro"/>
              </a:rPr>
              <a:t>&gt;, &lt;</a:t>
            </a:r>
            <a:r>
              <a:rPr lang="es-ES" altLang="en-US" sz="2400" b="1" dirty="0" err="1">
                <a:solidFill>
                  <a:srgbClr val="292929"/>
                </a:solidFill>
                <a:latin typeface="source-serif-pro"/>
              </a:rPr>
              <a:t>article</a:t>
            </a:r>
            <a:r>
              <a:rPr lang="es-ES" altLang="en-US" sz="2400" b="1" dirty="0">
                <a:solidFill>
                  <a:srgbClr val="292929"/>
                </a:solidFill>
                <a:latin typeface="source-serif-pro"/>
              </a:rPr>
              <a:t>&gt;, &lt;</a:t>
            </a:r>
            <a:r>
              <a:rPr lang="es-ES" altLang="en-US" sz="2400" b="1" dirty="0" err="1">
                <a:solidFill>
                  <a:srgbClr val="292929"/>
                </a:solidFill>
                <a:latin typeface="source-serif-pro"/>
              </a:rPr>
              <a:t>aside</a:t>
            </a:r>
            <a:r>
              <a:rPr lang="es-ES" altLang="en-US" sz="2400" b="1" dirty="0">
                <a:solidFill>
                  <a:srgbClr val="292929"/>
                </a:solidFill>
                <a:latin typeface="source-serif-pro"/>
              </a:rPr>
              <a:t>&gt;</a:t>
            </a:r>
            <a:r>
              <a:rPr lang="es-ES" altLang="en-US" sz="2400" dirty="0">
                <a:solidFill>
                  <a:srgbClr val="292929"/>
                </a:solidFill>
              </a:rPr>
              <a:t> 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inside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the</a:t>
            </a:r>
            <a:r>
              <a:rPr lang="es-ES" altLang="en-US" sz="2400" dirty="0">
                <a:solidFill>
                  <a:srgbClr val="292929"/>
                </a:solidFill>
              </a:rPr>
              <a:t> </a:t>
            </a:r>
            <a:r>
              <a:rPr lang="es-ES" altLang="en-US" sz="2400" b="1" dirty="0">
                <a:solidFill>
                  <a:srgbClr val="292929"/>
                </a:solidFill>
                <a:latin typeface="source-serif-pro"/>
              </a:rPr>
              <a:t>&lt;</a:t>
            </a:r>
            <a:r>
              <a:rPr lang="es-ES" altLang="en-US" sz="2400" b="1" dirty="0" err="1">
                <a:solidFill>
                  <a:srgbClr val="292929"/>
                </a:solidFill>
                <a:latin typeface="source-serif-pro"/>
              </a:rPr>
              <a:t>main</a:t>
            </a:r>
            <a:r>
              <a:rPr lang="es-ES" altLang="en-US" sz="2400" b="1" dirty="0">
                <a:solidFill>
                  <a:srgbClr val="292929"/>
                </a:solidFill>
                <a:latin typeface="source-serif-pro"/>
              </a:rPr>
              <a:t>&gt;</a:t>
            </a:r>
            <a:r>
              <a:rPr lang="es-ES" altLang="en-US" sz="2400" dirty="0">
                <a:solidFill>
                  <a:srgbClr val="292929"/>
                </a:solidFill>
              </a:rPr>
              <a:t> 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tag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,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which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generally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means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the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main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content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of </a:t>
            </a:r>
            <a:r>
              <a:rPr lang="es-ES" altLang="en-US" sz="2400" dirty="0" err="1">
                <a:solidFill>
                  <a:srgbClr val="292929"/>
                </a:solidFill>
                <a:latin typeface="source-serif-pro"/>
              </a:rPr>
              <a:t>the</a:t>
            </a:r>
            <a:r>
              <a:rPr lang="es-ES" altLang="en-US" sz="2400" dirty="0">
                <a:solidFill>
                  <a:srgbClr val="292929"/>
                </a:solidFill>
                <a:latin typeface="source-serif-pro"/>
              </a:rPr>
              <a:t> page.</a:t>
            </a:r>
            <a:r>
              <a:rPr lang="es-ES" altLang="en-US" sz="2400" dirty="0"/>
              <a:t> </a:t>
            </a:r>
          </a:p>
          <a:p>
            <a:endParaRPr lang="es-ES" altLang="en-US" sz="1000" dirty="0"/>
          </a:p>
          <a:p>
            <a:endParaRPr lang="es-ES" altLang="en-US" sz="1000" dirty="0"/>
          </a:p>
          <a:p>
            <a:endParaRPr lang="es-ES" altLang="en-US" sz="1000" dirty="0"/>
          </a:p>
          <a:p>
            <a:endParaRPr lang="es-ES" altLang="en-US" sz="1000" dirty="0"/>
          </a:p>
          <a:p>
            <a:endParaRPr lang="es-ES" altLang="en-US" sz="2000" dirty="0"/>
          </a:p>
        </p:txBody>
      </p:sp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2700338" y="496888"/>
            <a:ext cx="42957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600" b="1"/>
              <a:t>Semantics Tags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-22225" y="160338"/>
            <a:ext cx="185738" cy="369887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ES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6172200"/>
            <a:ext cx="16002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mporary Photo 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ContemporaryPhotoAlbum</Template>
  <TotalTime>0</TotalTime>
  <Words>1154</Words>
  <Application>Microsoft Office PowerPoint</Application>
  <PresentationFormat>On-screen Show (4:3)</PresentationFormat>
  <Paragraphs>289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Contemporary Photo Album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2022-05-17T09:40:20Z</dcterms:created>
  <dcterms:modified xsi:type="dcterms:W3CDTF">2023-01-07T12:56:57Z</dcterms:modified>
</cp:coreProperties>
</file>