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6" r:id="rId2"/>
    <p:sldId id="471" r:id="rId3"/>
    <p:sldId id="304" r:id="rId4"/>
    <p:sldId id="309" r:id="rId5"/>
    <p:sldId id="313" r:id="rId6"/>
    <p:sldId id="398" r:id="rId7"/>
    <p:sldId id="381" r:id="rId8"/>
    <p:sldId id="393" r:id="rId9"/>
    <p:sldId id="394" r:id="rId10"/>
    <p:sldId id="395" r:id="rId11"/>
    <p:sldId id="397" r:id="rId12"/>
    <p:sldId id="314" r:id="rId13"/>
    <p:sldId id="422" r:id="rId14"/>
    <p:sldId id="423" r:id="rId15"/>
    <p:sldId id="432" r:id="rId16"/>
    <p:sldId id="399" r:id="rId17"/>
    <p:sldId id="403" r:id="rId18"/>
    <p:sldId id="402" r:id="rId19"/>
    <p:sldId id="404" r:id="rId20"/>
    <p:sldId id="405" r:id="rId21"/>
    <p:sldId id="406" r:id="rId22"/>
    <p:sldId id="407" r:id="rId23"/>
    <p:sldId id="409" r:id="rId24"/>
    <p:sldId id="411" r:id="rId25"/>
    <p:sldId id="412" r:id="rId26"/>
    <p:sldId id="413" r:id="rId27"/>
    <p:sldId id="415" r:id="rId28"/>
    <p:sldId id="416" r:id="rId29"/>
    <p:sldId id="418" r:id="rId30"/>
    <p:sldId id="419" r:id="rId31"/>
    <p:sldId id="420" r:id="rId32"/>
    <p:sldId id="421" r:id="rId33"/>
    <p:sldId id="410" r:id="rId34"/>
    <p:sldId id="424" r:id="rId35"/>
    <p:sldId id="425" r:id="rId36"/>
    <p:sldId id="426" r:id="rId37"/>
    <p:sldId id="468" r:id="rId38"/>
    <p:sldId id="261" r:id="rId3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68" d="100"/>
          <a:sy n="68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9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photo album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B50E-0B48-4566-8609-C51CF752A7DF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marL="0" marR="0" indent="0" algn="ctr">
              <a:buFontTx/>
              <a:buNone/>
            </a:pPr>
            <a:r>
              <a:rPr lang="en-US" i="0" dirty="0"/>
              <a:t>Click icon to add full page picture</a:t>
            </a:r>
            <a:endParaRPr lang="en-US" i="0" baseline="0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1/9/2023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>
                <a:solidFill>
                  <a:srgbClr val="FFFF00"/>
                </a:solidFill>
              </a:rPr>
              <a:t>M.Dhanalakshmi</a:t>
            </a:r>
            <a:endParaRPr lang="en-US" sz="1800" b="1" dirty="0">
              <a:solidFill>
                <a:srgbClr val="FFFF00"/>
              </a:solidFill>
            </a:endParaRPr>
          </a:p>
          <a:p>
            <a:pPr algn="r"/>
            <a:r>
              <a:rPr lang="en-US" sz="1400" kern="1000" dirty="0"/>
              <a:t>Technical Trainer,</a:t>
            </a:r>
          </a:p>
          <a:p>
            <a:pPr algn="r"/>
            <a:r>
              <a:rPr lang="en-US" sz="1400" kern="1000" dirty="0"/>
              <a:t>KG Micro College </a:t>
            </a:r>
          </a:p>
          <a:p>
            <a:pPr algn="r"/>
            <a:r>
              <a:rPr lang="en-US" sz="1400" kern="1000" dirty="0"/>
              <a:t>KGiSL Campus, Coimbatore – 641 035.</a:t>
            </a:r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411321" y="914400"/>
            <a:ext cx="6696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Course: HTML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</a:rPr>
              <a:t>Day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Learn HTML - Apps on Google P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124" y="2286000"/>
            <a:ext cx="11886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1A365-16FF-06A0-037C-9B5688651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09632-94CC-C019-97C4-E3E6CB8C1AE5}"/>
              </a:ext>
            </a:extLst>
          </p:cNvPr>
          <p:cNvSpPr txBox="1"/>
          <p:nvPr/>
        </p:nvSpPr>
        <p:spPr>
          <a:xfrm>
            <a:off x="3830575" y="914400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OUTPUT</a:t>
            </a:r>
            <a:endParaRPr lang="en-IN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440B0-E293-8F62-645F-F492C9AC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028799"/>
            <a:ext cx="5727273" cy="28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4B3E9-6B27-0545-BE76-AE0D7D48EF70}"/>
              </a:ext>
            </a:extLst>
          </p:cNvPr>
          <p:cNvSpPr txBox="1"/>
          <p:nvPr/>
        </p:nvSpPr>
        <p:spPr>
          <a:xfrm>
            <a:off x="304800" y="685800"/>
            <a:ext cx="85343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       INPUT TYPE BUTTON</a:t>
            </a:r>
          </a:p>
          <a:p>
            <a:pPr algn="ctr"/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is used to define a clickable button in a document.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is mostly used with the </a:t>
            </a:r>
            <a:r>
              <a:rPr lang="en-US" sz="2800" dirty="0" err="1"/>
              <a:t>javascript</a:t>
            </a:r>
            <a:r>
              <a:rPr lang="en-US" sz="2800" dirty="0"/>
              <a:t> to activate the </a:t>
            </a:r>
            <a:r>
              <a:rPr lang="en-US" sz="2800" dirty="0" err="1"/>
              <a:t>script.It</a:t>
            </a:r>
            <a:r>
              <a:rPr lang="en-US" sz="2800" dirty="0"/>
              <a:t> is used to submit the content.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Buttons can be styled using CSS.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There are various attributes that can be used with the “button” </a:t>
            </a:r>
            <a:r>
              <a:rPr lang="en-US" sz="2800" dirty="0" err="1"/>
              <a:t>tag.Eg:autofocus,disabled,form,type,value,etc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SYNTAX:</a:t>
            </a:r>
          </a:p>
          <a:p>
            <a:r>
              <a:rPr lang="en-US" sz="2800" dirty="0"/>
              <a:t>&lt;input type=“button”&gt; 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9B1A2-FA99-CAD1-6E9C-F06C4472C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237981"/>
            <a:ext cx="2133600" cy="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93452-6D1B-CCAA-33F0-88A419A0F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B3CD2-CABC-A32B-C46E-1CA8AD067409}"/>
              </a:ext>
            </a:extLst>
          </p:cNvPr>
          <p:cNvSpPr txBox="1"/>
          <p:nvPr/>
        </p:nvSpPr>
        <p:spPr>
          <a:xfrm>
            <a:off x="2362200" y="304800"/>
            <a:ext cx="441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&lt;button&gt;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A0550-FB1D-1EF7-647E-2AF87F518EDB}"/>
              </a:ext>
            </a:extLst>
          </p:cNvPr>
          <p:cNvSpPr txBox="1"/>
          <p:nvPr/>
        </p:nvSpPr>
        <p:spPr>
          <a:xfrm>
            <a:off x="457200" y="934930"/>
            <a:ext cx="838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There are various ways in HTML to create clickable buttons. You can also create a clickable button using &lt;input&gt;tag by setting its type attribute to </a:t>
            </a:r>
            <a:r>
              <a:rPr lang="en-US" b="1" dirty="0">
                <a:solidFill>
                  <a:srgbClr val="000000"/>
                </a:solidFill>
              </a:rPr>
              <a:t>button</a:t>
            </a:r>
            <a:r>
              <a:rPr lang="en-US" dirty="0">
                <a:solidFill>
                  <a:srgbClr val="000000"/>
                </a:solidFill>
              </a:rPr>
              <a:t>. The type attribute can take the following values −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62F92-37E8-9CD4-39C8-385B33A14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46"/>
          <a:stretch/>
        </p:blipFill>
        <p:spPr>
          <a:xfrm>
            <a:off x="1119840" y="2057400"/>
            <a:ext cx="6904319" cy="3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9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/>
              <a:t>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ACAA42-F826-45B4-414B-17325093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1" y="1447800"/>
            <a:ext cx="6324600" cy="41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5A896D-3C67-8DE9-929A-DB3D0E1B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90369"/>
            <a:ext cx="8077200" cy="16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77971-E545-F1AF-F65A-9D563DFD7AE9}"/>
              </a:ext>
            </a:extLst>
          </p:cNvPr>
          <p:cNvSpPr txBox="1"/>
          <p:nvPr/>
        </p:nvSpPr>
        <p:spPr>
          <a:xfrm>
            <a:off x="533400" y="1105556"/>
            <a:ext cx="838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&lt;select&gt; element is used to create a drop-down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&lt;select&gt; element is most often used in a form, to collect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name attribute is needed to reference the form data after the form is submitted (if you omit the name attribute, no data from the drop-down list will be submitted).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id attribute is needed to associate the drop-down list with a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&lt;option&gt; tags inside the &lt;select&gt; element define the available options in the drop-down list.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E68BA-2B9A-9D12-C194-9307299A98B3}"/>
              </a:ext>
            </a:extLst>
          </p:cNvPr>
          <p:cNvSpPr txBox="1"/>
          <p:nvPr/>
        </p:nvSpPr>
        <p:spPr>
          <a:xfrm>
            <a:off x="2362200" y="304800"/>
            <a:ext cx="441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&lt;select&gt;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77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6657-E199-AE0D-FE52-B1388E4EA8B8}"/>
              </a:ext>
            </a:extLst>
          </p:cNvPr>
          <p:cNvSpPr txBox="1"/>
          <p:nvPr/>
        </p:nvSpPr>
        <p:spPr>
          <a:xfrm>
            <a:off x="533400" y="6096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 TYPE CHECK BOX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Checkbox is used to define the square boxes.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is a form element which allows users to select one or more options from the given options.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It is shown as a square box that is ticked (checked)when activated.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b="1" dirty="0"/>
              <a:t>SYNTAX</a:t>
            </a:r>
          </a:p>
          <a:p>
            <a:r>
              <a:rPr lang="en-US" sz="2400" dirty="0"/>
              <a:t>&lt;input type=“checkbox”&gt;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C0C1D-434F-43A6-415B-FC30B1B0E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8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CFE01-62F5-C567-BDF1-4D95AB34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36392"/>
            <a:ext cx="5087143" cy="3080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4A62C-F97E-C4C8-90B0-5F2924DE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905000"/>
            <a:ext cx="2270812" cy="2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57200" y="1505525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type="date"&gt; tag creates an input field for a date (month, day, year).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the calendar icon inside the field will open a date picker.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control's UI varies from browser to browser. Not all browsers support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date field also accepts manual entry which follows a date format.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DATE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609600" y="3136612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6A2AA-93F3-F11F-C5F8-632DD5929EEC}"/>
              </a:ext>
            </a:extLst>
          </p:cNvPr>
          <p:cNvSpPr txBox="1"/>
          <p:nvPr/>
        </p:nvSpPr>
        <p:spPr>
          <a:xfrm>
            <a:off x="838200" y="4114800"/>
            <a:ext cx="273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21545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2916-FDB2-1468-DC69-E3B4A71A6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56"/>
          <a:stretch/>
        </p:blipFill>
        <p:spPr>
          <a:xfrm>
            <a:off x="5867400" y="2008128"/>
            <a:ext cx="2667000" cy="2841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EE788-7025-A7F7-BB6F-7090EC6DF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82"/>
          <a:stretch/>
        </p:blipFill>
        <p:spPr>
          <a:xfrm>
            <a:off x="586033" y="2118096"/>
            <a:ext cx="486502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21CB7-6065-6842-825A-FDD91D2C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"/>
            <a:ext cx="7415114" cy="670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ECD7E-B05F-AF56-3F51-E09BAD7A172A}"/>
              </a:ext>
            </a:extLst>
          </p:cNvPr>
          <p:cNvSpPr txBox="1"/>
          <p:nvPr/>
        </p:nvSpPr>
        <p:spPr>
          <a:xfrm>
            <a:off x="5867400" y="220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Table Recap</a:t>
            </a:r>
          </a:p>
        </p:txBody>
      </p:sp>
    </p:spTree>
    <p:extLst>
      <p:ext uri="{BB962C8B-B14F-4D97-AF65-F5344CB8AC3E}">
        <p14:creationId xmlns:p14="http://schemas.microsoft.com/office/powerpoint/2010/main" val="146563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57200" y="1462578"/>
            <a:ext cx="800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type="datetime-local"&gt; tag creates an input field for date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-local suffix does not mean the time is local to the user, instead it is a time without a </a:t>
            </a:r>
            <a:r>
              <a:rPr lang="en-US" dirty="0" err="1"/>
              <a:t>timezone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UI of this control varies from browser to browser. Browser support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similarly named &lt;input type="datetime"&gt; is obsolete.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DATETIME-LOCAL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609600" y="3136612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6A2AA-93F3-F11F-C5F8-632DD5929EEC}"/>
              </a:ext>
            </a:extLst>
          </p:cNvPr>
          <p:cNvSpPr txBox="1"/>
          <p:nvPr/>
        </p:nvSpPr>
        <p:spPr>
          <a:xfrm>
            <a:off x="838200" y="4114800"/>
            <a:ext cx="398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&lt;input type="datetime-local"&gt;</a:t>
            </a:r>
          </a:p>
        </p:txBody>
      </p:sp>
    </p:spTree>
    <p:extLst>
      <p:ext uri="{BB962C8B-B14F-4D97-AF65-F5344CB8AC3E}">
        <p14:creationId xmlns:p14="http://schemas.microsoft.com/office/powerpoint/2010/main" val="124513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57200" y="1462578"/>
            <a:ext cx="8001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type="email"&gt; specifies an email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submitted, validation ensures that the input data is a valid email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optional multiple attribute allows multiple, comma-separated, email addresses.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493336" y="3584670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82238-97AD-C73C-3584-B21F98F6CD85}"/>
              </a:ext>
            </a:extLst>
          </p:cNvPr>
          <p:cNvSpPr txBox="1"/>
          <p:nvPr/>
        </p:nvSpPr>
        <p:spPr>
          <a:xfrm>
            <a:off x="914400" y="4352545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type="email"&gt;</a:t>
            </a:r>
          </a:p>
        </p:txBody>
      </p:sp>
    </p:spTree>
    <p:extLst>
      <p:ext uri="{BB962C8B-B14F-4D97-AF65-F5344CB8AC3E}">
        <p14:creationId xmlns:p14="http://schemas.microsoft.com/office/powerpoint/2010/main" val="119211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91765" y="1371600"/>
            <a:ext cx="8001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type="file"&gt; specifies a file selection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element is rendered with a button and label, although in each browser it looks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button opens a file selection dialog, and the label will display the selected filename(s).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the multiple attribute will allow selecting multiple files in the dialog.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492494" y="4126944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1399C-31A7-16A4-026F-09D8FEE8BF50}"/>
              </a:ext>
            </a:extLst>
          </p:cNvPr>
          <p:cNvSpPr txBox="1"/>
          <p:nvPr/>
        </p:nvSpPr>
        <p:spPr>
          <a:xfrm>
            <a:off x="990600" y="4853972"/>
            <a:ext cx="464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&lt;input type="file"&gt;</a:t>
            </a:r>
          </a:p>
        </p:txBody>
      </p:sp>
    </p:spTree>
    <p:extLst>
      <p:ext uri="{BB962C8B-B14F-4D97-AF65-F5344CB8AC3E}">
        <p14:creationId xmlns:p14="http://schemas.microsoft.com/office/powerpoint/2010/main" val="423811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92494" y="1588529"/>
            <a:ext cx="800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492494" y="4126944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1399C-31A7-16A4-026F-09D8FEE8BF50}"/>
              </a:ext>
            </a:extLst>
          </p:cNvPr>
          <p:cNvSpPr txBox="1"/>
          <p:nvPr/>
        </p:nvSpPr>
        <p:spPr>
          <a:xfrm>
            <a:off x="990600" y="4853972"/>
            <a:ext cx="464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&lt;input type="month"&gt;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93EFA-52D7-8880-FC8B-E293088AB69B}"/>
              </a:ext>
            </a:extLst>
          </p:cNvPr>
          <p:cNvSpPr txBox="1"/>
          <p:nvPr/>
        </p:nvSpPr>
        <p:spPr>
          <a:xfrm>
            <a:off x="509776" y="1340061"/>
            <a:ext cx="81417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type="month"&gt; specifies a month and year picker.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the calendar icon opens the month/year picker.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UI of this control varies from browser to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month field also accepts manual entry which follows a month/year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5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92494" y="1588529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509776" y="4380642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4BF74-3004-1292-35AF-50A2F86DA7E8}"/>
              </a:ext>
            </a:extLst>
          </p:cNvPr>
          <p:cNvSpPr txBox="1"/>
          <p:nvPr/>
        </p:nvSpPr>
        <p:spPr>
          <a:xfrm>
            <a:off x="754986" y="1461695"/>
            <a:ext cx="76552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type="password"&gt; creates an input field for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entered are treated securely; they are masked and restricted in their use, for example, cannot copy.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password masking character depends on the browser. It can be asterisk, dot, circle, and others.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FB0BC-CD29-5390-B7CB-F73FA5DE7BBF}"/>
              </a:ext>
            </a:extLst>
          </p:cNvPr>
          <p:cNvSpPr txBox="1"/>
          <p:nvPr/>
        </p:nvSpPr>
        <p:spPr>
          <a:xfrm>
            <a:off x="1143000" y="5092358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type="password"&gt;</a:t>
            </a:r>
          </a:p>
        </p:txBody>
      </p:sp>
    </p:spTree>
    <p:extLst>
      <p:ext uri="{BB962C8B-B14F-4D97-AF65-F5344CB8AC3E}">
        <p14:creationId xmlns:p14="http://schemas.microsoft.com/office/powerpoint/2010/main" val="1529238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571500" y="1295400"/>
            <a:ext cx="8001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type="radio"&gt; creates a single radio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buttons are grouped by name. All radio buttons with the same name belong to the same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 single radio button can be selected in a group by clicking on the circle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label is associated with a radio button, clicking the text will select that radio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checked attribute selects a radio button. Only one in a group can have this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RADIO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509776" y="4380642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EBF76-5E73-5301-5F3E-814C9BE5C88E}"/>
              </a:ext>
            </a:extLst>
          </p:cNvPr>
          <p:cNvSpPr txBox="1"/>
          <p:nvPr/>
        </p:nvSpPr>
        <p:spPr>
          <a:xfrm>
            <a:off x="1219200" y="5014811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type="radio"&gt;</a:t>
            </a:r>
          </a:p>
        </p:txBody>
      </p:sp>
    </p:spTree>
    <p:extLst>
      <p:ext uri="{BB962C8B-B14F-4D97-AF65-F5344CB8AC3E}">
        <p14:creationId xmlns:p14="http://schemas.microsoft.com/office/powerpoint/2010/main" val="27292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509776" y="4380642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6BEC4-DB95-97B5-C070-E66C12711B15}"/>
              </a:ext>
            </a:extLst>
          </p:cNvPr>
          <p:cNvSpPr txBox="1"/>
          <p:nvPr/>
        </p:nvSpPr>
        <p:spPr>
          <a:xfrm>
            <a:off x="519202" y="1371600"/>
            <a:ext cx="81675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type="range"&gt; creates a range input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range is 0 to 100, but this can be changed with min and max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step attribute is used to define the interval step between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initial value is specified with the value attribute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6ADBE-5076-FB10-F26A-A8EFE1DC52FA}"/>
              </a:ext>
            </a:extLst>
          </p:cNvPr>
          <p:cNvSpPr txBox="1"/>
          <p:nvPr/>
        </p:nvSpPr>
        <p:spPr>
          <a:xfrm>
            <a:off x="1219200" y="51170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&lt;input type="range"&gt;</a:t>
            </a:r>
          </a:p>
        </p:txBody>
      </p:sp>
    </p:spTree>
    <p:extLst>
      <p:ext uri="{BB962C8B-B14F-4D97-AF65-F5344CB8AC3E}">
        <p14:creationId xmlns:p14="http://schemas.microsoft.com/office/powerpoint/2010/main" val="385662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832589" y="4064288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6BEC4-DB95-97B5-C070-E66C12711B15}"/>
              </a:ext>
            </a:extLst>
          </p:cNvPr>
          <p:cNvSpPr txBox="1"/>
          <p:nvPr/>
        </p:nvSpPr>
        <p:spPr>
          <a:xfrm>
            <a:off x="519202" y="1371600"/>
            <a:ext cx="81675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type="search"&gt; creates a search input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fields are used to enter a query. Other than that, they function the same as text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the browser, search fields may look a bit different from text fields.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DD598-8D1A-4B92-EEA4-0F505D501462}"/>
              </a:ext>
            </a:extLst>
          </p:cNvPr>
          <p:cNvSpPr txBox="1"/>
          <p:nvPr/>
        </p:nvSpPr>
        <p:spPr>
          <a:xfrm>
            <a:off x="1447800" y="4887412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type="search"&gt;</a:t>
            </a:r>
          </a:p>
        </p:txBody>
      </p:sp>
    </p:spTree>
    <p:extLst>
      <p:ext uri="{BB962C8B-B14F-4D97-AF65-F5344CB8AC3E}">
        <p14:creationId xmlns:p14="http://schemas.microsoft.com/office/powerpoint/2010/main" val="408331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SUMBIT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832589" y="4064288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6BEC4-DB95-97B5-C070-E66C12711B15}"/>
              </a:ext>
            </a:extLst>
          </p:cNvPr>
          <p:cNvSpPr txBox="1"/>
          <p:nvPr/>
        </p:nvSpPr>
        <p:spPr>
          <a:xfrm>
            <a:off x="488201" y="1548393"/>
            <a:ext cx="81675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type="submit"&gt; specifies a submit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a submit button sends form data to a form handler specified by the action attribute on the 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button's value is not set, it will be set default as Submit.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DA50A-534D-5FD3-09E6-E527672701DF}"/>
              </a:ext>
            </a:extLst>
          </p:cNvPr>
          <p:cNvSpPr txBox="1"/>
          <p:nvPr/>
        </p:nvSpPr>
        <p:spPr>
          <a:xfrm>
            <a:off x="1384954" y="4933205"/>
            <a:ext cx="5854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type="submit“ value=“submit”&gt;</a:t>
            </a:r>
          </a:p>
        </p:txBody>
      </p:sp>
    </p:spTree>
    <p:extLst>
      <p:ext uri="{BB962C8B-B14F-4D97-AF65-F5344CB8AC3E}">
        <p14:creationId xmlns:p14="http://schemas.microsoft.com/office/powerpoint/2010/main" val="69005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832589" y="4064288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E3CD7-6C81-B046-E8A1-CB553D2A4EB0}"/>
              </a:ext>
            </a:extLst>
          </p:cNvPr>
          <p:cNvSpPr txBox="1"/>
          <p:nvPr/>
        </p:nvSpPr>
        <p:spPr>
          <a:xfrm>
            <a:off x="609600" y="1371600"/>
            <a:ext cx="800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type="time"&gt; creates an input field for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the clock icon inside the control opens the time picker.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UI of this control varies from browser to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field also accepts manual entry which follows a time format.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D26C0-92FA-B6D2-B151-B1772646FBA8}"/>
              </a:ext>
            </a:extLst>
          </p:cNvPr>
          <p:cNvSpPr txBox="1"/>
          <p:nvPr/>
        </p:nvSpPr>
        <p:spPr>
          <a:xfrm>
            <a:off x="1676400" y="4887271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type="time"&gt;</a:t>
            </a:r>
          </a:p>
        </p:txBody>
      </p:sp>
    </p:spTree>
    <p:extLst>
      <p:ext uri="{BB962C8B-B14F-4D97-AF65-F5344CB8AC3E}">
        <p14:creationId xmlns:p14="http://schemas.microsoft.com/office/powerpoint/2010/main" val="10705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93452-6D1B-CCAA-33F0-88A419A0F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63704-0F69-AF79-442E-BE8C946BC4C8}"/>
              </a:ext>
            </a:extLst>
          </p:cNvPr>
          <p:cNvSpPr txBox="1"/>
          <p:nvPr/>
        </p:nvSpPr>
        <p:spPr>
          <a:xfrm>
            <a:off x="571500" y="224454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/>
              <a:t>Comment Tag </a:t>
            </a:r>
            <a:endParaRPr lang="en-US" sz="6000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71457E2-8BE7-9DD6-F3D4-AB1C9FA55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34415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F3BE3348-36EA-3F66-5DBB-B2E31D832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3155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04F298-9EAC-B999-D1A8-FDCF39D5D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862FD8-C838-B3CB-6919-18DD62D9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5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9662D8-FA96-46F3-2E86-671F632B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535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9609A-F7FF-E21C-AB63-C3E9E9614CD7}"/>
              </a:ext>
            </a:extLst>
          </p:cNvPr>
          <p:cNvSpPr txBox="1"/>
          <p:nvPr/>
        </p:nvSpPr>
        <p:spPr>
          <a:xfrm>
            <a:off x="532484" y="1831827"/>
            <a:ext cx="77522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sz="2400" dirty="0"/>
              <a:t>You can add comments to your code that will not be seen by the browser, but only visible when viewing the code.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400" dirty="0"/>
              <a:t>Comments can be used to: 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US" sz="2400" dirty="0"/>
              <a:t>- organize your code into sections 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US" sz="2400" dirty="0"/>
              <a:t>- 'comment out' large chunks of code to hide it from the browser.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377" lvl="2"/>
            <a:r>
              <a:rPr lang="en-US" sz="2400" b="1" dirty="0">
                <a:solidFill>
                  <a:srgbClr val="FF0000"/>
                </a:solidFill>
              </a:rPr>
              <a:t>Syntax:   Comment tag</a:t>
            </a:r>
          </a:p>
          <a:p>
            <a:pPr marL="914377" lvl="2"/>
            <a:endParaRPr lang="en-US" sz="2400" b="1" dirty="0">
              <a:solidFill>
                <a:srgbClr val="FF0000"/>
              </a:solidFill>
            </a:endParaRPr>
          </a:p>
          <a:p>
            <a:pPr marL="914377" lvl="2"/>
            <a:r>
              <a:rPr lang="en-US" sz="2400" b="1" dirty="0">
                <a:solidFill>
                  <a:srgbClr val="FF0000"/>
                </a:solidFill>
              </a:rPr>
              <a:t>&lt;!- - Comment multiple lines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- - &gt;</a:t>
            </a:r>
            <a:endParaRPr lang="en-US" sz="2400" b="1" dirty="0">
              <a:solidFill>
                <a:srgbClr val="FF0000"/>
              </a:solidFill>
            </a:endParaRPr>
          </a:p>
          <a:p>
            <a:pPr marL="914377" lvl="2"/>
            <a:endParaRPr lang="en-US" sz="2400" b="1" dirty="0">
              <a:solidFill>
                <a:srgbClr val="FF0000"/>
              </a:solidFill>
            </a:endParaRPr>
          </a:p>
          <a:p>
            <a:pPr marL="914377" lvl="2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1329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URL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832589" y="4064288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ABAFB-305C-270C-E859-86103F05338A}"/>
              </a:ext>
            </a:extLst>
          </p:cNvPr>
          <p:cNvSpPr txBox="1"/>
          <p:nvPr/>
        </p:nvSpPr>
        <p:spPr>
          <a:xfrm>
            <a:off x="800100" y="2001366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&lt;input type="</a:t>
            </a:r>
            <a:r>
              <a:rPr lang="en-US" sz="2000" dirty="0" err="1"/>
              <a:t>url</a:t>
            </a:r>
            <a:r>
              <a:rPr lang="en-US" sz="2000" dirty="0"/>
              <a:t>"&gt; creates a field that accepts a URL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input field is validated when submitted. It only accepts null or a valid URL.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46AAB-0B9A-931D-4A92-9774B6086CA7}"/>
              </a:ext>
            </a:extLst>
          </p:cNvPr>
          <p:cNvSpPr txBox="1"/>
          <p:nvPr/>
        </p:nvSpPr>
        <p:spPr>
          <a:xfrm>
            <a:off x="1529442" y="4856634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</a:t>
            </a:r>
            <a:r>
              <a:rPr lang="en-IN" sz="2800" dirty="0" err="1"/>
              <a:t>url</a:t>
            </a:r>
            <a:r>
              <a:rPr lang="en-IN" sz="2800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23953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WEEK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832589" y="4064288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F6AC0-076C-9830-41E8-1ACFD77407CF}"/>
              </a:ext>
            </a:extLst>
          </p:cNvPr>
          <p:cNvSpPr txBox="1"/>
          <p:nvPr/>
        </p:nvSpPr>
        <p:spPr>
          <a:xfrm>
            <a:off x="609600" y="1509742"/>
            <a:ext cx="807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&lt;input type="week"&gt; creates an input field that accepts week and year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the calendar icon inside the field will open a week/year picker.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control's UI varies from browser to browser. Browser support is spotty.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week field also accepts manual entry which follows a week and year format.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3FC75-6EA8-789F-F3DE-A9FB7C7F0FA2}"/>
              </a:ext>
            </a:extLst>
          </p:cNvPr>
          <p:cNvSpPr txBox="1"/>
          <p:nvPr/>
        </p:nvSpPr>
        <p:spPr>
          <a:xfrm>
            <a:off x="1447800" y="4978926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type="week"&gt;</a:t>
            </a:r>
          </a:p>
        </p:txBody>
      </p:sp>
    </p:spTree>
    <p:extLst>
      <p:ext uri="{BB962C8B-B14F-4D97-AF65-F5344CB8AC3E}">
        <p14:creationId xmlns:p14="http://schemas.microsoft.com/office/powerpoint/2010/main" val="408170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832589" y="4064288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F6AC0-076C-9830-41E8-1ACFD77407CF}"/>
              </a:ext>
            </a:extLst>
          </p:cNvPr>
          <p:cNvSpPr txBox="1"/>
          <p:nvPr/>
        </p:nvSpPr>
        <p:spPr>
          <a:xfrm>
            <a:off x="533400" y="1666972"/>
            <a:ext cx="8077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&lt;input type="reset"&gt; creates a reset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Clicking a reset button will reset all input elements in the form to their original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button's value is not set, it will be set default as Reset.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F88C0-FD99-9473-543D-6BC3911F2E6E}"/>
              </a:ext>
            </a:extLst>
          </p:cNvPr>
          <p:cNvSpPr txBox="1"/>
          <p:nvPr/>
        </p:nvSpPr>
        <p:spPr>
          <a:xfrm>
            <a:off x="1351175" y="4856634"/>
            <a:ext cx="464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&lt;input type="reset"&gt;</a:t>
            </a:r>
          </a:p>
        </p:txBody>
      </p:sp>
    </p:spTree>
    <p:extLst>
      <p:ext uri="{BB962C8B-B14F-4D97-AF65-F5344CB8AC3E}">
        <p14:creationId xmlns:p14="http://schemas.microsoft.com/office/powerpoint/2010/main" val="3333306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92494" y="1588529"/>
            <a:ext cx="8001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&lt;input type="number"&gt; specifies a number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input only accepts </a:t>
            </a:r>
            <a:r>
              <a:rPr lang="en-US" dirty="0" err="1"/>
              <a:t>numberic</a:t>
            </a:r>
            <a:r>
              <a:rPr lang="en-US" dirty="0"/>
              <a:t>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focused the field shows a spinner that increases or decreases the value by a given step size.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following attributes specify number input restrictions: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max - maximum value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 - minimum value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step - numeric interval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-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509776" y="4380642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DC7BB-2EBB-AFBA-942C-FD4310F97569}"/>
              </a:ext>
            </a:extLst>
          </p:cNvPr>
          <p:cNvSpPr txBox="1"/>
          <p:nvPr/>
        </p:nvSpPr>
        <p:spPr>
          <a:xfrm>
            <a:off x="990600" y="5087305"/>
            <a:ext cx="464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&lt;input type="number"&gt;</a:t>
            </a:r>
          </a:p>
        </p:txBody>
      </p:sp>
    </p:spTree>
    <p:extLst>
      <p:ext uri="{BB962C8B-B14F-4D97-AF65-F5344CB8AC3E}">
        <p14:creationId xmlns:p14="http://schemas.microsoft.com/office/powerpoint/2010/main" val="208582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AE96-E9BD-9D8C-B13B-98FC7CB387CA}"/>
              </a:ext>
            </a:extLst>
          </p:cNvPr>
          <p:cNvSpPr txBox="1"/>
          <p:nvPr/>
        </p:nvSpPr>
        <p:spPr>
          <a:xfrm>
            <a:off x="487780" y="1571334"/>
            <a:ext cx="8001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placeholder attribute specifies a short hint that describes the expected value of an input field (e.g. a sample value or a short description of the expected format).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short hint is displayed in the input field before the user enters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1371600" y="521188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INPUT TYPE 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6AD2B-6E4B-6693-0C62-B4DF289980F8}"/>
              </a:ext>
            </a:extLst>
          </p:cNvPr>
          <p:cNvSpPr txBox="1"/>
          <p:nvPr/>
        </p:nvSpPr>
        <p:spPr>
          <a:xfrm>
            <a:off x="487780" y="4673776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3F311-CADA-87C5-02B0-6C6E1ED3D67E}"/>
              </a:ext>
            </a:extLst>
          </p:cNvPr>
          <p:cNvSpPr txBox="1"/>
          <p:nvPr/>
        </p:nvSpPr>
        <p:spPr>
          <a:xfrm>
            <a:off x="1143000" y="53460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&lt;input placeholder="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D5624B-E63C-4205-C005-9BDABB71F42C}"/>
              </a:ext>
            </a:extLst>
          </p:cNvPr>
          <p:cNvGraphicFramePr>
            <a:graphicFrameLocks noGrp="1"/>
          </p:cNvGraphicFramePr>
          <p:nvPr/>
        </p:nvGraphicFramePr>
        <p:xfrm>
          <a:off x="694715" y="3419432"/>
          <a:ext cx="7382485" cy="1066800"/>
        </p:xfrm>
        <a:graphic>
          <a:graphicData uri="http://schemas.openxmlformats.org/drawingml/2006/table">
            <a:tbl>
              <a:tblPr/>
              <a:tblGrid>
                <a:gridCol w="1474996">
                  <a:extLst>
                    <a:ext uri="{9D8B030D-6E8A-4147-A177-3AD203B41FA5}">
                      <a16:colId xmlns:a16="http://schemas.microsoft.com/office/drawing/2014/main" val="1459092543"/>
                    </a:ext>
                  </a:extLst>
                </a:gridCol>
                <a:gridCol w="5907489">
                  <a:extLst>
                    <a:ext uri="{9D8B030D-6E8A-4147-A177-3AD203B41FA5}">
                      <a16:colId xmlns:a16="http://schemas.microsoft.com/office/drawing/2014/main" val="2869771912"/>
                    </a:ext>
                  </a:extLst>
                </a:gridCol>
              </a:tblGrid>
              <a:tr h="31488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84256"/>
                  </a:ext>
                </a:extLst>
              </a:tr>
              <a:tr h="532883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text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a short hint that describes the expected value of the input field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96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88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/>
              <a:t>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E3DD2-D7E9-BDA4-0AF1-A1E9F8D1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828800"/>
            <a:ext cx="8153400" cy="26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1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0B74A-BE14-BF8B-AFF8-4FE73D2C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FDD89-241B-39E9-DE2C-DD068E1D532A}"/>
              </a:ext>
            </a:extLst>
          </p:cNvPr>
          <p:cNvSpPr txBox="1"/>
          <p:nvPr/>
        </p:nvSpPr>
        <p:spPr>
          <a:xfrm>
            <a:off x="2362200" y="2286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74D17-A726-FDD0-1D75-196BF450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2667000" cy="2766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A5E2A-E5AD-D3D5-262B-AB864B1A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25105"/>
            <a:ext cx="2850235" cy="27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7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ownload THUMBS UP Free PNG transparent image and cli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25" y="1647825"/>
            <a:ext cx="2339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2800714" y="2913063"/>
            <a:ext cx="354257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b="1" dirty="0"/>
              <a:t>Complete the </a:t>
            </a:r>
          </a:p>
          <a:p>
            <a:pPr algn="ctr" eaLnBrk="1" hangingPunct="1"/>
            <a:r>
              <a:rPr lang="en-US" altLang="en-US" sz="3600" b="1" dirty="0"/>
              <a:t>Week 3 Exercises </a:t>
            </a:r>
          </a:p>
          <a:p>
            <a:pPr algn="ctr" eaLnBrk="1" hangingPunct="1"/>
            <a:r>
              <a:rPr lang="en-US" altLang="en-US" sz="3600" b="1" dirty="0"/>
              <a:t>on Coursera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172200"/>
            <a:ext cx="16002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/>
          <a:p>
            <a:pPr algn="ctr"/>
            <a:r>
              <a:rPr lang="en-US" sz="8800" b="1" dirty="0">
                <a:latin typeface="Rockwell" pitchFamily="18" charset="0"/>
              </a:rPr>
              <a:t>Thank You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93452-6D1B-CCAA-33F0-88A419A0F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52C06-9E96-1702-E1AB-E72D016E52C3}"/>
              </a:ext>
            </a:extLst>
          </p:cNvPr>
          <p:cNvSpPr txBox="1"/>
          <p:nvPr/>
        </p:nvSpPr>
        <p:spPr>
          <a:xfrm>
            <a:off x="457200" y="1324358"/>
            <a:ext cx="8229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HTML Forms are required, when you want to collect some data from the site visitor.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 For example,</a:t>
            </a:r>
            <a:r>
              <a:rPr lang="en-US" sz="2000" dirty="0"/>
              <a:t> during user registration you would like to collect information such as name, email address, credit card, etc.</a:t>
            </a:r>
          </a:p>
          <a:p>
            <a:endParaRPr lang="en-US" sz="2000" dirty="0"/>
          </a:p>
          <a:p>
            <a:r>
              <a:rPr lang="en-US" sz="2000" dirty="0"/>
              <a:t>There are various form elements available like </a:t>
            </a:r>
          </a:p>
          <a:p>
            <a:pPr marL="742944" lvl="1" indent="-285744">
              <a:buFont typeface="Arial" panose="020B0604020202020204" pitchFamily="34" charset="0"/>
              <a:buChar char="•"/>
            </a:pPr>
            <a:r>
              <a:rPr lang="en-US" sz="2000" b="1" dirty="0"/>
              <a:t>text fields, </a:t>
            </a:r>
          </a:p>
          <a:p>
            <a:pPr marL="742944" lvl="1" indent="-285744">
              <a:buFont typeface="Arial" panose="020B0604020202020204" pitchFamily="34" charset="0"/>
              <a:buChar char="•"/>
            </a:pPr>
            <a:r>
              <a:rPr lang="en-US" sz="2000" b="1" dirty="0" err="1"/>
              <a:t>textarea</a:t>
            </a:r>
            <a:r>
              <a:rPr lang="en-US" sz="2000" b="1" dirty="0"/>
              <a:t> fields, </a:t>
            </a:r>
          </a:p>
          <a:p>
            <a:pPr marL="742944" lvl="1" indent="-285744">
              <a:buFont typeface="Arial" panose="020B0604020202020204" pitchFamily="34" charset="0"/>
              <a:buChar char="•"/>
            </a:pPr>
            <a:r>
              <a:rPr lang="en-US" sz="2000" b="1" dirty="0"/>
              <a:t>drop-down menus, </a:t>
            </a:r>
          </a:p>
          <a:p>
            <a:pPr marL="742944" lvl="1" indent="-285744">
              <a:buFont typeface="Arial" panose="020B0604020202020204" pitchFamily="34" charset="0"/>
              <a:buChar char="•"/>
            </a:pPr>
            <a:r>
              <a:rPr lang="en-US" sz="2000" b="1" dirty="0"/>
              <a:t>radio buttons, </a:t>
            </a:r>
          </a:p>
          <a:p>
            <a:pPr marL="742944" lvl="1" indent="-285744">
              <a:buFont typeface="Arial" panose="020B0604020202020204" pitchFamily="34" charset="0"/>
              <a:buChar char="•"/>
            </a:pPr>
            <a:r>
              <a:rPr lang="en-US" sz="2000" b="1" dirty="0"/>
              <a:t>checkboxes, etc</a:t>
            </a:r>
            <a:r>
              <a:rPr lang="en-US" sz="2000" b="1" i="1" dirty="0"/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3CD2-CABC-A32B-C46E-1CA8AD067409}"/>
              </a:ext>
            </a:extLst>
          </p:cNvPr>
          <p:cNvSpPr txBox="1"/>
          <p:nvPr/>
        </p:nvSpPr>
        <p:spPr>
          <a:xfrm>
            <a:off x="3276600" y="381000"/>
            <a:ext cx="29718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Form Tags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93452-6D1B-CCAA-33F0-88A419A0F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B3CD2-CABC-A32B-C46E-1CA8AD067409}"/>
              </a:ext>
            </a:extLst>
          </p:cNvPr>
          <p:cNvSpPr txBox="1"/>
          <p:nvPr/>
        </p:nvSpPr>
        <p:spPr>
          <a:xfrm>
            <a:off x="2692531" y="304800"/>
            <a:ext cx="388619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cs typeface="Heebo" pitchFamily="2" charset="-79"/>
              </a:rPr>
              <a:t>INPUT TYPES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96540-4483-7E58-A851-5FD799FD6BEF}"/>
              </a:ext>
            </a:extLst>
          </p:cNvPr>
          <p:cNvSpPr txBox="1"/>
          <p:nvPr/>
        </p:nvSpPr>
        <p:spPr>
          <a:xfrm>
            <a:off x="647700" y="1118253"/>
            <a:ext cx="807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Heebo" pitchFamily="2" charset="-79"/>
              </a:rPr>
              <a:t>The &lt;input&gt; tag specifies an input field where the user can enter data.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Heebo" pitchFamily="2" charset="-79"/>
              </a:rPr>
              <a:t>The &lt;input&gt; element is the most important form element.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Heebo" pitchFamily="2" charset="-79"/>
              </a:rPr>
              <a:t>The &lt;input&gt; element can be displayed in several ways, depending on the type attribute.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3D733C-50A6-EF87-0BE2-0DFCB5EB3071}"/>
              </a:ext>
            </a:extLst>
          </p:cNvPr>
          <p:cNvCxnSpPr>
            <a:cxnSpLocks/>
          </p:cNvCxnSpPr>
          <p:nvPr/>
        </p:nvCxnSpPr>
        <p:spPr>
          <a:xfrm>
            <a:off x="4635631" y="29718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A29048-249A-5FAB-F3DF-DE7BC1D6B7A1}"/>
              </a:ext>
            </a:extLst>
          </p:cNvPr>
          <p:cNvSpPr txBox="1"/>
          <p:nvPr/>
        </p:nvSpPr>
        <p:spPr>
          <a:xfrm>
            <a:off x="381000" y="2348433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different input types are as follows:</a:t>
            </a:r>
          </a:p>
          <a:p>
            <a:endParaRPr lang="en-IN" dirty="0"/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type="button"&gt;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type="checkbox"&gt;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type="color"&gt;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type="date"&gt;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type="datetime-local"&gt;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type="email"&gt;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type="file“&gt;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type="month"&gt;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type="number"&gt;</a:t>
            </a:r>
          </a:p>
          <a:p>
            <a:pPr marL="1200121" lvl="2" indent="-285744">
              <a:buFont typeface="Arial" panose="020B0604020202020204" pitchFamily="34" charset="0"/>
              <a:buChar char="•"/>
            </a:pPr>
            <a:r>
              <a:rPr lang="en-IN" dirty="0"/>
              <a:t>&lt;input type="password"&gt;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36B4F-B929-6DDB-9CFF-784E1145CC4F}"/>
              </a:ext>
            </a:extLst>
          </p:cNvPr>
          <p:cNvSpPr txBox="1"/>
          <p:nvPr/>
        </p:nvSpPr>
        <p:spPr>
          <a:xfrm>
            <a:off x="5105400" y="2850462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type="radio"&gt;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type="reset"&gt;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type="search"&gt;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type="submit"&gt;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</a:t>
            </a:r>
            <a:r>
              <a:rPr lang="en-IN" dirty="0" err="1"/>
              <a:t>tel</a:t>
            </a:r>
            <a:r>
              <a:rPr lang="en-IN" dirty="0"/>
              <a:t>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type="text"&gt; (default value)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type="time"&gt;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</a:t>
            </a:r>
            <a:r>
              <a:rPr lang="en-IN" dirty="0" err="1"/>
              <a:t>url</a:t>
            </a:r>
            <a:r>
              <a:rPr lang="en-IN" dirty="0"/>
              <a:t>"&gt;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&lt;input type="week"&gt;</a:t>
            </a:r>
          </a:p>
        </p:txBody>
      </p:sp>
    </p:spTree>
    <p:extLst>
      <p:ext uri="{BB962C8B-B14F-4D97-AF65-F5344CB8AC3E}">
        <p14:creationId xmlns:p14="http://schemas.microsoft.com/office/powerpoint/2010/main" val="24696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39193-E776-99B2-B5D5-F2F54931A2A6}"/>
              </a:ext>
            </a:extLst>
          </p:cNvPr>
          <p:cNvSpPr txBox="1"/>
          <p:nvPr/>
        </p:nvSpPr>
        <p:spPr>
          <a:xfrm>
            <a:off x="304800" y="304800"/>
            <a:ext cx="8458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TYPE TEXT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input type text is used to define a single-line text field.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default width of the text field is 20 characters.</a:t>
            </a:r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r>
              <a:rPr lang="en-US" dirty="0"/>
              <a:t>&lt;input type=“text”&gt;</a:t>
            </a:r>
          </a:p>
          <a:p>
            <a:endParaRPr lang="en-US" dirty="0"/>
          </a:p>
          <a:p>
            <a:pPr algn="ctr"/>
            <a:r>
              <a:rPr lang="en-US" b="1" dirty="0"/>
              <a:t>INPUT TYPE TEXT AREA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input type </a:t>
            </a:r>
            <a:r>
              <a:rPr lang="en-US" dirty="0" err="1"/>
              <a:t>textarea</a:t>
            </a:r>
            <a:r>
              <a:rPr lang="en-US" dirty="0"/>
              <a:t> defines a multi-line text input control.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used in a form to collect user inputs like comments or reviews.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text space will hold an infinite range of characters.</a:t>
            </a:r>
          </a:p>
          <a:p>
            <a:r>
              <a:rPr lang="en-US" dirty="0"/>
              <a:t>            The size of the text area is defined by &lt;cols&gt; and &lt;rows&gt;attribute.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name attribute is needed for the reference in the form tag after the form is submitted.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By omitting the name attribute, data from the text area will  not be submitted.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id attribute is required to link the text  area with a label.</a:t>
            </a:r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86D0A-A325-6783-9188-2069323BD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1A365-16FF-06A0-037C-9B5688651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FFF18A-DD3D-5356-E800-BC66A328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757958"/>
            <a:ext cx="5578323" cy="5342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09632-94CC-C019-97C4-E3E6CB8C1AE5}"/>
              </a:ext>
            </a:extLst>
          </p:cNvPr>
          <p:cNvSpPr txBox="1"/>
          <p:nvPr/>
        </p:nvSpPr>
        <p:spPr>
          <a:xfrm>
            <a:off x="3605068" y="296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INPUT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10944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1A365-16FF-06A0-037C-9B5688651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09632-94CC-C019-97C4-E3E6CB8C1AE5}"/>
              </a:ext>
            </a:extLst>
          </p:cNvPr>
          <p:cNvSpPr txBox="1"/>
          <p:nvPr/>
        </p:nvSpPr>
        <p:spPr>
          <a:xfrm>
            <a:off x="3830575" y="914400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OUTPUT</a:t>
            </a:r>
            <a:endParaRPr lang="en-IN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F0DDB-5E08-6CB0-B581-DEF2934F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5" y="2286000"/>
            <a:ext cx="4027715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4FE36-6A0A-0F75-B20E-D668E8A34666}"/>
              </a:ext>
            </a:extLst>
          </p:cNvPr>
          <p:cNvSpPr txBox="1"/>
          <p:nvPr/>
        </p:nvSpPr>
        <p:spPr>
          <a:xfrm>
            <a:off x="533400" y="21013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E18C4-C1C0-4B2E-911C-0ADB7A202F1B}"/>
              </a:ext>
            </a:extLst>
          </p:cNvPr>
          <p:cNvSpPr txBox="1"/>
          <p:nvPr/>
        </p:nvSpPr>
        <p:spPr>
          <a:xfrm flipH="1">
            <a:off x="5050410" y="2101334"/>
            <a:ext cx="48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DAB1E-BCE1-EAA7-CD05-F03305002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583106"/>
            <a:ext cx="1920406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1A365-16FF-06A0-037C-9B5688651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1"/>
            <a:ext cx="2133600" cy="54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09632-94CC-C019-97C4-E3E6CB8C1AE5}"/>
              </a:ext>
            </a:extLst>
          </p:cNvPr>
          <p:cNvSpPr txBox="1"/>
          <p:nvPr/>
        </p:nvSpPr>
        <p:spPr>
          <a:xfrm>
            <a:off x="3605068" y="29629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INPUT</a:t>
            </a:r>
            <a:endParaRPr lang="en-IN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7ADB1-78A0-AFE0-A142-CB3181D6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76" y="1609765"/>
            <a:ext cx="7696200" cy="33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5747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1866</Words>
  <Application>Microsoft Office PowerPoint</Application>
  <PresentationFormat>On-screen Show (4:3)</PresentationFormat>
  <Paragraphs>277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Heebo</vt:lpstr>
      <vt:lpstr>Rockwell</vt:lpstr>
      <vt:lpstr>Wingdings</vt:lpstr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2022-05-17T09:40:20Z</dcterms:created>
  <dcterms:modified xsi:type="dcterms:W3CDTF">2023-01-09T07:38:17Z</dcterms:modified>
</cp:coreProperties>
</file>