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2/11/2023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501189" y="679508"/>
            <a:ext cx="7562180" cy="3687549"/>
          </a:xfrm>
        </p:spPr>
        <p:txBody>
          <a:bodyPr>
            <a:normAutofit/>
          </a:bodyPr>
          <a:lstStyle/>
          <a:p>
            <a:pPr algn="ctr"/>
            <a:r>
              <a:rPr lang="en-US" sz="2800" b="1" dirty="0"/>
              <a:t>String vs StringBuffer vs StringBuilder</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KGMICROCOLLEGE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F2E3B-4BA0-109D-E090-F2605AE0BB17}"/>
              </a:ext>
            </a:extLst>
          </p:cNvPr>
          <p:cNvSpPr txBox="1"/>
          <p:nvPr/>
        </p:nvSpPr>
        <p:spPr>
          <a:xfrm>
            <a:off x="469783" y="360727"/>
            <a:ext cx="11132191" cy="5170646"/>
          </a:xfrm>
          <a:prstGeom prst="rect">
            <a:avLst/>
          </a:prstGeom>
          <a:noFill/>
        </p:spPr>
        <p:txBody>
          <a:bodyPr wrap="square" rtlCol="0">
            <a:spAutoFit/>
          </a:bodyPr>
          <a:lstStyle/>
          <a:p>
            <a:pPr algn="ctr"/>
            <a:r>
              <a:rPr lang="en-IN" sz="2400" b="1" i="0" dirty="0">
                <a:effectLst/>
                <a:latin typeface="Epilogue"/>
              </a:rPr>
              <a:t>String in Java</a:t>
            </a:r>
          </a:p>
          <a:p>
            <a:pPr algn="ctr"/>
            <a:endParaRPr lang="en-IN" b="1" dirty="0">
              <a:latin typeface="Epilogue"/>
            </a:endParaRPr>
          </a:p>
          <a:p>
            <a:pPr algn="ctr"/>
            <a:endParaRPr lang="en-IN" b="1" i="0" dirty="0">
              <a:effectLst/>
              <a:latin typeface="Epilogue"/>
            </a:endParaRPr>
          </a:p>
          <a:p>
            <a:pPr marL="285750" indent="-285750">
              <a:buFont typeface="Arial" panose="020B0604020202020204" pitchFamily="34" charset="0"/>
              <a:buChar char="•"/>
            </a:pPr>
            <a:r>
              <a:rPr lang="en-IN" dirty="0">
                <a:latin typeface="Epilogue"/>
              </a:rPr>
              <a:t> </a:t>
            </a:r>
            <a:r>
              <a:rPr lang="en-US" dirty="0">
                <a:latin typeface="Epilogue"/>
              </a:rPr>
              <a:t>String class represents character strings, we can instantiate String in two ways.</a:t>
            </a:r>
          </a:p>
          <a:p>
            <a:r>
              <a:rPr lang="en-US" dirty="0">
                <a:latin typeface="Epilogue"/>
              </a:rPr>
              <a:t>	String str = "ABC"; // or String str = new String("ABC");</a:t>
            </a:r>
          </a:p>
          <a:p>
            <a:pPr marL="285750" indent="-285750">
              <a:buFont typeface="Arial" panose="020B0604020202020204" pitchFamily="34" charset="0"/>
              <a:buChar char="•"/>
            </a:pPr>
            <a:r>
              <a:rPr lang="en-US" dirty="0">
                <a:latin typeface="Epilogue"/>
              </a:rPr>
              <a:t> String is immutable in Java. So it’s suitable to use in a multi-threaded environment. We can share it across functions because there is no concern of data inconsistency.</a:t>
            </a:r>
          </a:p>
          <a:p>
            <a:pPr marL="285750" indent="-285750">
              <a:buFont typeface="Arial" panose="020B0604020202020204" pitchFamily="34" charset="0"/>
              <a:buChar char="•"/>
            </a:pPr>
            <a:r>
              <a:rPr lang="en-US" dirty="0">
                <a:latin typeface="Epilogue"/>
              </a:rPr>
              <a:t> When we create a String using double quotes, JVM first looks for the String with the same value in the string pool. If found, it returns the reference of the string object from the pool. Otherwise, it creates the String object in the String pool and returns the reference. JVM saves a lot of memory by using the same String in different threads.</a:t>
            </a:r>
          </a:p>
          <a:p>
            <a:pPr marL="285750" indent="-285750">
              <a:buFont typeface="Arial" panose="020B0604020202020204" pitchFamily="34" charset="0"/>
              <a:buChar char="•"/>
            </a:pPr>
            <a:r>
              <a:rPr lang="en-US" dirty="0">
                <a:latin typeface="Epilogue"/>
              </a:rPr>
              <a:t> If the new operator is used to create a string, it gets created in the heap memory. </a:t>
            </a:r>
          </a:p>
          <a:p>
            <a:pPr marL="285750" indent="-285750">
              <a:buFont typeface="Arial" panose="020B0604020202020204" pitchFamily="34" charset="0"/>
              <a:buChar char="•"/>
            </a:pPr>
            <a:r>
              <a:rPr lang="en-US" dirty="0">
                <a:latin typeface="Epilogue"/>
              </a:rPr>
              <a:t> The + operator is overloaded for String. We can use it to concatenate two strings. Although internally it uses StringBuffer to perform this action.</a:t>
            </a:r>
          </a:p>
          <a:p>
            <a:pPr marL="285750" indent="-285750">
              <a:buFont typeface="Arial" panose="020B0604020202020204" pitchFamily="34" charset="0"/>
              <a:buChar char="•"/>
            </a:pPr>
            <a:r>
              <a:rPr lang="en-US" dirty="0">
                <a:latin typeface="Epilogue"/>
              </a:rPr>
              <a:t> String overrides equals() and </a:t>
            </a:r>
            <a:r>
              <a:rPr lang="en-US" dirty="0" err="1">
                <a:latin typeface="Epilogue"/>
              </a:rPr>
              <a:t>hashCode</a:t>
            </a:r>
            <a:r>
              <a:rPr lang="en-US" dirty="0">
                <a:latin typeface="Epilogue"/>
              </a:rPr>
              <a:t>() methods. Two Strings are equal only if they have the same character sequence. The equals() method is case sensitive. If you are looking for case insensitive checks, you should use </a:t>
            </a:r>
            <a:r>
              <a:rPr lang="en-US" dirty="0" err="1">
                <a:latin typeface="Epilogue"/>
              </a:rPr>
              <a:t>equalsIgnoreCase</a:t>
            </a:r>
            <a:r>
              <a:rPr lang="en-US" dirty="0">
                <a:latin typeface="Epilogue"/>
              </a:rPr>
              <a:t>() method.</a:t>
            </a:r>
          </a:p>
          <a:p>
            <a:pPr marL="285750" indent="-285750">
              <a:buFont typeface="Arial" panose="020B0604020202020204" pitchFamily="34" charset="0"/>
              <a:buChar char="•"/>
            </a:pPr>
            <a:r>
              <a:rPr lang="en-US" dirty="0">
                <a:latin typeface="Epilogue"/>
              </a:rPr>
              <a:t> The string uses UTF-16 encoding for the character stream. </a:t>
            </a:r>
          </a:p>
          <a:p>
            <a:r>
              <a:rPr lang="en-US" i="0" dirty="0">
                <a:effectLst/>
                <a:latin typeface="Epilogue"/>
              </a:rPr>
              <a:t>	</a:t>
            </a:r>
            <a:endParaRPr lang="en-IN" i="0" dirty="0">
              <a:effectLst/>
              <a:latin typeface="Epilogue"/>
            </a:endParaRPr>
          </a:p>
        </p:txBody>
      </p:sp>
    </p:spTree>
    <p:extLst>
      <p:ext uri="{BB962C8B-B14F-4D97-AF65-F5344CB8AC3E}">
        <p14:creationId xmlns:p14="http://schemas.microsoft.com/office/powerpoint/2010/main" val="31775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9D149C-359B-0892-C764-5BF3CEE2CFCB}"/>
              </a:ext>
            </a:extLst>
          </p:cNvPr>
          <p:cNvSpPr txBox="1"/>
          <p:nvPr/>
        </p:nvSpPr>
        <p:spPr>
          <a:xfrm>
            <a:off x="721453" y="192947"/>
            <a:ext cx="10318459" cy="5909310"/>
          </a:xfrm>
          <a:prstGeom prst="rect">
            <a:avLst/>
          </a:prstGeom>
          <a:noFill/>
        </p:spPr>
        <p:txBody>
          <a:bodyPr wrap="square" rtlCol="0">
            <a:spAutoFit/>
          </a:bodyPr>
          <a:lstStyle/>
          <a:p>
            <a:pPr algn="ctr"/>
            <a:r>
              <a:rPr lang="en-IN" b="1" i="0" dirty="0">
                <a:effectLst/>
                <a:latin typeface="Epilogue"/>
              </a:rPr>
              <a:t>String vs </a:t>
            </a:r>
            <a:r>
              <a:rPr lang="en-IN" b="1" i="0" dirty="0" err="1">
                <a:effectLst/>
                <a:latin typeface="Epilogue"/>
              </a:rPr>
              <a:t>StringBuffer</a:t>
            </a:r>
            <a:endParaRPr lang="en-IN" b="1" i="0" dirty="0">
              <a:effectLst/>
              <a:latin typeface="Epilogue"/>
            </a:endParaRPr>
          </a:p>
          <a:p>
            <a:pPr marL="285750" indent="-285750">
              <a:buFont typeface="Arial" panose="020B0604020202020204" pitchFamily="34" charset="0"/>
              <a:buChar char="•"/>
            </a:pPr>
            <a:r>
              <a:rPr lang="en-IN" dirty="0">
                <a:latin typeface="Epilogue"/>
              </a:rPr>
              <a:t> </a:t>
            </a:r>
            <a:r>
              <a:rPr lang="en-US" dirty="0">
                <a:latin typeface="Epilogue"/>
              </a:rPr>
              <a:t>Since String is immutable in Java, whenever we do String manipulation like concatenation, substring, etc. it generates a new String and discards the older String for garbage collection.</a:t>
            </a:r>
          </a:p>
          <a:p>
            <a:pPr marL="285750" indent="-285750">
              <a:buFont typeface="Arial" panose="020B0604020202020204" pitchFamily="34" charset="0"/>
              <a:buChar char="•"/>
            </a:pPr>
            <a:r>
              <a:rPr lang="en-US" i="0" dirty="0">
                <a:effectLst/>
                <a:latin typeface="Epilogue"/>
              </a:rPr>
              <a:t> These are heavy operations and generate a lot of garbage in heap.</a:t>
            </a:r>
          </a:p>
          <a:p>
            <a:pPr marL="285750" indent="-285750">
              <a:buFont typeface="Arial" panose="020B0604020202020204" pitchFamily="34" charset="0"/>
              <a:buChar char="•"/>
            </a:pPr>
            <a:r>
              <a:rPr lang="en-US" dirty="0">
                <a:latin typeface="Epilogue"/>
              </a:rPr>
              <a:t> So Java has provided StringBuffer and StringBuilder classes that should be used for String manipulation.</a:t>
            </a:r>
          </a:p>
          <a:p>
            <a:pPr marL="285750" indent="-285750">
              <a:buFont typeface="Arial" panose="020B0604020202020204" pitchFamily="34" charset="0"/>
              <a:buChar char="•"/>
            </a:pPr>
            <a:r>
              <a:rPr lang="en-US" i="0" dirty="0">
                <a:effectLst/>
                <a:latin typeface="Epilogue"/>
              </a:rPr>
              <a:t> StringBuffer and StringBuilder are mutable objects in Java. They provide append(), insert(), delete(), and substring() methods for String manipulation.</a:t>
            </a:r>
            <a:endParaRPr lang="en-IN" i="0" dirty="0">
              <a:effectLst/>
              <a:latin typeface="Epilogue"/>
            </a:endParaRPr>
          </a:p>
          <a:p>
            <a:pPr algn="ctr"/>
            <a:endParaRPr lang="en-IN" dirty="0"/>
          </a:p>
          <a:p>
            <a:pPr algn="ctr"/>
            <a:r>
              <a:rPr lang="en-IN" b="1" dirty="0" err="1"/>
              <a:t>StringBuffer</a:t>
            </a:r>
            <a:r>
              <a:rPr lang="en-IN" b="1" dirty="0"/>
              <a:t> vs StringBuilder</a:t>
            </a:r>
          </a:p>
          <a:p>
            <a:pPr marL="285750" indent="-285750">
              <a:buFont typeface="Arial" panose="020B0604020202020204" pitchFamily="34" charset="0"/>
              <a:buChar char="•"/>
            </a:pPr>
            <a:r>
              <a:rPr lang="en-IN" dirty="0"/>
              <a:t> </a:t>
            </a:r>
            <a:r>
              <a:rPr lang="en-US" dirty="0"/>
              <a:t>StringBuffer was the only choice for String manipulation until Java 1.4. But, it has one disadvantage that all of its public methods are synchronized.</a:t>
            </a:r>
          </a:p>
          <a:p>
            <a:pPr marL="285750" indent="-285750">
              <a:buFont typeface="Arial" panose="020B0604020202020204" pitchFamily="34" charset="0"/>
              <a:buChar char="•"/>
            </a:pPr>
            <a:r>
              <a:rPr lang="en-US" dirty="0"/>
              <a:t> StringBuffer provides Thread safety but at a performance cost. In most of the scenarios, we don’t use String in a multithreaded environment. </a:t>
            </a:r>
          </a:p>
          <a:p>
            <a:pPr marL="285750" indent="-285750">
              <a:buFont typeface="Arial" panose="020B0604020202020204" pitchFamily="34" charset="0"/>
              <a:buChar char="•"/>
            </a:pPr>
            <a:r>
              <a:rPr lang="en-US" dirty="0"/>
              <a:t>So Java 1.5 introduced a new class StringBuilder, which is similar to StringBuffer except for thread-safety and synchronization. StringBuffer has some extra methods such as substring, length, capacity, </a:t>
            </a:r>
            <a:r>
              <a:rPr lang="en-US" dirty="0" err="1"/>
              <a:t>trimToSize</a:t>
            </a:r>
            <a:r>
              <a:rPr lang="en-US" dirty="0"/>
              <a:t>, etc. However, these are not required since you have all these present in String too. That’s why these methods were never implemented in the StringBuilder class. StringBuffer was introduced in Java 1.0 whereas StringBuilder class was introduced in Java 1.5 after looking at shortcomings of StringBuffer. If you are in a single-threaded environment or don’t care about thread safety, you should use StringBuilder. Otherwise, use StringBuffer for thread-safe operations.</a:t>
            </a:r>
            <a:endParaRPr lang="en-IN" dirty="0"/>
          </a:p>
          <a:p>
            <a:pPr algn="ctr"/>
            <a:endParaRPr lang="en-IN" dirty="0"/>
          </a:p>
        </p:txBody>
      </p:sp>
    </p:spTree>
    <p:extLst>
      <p:ext uri="{BB962C8B-B14F-4D97-AF65-F5344CB8AC3E}">
        <p14:creationId xmlns:p14="http://schemas.microsoft.com/office/powerpoint/2010/main" val="425218888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36</TotalTime>
  <Words>515</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Bookman Old Style</vt:lpstr>
      <vt:lpstr>Calibri</vt:lpstr>
      <vt:lpstr>Epilogue</vt:lpstr>
      <vt:lpstr>Franklin Gothic Book</vt:lpstr>
      <vt:lpstr>1_RetrospectVTI</vt:lpstr>
      <vt:lpstr>String vs StringBuffer vs StringBuilder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 vs StringBuffer vs StringBuilder</dc:title>
  <dc:creator>Keerthana Sadhu Sundar Singh</dc:creator>
  <cp:lastModifiedBy>Keerthana Sadhu Sundar Singh</cp:lastModifiedBy>
  <cp:revision>16</cp:revision>
  <dcterms:created xsi:type="dcterms:W3CDTF">2023-02-11T13:03:41Z</dcterms:created>
  <dcterms:modified xsi:type="dcterms:W3CDTF">2023-02-11T13:39:59Z</dcterms:modified>
</cp:coreProperties>
</file>