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3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hell.cloud.google.com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0723" y="639097"/>
            <a:ext cx="7675927" cy="3686015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Getting Started With</a:t>
            </a:r>
            <a:br>
              <a:rPr lang="en-US" sz="5400" dirty="0"/>
            </a:br>
            <a:r>
              <a:rPr lang="en-US" sz="5400" dirty="0"/>
              <a:t>Command 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KG Microcollege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250163-444A-A133-88B8-D332DC6463BC}"/>
              </a:ext>
            </a:extLst>
          </p:cNvPr>
          <p:cNvSpPr txBox="1"/>
          <p:nvPr/>
        </p:nvSpPr>
        <p:spPr>
          <a:xfrm>
            <a:off x="738231" y="906011"/>
            <a:ext cx="10201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Get User Manual for Commands: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man</a:t>
            </a:r>
            <a:r>
              <a:rPr lang="en-US" dirty="0"/>
              <a:t> displays the user manual of a command.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Here we pass the command as an argument.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E72C67-043E-9746-B955-54CA8C730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64" y="2420868"/>
            <a:ext cx="10556147" cy="1062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10F4BC-98CF-C1ED-33F4-612EDEA41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15" y="3888942"/>
            <a:ext cx="10532218" cy="10605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0AB967-9F9E-3BC9-08A3-07235C1C4498}"/>
              </a:ext>
            </a:extLst>
          </p:cNvPr>
          <p:cNvSpPr txBox="1"/>
          <p:nvPr/>
        </p:nvSpPr>
        <p:spPr>
          <a:xfrm>
            <a:off x="889233" y="5234730"/>
            <a:ext cx="1062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Type </a:t>
            </a:r>
            <a:r>
              <a:rPr lang="en-US" b="1" dirty="0"/>
              <a:t>q</a:t>
            </a:r>
            <a:r>
              <a:rPr lang="en-US" dirty="0"/>
              <a:t> to exit the manual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987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250163-444A-A133-88B8-D332DC6463BC}"/>
              </a:ext>
            </a:extLst>
          </p:cNvPr>
          <p:cNvSpPr txBox="1"/>
          <p:nvPr/>
        </p:nvSpPr>
        <p:spPr>
          <a:xfrm>
            <a:off x="729842" y="369116"/>
            <a:ext cx="10201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Get System Date &amp; Time: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date  </a:t>
            </a:r>
            <a:r>
              <a:rPr lang="en-US" dirty="0"/>
              <a:t>displays the system date and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10C4F-F280-11B1-2650-63275213C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821" y="1279967"/>
            <a:ext cx="9532493" cy="9598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57DB-242F-B17B-377A-2EAE27813812}"/>
              </a:ext>
            </a:extLst>
          </p:cNvPr>
          <p:cNvSpPr txBox="1"/>
          <p:nvPr/>
        </p:nvSpPr>
        <p:spPr>
          <a:xfrm>
            <a:off x="721453" y="2449585"/>
            <a:ext cx="10050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Get Current User: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whoami</a:t>
            </a:r>
            <a:r>
              <a:rPr lang="en-US" dirty="0"/>
              <a:t>  displays the current logged in user.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969E7B-9F82-FADB-B328-51E818864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91" y="3234599"/>
            <a:ext cx="9608191" cy="9675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9D43CF-7F85-D15E-F030-AE1550E82815}"/>
              </a:ext>
            </a:extLst>
          </p:cNvPr>
          <p:cNvSpPr txBox="1"/>
          <p:nvPr/>
        </p:nvSpPr>
        <p:spPr>
          <a:xfrm>
            <a:off x="796954" y="4580389"/>
            <a:ext cx="10427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Previous Commands: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Shell keeps track of the commands you have typed in.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 up ( ⬆) and down ( ⬇) arrows to access the commands.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629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250163-444A-A133-88B8-D332DC6463BC}"/>
              </a:ext>
            </a:extLst>
          </p:cNvPr>
          <p:cNvSpPr txBox="1"/>
          <p:nvPr/>
        </p:nvSpPr>
        <p:spPr>
          <a:xfrm>
            <a:off x="713064" y="494950"/>
            <a:ext cx="10201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History: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history</a:t>
            </a:r>
            <a:r>
              <a:rPr lang="en-US" dirty="0"/>
              <a:t> display the history of the commands you have typed in so far.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By default, It shows the last 500 recent commands.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AB115E-801F-7D33-2B67-C6F6260A8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56" y="1531634"/>
            <a:ext cx="10212198" cy="10283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288BF0-AC40-FB94-B748-A0CB016D589F}"/>
              </a:ext>
            </a:extLst>
          </p:cNvPr>
          <p:cNvSpPr txBox="1"/>
          <p:nvPr/>
        </p:nvSpPr>
        <p:spPr>
          <a:xfrm>
            <a:off x="813732" y="2650922"/>
            <a:ext cx="10024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Bash History: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Bash maintains the history to . bash_history file.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56186E-5FFD-E74F-C0FD-3C4FA5CCE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22" y="3360437"/>
            <a:ext cx="10354811" cy="1042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A3D0C4-A6DB-07FA-8B6E-C00D3EA4D741}"/>
              </a:ext>
            </a:extLst>
          </p:cNvPr>
          <p:cNvSpPr txBox="1"/>
          <p:nvPr/>
        </p:nvSpPr>
        <p:spPr>
          <a:xfrm>
            <a:off x="864066" y="4563611"/>
            <a:ext cx="10167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Exit: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exit</a:t>
            </a:r>
            <a:r>
              <a:rPr lang="en-US" dirty="0"/>
              <a:t>  to close/end a shell session.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4E1209-2FD0-5A0A-D573-4F954FBFE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56" y="5214402"/>
            <a:ext cx="10304476" cy="103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70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B5A51F-764C-6C12-B8D7-4CDD8B90B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83" y="1170744"/>
            <a:ext cx="4638675" cy="3895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261E7E-00DD-D58D-978C-770864F9A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625" y="1800530"/>
            <a:ext cx="5286375" cy="2619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8520DC-8BD6-C538-5CB8-3FB3B024BF24}"/>
              </a:ext>
            </a:extLst>
          </p:cNvPr>
          <p:cNvSpPr txBox="1"/>
          <p:nvPr/>
        </p:nvSpPr>
        <p:spPr>
          <a:xfrm>
            <a:off x="1862356" y="411061"/>
            <a:ext cx="8909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File Systems Commands</a:t>
            </a:r>
          </a:p>
        </p:txBody>
      </p:sp>
    </p:spTree>
    <p:extLst>
      <p:ext uri="{BB962C8B-B14F-4D97-AF65-F5344CB8AC3E}">
        <p14:creationId xmlns:p14="http://schemas.microsoft.com/office/powerpoint/2010/main" val="3543370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0454B1-3E1E-87D1-B061-A4117D48F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873" y="1292734"/>
            <a:ext cx="8457804" cy="42607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CAC1EE-FBD5-BE61-9B4C-E08F881976C6}"/>
              </a:ext>
            </a:extLst>
          </p:cNvPr>
          <p:cNvSpPr txBox="1"/>
          <p:nvPr/>
        </p:nvSpPr>
        <p:spPr>
          <a:xfrm>
            <a:off x="1535185" y="478172"/>
            <a:ext cx="8976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Files Commands</a:t>
            </a:r>
          </a:p>
        </p:txBody>
      </p:sp>
    </p:spTree>
    <p:extLst>
      <p:ext uri="{BB962C8B-B14F-4D97-AF65-F5344CB8AC3E}">
        <p14:creationId xmlns:p14="http://schemas.microsoft.com/office/powerpoint/2010/main" val="112411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B65116-8BA2-8A57-3F0E-4DF180088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793" y="1016946"/>
            <a:ext cx="5701667" cy="51237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7C8D53-2279-5E77-BE38-44BBAE110F2A}"/>
              </a:ext>
            </a:extLst>
          </p:cNvPr>
          <p:cNvSpPr txBox="1"/>
          <p:nvPr/>
        </p:nvSpPr>
        <p:spPr>
          <a:xfrm>
            <a:off x="1996580" y="327171"/>
            <a:ext cx="7608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Miscellaneous Commands</a:t>
            </a:r>
          </a:p>
        </p:txBody>
      </p:sp>
    </p:spTree>
    <p:extLst>
      <p:ext uri="{BB962C8B-B14F-4D97-AF65-F5344CB8AC3E}">
        <p14:creationId xmlns:p14="http://schemas.microsoft.com/office/powerpoint/2010/main" val="228859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EDD1DD-FE6B-4271-668D-905F3192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Key Takeaways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880B3-2288-323E-910F-0D245F924B83}"/>
              </a:ext>
            </a:extLst>
          </p:cNvPr>
          <p:cNvSpPr txBox="1"/>
          <p:nvPr/>
        </p:nvSpPr>
        <p:spPr>
          <a:xfrm>
            <a:off x="1535185" y="738231"/>
            <a:ext cx="6442745" cy="2430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86150" lvl="7" indent="-285750"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IN" dirty="0"/>
              <a:t> Command Line Interface</a:t>
            </a:r>
          </a:p>
          <a:p>
            <a:pPr marL="3486150" lvl="7" indent="-285750"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IN" dirty="0"/>
              <a:t> Shell</a:t>
            </a:r>
          </a:p>
          <a:p>
            <a:pPr marL="3486150" lvl="7" indent="-285750"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IN" dirty="0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188618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BC7D1F-21C1-D245-E76A-EFC3BCEA9A09}"/>
              </a:ext>
            </a:extLst>
          </p:cNvPr>
          <p:cNvSpPr txBox="1"/>
          <p:nvPr/>
        </p:nvSpPr>
        <p:spPr>
          <a:xfrm>
            <a:off x="604007" y="276837"/>
            <a:ext cx="1055335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User Interface:</a:t>
            </a:r>
          </a:p>
          <a:p>
            <a:endParaRPr lang="en-IN" sz="2400" b="1" dirty="0"/>
          </a:p>
          <a:p>
            <a:r>
              <a:rPr lang="en-IN" b="1" dirty="0"/>
              <a:t>Graphical User Interface:</a:t>
            </a:r>
          </a:p>
          <a:p>
            <a:r>
              <a:rPr lang="en-IN" dirty="0"/>
              <a:t>	</a:t>
            </a:r>
            <a:r>
              <a:rPr lang="en-US" dirty="0"/>
              <a:t>Graphical User Interface (GUI) commonly referred as the User Interface (UI).</a:t>
            </a:r>
          </a:p>
          <a:p>
            <a:r>
              <a:rPr lang="en-IN" b="1" dirty="0"/>
              <a:t>Command Line Interface: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Command Line Interface (CLI) facilitates the users to perform powerful operations on a computer with simple commands.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Command is a text instruction to a computer program to perform a specific task.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88CA66-0DDC-8838-6B7F-00EAB25E9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851" y="2841682"/>
            <a:ext cx="5769171" cy="337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9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BC7D1F-21C1-D245-E76A-EFC3BCEA9A09}"/>
              </a:ext>
            </a:extLst>
          </p:cNvPr>
          <p:cNvSpPr txBox="1"/>
          <p:nvPr/>
        </p:nvSpPr>
        <p:spPr>
          <a:xfrm>
            <a:off x="545284" y="117446"/>
            <a:ext cx="10553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What is Shell?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Shell is the  software that interprets and executes the various commands that we provide.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Terminal is a text input/output environment.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289D2-3C42-68C7-B852-3663E086FE80}"/>
              </a:ext>
            </a:extLst>
          </p:cNvPr>
          <p:cNvSpPr txBox="1"/>
          <p:nvPr/>
        </p:nvSpPr>
        <p:spPr>
          <a:xfrm>
            <a:off x="511728" y="1166070"/>
            <a:ext cx="108301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Different Shells: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Bourne Shell (sh)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Bourne-Again Shell (bash)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 Shell (csh)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Korn Shell (ksh)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Z Shell (zsh)</a:t>
            </a:r>
            <a:endParaRPr lang="en-IN" dirty="0"/>
          </a:p>
          <a:p>
            <a:pPr lvl="2"/>
            <a:endParaRPr lang="en-IN" b="1" dirty="0"/>
          </a:p>
          <a:p>
            <a:r>
              <a:rPr lang="en-IN" b="1" dirty="0"/>
              <a:t>Opening Terminal:</a:t>
            </a:r>
          </a:p>
          <a:p>
            <a:r>
              <a:rPr lang="en-IN" dirty="0"/>
              <a:t>	</a:t>
            </a:r>
            <a:r>
              <a:rPr lang="en-US" dirty="0"/>
              <a:t>Bash is one of the most commonly used shell in Linux distributions.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Open the Dash (Super Key) or Applications and type terminal.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Shortcut: Ctrl + Alt + 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E834D8-5CB3-05E4-8372-EA06B6019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537" y="4041309"/>
            <a:ext cx="3860464" cy="225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8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3260C-4046-0A18-089A-EAA15808303C}"/>
              </a:ext>
            </a:extLst>
          </p:cNvPr>
          <p:cNvSpPr txBox="1"/>
          <p:nvPr/>
        </p:nvSpPr>
        <p:spPr>
          <a:xfrm>
            <a:off x="343949" y="293615"/>
            <a:ext cx="112412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Opening Terminal (in MAC):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Open Launchpad and search for terminal.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Press command(⌘) + space, type "terminal".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11901-AA91-A33A-F317-F63058DAE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764" y="1724026"/>
            <a:ext cx="5706209" cy="420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1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5A5E63-D0B4-7745-ABD4-3D0EA799CEC1}"/>
              </a:ext>
            </a:extLst>
          </p:cNvPr>
          <p:cNvSpPr txBox="1"/>
          <p:nvPr/>
        </p:nvSpPr>
        <p:spPr>
          <a:xfrm>
            <a:off x="285226" y="327171"/>
            <a:ext cx="114929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For Windows Operating System:</a:t>
            </a:r>
          </a:p>
          <a:p>
            <a:r>
              <a:rPr lang="en-US" dirty="0"/>
              <a:t>	For windows install WSL2  (Windows Subsystem for Linux).</a:t>
            </a:r>
          </a:p>
          <a:p>
            <a:endParaRPr lang="en-US" dirty="0"/>
          </a:p>
          <a:p>
            <a:r>
              <a:rPr lang="en-IN" sz="2400" b="1" dirty="0"/>
              <a:t>Opening WSL2 Ubuntu Terminal:</a:t>
            </a:r>
          </a:p>
          <a:p>
            <a:r>
              <a:rPr lang="en-IN" sz="2400" dirty="0"/>
              <a:t>	</a:t>
            </a:r>
            <a:r>
              <a:rPr lang="en-US" dirty="0"/>
              <a:t>Click Start and search for "Ubuntu".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https://shell.cloud.google.com/</a:t>
            </a:r>
            <a:r>
              <a:rPr lang="en-IN" dirty="0"/>
              <a:t> (Using Cloud).</a:t>
            </a:r>
          </a:p>
          <a:p>
            <a:endParaRPr lang="en-US" dirty="0"/>
          </a:p>
          <a:p>
            <a:r>
              <a:rPr lang="en-US" dirty="0"/>
              <a:t>	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F52B0-E614-4D09-B9A0-9B417A389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1" y="2424419"/>
            <a:ext cx="4909888" cy="385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4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0C8F37-FD5D-1798-5E5A-6BBF9F3F1143}"/>
              </a:ext>
            </a:extLst>
          </p:cNvPr>
          <p:cNvSpPr txBox="1"/>
          <p:nvPr/>
        </p:nvSpPr>
        <p:spPr>
          <a:xfrm>
            <a:off x="578840" y="494950"/>
            <a:ext cx="96641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Bash:</a:t>
            </a:r>
          </a:p>
          <a:p>
            <a:r>
              <a:rPr lang="en-IN" sz="2400" b="1" dirty="0"/>
              <a:t>	</a:t>
            </a:r>
            <a:r>
              <a:rPr lang="en-US" dirty="0"/>
              <a:t>Bash is the GNU Project's shell—the Bourne Again SHell. This is an sh-compatible shell that incorporates useful features.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3CEDE-5CBE-3E47-CD36-78A3CF813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173" y="2176113"/>
            <a:ext cx="74199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3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3EC243-90EB-1F43-AA1A-8146502AA81C}"/>
              </a:ext>
            </a:extLst>
          </p:cNvPr>
          <p:cNvSpPr txBox="1"/>
          <p:nvPr/>
        </p:nvSpPr>
        <p:spPr>
          <a:xfrm>
            <a:off x="545284" y="318782"/>
            <a:ext cx="11006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Basic Linux Commands:</a:t>
            </a:r>
          </a:p>
          <a:p>
            <a:endParaRPr lang="en-IN" sz="2400" dirty="0"/>
          </a:p>
          <a:p>
            <a:r>
              <a:rPr lang="en-IN" b="1" dirty="0"/>
              <a:t>Listing Files &amp; Directories:</a:t>
            </a:r>
          </a:p>
          <a:p>
            <a:r>
              <a:rPr lang="en-IN" b="1" dirty="0"/>
              <a:t>	</a:t>
            </a:r>
            <a:r>
              <a:rPr lang="en-US" b="1" dirty="0"/>
              <a:t>ls</a:t>
            </a:r>
            <a:r>
              <a:rPr lang="en-US" dirty="0"/>
              <a:t> is used to list files and directories.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FE6EA-F571-5E9A-E490-DBE20CD27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31" y="1674769"/>
            <a:ext cx="10304477" cy="9374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FEAE49-4CB4-9786-3CB0-25870D3BD13D}"/>
              </a:ext>
            </a:extLst>
          </p:cNvPr>
          <p:cNvSpPr txBox="1"/>
          <p:nvPr/>
        </p:nvSpPr>
        <p:spPr>
          <a:xfrm>
            <a:off x="755009" y="2902591"/>
            <a:ext cx="1076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Using Additional Options:</a:t>
            </a:r>
          </a:p>
          <a:p>
            <a:r>
              <a:rPr lang="en-US" dirty="0"/>
              <a:t>	-l -h option provides details in human readable format.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2172A2-5FCD-B6BE-F51C-D6BE87B48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737" y="3681281"/>
            <a:ext cx="9178648" cy="232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1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3EC243-90EB-1F43-AA1A-8146502AA81C}"/>
              </a:ext>
            </a:extLst>
          </p:cNvPr>
          <p:cNvSpPr txBox="1"/>
          <p:nvPr/>
        </p:nvSpPr>
        <p:spPr>
          <a:xfrm>
            <a:off x="612396" y="906011"/>
            <a:ext cx="11006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options require values arguments/values to be passed.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--block-size option rounds the file size to nearest values.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Inputs : KB , MB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48FCC2-C08A-1414-C537-160F23304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05" y="2729917"/>
            <a:ext cx="94202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5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250163-444A-A133-88B8-D332DC6463BC}"/>
              </a:ext>
            </a:extLst>
          </p:cNvPr>
          <p:cNvSpPr txBox="1"/>
          <p:nvPr/>
        </p:nvSpPr>
        <p:spPr>
          <a:xfrm>
            <a:off x="713064" y="629174"/>
            <a:ext cx="102010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Get Options for Commands:</a:t>
            </a:r>
          </a:p>
          <a:p>
            <a:r>
              <a:rPr lang="en-IN" sz="2400" dirty="0"/>
              <a:t>	</a:t>
            </a:r>
            <a:r>
              <a:rPr lang="en-US" b="1" dirty="0"/>
              <a:t>help</a:t>
            </a:r>
            <a:r>
              <a:rPr lang="en-US" dirty="0"/>
              <a:t> displays a list of options that you can use with the command.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28B99-CCAB-1DCB-F658-1E8AA6296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49081"/>
            <a:ext cx="9994084" cy="1006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984A81-F825-D1E2-0741-31BB79F8642B}"/>
              </a:ext>
            </a:extLst>
          </p:cNvPr>
          <p:cNvSpPr txBox="1"/>
          <p:nvPr/>
        </p:nvSpPr>
        <p:spPr>
          <a:xfrm>
            <a:off x="906011" y="2743200"/>
            <a:ext cx="10226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This Command will be helpful when you don’t know about its parameters and return type etc.</a:t>
            </a:r>
          </a:p>
          <a:p>
            <a:endParaRPr lang="en-IN" b="1" dirty="0"/>
          </a:p>
          <a:p>
            <a:r>
              <a:rPr lang="en-IN" b="1" dirty="0"/>
              <a:t>Clear the Screen: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clear</a:t>
            </a:r>
            <a:r>
              <a:rPr lang="en-US" dirty="0"/>
              <a:t> command clears the terminal.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Shortcut: Ctrl+L 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6D75D-79A7-B936-A13F-F50CADB1A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87" y="4509726"/>
            <a:ext cx="10329643" cy="104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0100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128</TotalTime>
  <Words>530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Bookman Old Style</vt:lpstr>
      <vt:lpstr>Calibri</vt:lpstr>
      <vt:lpstr>Franklin Gothic Book</vt:lpstr>
      <vt:lpstr>Wingdings</vt:lpstr>
      <vt:lpstr>1_RetrospectVTI</vt:lpstr>
      <vt:lpstr>Getting Started With Command 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Fundamentals</dc:title>
  <dc:creator>Keerthana Sadhu Sundar Singh</dc:creator>
  <cp:lastModifiedBy>Keerthana Sadhu Sundar Singh</cp:lastModifiedBy>
  <cp:revision>160</cp:revision>
  <dcterms:created xsi:type="dcterms:W3CDTF">2023-01-04T11:13:09Z</dcterms:created>
  <dcterms:modified xsi:type="dcterms:W3CDTF">2023-01-04T13:21:54Z</dcterms:modified>
</cp:coreProperties>
</file>