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519" r:id="rId4"/>
    <p:sldId id="515" r:id="rId5"/>
    <p:sldId id="488" r:id="rId6"/>
    <p:sldId id="516" r:id="rId7"/>
    <p:sldId id="517" r:id="rId8"/>
    <p:sldId id="489" r:id="rId9"/>
    <p:sldId id="490" r:id="rId10"/>
    <p:sldId id="491" r:id="rId11"/>
    <p:sldId id="518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23" r:id="rId33"/>
    <p:sldId id="524" r:id="rId34"/>
    <p:sldId id="525" r:id="rId35"/>
    <p:sldId id="526" r:id="rId36"/>
    <p:sldId id="527" r:id="rId37"/>
    <p:sldId id="520" r:id="rId38"/>
    <p:sldId id="521" r:id="rId39"/>
    <p:sldId id="468" r:id="rId40"/>
  </p:sldIdLst>
  <p:sldSz cx="9144000" cy="6858000" type="screen4x3"/>
  <p:notesSz cx="6858000" cy="9144000"/>
  <p:embeddedFontLs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Rockwell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6" roundtripDataSignature="AMtx7mgi98WxbJXGvdAHoLGwF29JwbpP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7801C8A-B59F-49FB-B19B-03F325A65BD0}">
  <a:tblStyle styleId="{B7801C8A-B59F-49FB-B19B-03F325A65B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23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2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22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228" Type="http://schemas.openxmlformats.org/officeDocument/2006/relationships/viewProps" Target="viewProps.xml"/><Relationship Id="rId8" Type="http://schemas.openxmlformats.org/officeDocument/2006/relationships/slide" Target="slides/slide7.xml"/><Relationship Id="rId22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0" name="Google Shape;2390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Cover">
  <p:cSld name="Album Cov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1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15"/>
          <p:cNvSpPr txBox="1">
            <a:spLocks noGrp="1"/>
          </p:cNvSpPr>
          <p:nvPr>
            <p:ph type="body" idx="1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5"/>
          <p:cNvSpPr>
            <a:spLocks noGrp="1"/>
          </p:cNvSpPr>
          <p:nvPr>
            <p:ph type="pic" idx="2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21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215"/>
          <p:cNvSpPr txBox="1">
            <a:spLocks noGrp="1"/>
          </p:cNvSpPr>
          <p:nvPr>
            <p:ph type="ftr" idx="11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5"/>
          <p:cNvSpPr txBox="1">
            <a:spLocks noGrp="1"/>
          </p:cNvSpPr>
          <p:nvPr>
            <p:ph type="body" idx="3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Landscape with Caption">
  <p:cSld name="3-Up Landscap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5"/>
          <p:cNvSpPr>
            <a:spLocks noGrp="1"/>
          </p:cNvSpPr>
          <p:nvPr>
            <p:ph type="pic" idx="2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1" name="Google Shape;101;p225"/>
          <p:cNvSpPr>
            <a:spLocks noGrp="1"/>
          </p:cNvSpPr>
          <p:nvPr>
            <p:ph type="pic" idx="3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2" name="Google Shape;102;p225"/>
          <p:cNvSpPr>
            <a:spLocks noGrp="1"/>
          </p:cNvSpPr>
          <p:nvPr>
            <p:ph type="pic" idx="4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3" name="Google Shape;103;p225"/>
          <p:cNvSpPr txBox="1">
            <a:spLocks noGrp="1"/>
          </p:cNvSpPr>
          <p:nvPr>
            <p:ph type="body" idx="1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2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Mixed">
  <p:cSld name="3-Up Mixe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6"/>
          <p:cNvSpPr>
            <a:spLocks noGrp="1"/>
          </p:cNvSpPr>
          <p:nvPr>
            <p:ph type="pic" idx="2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9" name="Google Shape;109;p226"/>
          <p:cNvSpPr>
            <a:spLocks noGrp="1"/>
          </p:cNvSpPr>
          <p:nvPr>
            <p:ph type="pic" idx="3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0" name="Google Shape;110;p226"/>
          <p:cNvSpPr>
            <a:spLocks noGrp="1"/>
          </p:cNvSpPr>
          <p:nvPr>
            <p:ph type="pic" idx="4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1" name="Google Shape;111;p22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2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Captions">
  <p:cSld name="4-Up Portrait with Captio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7"/>
          <p:cNvSpPr>
            <a:spLocks noGrp="1"/>
          </p:cNvSpPr>
          <p:nvPr>
            <p:ph type="pic" idx="2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6" name="Google Shape;116;p227"/>
          <p:cNvSpPr>
            <a:spLocks noGrp="1"/>
          </p:cNvSpPr>
          <p:nvPr>
            <p:ph type="pic" idx="3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7" name="Google Shape;117;p227"/>
          <p:cNvSpPr>
            <a:spLocks noGrp="1"/>
          </p:cNvSpPr>
          <p:nvPr>
            <p:ph type="pic" idx="4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8" name="Google Shape;118;p227"/>
          <p:cNvSpPr>
            <a:spLocks noGrp="1"/>
          </p:cNvSpPr>
          <p:nvPr>
            <p:ph type="pic" idx="5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9" name="Google Shape;119;p227"/>
          <p:cNvSpPr txBox="1">
            <a:spLocks noGrp="1"/>
          </p:cNvSpPr>
          <p:nvPr>
            <p:ph type="body" idx="1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27"/>
          <p:cNvSpPr txBox="1">
            <a:spLocks noGrp="1"/>
          </p:cNvSpPr>
          <p:nvPr>
            <p:ph type="body" idx="6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7"/>
          <p:cNvSpPr txBox="1">
            <a:spLocks noGrp="1"/>
          </p:cNvSpPr>
          <p:nvPr>
            <p:ph type="body" idx="7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27"/>
          <p:cNvSpPr txBox="1">
            <a:spLocks noGrp="1"/>
          </p:cNvSpPr>
          <p:nvPr>
            <p:ph type="body" idx="8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7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7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27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Landscape with Captions">
  <p:cSld name="4-Up Landscape with Captio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8"/>
          <p:cNvSpPr>
            <a:spLocks noGrp="1"/>
          </p:cNvSpPr>
          <p:nvPr>
            <p:ph type="pic" idx="2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8" name="Google Shape;128;p228"/>
          <p:cNvSpPr txBox="1">
            <a:spLocks noGrp="1"/>
          </p:cNvSpPr>
          <p:nvPr>
            <p:ph type="body" idx="1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8"/>
          <p:cNvSpPr>
            <a:spLocks noGrp="1"/>
          </p:cNvSpPr>
          <p:nvPr>
            <p:ph type="pic" idx="3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0" name="Google Shape;130;p228"/>
          <p:cNvSpPr>
            <a:spLocks noGrp="1"/>
          </p:cNvSpPr>
          <p:nvPr>
            <p:ph type="pic" idx="4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1" name="Google Shape;131;p228"/>
          <p:cNvSpPr>
            <a:spLocks noGrp="1"/>
          </p:cNvSpPr>
          <p:nvPr>
            <p:ph type="pic" idx="5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2" name="Google Shape;132;p228"/>
          <p:cNvSpPr txBox="1">
            <a:spLocks noGrp="1"/>
          </p:cNvSpPr>
          <p:nvPr>
            <p:ph type="body" idx="6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28"/>
          <p:cNvSpPr txBox="1">
            <a:spLocks noGrp="1"/>
          </p:cNvSpPr>
          <p:nvPr>
            <p:ph type="body" idx="7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8"/>
          <p:cNvSpPr txBox="1">
            <a:spLocks noGrp="1"/>
          </p:cNvSpPr>
          <p:nvPr>
            <p:ph type="body" idx="8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2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Large Caption">
  <p:cSld name="4-Up Portrait with Large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9"/>
          <p:cNvSpPr>
            <a:spLocks noGrp="1"/>
          </p:cNvSpPr>
          <p:nvPr>
            <p:ph type="pic" idx="2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0" name="Google Shape;140;p229"/>
          <p:cNvSpPr>
            <a:spLocks noGrp="1"/>
          </p:cNvSpPr>
          <p:nvPr>
            <p:ph type="pic" idx="3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1" name="Google Shape;141;p229"/>
          <p:cNvSpPr>
            <a:spLocks noGrp="1"/>
          </p:cNvSpPr>
          <p:nvPr>
            <p:ph type="pic" idx="4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2" name="Google Shape;142;p229"/>
          <p:cNvSpPr>
            <a:spLocks noGrp="1"/>
          </p:cNvSpPr>
          <p:nvPr>
            <p:ph type="pic" idx="5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3" name="Google Shape;143;p229"/>
          <p:cNvSpPr txBox="1">
            <a:spLocks noGrp="1"/>
          </p:cNvSpPr>
          <p:nvPr>
            <p:ph type="body" idx="1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2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: 1 Portrait with 3 Landscape">
  <p:cSld name="4-Up: 1 Portrait with 3 Landscap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0"/>
          <p:cNvSpPr>
            <a:spLocks noGrp="1"/>
          </p:cNvSpPr>
          <p:nvPr>
            <p:ph type="pic" idx="2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9" name="Google Shape;149;p230"/>
          <p:cNvSpPr>
            <a:spLocks noGrp="1"/>
          </p:cNvSpPr>
          <p:nvPr>
            <p:ph type="pic" idx="3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0" name="Google Shape;150;p230"/>
          <p:cNvSpPr>
            <a:spLocks noGrp="1"/>
          </p:cNvSpPr>
          <p:nvPr>
            <p:ph type="pic" idx="4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1" name="Google Shape;151;p230"/>
          <p:cNvSpPr>
            <a:spLocks noGrp="1"/>
          </p:cNvSpPr>
          <p:nvPr>
            <p:ph type="pic" idx="5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2" name="Google Shape;152;p23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3 Landscape with 2 Portrait">
  <p:cSld name="5-Up: 3 Landscape with 2 Portrai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1"/>
          <p:cNvSpPr>
            <a:spLocks noGrp="1"/>
          </p:cNvSpPr>
          <p:nvPr>
            <p:ph type="pic" idx="2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7" name="Google Shape;157;p231"/>
          <p:cNvSpPr>
            <a:spLocks noGrp="1"/>
          </p:cNvSpPr>
          <p:nvPr>
            <p:ph type="pic" idx="3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8" name="Google Shape;158;p231"/>
          <p:cNvSpPr>
            <a:spLocks noGrp="1"/>
          </p:cNvSpPr>
          <p:nvPr>
            <p:ph type="pic" idx="4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9" name="Google Shape;159;p231"/>
          <p:cNvSpPr>
            <a:spLocks noGrp="1"/>
          </p:cNvSpPr>
          <p:nvPr>
            <p:ph type="pic" idx="5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0" name="Google Shape;160;p231"/>
          <p:cNvSpPr>
            <a:spLocks noGrp="1"/>
          </p:cNvSpPr>
          <p:nvPr>
            <p:ph type="pic" idx="6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1" name="Google Shape;161;p23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3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2 Landscape with 3 Portrait">
  <p:cSld name="5-Up: 2 Landscape with 3 Portrai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2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6" name="Google Shape;166;p232"/>
          <p:cNvSpPr>
            <a:spLocks noGrp="1"/>
          </p:cNvSpPr>
          <p:nvPr>
            <p:ph type="pic" idx="3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7" name="Google Shape;167;p232"/>
          <p:cNvSpPr>
            <a:spLocks noGrp="1"/>
          </p:cNvSpPr>
          <p:nvPr>
            <p:ph type="pic" idx="4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8" name="Google Shape;168;p232"/>
          <p:cNvSpPr>
            <a:spLocks noGrp="1"/>
          </p:cNvSpPr>
          <p:nvPr>
            <p:ph type="pic" idx="5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9" name="Google Shape;169;p232"/>
          <p:cNvSpPr>
            <a:spLocks noGrp="1"/>
          </p:cNvSpPr>
          <p:nvPr>
            <p:ph type="pic" idx="6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0" name="Google Shape;170;p23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3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Caption">
  <p:cSld name="Squar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3"/>
          <p:cNvSpPr>
            <a:spLocks noGrp="1"/>
          </p:cNvSpPr>
          <p:nvPr>
            <p:ph type="pic" idx="2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5" name="Google Shape;175;p233"/>
          <p:cNvSpPr txBox="1">
            <a:spLocks noGrp="1"/>
          </p:cNvSpPr>
          <p:nvPr>
            <p:ph type="body" idx="1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3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3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Square with Caption">
  <p:cSld name="2-Up Square with 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4"/>
          <p:cNvSpPr>
            <a:spLocks noGrp="1"/>
          </p:cNvSpPr>
          <p:nvPr>
            <p:ph type="pic" idx="2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1" name="Google Shape;181;p234"/>
          <p:cNvSpPr>
            <a:spLocks noGrp="1"/>
          </p:cNvSpPr>
          <p:nvPr>
            <p:ph type="pic" idx="3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2" name="Google Shape;182;p234"/>
          <p:cNvSpPr txBox="1">
            <a:spLocks noGrp="1"/>
          </p:cNvSpPr>
          <p:nvPr>
            <p:ph type="body" idx="1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4"/>
          <p:cNvSpPr txBox="1">
            <a:spLocks noGrp="1"/>
          </p:cNvSpPr>
          <p:nvPr>
            <p:ph type="body" idx="4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3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3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with Caption">
  <p:cSld name="Landscap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6"/>
          <p:cNvSpPr>
            <a:spLocks noGrp="1"/>
          </p:cNvSpPr>
          <p:nvPr>
            <p:ph type="pic" idx="2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9" name="Google Shape;29;p216"/>
          <p:cNvSpPr txBox="1">
            <a:spLocks noGrp="1"/>
          </p:cNvSpPr>
          <p:nvPr>
            <p:ph type="body" idx="1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21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 with Caption">
  <p:cSld name="Panorama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5"/>
          <p:cNvSpPr>
            <a:spLocks noGrp="1"/>
          </p:cNvSpPr>
          <p:nvPr>
            <p:ph type="pic" idx="2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9" name="Google Shape;189;p235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3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3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Portrait with Captions">
  <p:cSld name="3-Up Portrait with Cap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8"/>
          <p:cNvSpPr>
            <a:spLocks noGrp="1"/>
          </p:cNvSpPr>
          <p:nvPr>
            <p:ph type="pic" idx="2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2" name="Google Shape;42;p218"/>
          <p:cNvSpPr>
            <a:spLocks noGrp="1"/>
          </p:cNvSpPr>
          <p:nvPr>
            <p:ph type="pic" idx="3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3" name="Google Shape;43;p218"/>
          <p:cNvSpPr>
            <a:spLocks noGrp="1"/>
          </p:cNvSpPr>
          <p:nvPr>
            <p:ph type="pic" idx="4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4" name="Google Shape;44;p218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8"/>
          <p:cNvSpPr txBox="1">
            <a:spLocks noGrp="1"/>
          </p:cNvSpPr>
          <p:nvPr>
            <p:ph type="body" idx="5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8"/>
          <p:cNvSpPr txBox="1">
            <a:spLocks noGrp="1"/>
          </p:cNvSpPr>
          <p:nvPr>
            <p:ph type="body" idx="6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8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1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21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rait with Caption">
  <p:cSld name="Portrai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9"/>
          <p:cNvSpPr>
            <a:spLocks noGrp="1"/>
          </p:cNvSpPr>
          <p:nvPr>
            <p:ph type="pic" idx="2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3" name="Google Shape;53;p219"/>
          <p:cNvSpPr txBox="1">
            <a:spLocks noGrp="1"/>
          </p:cNvSpPr>
          <p:nvPr>
            <p:ph type="body" idx="1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21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Fullscreen">
  <p:cSld name="Landscape Fullscre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2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22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Section">
  <p:cSld name="Album Sec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1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21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21"/>
          <p:cNvSpPr>
            <a:spLocks noGrp="1"/>
          </p:cNvSpPr>
          <p:nvPr>
            <p:ph type="pic" idx="2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221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21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21"/>
          <p:cNvSpPr txBox="1">
            <a:spLocks noGrp="1"/>
          </p:cNvSpPr>
          <p:nvPr>
            <p:ph type="body" idx="1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1"/>
          <p:cNvSpPr txBox="1">
            <a:spLocks noGrp="1"/>
          </p:cNvSpPr>
          <p:nvPr>
            <p:ph type="body" idx="3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1"/>
          <p:cNvSpPr>
            <a:spLocks noGrp="1"/>
          </p:cNvSpPr>
          <p:nvPr>
            <p:ph type="pic" idx="4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221"/>
          <p:cNvSpPr>
            <a:spLocks noGrp="1"/>
          </p:cNvSpPr>
          <p:nvPr>
            <p:ph type="pic" idx="5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" name="Google Shape;73;p22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22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Portrait with Captions">
  <p:cSld name="2-Up Portrait with Captio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2"/>
          <p:cNvSpPr>
            <a:spLocks noGrp="1"/>
          </p:cNvSpPr>
          <p:nvPr>
            <p:ph type="pic" idx="2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8" name="Google Shape;78;p222"/>
          <p:cNvSpPr>
            <a:spLocks noGrp="1"/>
          </p:cNvSpPr>
          <p:nvPr>
            <p:ph type="pic" idx="3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9" name="Google Shape;79;p222"/>
          <p:cNvSpPr txBox="1">
            <a:spLocks noGrp="1"/>
          </p:cNvSpPr>
          <p:nvPr>
            <p:ph type="body" idx="1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2"/>
          <p:cNvSpPr txBox="1">
            <a:spLocks noGrp="1"/>
          </p:cNvSpPr>
          <p:nvPr>
            <p:ph type="body" idx="4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22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Landscape with Captions">
  <p:cSld name="2-Up Landscape with Captio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3"/>
          <p:cNvSpPr>
            <a:spLocks noGrp="1"/>
          </p:cNvSpPr>
          <p:nvPr>
            <p:ph type="pic" idx="2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6" name="Google Shape;86;p223"/>
          <p:cNvSpPr>
            <a:spLocks noGrp="1"/>
          </p:cNvSpPr>
          <p:nvPr>
            <p:ph type="pic" idx="3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7" name="Google Shape;87;p223"/>
          <p:cNvSpPr txBox="1">
            <a:spLocks noGrp="1"/>
          </p:cNvSpPr>
          <p:nvPr>
            <p:ph type="body" idx="1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3"/>
          <p:cNvSpPr txBox="1">
            <a:spLocks noGrp="1"/>
          </p:cNvSpPr>
          <p:nvPr>
            <p:ph type="body" idx="4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2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Mixed with Caption">
  <p:cSld name="2-Up Mixed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4"/>
          <p:cNvSpPr>
            <a:spLocks noGrp="1"/>
          </p:cNvSpPr>
          <p:nvPr>
            <p:ph type="pic" idx="2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4" name="Google Shape;94;p224"/>
          <p:cNvSpPr>
            <a:spLocks noGrp="1"/>
          </p:cNvSpPr>
          <p:nvPr>
            <p:ph type="pic" idx="3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5" name="Google Shape;95;p224"/>
          <p:cNvSpPr txBox="1">
            <a:spLocks noGrp="1"/>
          </p:cNvSpPr>
          <p:nvPr>
            <p:ph type="body" idx="1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2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21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 sz="1800" b="1">
                <a:solidFill>
                  <a:srgbClr val="FFFF00"/>
                </a:solidFill>
              </a:rPr>
              <a:t>D.Sakthivel</a:t>
            </a:r>
            <a:endParaRPr sz="1800" b="1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id="209" name="Google Shape;209;p1" descr="innovation_front.jfif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72" r="972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0" name="Google Shape;210;p1"/>
          <p:cNvSpPr txBox="1"/>
          <p:nvPr/>
        </p:nvSpPr>
        <p:spPr>
          <a:xfrm>
            <a:off x="323528" y="764704"/>
            <a:ext cx="669674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Process Management &amp; Threads and Concurrency</a:t>
            </a:r>
            <a:endParaRPr lang="en-IN" sz="2800" b="1" dirty="0" smtClean="0">
              <a:solidFill>
                <a:srgbClr val="FFFF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DAY : </a:t>
            </a:r>
            <a:r>
              <a:rPr lang="en-US" sz="2800" b="0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9A356-45E6-0A66-A97B-1F3698B0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841B85-ECA2-58AA-B8AA-B7E832DC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1" y="2219156"/>
            <a:ext cx="8203812" cy="3647073"/>
          </a:xfrm>
          <a:prstGeom prst="rect">
            <a:avLst/>
          </a:prstGeom>
        </p:spPr>
      </p:pic>
      <p:pic>
        <p:nvPicPr>
          <p:cNvPr id="4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764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9A356-45E6-0A66-A97B-1F3698B0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34715" y="1874729"/>
            <a:ext cx="79447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When a process executes, it passes through different states. These stages may differ in different operating systems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New: </a:t>
            </a:r>
            <a:r>
              <a:rPr lang="en-US" sz="2000" dirty="0" smtClean="0"/>
              <a:t>The initial state when a process is first started/created.</a:t>
            </a:r>
          </a:p>
          <a:p>
            <a:r>
              <a:rPr lang="en-US" sz="2000" b="1" dirty="0" smtClean="0"/>
              <a:t>Ready: </a:t>
            </a:r>
            <a:r>
              <a:rPr lang="en-US" sz="2000" dirty="0" smtClean="0"/>
              <a:t>The process is waiting to be assigned to a processor.</a:t>
            </a:r>
          </a:p>
          <a:p>
            <a:r>
              <a:rPr lang="en-US" sz="2000" b="1" dirty="0" smtClean="0"/>
              <a:t>Running: </a:t>
            </a:r>
            <a:r>
              <a:rPr lang="en-US" sz="2000" dirty="0" smtClean="0"/>
              <a:t>The process is chosen by the CPU for execution and the instructions within the process are executed.</a:t>
            </a:r>
          </a:p>
          <a:p>
            <a:r>
              <a:rPr lang="en-US" sz="2000" b="1" dirty="0" smtClean="0"/>
              <a:t>Waiting: </a:t>
            </a:r>
            <a:r>
              <a:rPr lang="en-US" sz="2000" dirty="0" smtClean="0"/>
              <a:t>Process wait for a resource, such as waiting for user input, or waiting for a file to become available.</a:t>
            </a:r>
          </a:p>
          <a:p>
            <a:r>
              <a:rPr lang="en-US" sz="2000" b="1" dirty="0" smtClean="0"/>
              <a:t>Terminated: </a:t>
            </a:r>
            <a:r>
              <a:rPr lang="en-US" sz="2000" dirty="0" smtClean="0"/>
              <a:t>When a process finishes its execution, it comes in the termination state.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7641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6C450-FBDC-518E-1CC2-0F02C9DA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815"/>
            <a:ext cx="8272212" cy="1013800"/>
          </a:xfrm>
        </p:spPr>
        <p:txBody>
          <a:bodyPr/>
          <a:lstStyle/>
          <a:p>
            <a:r>
              <a:rPr lang="en-IN" dirty="0"/>
              <a:t>Process Control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55B237-A9B2-1D44-AEF5-8586FE978E26}"/>
              </a:ext>
            </a:extLst>
          </p:cNvPr>
          <p:cNvSpPr txBox="1"/>
          <p:nvPr/>
        </p:nvSpPr>
        <p:spPr>
          <a:xfrm>
            <a:off x="374812" y="2474008"/>
            <a:ext cx="3957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PCB is maintained by the OS for every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PCB is identified by an integer process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40071BE-2502-6CE4-982E-1E31C64A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8" y="2473377"/>
            <a:ext cx="4107305" cy="3965014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7239" y="1063187"/>
            <a:ext cx="8147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Process Control Block is a data structure maintained by the Operating System for every process.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Context </a:t>
            </a:r>
            <a:r>
              <a:rPr lang="en-US" sz="2000" dirty="0" smtClean="0"/>
              <a:t>of a process represented in the PCB. The PCB is identified by an integer process identifier (PID).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2908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6C450-FBDC-518E-1CC2-0F02C9DA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0" y="670500"/>
            <a:ext cx="8272212" cy="1013800"/>
          </a:xfrm>
        </p:spPr>
        <p:txBody>
          <a:bodyPr/>
          <a:lstStyle/>
          <a:p>
            <a:r>
              <a:rPr lang="en-IN" dirty="0"/>
              <a:t>CPU Scheduling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55B237-A9B2-1D44-AEF5-8586FE978E26}"/>
              </a:ext>
            </a:extLst>
          </p:cNvPr>
          <p:cNvSpPr txBox="1"/>
          <p:nvPr/>
        </p:nvSpPr>
        <p:spPr>
          <a:xfrm>
            <a:off x="252810" y="2310815"/>
            <a:ext cx="8240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determining which process will own CPU for execution while another process is on hold.</a:t>
            </a:r>
          </a:p>
          <a:p>
            <a:pPr marL="365125" indent="-365125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CPU scheduling is to make the system </a:t>
            </a:r>
            <a:r>
              <a:rPr lang="en-US" sz="2400" b="1" i="1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efficient, fast and fair.</a:t>
            </a:r>
          </a:p>
          <a:p>
            <a:pPr marL="365125" indent="-365125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CPU becomes idle, the OS must select one of the processes in the ready queue to be executed.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6041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3A657-5CDC-BE07-A608-E2450D9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CPU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447DC-2F65-92CC-8D8C-7FE68FF5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05" y="2974975"/>
            <a:ext cx="8089127" cy="36783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Come First Serve (FCFS)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(SJF) Scheduling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 Robin Scheduling and many more ..</a:t>
            </a:r>
          </a:p>
          <a:p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47142" y="1215878"/>
            <a:ext cx="7652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CPU Scheduling Algorithms</a:t>
            </a:r>
            <a:endParaRPr lang="en-US" sz="2000" dirty="0" smtClean="0"/>
          </a:p>
          <a:p>
            <a:r>
              <a:rPr lang="en-US" sz="2000" dirty="0" smtClean="0"/>
              <a:t>The selection process is carried out by the CPU scheduler using different algorithms they 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49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B19E0-26B4-903A-DDC7-ABA393C8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18742-842E-8568-7D1E-D292BA5A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Time: </a:t>
            </a: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at which the process arrives in the ready queue.</a:t>
            </a:r>
          </a:p>
          <a:p>
            <a:pPr algn="l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Completion Time: </a:t>
            </a: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at which process completes its execution.</a:t>
            </a:r>
          </a:p>
          <a:p>
            <a:pPr algn="l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 Time: </a:t>
            </a: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required by a process for CPU execution.</a:t>
            </a:r>
          </a:p>
          <a:p>
            <a:pPr algn="l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Time: </a:t>
            </a: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time spent by a process in the system.</a:t>
            </a:r>
          </a:p>
          <a:p>
            <a:pPr lvl="1"/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= Completion Time – Arrival Time</a:t>
            </a:r>
          </a:p>
          <a:p>
            <a:pPr algn="l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Waiting Time: </a:t>
            </a: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time spent by a process in the ready queue.</a:t>
            </a:r>
          </a:p>
          <a:p>
            <a:pPr lvl="1"/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= Turnaround Time – Burst Time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914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D940F-B157-5881-D1E1-7B35AF53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Come First Serve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234D1-6631-C388-800A-206A45C9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13" y="1281087"/>
            <a:ext cx="8272211" cy="143490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requests the CPU first gets the CPU allocated first.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arrived in the ready queue earlier will be executed earlier.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72C07B-C54D-A994-FAC3-A2EC8902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1" y="2700997"/>
            <a:ext cx="4565614" cy="254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D7EFCB-F450-1C73-4062-167121E0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64" y="3917182"/>
            <a:ext cx="3322650" cy="1059878"/>
          </a:xfrm>
          <a:prstGeom prst="rect">
            <a:avLst/>
          </a:prstGeom>
        </p:spPr>
      </p:pic>
      <p:pic>
        <p:nvPicPr>
          <p:cNvPr id="6" name="Google Shape;2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269043" y="2777646"/>
            <a:ext cx="3185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The </a:t>
            </a:r>
            <a:r>
              <a:rPr lang="en-US" sz="1600" b="1" dirty="0" smtClean="0"/>
              <a:t>process p1, p2, p3, and p4 are schedule with First Come First Serve are as follows.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92794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D940F-B157-5881-D1E1-7B35AF53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Come First Serve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531512-378C-1F49-B6FF-0D51E119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4" y="2169855"/>
            <a:ext cx="6431575" cy="4413825"/>
          </a:xfrm>
          <a:prstGeom prst="rect">
            <a:avLst/>
          </a:prstGeom>
        </p:spPr>
      </p:pic>
      <p:pic>
        <p:nvPicPr>
          <p:cNvPr id="4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72191" y="1173698"/>
            <a:ext cx="7817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So, the Completion time, Turnaround time, Waiting time of the process(p1, p2, p3 &amp; p4) are as follows.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08135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D940F-B157-5881-D1E1-7B35AF53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691980-26B4-0903-042F-F4626BFA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2155370"/>
            <a:ext cx="4988250" cy="298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7FA62A-E7FF-3C26-FD61-F4DC4702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73" y="4896897"/>
            <a:ext cx="4493061" cy="1858516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06905" y="1263639"/>
            <a:ext cx="7007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Shortest Job First(SJF) scheduling works on the process with the shortest burst time or duration first.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26919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04A1-F268-E9F5-F074-439C57F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B87BE4-EE87-4937-E0E3-1CE35446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4" y="1775323"/>
            <a:ext cx="6253037" cy="2828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5B562C-91C4-70CD-3802-3A4C0EE6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14" y="4961846"/>
            <a:ext cx="5315692" cy="2000529"/>
          </a:xfrm>
          <a:prstGeom prst="rect">
            <a:avLst/>
          </a:prstGeom>
        </p:spPr>
      </p:pic>
      <p:pic>
        <p:nvPicPr>
          <p:cNvPr id="6" name="Google Shape;2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47338" y="1140927"/>
            <a:ext cx="8342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Priority Scheduling Algorithm works on the process with the higher priority. Processes with the same priority are executed in an FCFS manner.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82248" y="4636426"/>
            <a:ext cx="8252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processes(p1, p2, p3, and p4) scheduled based on Priority Scheduling are as follows.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145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 dirty="0">
                <a:solidFill>
                  <a:srgbClr val="FF0000"/>
                </a:solidFill>
              </a:rPr>
              <a:t>Day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</a:p>
          <a:p>
            <a:pPr marL="0" lvl="0" indent="0" algn="ctr">
              <a:spcBef>
                <a:spcPts val="0"/>
              </a:spcBef>
              <a:buClr>
                <a:srgbClr val="FF0000"/>
              </a:buClr>
              <a:buSzPts val="4000"/>
            </a:pPr>
            <a:r>
              <a:rPr lang="en-IN" b="1" dirty="0" smtClean="0">
                <a:solidFill>
                  <a:srgbClr val="C00000"/>
                </a:solidFill>
              </a:rPr>
              <a:t>Process Management</a:t>
            </a:r>
            <a:endParaRPr b="1">
              <a:solidFill>
                <a:srgbClr val="C00000"/>
              </a:solidFill>
            </a:endParaRPr>
          </a:p>
          <a:p>
            <a:pPr marL="571500" lvl="0" indent="-57150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>
                <a:solidFill>
                  <a:srgbClr val="002060"/>
                </a:solidFill>
              </a:rPr>
              <a:t>Introduction</a:t>
            </a:r>
            <a:endParaRPr b="1">
              <a:solidFill>
                <a:srgbClr val="002060"/>
              </a:solidFill>
            </a:endParaRP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Process Memory</a:t>
            </a:r>
            <a:r>
              <a:rPr lang="en-US" b="1" dirty="0" smtClean="0">
                <a:solidFill>
                  <a:srgbClr val="002060"/>
                </a:solidFill>
              </a:rPr>
              <a:t> 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Process </a:t>
            </a:r>
            <a:r>
              <a:rPr lang="en-US" b="1" dirty="0" smtClean="0"/>
              <a:t>State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Process Control </a:t>
            </a:r>
            <a:r>
              <a:rPr lang="en-US" b="1" dirty="0" smtClean="0"/>
              <a:t>Block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CPU </a:t>
            </a:r>
            <a:r>
              <a:rPr lang="en-US" b="1" dirty="0" smtClean="0"/>
              <a:t>Scheduling algorithms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First Come First </a:t>
            </a:r>
            <a:r>
              <a:rPr lang="en-US" b="1" dirty="0" smtClean="0"/>
              <a:t>Serve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Shortest Job </a:t>
            </a:r>
            <a:r>
              <a:rPr lang="en-US" b="1" dirty="0" smtClean="0"/>
              <a:t>First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Priority </a:t>
            </a:r>
            <a:r>
              <a:rPr lang="en-US" b="1" dirty="0" smtClean="0"/>
              <a:t>Scheduling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Round Robin </a:t>
            </a:r>
            <a:r>
              <a:rPr lang="en-US" b="1" dirty="0" smtClean="0"/>
              <a:t>Scheduling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/>
              <a:t>Inter Process Communication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cxnSp>
        <p:nvCxnSpPr>
          <p:cNvPr id="217" name="Google Shape;217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04A1-F268-E9F5-F074-439C57F3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9" y="0"/>
            <a:ext cx="7848600" cy="1143000"/>
          </a:xfrm>
        </p:spPr>
        <p:txBody>
          <a:bodyPr/>
          <a:lstStyle/>
          <a:p>
            <a:r>
              <a:rPr lang="en-IN" dirty="0"/>
              <a:t>Round robin 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68961-CA9F-5DBA-4BC0-FD30EB06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5" y="2043479"/>
            <a:ext cx="5096226" cy="2437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9A3FEA-236A-F5E5-3658-2A2FD488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86" y="4860264"/>
            <a:ext cx="6640161" cy="1624943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7179" y="1108157"/>
            <a:ext cx="7427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In Round Robin Scheduling a fixed time is allotted to each process called Time Slice for execution. Once a process is executed for the given time period then another process executes for the given time period.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5210" y="3694751"/>
            <a:ext cx="2911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Suppose the Time Slice is 5 units and the process p1, p2, p3, and p4 are scheduled in Round Robin Scheduling are as 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65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16BCC-B0D8-D0B4-4BE0-9FA2BC04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- process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81D7F-C02A-3461-0298-1BA2EA7C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7"/>
            <a:ext cx="4533518" cy="3678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region of memory is shared between the cooperating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Exchanging information by reading and writing data to this shared region.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takes place by exchanging messages directly between the cooperating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F8DF0C-A9EC-88DA-EF9F-FEB3CB91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93" y="2831493"/>
            <a:ext cx="3408407" cy="2067213"/>
          </a:xfrm>
          <a:prstGeom prst="rect">
            <a:avLst/>
          </a:prstGeom>
        </p:spPr>
      </p:pic>
      <p:pic>
        <p:nvPicPr>
          <p:cNvPr id="6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982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75C55-DFD9-A549-370B-4E1793C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 and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5A041-5D36-BCF2-8030-D0DA086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7"/>
            <a:ext cx="5145463" cy="367830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Execution State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determines the next instruction to be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stream of instructions which are often referred to as a thread of execution. </a:t>
            </a:r>
          </a:p>
          <a:p>
            <a:pPr algn="just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29FDD-5789-D4C4-EE07-BCE495D4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82" y="2025748"/>
            <a:ext cx="2085421" cy="4032210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9000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75C55-DFD9-A549-370B-4E1793C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 and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5A041-5D36-BCF2-8030-D0DA086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7"/>
            <a:ext cx="5145463" cy="36783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endParaRPr lang="en-US" sz="24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flow of control within a process is called as a thread.</a:t>
            </a:r>
          </a:p>
          <a:p>
            <a:pPr algn="l"/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program counter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register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stack space</a:t>
            </a:r>
          </a:p>
          <a:p>
            <a:pPr algn="just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F9A9F0-D1FF-39A9-9BED-ABA12A32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51" y="3069281"/>
            <a:ext cx="3329246" cy="3254059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171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75C55-DFD9-A549-370B-4E1793C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Thread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5A041-5D36-BCF2-8030-D0DA086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3214672" cy="367830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Multi-Threaded Process</a:t>
            </a:r>
            <a:endParaRPr lang="en-US" sz="2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-apple-system"/>
              </a:rPr>
              <a:t>A process can have multiple threads.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-apple-system"/>
              </a:rPr>
              <a:t>Each thread can run on a separate processor, thus utilizing multiple cores of the CPU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ED5CB1-A040-1C79-65FF-9924F53B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63" y="2061987"/>
            <a:ext cx="4987034" cy="3915321"/>
          </a:xfrm>
          <a:prstGeom prst="rect">
            <a:avLst/>
          </a:prstGeom>
        </p:spPr>
      </p:pic>
      <p:pic>
        <p:nvPicPr>
          <p:cNvPr id="6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32145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F608A-D6E2-E935-6F9C-E0EBDAF3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Process Vs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9FAEA2-39B9-6921-8515-95F7F275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2" y="2097628"/>
            <a:ext cx="4587362" cy="376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E5339E-8EE9-6C9E-D5B6-3BB209CB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04" y="2115403"/>
            <a:ext cx="3893590" cy="405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B87A66-F632-D786-E4E7-6EC3960AFF5E}"/>
              </a:ext>
            </a:extLst>
          </p:cNvPr>
          <p:cNvSpPr txBox="1"/>
          <p:nvPr/>
        </p:nvSpPr>
        <p:spPr>
          <a:xfrm flipH="1">
            <a:off x="635683" y="6173619"/>
            <a:ext cx="2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Multiple Single Threaded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2F1639-C6D7-851D-6286-6FC54B8E18BF}"/>
              </a:ext>
            </a:extLst>
          </p:cNvPr>
          <p:cNvSpPr txBox="1"/>
          <p:nvPr/>
        </p:nvSpPr>
        <p:spPr>
          <a:xfrm flipH="1">
            <a:off x="5439761" y="6203734"/>
            <a:ext cx="2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 Multi - Threaded Process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513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9A293-7F71-7C5D-2CF8-62DB364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vs Threads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94BAE-342E-B6E2-D6FC-F619E62F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are lightweight.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time to create and terminate.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to context switch between threads.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Quicker communication between threads.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2271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86177-601D-EF75-EC8F-04C01E79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</a:t>
            </a:r>
            <a:r>
              <a:rPr lang="en-IN" dirty="0" smtClean="0"/>
              <a:t>Chrome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CD754-C377-1306-FA95-9D6C4A8F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3531194" cy="36783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en-US" sz="24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control part of the browser - browser process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Rendering the web page and interaction - render process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running - GPU process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ED5522-BA97-83AF-3D8A-68908A3F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15" y="2359495"/>
            <a:ext cx="4894152" cy="3067478"/>
          </a:xfrm>
          <a:prstGeom prst="rect">
            <a:avLst/>
          </a:prstGeom>
        </p:spPr>
      </p:pic>
      <p:pic>
        <p:nvPicPr>
          <p:cNvPr id="5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9756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BF7B1-45B3-7B60-C17B-08421443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Mozilla Firefox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5F5120-AC8D-97DC-12B8-47B1F8FD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78" y="2895048"/>
            <a:ext cx="5432014" cy="356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03CBE7-D8D8-B701-4DBF-B32574BF499F}"/>
              </a:ext>
            </a:extLst>
          </p:cNvPr>
          <p:cNvSpPr txBox="1"/>
          <p:nvPr/>
        </p:nvSpPr>
        <p:spPr>
          <a:xfrm>
            <a:off x="296674" y="1254330"/>
            <a:ext cx="8847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Four different processes. Multiple tabs run as threads within these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Relatively less memory utilization compared to Chrome.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Advantages of Multi-Thread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Responsiveness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Resource Sharing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Economy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Utilization of multiprocessor architectures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90024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3D4FB-937E-03E1-F8D8-7024C5D0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8F508-552D-CF87-BE8A-D648CBB7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4248439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 Concurrency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is the execution of the multiple instruction sequences at the same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occurs when several process threads running in parallel.</a:t>
            </a:r>
          </a:p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utilization &amp; performance.</a:t>
            </a:r>
          </a:p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programs are harder to develop and can have bugs that are difficult to debug.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0947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 dirty="0">
                <a:solidFill>
                  <a:srgbClr val="FF0000"/>
                </a:solidFill>
              </a:rPr>
              <a:t>Day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</a:p>
          <a:p>
            <a:pPr marL="571500" lvl="0" indent="-571500" algn="ctr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IN" b="1" dirty="0" smtClean="0">
                <a:solidFill>
                  <a:srgbClr val="C00000"/>
                </a:solidFill>
              </a:rPr>
              <a:t>Threads </a:t>
            </a:r>
            <a:r>
              <a:rPr lang="en-IN" b="1" dirty="0" smtClean="0">
                <a:solidFill>
                  <a:srgbClr val="C00000"/>
                </a:solidFill>
              </a:rPr>
              <a:t>and Concurrency 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Threads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Multi-Threaded </a:t>
            </a:r>
            <a:r>
              <a:rPr lang="en-US" b="1" dirty="0" smtClean="0">
                <a:solidFill>
                  <a:srgbClr val="002060"/>
                </a:solidFill>
              </a:rPr>
              <a:t>Process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Single-Thread </a:t>
            </a:r>
            <a:r>
              <a:rPr lang="en-US" b="1" dirty="0" smtClean="0">
                <a:solidFill>
                  <a:srgbClr val="002060"/>
                </a:solidFill>
              </a:rPr>
              <a:t>Process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Process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Threads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Thread </a:t>
            </a:r>
            <a:r>
              <a:rPr lang="en-US" b="1" dirty="0" smtClean="0">
                <a:solidFill>
                  <a:srgbClr val="002060"/>
                </a:solidFill>
              </a:rPr>
              <a:t>Concurrency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Deadlock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Deadlock Conditions</a:t>
            </a:r>
            <a:endParaRPr b="1">
              <a:solidFill>
                <a:srgbClr val="002060"/>
              </a:solidFill>
            </a:endParaRPr>
          </a:p>
        </p:txBody>
      </p:sp>
      <p:cxnSp>
        <p:nvCxnSpPr>
          <p:cNvPr id="217" name="Google Shape;217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3D4FB-937E-03E1-F8D8-7024C5D0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8F508-552D-CF87-BE8A-D648CBB7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4248439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 Concurrency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is the execution of the multiple instruction sequences at the same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occurs when several process threads running in parallel.</a:t>
            </a:r>
          </a:p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utilization &amp; performance.</a:t>
            </a:r>
          </a:p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0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programs are harder to develop and can have bugs that are difficult to debug.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100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4990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804" y="674557"/>
            <a:ext cx="7989757" cy="5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3491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818" y="1113176"/>
            <a:ext cx="6815293" cy="545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3491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250" y="1026124"/>
            <a:ext cx="7586350" cy="474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3491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89" y="916821"/>
            <a:ext cx="7839075" cy="4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3491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67" y="1102324"/>
            <a:ext cx="7467600" cy="499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35ECA-4C3E-5EBB-4ADB-1226544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0" y="-134910"/>
            <a:ext cx="7848600" cy="914400"/>
          </a:xfrm>
        </p:spPr>
        <p:txBody>
          <a:bodyPr/>
          <a:lstStyle/>
          <a:p>
            <a:r>
              <a:rPr lang="en-IN" dirty="0"/>
              <a:t>Concurrency</a:t>
            </a:r>
          </a:p>
        </p:txBody>
      </p:sp>
      <p:pic>
        <p:nvPicPr>
          <p:cNvPr id="10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90" y="2009306"/>
            <a:ext cx="7648575" cy="36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2666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7121" y="425228"/>
            <a:ext cx="7397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Deadlock­</a:t>
            </a:r>
            <a:endParaRPr lang="en-US" sz="2000" dirty="0" smtClean="0"/>
          </a:p>
          <a:p>
            <a:r>
              <a:rPr lang="en-US" sz="2000" dirty="0" smtClean="0"/>
              <a:t>A situation where a set of processes are blocked because each process is holding a resource and waiting for another resource acquired by some other process.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113" y="2230646"/>
            <a:ext cx="57340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51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7121" y="425228"/>
            <a:ext cx="73976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Deadlock Conditions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>Conditions for Deadlock:</a:t>
            </a:r>
          </a:p>
          <a:p>
            <a:r>
              <a:rPr lang="en-US" sz="2000" b="1" dirty="0" smtClean="0"/>
              <a:t>Mutual exclusion</a:t>
            </a:r>
            <a:r>
              <a:rPr lang="en-US" sz="2000" dirty="0" smtClean="0"/>
              <a:t>: The resource can be held by one process at a time</a:t>
            </a:r>
          </a:p>
          <a:p>
            <a:r>
              <a:rPr lang="en-US" sz="2000" b="1" dirty="0" smtClean="0"/>
              <a:t>Hold and wait</a:t>
            </a:r>
            <a:r>
              <a:rPr lang="en-US" sz="2000" dirty="0" smtClean="0"/>
              <a:t>: A process can hold multiple resources and still request more resources from other processes which are holding them.</a:t>
            </a:r>
          </a:p>
          <a:p>
            <a:r>
              <a:rPr lang="en-US" sz="2000" b="1" dirty="0" smtClean="0"/>
              <a:t>No preemption</a:t>
            </a:r>
            <a:r>
              <a:rPr lang="en-US" sz="2000" dirty="0" smtClean="0"/>
              <a:t>: A resource cannot be acquired from a process by force. A process can only release a resource voluntarily.</a:t>
            </a:r>
          </a:p>
          <a:p>
            <a:r>
              <a:rPr lang="en-US" sz="2000" b="1" dirty="0" smtClean="0"/>
              <a:t>Circular wait</a:t>
            </a:r>
            <a:r>
              <a:rPr lang="en-US" sz="2000" dirty="0" smtClean="0"/>
              <a:t>: If every process is waiting for each other</a:t>
            </a:r>
            <a:br>
              <a:rPr lang="en-US" sz="2000" dirty="0" smtClean="0"/>
            </a:br>
            <a:r>
              <a:rPr lang="en-US" sz="2000" dirty="0" smtClean="0"/>
              <a:t>to release the resource and no one is releasing their own resource. This is called a circular wait.</a:t>
            </a:r>
          </a:p>
          <a:p>
            <a:r>
              <a:rPr lang="en-US" sz="2000" b="1" dirty="0" smtClean="0"/>
              <a:t>Dealing with Deadlock</a:t>
            </a:r>
            <a:endParaRPr lang="en-US" sz="2000" dirty="0" smtClean="0"/>
          </a:p>
          <a:p>
            <a:r>
              <a:rPr lang="en-US" sz="2000" dirty="0" smtClean="0"/>
              <a:t>Avoid deadlocks by ensuring at least one of the above conditions is not met.</a:t>
            </a:r>
          </a:p>
          <a:p>
            <a:r>
              <a:rPr lang="en-US" sz="2000" dirty="0" smtClean="0"/>
              <a:t>Let deadlocks happen. Detect and break the deadlocks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051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213"/>
          <p:cNvSpPr txBox="1">
            <a:spLocks noGrp="1"/>
          </p:cNvSpPr>
          <p:nvPr>
            <p:ph type="body" idx="1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lang="en-US" sz="8800" b="1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sz="8800"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94" name="Google Shape;2394;p2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43" b="2444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95" name="Google Shape;2395;p21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2443" b="2444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96" name="Google Shape;2396;p213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2443" b="2444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146E2-639F-1583-64D8-887CE97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Overview of Process </a:t>
            </a:r>
            <a:r>
              <a:rPr lang="en-US" b="1" dirty="0" smtClean="0"/>
              <a:t>Management</a:t>
            </a:r>
            <a:endParaRPr lang="en-IN" dirty="0"/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</a:t>
            </a:r>
          </a:p>
          <a:p>
            <a:r>
              <a:rPr lang="en-US" dirty="0" smtClean="0"/>
              <a:t>The process is a program that's executing.</a:t>
            </a:r>
          </a:p>
          <a:p>
            <a:r>
              <a:rPr lang="en-US" dirty="0" smtClean="0"/>
              <a:t>When a program is loaded into the memory, it becomes a process.</a:t>
            </a:r>
          </a:p>
          <a:p>
            <a:r>
              <a:rPr lang="en-US" dirty="0" smtClean="0"/>
              <a:t>Each instance of the program is a different process.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8785" y="4623998"/>
            <a:ext cx="2514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31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81991-54D2-4FF8-0010-3118BB2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Memory -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EB474A-C04E-F70D-D8DB-CC6EC956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92" y="2178168"/>
            <a:ext cx="5065424" cy="4390763"/>
          </a:xfrm>
          <a:prstGeom prst="rect">
            <a:avLst/>
          </a:prstGeom>
        </p:spPr>
      </p:pic>
      <p:pic>
        <p:nvPicPr>
          <p:cNvPr id="4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911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81991-54D2-4FF8-0010-3118BB2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Memory - STACK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06904" y="1379095"/>
            <a:ext cx="715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Each process has process memory. </a:t>
            </a:r>
            <a:endParaRPr lang="en-US" sz="2400" dirty="0" smtClean="0"/>
          </a:p>
          <a:p>
            <a:r>
              <a:rPr lang="en-US" sz="2400" dirty="0" smtClean="0"/>
              <a:t>Process </a:t>
            </a:r>
            <a:r>
              <a:rPr lang="en-US" sz="2400" dirty="0" smtClean="0"/>
              <a:t>Memory is divided as follows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Stack</a:t>
            </a:r>
            <a:r>
              <a:rPr lang="en-US" sz="2400" b="1" dirty="0" smtClean="0"/>
              <a:t>: </a:t>
            </a:r>
            <a:r>
              <a:rPr lang="en-US" sz="2400" dirty="0" smtClean="0"/>
              <a:t>It stores temporary data like function parameters, returns addresses, and local variables. The stack grows and shrink.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Heap: </a:t>
            </a:r>
            <a:r>
              <a:rPr lang="en-US" sz="2400" dirty="0" smtClean="0"/>
              <a:t>It allocates memory, which may be processed during its run time.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Data: </a:t>
            </a:r>
            <a:r>
              <a:rPr lang="en-US" sz="2400" dirty="0" smtClean="0"/>
              <a:t>It contains constants.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Text: </a:t>
            </a:r>
            <a:r>
              <a:rPr lang="en-US" sz="2400" dirty="0" smtClean="0"/>
              <a:t>It includes the current activity, Contains Program Code.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911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81991-54D2-4FF8-0010-3118BB2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Memory - STACK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06904" y="1379095"/>
            <a:ext cx="715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Each process has process memory. </a:t>
            </a:r>
            <a:endParaRPr lang="en-US" sz="2400" dirty="0" smtClean="0"/>
          </a:p>
          <a:p>
            <a:r>
              <a:rPr lang="en-US" sz="2400" dirty="0" smtClean="0"/>
              <a:t>Process </a:t>
            </a:r>
            <a:r>
              <a:rPr lang="en-US" sz="2400" dirty="0" smtClean="0"/>
              <a:t>Memory is divided as follows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Stack</a:t>
            </a:r>
            <a:r>
              <a:rPr lang="en-US" sz="2400" b="1" dirty="0" smtClean="0"/>
              <a:t>: </a:t>
            </a:r>
            <a:r>
              <a:rPr lang="en-US" sz="2400" dirty="0" smtClean="0"/>
              <a:t>It stores temporary data like function parameters, returns addresses, and local variables. The stack grows and shrink.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Heap: </a:t>
            </a:r>
            <a:r>
              <a:rPr lang="en-US" sz="2400" dirty="0" smtClean="0"/>
              <a:t>It allocates memory, which may be processed during its run time.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Data: </a:t>
            </a:r>
            <a:r>
              <a:rPr lang="en-US" sz="2400" dirty="0" smtClean="0"/>
              <a:t>It contains constants.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Text: </a:t>
            </a:r>
            <a:r>
              <a:rPr lang="en-US" sz="2400" dirty="0" smtClean="0"/>
              <a:t>It includes the current activity, Contains Program Code.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9113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F5EFC-0DAB-4090-ADF4-403A6859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497B45-A9C4-58CB-6433-34F8766D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9" y="1990523"/>
            <a:ext cx="8506529" cy="4223545"/>
          </a:xfrm>
          <a:prstGeom prst="rect">
            <a:avLst/>
          </a:prstGeom>
        </p:spPr>
      </p:pic>
      <p:pic>
        <p:nvPicPr>
          <p:cNvPr id="4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020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595FF-BADE-A95B-639A-49BF672D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9CCDC-9BDE-BA5D-B027-349B73C7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</a:t>
            </a:r>
            <a:r>
              <a:rPr lang="en-US" dirty="0" smtClean="0"/>
              <a:t>switching from one process to another process is known as </a:t>
            </a:r>
            <a:r>
              <a:rPr lang="en-US" dirty="0" smtClean="0">
                <a:solidFill>
                  <a:srgbClr val="C00000"/>
                </a:solidFill>
              </a:rPr>
              <a:t>Context Switching.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Context Switching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with high priority arrives for execution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process requires I/O resources in the system and anymore..</a:t>
            </a:r>
          </a:p>
        </p:txBody>
      </p:sp>
      <p:pic>
        <p:nvPicPr>
          <p:cNvPr id="4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7508844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1036</Words>
  <PresentationFormat>On-screen Show (4:3)</PresentationFormat>
  <Paragraphs>191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-apple-system</vt:lpstr>
      <vt:lpstr>Rockwell</vt:lpstr>
      <vt:lpstr>Contemporary Photo Album</vt:lpstr>
      <vt:lpstr>Slide 1</vt:lpstr>
      <vt:lpstr>Slide 2</vt:lpstr>
      <vt:lpstr>Slide 3</vt:lpstr>
      <vt:lpstr>Overview of Process Management</vt:lpstr>
      <vt:lpstr>Process Memory - STACK</vt:lpstr>
      <vt:lpstr>Process Memory - STACK</vt:lpstr>
      <vt:lpstr>Process Memory - STACK</vt:lpstr>
      <vt:lpstr>Process Management</vt:lpstr>
      <vt:lpstr>Context Switching</vt:lpstr>
      <vt:lpstr>Process State</vt:lpstr>
      <vt:lpstr>Process State</vt:lpstr>
      <vt:lpstr>Process Control Block</vt:lpstr>
      <vt:lpstr>CPU Scheduling</vt:lpstr>
      <vt:lpstr>CPU Scheduling</vt:lpstr>
      <vt:lpstr>Terminologies</vt:lpstr>
      <vt:lpstr>First Come First Serve</vt:lpstr>
      <vt:lpstr>First Come First Serve</vt:lpstr>
      <vt:lpstr>SHORTEST JOB FIRST</vt:lpstr>
      <vt:lpstr>PRIORITY SCHEDULING</vt:lpstr>
      <vt:lpstr>Round robin  SCHEDULING</vt:lpstr>
      <vt:lpstr>Inter - process Communication</vt:lpstr>
      <vt:lpstr>Threads and Concurrency</vt:lpstr>
      <vt:lpstr>Threads and Concurrency</vt:lpstr>
      <vt:lpstr>MULTI Thread Process</vt:lpstr>
      <vt:lpstr>Multi Process Vs Threads</vt:lpstr>
      <vt:lpstr>Process vs Threads</vt:lpstr>
      <vt:lpstr>Google Chrome</vt:lpstr>
      <vt:lpstr>Mozilla Firefox</vt:lpstr>
      <vt:lpstr>Thread Concurrency</vt:lpstr>
      <vt:lpstr>Thread Concurrency</vt:lpstr>
      <vt:lpstr>Concurrency</vt:lpstr>
      <vt:lpstr>Concurrency</vt:lpstr>
      <vt:lpstr>Concurrency</vt:lpstr>
      <vt:lpstr>Concurrency</vt:lpstr>
      <vt:lpstr>Concurrency</vt:lpstr>
      <vt:lpstr>Concurrency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2022-05-17T09:40:20Z</dcterms:created>
  <dcterms:modified xsi:type="dcterms:W3CDTF">2023-01-03T16:20:18Z</dcterms:modified>
</cp:coreProperties>
</file>