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6" r:id="rId2"/>
    <p:sldId id="387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261" r:id="rId2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21" autoAdjust="0"/>
    <p:restoredTop sz="94660"/>
  </p:normalViewPr>
  <p:slideViewPr>
    <p:cSldViewPr>
      <p:cViewPr>
        <p:scale>
          <a:sx n="78" d="100"/>
          <a:sy n="78" d="100"/>
        </p:scale>
        <p:origin x="-2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E7D018D-748F-47BF-843A-40349A141CA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04AC5213-BACC-41AB-9B61-B40CF6C529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600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3E9B8FB-2ABD-42C9-A6DA-A6789EAF441D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E2A7042-DEED-4AA1-9E89-4A16B25725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756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E2A7042-DEED-4AA1-9E89-4A16B257257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FontTx/>
              <a:buNone/>
              <a:defRPr lang="en-US" sz="4800" baseline="0" dirty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add date or details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1"/>
          </p:nvPr>
        </p:nvSpPr>
        <p:spPr>
          <a:xfrm>
            <a:off x="43434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33528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228600"/>
            <a:ext cx="3947160" cy="296037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28600"/>
            <a:ext cx="3947160" cy="2960370"/>
          </a:xfrm>
        </p:spPr>
        <p:txBody>
          <a:bodyPr anchor="b" anchorCtr="0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4648200" y="3124962"/>
            <a:ext cx="3697224" cy="2772918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2"/>
          </p:nvPr>
        </p:nvSpPr>
        <p:spPr>
          <a:xfrm>
            <a:off x="228600" y="228600"/>
            <a:ext cx="4251960" cy="566928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228600"/>
            <a:ext cx="3672840" cy="275463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669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66900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05300" y="228600"/>
            <a:ext cx="2286000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7"/>
          </p:nvPr>
        </p:nvSpPr>
        <p:spPr>
          <a:xfrm>
            <a:off x="4306086" y="3505200"/>
            <a:ext cx="228521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228600"/>
            <a:ext cx="1676400" cy="27432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629400" y="2286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152400" y="4724400"/>
            <a:ext cx="1676400" cy="1905000"/>
          </a:xfrm>
        </p:spPr>
        <p:txBody>
          <a:bodyPr anchor="b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629400" y="4724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533400" y="685800"/>
            <a:ext cx="3653297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67200" y="6858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5334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67200" y="3505200"/>
            <a:ext cx="3657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267200" y="63246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304800"/>
            <a:ext cx="3657600" cy="3048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2286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31"/>
          </p:nvPr>
        </p:nvSpPr>
        <p:spPr>
          <a:xfrm>
            <a:off x="43434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30"/>
          </p:nvPr>
        </p:nvSpPr>
        <p:spPr>
          <a:xfrm>
            <a:off x="22860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 noChangeAspect="1"/>
          </p:cNvSpPr>
          <p:nvPr>
            <p:ph type="pic" sz="quarter" idx="32"/>
          </p:nvPr>
        </p:nvSpPr>
        <p:spPr>
          <a:xfrm>
            <a:off x="6400800" y="416356"/>
            <a:ext cx="2006651" cy="2675534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352800"/>
            <a:ext cx="8153400" cy="3048000"/>
          </a:xfrm>
        </p:spPr>
        <p:txBody>
          <a:bodyPr anchor="t" anchorCtr="0"/>
          <a:lstStyle>
            <a:lvl1pPr marL="0" marR="0" indent="0" algn="l">
              <a:buFontTx/>
              <a:buNone/>
              <a:defRPr sz="2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Portrait with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3292" y="257665"/>
            <a:ext cx="4764388" cy="63525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5446340" y="257665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446340" y="2432657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3"/>
          </p:nvPr>
        </p:nvSpPr>
        <p:spPr>
          <a:xfrm>
            <a:off x="5446340" y="4607649"/>
            <a:ext cx="2670050" cy="2002536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228600" y="34290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438400" y="228600"/>
            <a:ext cx="5562600" cy="4171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070154" cy="3124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7"/>
          </p:nvPr>
        </p:nvSpPr>
        <p:spPr>
          <a:xfrm>
            <a:off x="52578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2438400" y="4495800"/>
            <a:ext cx="2743200" cy="20574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andscape with 3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286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228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419600" y="3867150"/>
            <a:ext cx="39624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0099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5791200" y="228600"/>
            <a:ext cx="2606040" cy="347472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133600" y="762000"/>
            <a:ext cx="4873334" cy="48768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5715000"/>
            <a:ext cx="4876800" cy="838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495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1145273" y="1371600"/>
            <a:ext cx="3198127" cy="3200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 noChangeAspect="1"/>
          </p:cNvSpPr>
          <p:nvPr>
            <p:ph type="pic" sz="quarter" idx="10"/>
          </p:nvPr>
        </p:nvSpPr>
        <p:spPr>
          <a:xfrm>
            <a:off x="533400" y="218390"/>
            <a:ext cx="7467600" cy="56007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5943600"/>
            <a:ext cx="7467600" cy="762000"/>
          </a:xfrm>
        </p:spPr>
        <p:txBody>
          <a:bodyPr anchor="t" anchorCtr="0"/>
          <a:lstStyle>
            <a:lvl1pPr marL="0" marR="0" indent="0" algn="r">
              <a:buFontTx/>
              <a:buNone/>
              <a:defRPr sz="2400" i="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28600" y="1524000"/>
            <a:ext cx="8229600" cy="27432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latinLnBrk="0">
              <a:spcBef>
                <a:spcPct val="20000"/>
              </a:spcBef>
              <a:buFontTx/>
              <a:buNone/>
              <a:defRPr sz="2000" i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343400"/>
            <a:ext cx="8229600" cy="1676400"/>
          </a:xfrm>
        </p:spPr>
        <p:txBody>
          <a:bodyPr tIns="91440" rIns="9144" bIns="91440" anchor="t"/>
          <a:lstStyle>
            <a:lvl1pPr marL="0" marR="0" indent="0" algn="r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68B50E-0B48-4566-8609-C51CF752A7DF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228600"/>
            <a:ext cx="4754880" cy="63246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t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5400" y="228600"/>
            <a:ext cx="3200400" cy="3810000"/>
          </a:xfrm>
        </p:spPr>
        <p:txBody>
          <a:bodyPr tIns="91440" bIns="91440" anchor="t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ndscap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t"/>
          <a:lstStyle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 to add full page picture</a:t>
            </a:r>
            <a:endParaRPr lang="en-US" i="0" baseline="0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35429" y="2146300"/>
            <a:ext cx="2362200" cy="21971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435429" y="6172200"/>
            <a:ext cx="7086600" cy="6858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35429" y="0"/>
            <a:ext cx="7086600" cy="1981200"/>
          </a:xfrm>
          <a:prstGeom prst="rect">
            <a:avLst/>
          </a:prstGeom>
          <a:solidFill>
            <a:schemeClr val="accent5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9" y="5791200"/>
            <a:ext cx="7086600" cy="381000"/>
          </a:xfrm>
          <a:solidFill>
            <a:schemeClr val="accent3"/>
          </a:solidFill>
        </p:spPr>
        <p:txBody>
          <a:bodyPr vert="horz" anchor="ctr"/>
          <a:lstStyle>
            <a:lvl1pPr marL="0" indent="0" algn="l">
              <a:buFontTx/>
              <a:buNone/>
              <a:defRPr sz="1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9" y="4495800"/>
            <a:ext cx="7086600" cy="1295400"/>
          </a:xfrm>
          <a:solidFill>
            <a:schemeClr val="accent6"/>
          </a:solidFill>
        </p:spPr>
        <p:txBody>
          <a:bodyPr vert="horz" anchor="ctr"/>
          <a:lstStyle>
            <a:lvl1pPr marL="0" indent="0" algn="l">
              <a:buFontTx/>
              <a:buNone/>
              <a:defRPr sz="3200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8"/>
          </p:nvPr>
        </p:nvSpPr>
        <p:spPr>
          <a:xfrm>
            <a:off x="29500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5312229" y="2133600"/>
            <a:ext cx="2209800" cy="2209800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>
            <a:lvl1pPr marL="0" indent="0" algn="ctr" rtl="0" latinLnBrk="0">
              <a:spcBef>
                <a:spcPct val="20000"/>
              </a:spcBef>
              <a:buFontTx/>
              <a:buNone/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20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4341047" y="533400"/>
            <a:ext cx="3431353" cy="4575141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Picture Placeholder 30"/>
          <p:cNvSpPr>
            <a:spLocks noGrp="1" noChangeAspect="1"/>
          </p:cNvSpPr>
          <p:nvPr>
            <p:ph type="pic" sz="quarter" idx="11"/>
          </p:nvPr>
        </p:nvSpPr>
        <p:spPr>
          <a:xfrm>
            <a:off x="685800" y="533400"/>
            <a:ext cx="3429000" cy="45720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t"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343400" y="5257800"/>
            <a:ext cx="3429000" cy="12192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 noChangeAspect="1"/>
          </p:cNvSpPr>
          <p:nvPr>
            <p:ph type="pic" sz="quarter" idx="13"/>
          </p:nvPr>
        </p:nvSpPr>
        <p:spPr>
          <a:xfrm>
            <a:off x="4343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4"/>
          </p:nvPr>
        </p:nvSpPr>
        <p:spPr>
          <a:xfrm>
            <a:off x="152400" y="1085850"/>
            <a:ext cx="4038600" cy="302895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4343400" y="4267200"/>
            <a:ext cx="4038600" cy="1066800"/>
          </a:xfrm>
        </p:spPr>
        <p:txBody>
          <a:bodyPr anchor="t"/>
          <a:lstStyle>
            <a:lvl1pPr marL="0" marR="0" indent="0" algn="r">
              <a:buFontTx/>
              <a:buNone/>
              <a:defRPr sz="18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 noChangeAspect="1"/>
          </p:cNvSpPr>
          <p:nvPr>
            <p:ph type="pic" sz="quarter" idx="11"/>
          </p:nvPr>
        </p:nvSpPr>
        <p:spPr>
          <a:xfrm>
            <a:off x="4724401" y="225552"/>
            <a:ext cx="3694176" cy="2770632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2"/>
          </p:nvPr>
        </p:nvSpPr>
        <p:spPr>
          <a:xfrm>
            <a:off x="152400" y="222504"/>
            <a:ext cx="4368557" cy="5824743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24400" y="3124200"/>
            <a:ext cx="3694177" cy="2983987"/>
          </a:xfrm>
        </p:spPr>
        <p:txBody>
          <a:bodyPr anchor="t" anchorCtr="0"/>
          <a:lstStyle>
            <a:lvl1pPr marL="0" marR="0" indent="0" algn="l">
              <a:buFontTx/>
              <a:buNone/>
              <a:defRPr sz="20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Picture Placeholder 28"/>
          <p:cNvSpPr>
            <a:spLocks noGrp="1" noChangeAspect="1"/>
          </p:cNvSpPr>
          <p:nvPr>
            <p:ph type="pic" sz="quarter" idx="11"/>
          </p:nvPr>
        </p:nvSpPr>
        <p:spPr>
          <a:xfrm>
            <a:off x="30480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5867400" y="533400"/>
            <a:ext cx="2590800" cy="3454400"/>
          </a:xfrm>
          <a:solidFill>
            <a:schemeClr val="bg1"/>
          </a:solidFill>
          <a:ln w="3492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marL="342900" indent="-342900" algn="ctr" rtl="0" latinLnBrk="0">
              <a:spcBef>
                <a:spcPct val="20000"/>
              </a:spcBef>
              <a:defRPr 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FontTx/>
              <a:buNone/>
            </a:pPr>
            <a:r>
              <a:rPr lang="en-US" sz="20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867400" y="4343400"/>
            <a:ext cx="2590800" cy="16764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0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89273" y="0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6200000">
            <a:off x="5315559" y="3268980"/>
            <a:ext cx="6858000" cy="320040"/>
          </a:xfrm>
          <a:prstGeom prst="rect">
            <a:avLst/>
          </a:prstGeom>
          <a:solidFill>
            <a:schemeClr val="accent6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5628132" y="3341399"/>
            <a:ext cx="6858000" cy="173736"/>
          </a:xfrm>
          <a:prstGeom prst="rect">
            <a:avLst/>
          </a:prstGeom>
          <a:solidFill>
            <a:schemeClr val="accent3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848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96200" y="1012825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r"/>
            <a:fld id="{9668B50E-0B48-4566-8609-C51CF752A7DF}" type="datetimeFigureOut">
              <a:rPr lang="en-US" smtClean="0">
                <a:solidFill>
                  <a:schemeClr val="bg1"/>
                </a:solidFill>
              </a:rPr>
              <a:pPr algn="r"/>
              <a:t>1/3/2023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62800" y="3832226"/>
            <a:ext cx="32004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  <a:extLst/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8278813" y="5962650"/>
            <a:ext cx="968375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  <a:extLst/>
          </a:lstStyle>
          <a:p>
            <a:fld id="{8A4431D5-1B33-458B-8AFD-CECCB0FA18C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749" y="-733"/>
            <a:ext cx="76200" cy="6858000"/>
          </a:xfrm>
          <a:prstGeom prst="rect">
            <a:avLst/>
          </a:prstGeom>
          <a:solidFill>
            <a:schemeClr val="accent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42900" indent="-342900" algn="l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5445224"/>
            <a:ext cx="8672946" cy="1340768"/>
          </a:xfrm>
        </p:spPr>
        <p:txBody>
          <a:bodyPr/>
          <a:lstStyle/>
          <a:p>
            <a:pPr algn="r"/>
            <a:r>
              <a:rPr lang="en-US" sz="1800" b="1" dirty="0" err="1" smtClean="0">
                <a:solidFill>
                  <a:srgbClr val="FFFF00"/>
                </a:solidFill>
              </a:rPr>
              <a:t>D.Sakthivel</a:t>
            </a:r>
            <a:endParaRPr lang="en-US" sz="1800" b="1" dirty="0" smtClean="0">
              <a:solidFill>
                <a:srgbClr val="FFFF00"/>
              </a:solidFill>
            </a:endParaRPr>
          </a:p>
          <a:p>
            <a:pPr algn="r"/>
            <a:r>
              <a:rPr lang="en-US" sz="1400" kern="1000" dirty="0" smtClean="0"/>
              <a:t>Assistant Professor &amp; Trainer,</a:t>
            </a:r>
          </a:p>
          <a:p>
            <a:pPr algn="r"/>
            <a:r>
              <a:rPr lang="en-US" sz="1400" kern="1000" dirty="0" smtClean="0"/>
              <a:t>KG Micro College </a:t>
            </a:r>
          </a:p>
          <a:p>
            <a:pPr algn="r"/>
            <a:r>
              <a:rPr lang="en-US" sz="1400" kern="1000" dirty="0" smtClean="0"/>
              <a:t>KGiSL Campus, Coimbatore – 641 035.</a:t>
            </a:r>
            <a:endParaRPr lang="en-US" sz="1400" kern="1000" dirty="0"/>
          </a:p>
        </p:txBody>
      </p:sp>
      <p:pic>
        <p:nvPicPr>
          <p:cNvPr id="8" name="Picture Placeholder 7" descr="innovation_front.jfif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rcRect l="972" r="972"/>
          <a:stretch>
            <a:fillRect/>
          </a:stretch>
        </p:blipFill>
        <p:spPr>
          <a:xfrm>
            <a:off x="228600" y="152400"/>
            <a:ext cx="6858000" cy="5148808"/>
          </a:xfrm>
        </p:spPr>
      </p:pic>
      <p:sp>
        <p:nvSpPr>
          <p:cNvPr id="9" name="TextBox 8"/>
          <p:cNvSpPr txBox="1"/>
          <p:nvPr/>
        </p:nvSpPr>
        <p:spPr>
          <a:xfrm>
            <a:off x="323528" y="764704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Welcome you all 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</a:rPr>
              <a:t>Application Layer</a:t>
            </a:r>
            <a:endParaRPr lang="en-US" sz="2800" b="1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805264"/>
            <a:ext cx="3181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F4D05-C078-085F-4ECB-433A7C2C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WEB – </a:t>
            </a:r>
            <a:r>
              <a:rPr lang="en-IN" dirty="0" err="1"/>
              <a:t>CLIENt</a:t>
            </a:r>
            <a:r>
              <a:rPr lang="en-IN" dirty="0"/>
              <a:t> SERVER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7D6CB-3686-172F-DFDD-F5C0163E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standard for document formats (HTML).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Relies on HTTP, HTTPS application-layer protocols which rely on TCP.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796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BF41C-14CB-5300-27D5-A27EF5C9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Server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11F620E-C111-ABF9-2148-1D3D82F0F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503" y="2219867"/>
            <a:ext cx="5922995" cy="360095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8106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C66EA4-9C40-578A-6B1F-8CD7E7A4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3EA4EE-B831-EBCE-F2D5-F02E19C9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host Web objects, each addressable by a URL.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Web server is always ON, with a fixed IP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 is default port used by a HTTP web server.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3813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9CFE6-ED76-AB3A-C467-F3F60763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1C19BD-6048-B401-71D2-1867E924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600" b="0" i="0" dirty="0">
                <a:solidFill>
                  <a:srgbClr val="4C5B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&amp;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messages sent by the client usually a Web browser, are called requests.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messages sent by the server as an answer are called responses.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17951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57DF8D-3EFB-9205-F2BB-54CF7AB1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27" y="3590812"/>
            <a:ext cx="5887271" cy="2715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7A999-E030-A5F7-7C05-14B0517C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6699E6-C6B0-F7D3-3059-A9D6E95D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HTTP request consists of a Request Header and a Request Body.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Request Header contains various info like: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 : 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(Example: developer.mozilla.org)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: (Example: GET).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: (Example: /).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version : 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(Example: HTTP/1.1).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4245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EA410E-FD41-F4BE-0E48-E61D42E7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48C704-7701-7C9A-D17A-44D5B7FA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: retrieves data, like a blog article.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: creates data, like a new blog article.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: replaces data, like an existing blog article.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: deletes data, like an existing blog article.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3991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A9F4D3-44AB-D539-1502-871DB6F2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828DA587-C230-65D3-A429-477B9059B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1587"/>
          <a:stretch/>
        </p:blipFill>
        <p:spPr bwMode="auto">
          <a:xfrm>
            <a:off x="850435" y="2545870"/>
            <a:ext cx="6682814" cy="31374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0582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CC883-468F-2052-AFBE-ECF286F1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 Codes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24277F-516F-EED3-791F-3AF2C60B9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837" y="2053888"/>
            <a:ext cx="8272211" cy="367830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HTTP response of a Response Header and a Response Body.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Response Header contains various info like: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Code : (1XX, 2XX, 3XX, 4XX, 5XX).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Type : (e.g.: text/html, image/</a:t>
            </a:r>
            <a:r>
              <a:rPr lang="en-US" sz="2200" b="0" i="0" dirty="0" err="1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2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Length.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45A43C-B8C6-D0A0-2642-8A2030B0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87" y="3003387"/>
            <a:ext cx="2715004" cy="408679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4594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579F5F-8024-F365-9D0E-2EEAC76F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Hypertext </a:t>
            </a:r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Protocol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1C4FADD4-3E9F-B256-6CA7-95FD0272C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9065"/>
          <a:stretch/>
        </p:blipFill>
        <p:spPr bwMode="auto">
          <a:xfrm>
            <a:off x="825927" y="2212493"/>
            <a:ext cx="7431976" cy="3943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9854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6096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Computer Networks</a:t>
            </a:r>
          </a:p>
          <a:p>
            <a:r>
              <a:rPr lang="en-US" b="1" dirty="0" smtClean="0"/>
              <a:t>Transferring Data Over Network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header (and footer) and the data together form the Protocol Data Unit (PDU) for the next layer.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process continues until reaching the lowest-level layer (physical layer or network access layer), from which the data is transmitted to the receiving device.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receiving device reverses the process, de-encapsulating the data at each layer with the header and footer information directing the operations.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Then the application finally uses the data.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process is continued until all data is transmitted and received.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854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548680"/>
            <a:ext cx="7467600" cy="6156920"/>
          </a:xfrm>
        </p:spPr>
        <p:txBody>
          <a:bodyPr/>
          <a:lstStyle/>
          <a:p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9552" y="404664"/>
            <a:ext cx="295232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7904" y="404664"/>
            <a:ext cx="25922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44208" y="404664"/>
            <a:ext cx="201622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992" y="6165304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339752" y="2636912"/>
            <a:ext cx="42343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>
                <a:solidFill>
                  <a:srgbClr val="C00000"/>
                </a:solidFill>
              </a:rPr>
              <a:t>Application Layer</a:t>
            </a:r>
            <a:endParaRPr lang="en-IN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0658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609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Computer </a:t>
            </a:r>
            <a:r>
              <a:rPr lang="en-US" sz="3600" b="1" dirty="0" smtClean="0">
                <a:solidFill>
                  <a:srgbClr val="FF0000"/>
                </a:solidFill>
              </a:rPr>
              <a:t>Networks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0"/>
            <a:ext cx="78867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9854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609600"/>
            <a:ext cx="739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HTTPS Protocol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HTTP Secure Protocol encrypts the data between the Browser and Server.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Protects the privacy and security of the users.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Protects the integrity of the website.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Uses 443 port by default.</a:t>
            </a:r>
          </a:p>
          <a:p>
            <a:endParaRPr lang="en-US" sz="3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8541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body" sz="quarter" idx="13"/>
          </p:nvPr>
        </p:nvSpPr>
        <p:spPr>
          <a:xfrm>
            <a:off x="1142976" y="4357694"/>
            <a:ext cx="6629416" cy="1295400"/>
          </a:xfrm>
        </p:spPr>
        <p:txBody>
          <a:bodyPr/>
          <a:lstStyle>
            <a:extLst/>
          </a:lstStyle>
          <a:p>
            <a:pPr algn="ctr"/>
            <a:r>
              <a:rPr lang="en-US" sz="8800" b="1" dirty="0" smtClean="0">
                <a:latin typeface="Rockwell" pitchFamily="18" charset="0"/>
              </a:rPr>
              <a:t>Thank You</a:t>
            </a:r>
            <a:endParaRPr lang="en-US" sz="8800" b="1" dirty="0">
              <a:latin typeface="Rockwell" pitchFamily="18" charset="0"/>
            </a:endParaRPr>
          </a:p>
        </p:txBody>
      </p:sp>
      <p:pic>
        <p:nvPicPr>
          <p:cNvPr id="25" name="j0321055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2444" b="2444"/>
          <a:stretch>
            <a:fillRect/>
          </a:stretch>
        </p:blipFill>
        <p:spPr>
          <a:xfrm>
            <a:off x="228600" y="723900"/>
            <a:ext cx="2400300" cy="32004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balanced" dir="t"/>
          </a:scene3d>
          <a:sp3d prstMaterial="plastic">
            <a:bevelT w="0" h="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5" name="j0321101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/>
          <a:srcRect t="2444" b="2444"/>
          <a:stretch>
            <a:fillRect/>
          </a:stretch>
        </p:blipFill>
        <p:spPr>
          <a:xfrm>
            <a:off x="31623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4" name="j0341706.jpg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/>
          <a:srcRect t="2444" b="2444"/>
          <a:stretch>
            <a:fillRect/>
          </a:stretch>
        </p:blipFill>
        <p:spPr>
          <a:xfrm>
            <a:off x="6096000" y="723900"/>
            <a:ext cx="24003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E516D3-DAED-7513-32E2-74862D9F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LAYER -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90DBD-112D-4ED3-1745-5EC53D2D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272211" cy="367830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Apps: HTTP, HTTPS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Mails: POP, SMTP, IMAP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DNS, FTP, SSH, etc.</a:t>
            </a:r>
          </a:p>
          <a:p>
            <a:pPr marL="0" indent="0" algn="l">
              <a:buNone/>
            </a:pPr>
            <a:endParaRPr lang="en-IN" sz="2400" b="0" i="0" dirty="0">
              <a:solidFill>
                <a:srgbClr val="2C3F5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very difficult to memorize the IP address.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 get more complicated when, as users, we access various websites and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becomes quite a challenge when the addresses of those services are dynamic.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2C3F5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7150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3569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184447-7E8C-F3D4-BDDF-F41B64DC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UNIFORM RESOURCE LOCATOR (URL)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62942B-F59B-CFF9-1F1D-F629532D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07" y="2719289"/>
            <a:ext cx="6381521" cy="1993389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57150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904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1709F7-774D-250D-9B72-D3DB2B66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C66BE8-732C-3B7C-CFD2-33A3B597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6" y="2076261"/>
            <a:ext cx="5490248" cy="2819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C637946-AC74-FDBB-BDD4-9920F77A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59" y="5255861"/>
            <a:ext cx="3786716" cy="127652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5720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0853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2EFDB-2D17-E977-83E8-18C3C21D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Name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FB4C64-7D6A-DF18-479F-C60CF92F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649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Name Servers</a:t>
            </a: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redirect to appropriate TLD Name Server.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649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TLD Name Server</a:t>
            </a: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redirect to appropriate Authoritative Name Server for the domain.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649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Authoritative Name Server</a:t>
            </a: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gives the appropriate IP for the domain.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649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0" dirty="0">
                <a:solidFill>
                  <a:srgbClr val="36496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Recursive Name Servers</a:t>
            </a: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provided by ISP. These reduce the load on the root, </a:t>
            </a:r>
            <a:r>
              <a:rPr lang="en-US" sz="2400" b="0" i="0" dirty="0" err="1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tld</a:t>
            </a:r>
            <a:r>
              <a:rPr lang="en-US" sz="24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authoritative name servers.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3431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260BE-0F40-5B29-C2FA-E42920B9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D20C1C-EEC2-55A3-DDB4-E2C7AF33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26" y="2042919"/>
            <a:ext cx="7987145" cy="365449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869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E0C340-653C-8647-CCAB-478A76EB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50E709-F1B9-7274-A310-22656787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always to contact a root named 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root servers will respond to a local DNS server with the TLD name server that should be queried like (.in). For each TLD in existence, there is a TLD name 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TLD name servers will respond again to the Local DNS server with what authoritative DNS server(.ccbp.in) to contact.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C3F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Local DNS server could be redirected at the authoritative server for ccbp.in which would finally provide the actual IP of the server in question.</a:t>
            </a:r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851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C20F17-77DA-E1F9-0356-78F56592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DNS Record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441A9EC-A5E0-E918-3CB0-F5E93C7E1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1" y="2335237"/>
            <a:ext cx="8621083" cy="348878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0"/>
            <a:ext cx="1440160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2524381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ContemporaryPhotoAlbum</Template>
  <TotalTime>0</TotalTime>
  <Words>655</Words>
  <Application>Microsoft Office PowerPoint</Application>
  <PresentationFormat>On-screen Show (4:3)</PresentationFormat>
  <Paragraphs>82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Contemporary Photo Album</vt:lpstr>
      <vt:lpstr>Slide 1</vt:lpstr>
      <vt:lpstr>Slide 2</vt:lpstr>
      <vt:lpstr>APPLICATION LAYER - Protocols</vt:lpstr>
      <vt:lpstr>UNIFORM RESOURCE LOCATOR (URL)</vt:lpstr>
      <vt:lpstr>Slide 5</vt:lpstr>
      <vt:lpstr>Domain Name Servers</vt:lpstr>
      <vt:lpstr>Root Server</vt:lpstr>
      <vt:lpstr>DNS Resolution</vt:lpstr>
      <vt:lpstr>DNS Record Type</vt:lpstr>
      <vt:lpstr>WEB – CLIENt SERVER APPLICATION</vt:lpstr>
      <vt:lpstr>Client Server Architecture</vt:lpstr>
      <vt:lpstr>Web Servers</vt:lpstr>
      <vt:lpstr>HTTP</vt:lpstr>
      <vt:lpstr>Request</vt:lpstr>
      <vt:lpstr>HTTP Method</vt:lpstr>
      <vt:lpstr>RESPONSE</vt:lpstr>
      <vt:lpstr>HTTP Response Codes</vt:lpstr>
      <vt:lpstr>Hypertext Transfer Protocol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2022-05-17T09:40:20Z</dcterms:created>
  <dcterms:modified xsi:type="dcterms:W3CDTF">2023-01-03T16:41:26Z</dcterms:modified>
</cp:coreProperties>
</file>