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304" r:id="rId7"/>
    <p:sldId id="305" r:id="rId8"/>
    <p:sldId id="263" r:id="rId9"/>
    <p:sldId id="303" r:id="rId10"/>
    <p:sldId id="306" r:id="rId11"/>
    <p:sldId id="307" r:id="rId12"/>
    <p:sldId id="309" r:id="rId13"/>
    <p:sldId id="308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742" y="2648309"/>
            <a:ext cx="9083615" cy="184363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Number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KG Microcollege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2C5D5-E75E-91E0-847D-3EFCA6D04A37}"/>
              </a:ext>
            </a:extLst>
          </p:cNvPr>
          <p:cNvSpPr txBox="1"/>
          <p:nvPr/>
        </p:nvSpPr>
        <p:spPr>
          <a:xfrm>
            <a:off x="260059" y="268448"/>
            <a:ext cx="1149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Untitled Sans"/>
              </a:rPr>
              <a:t>Steps to Convert Octal to Decimal: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DF02B-E6EC-59BC-4062-98394E6F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43" y="1613394"/>
            <a:ext cx="6296025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F0634-3715-7D5A-4D44-74E872E0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099" y="3442195"/>
            <a:ext cx="62960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4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B17DA5-4865-83BB-D329-B4A8B4AD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13" y="268447"/>
            <a:ext cx="5923974" cy="57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3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2C5D5-E75E-91E0-847D-3EFCA6D04A37}"/>
              </a:ext>
            </a:extLst>
          </p:cNvPr>
          <p:cNvSpPr txBox="1"/>
          <p:nvPr/>
        </p:nvSpPr>
        <p:spPr>
          <a:xfrm>
            <a:off x="260059" y="268448"/>
            <a:ext cx="1149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Untitled Sans"/>
              </a:rPr>
              <a:t>Steps to Convert Hex to Binary: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DAFAA-226C-38D8-D949-A79C2223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58" y="822122"/>
            <a:ext cx="4349307" cy="53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2C5D5-E75E-91E0-847D-3EFCA6D04A37}"/>
              </a:ext>
            </a:extLst>
          </p:cNvPr>
          <p:cNvSpPr txBox="1"/>
          <p:nvPr/>
        </p:nvSpPr>
        <p:spPr>
          <a:xfrm>
            <a:off x="260059" y="268448"/>
            <a:ext cx="1149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Untitled Sans"/>
              </a:rPr>
              <a:t>Steps to Convert Hex to Decimal: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90F2F-7A52-D7D6-17F3-453D9FBB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25" y="952718"/>
            <a:ext cx="5133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A4850-B7D6-56B8-3254-72EAB974CD94}"/>
              </a:ext>
            </a:extLst>
          </p:cNvPr>
          <p:cNvSpPr txBox="1"/>
          <p:nvPr/>
        </p:nvSpPr>
        <p:spPr>
          <a:xfrm>
            <a:off x="285226" y="302004"/>
            <a:ext cx="115684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Binary Representation Of Images</a:t>
            </a:r>
          </a:p>
          <a:p>
            <a:r>
              <a:rPr lang="en-US" sz="2000" b="1" dirty="0"/>
              <a:t>	</a:t>
            </a:r>
            <a:r>
              <a:rPr lang="en-US" sz="2000" dirty="0"/>
              <a:t>Each Image has pixels. Each Pixel has  a specific color. </a:t>
            </a:r>
          </a:p>
          <a:p>
            <a:r>
              <a:rPr lang="en-US" sz="2000" b="1" dirty="0"/>
              <a:t>	</a:t>
            </a:r>
            <a:r>
              <a:rPr lang="en-US" sz="2000" dirty="0"/>
              <a:t>Can use RGB model to represent colors.</a:t>
            </a:r>
          </a:p>
          <a:p>
            <a:endParaRPr lang="en-US" sz="2000" b="1" dirty="0"/>
          </a:p>
          <a:p>
            <a:r>
              <a:rPr lang="en-US" sz="2000" b="1" dirty="0"/>
              <a:t>Binary Representation Of Text</a:t>
            </a:r>
          </a:p>
          <a:p>
            <a:r>
              <a:rPr lang="en-US" sz="2000" b="1" dirty="0"/>
              <a:t>	</a:t>
            </a:r>
            <a:r>
              <a:rPr lang="en-US" sz="2000" dirty="0"/>
              <a:t>Each character is encoded as an integer which is represented by a binary value.</a:t>
            </a:r>
          </a:p>
          <a:p>
            <a:r>
              <a:rPr lang="en-IN" sz="2000" b="1" dirty="0"/>
              <a:t>	ASCII:</a:t>
            </a:r>
          </a:p>
          <a:p>
            <a:r>
              <a:rPr lang="en-IN" sz="2000" b="1" dirty="0"/>
              <a:t>	  </a:t>
            </a:r>
            <a:r>
              <a:rPr lang="en-IN" sz="2000" dirty="0"/>
              <a:t>American Standard Code for Information Interchange(ASCII).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000" dirty="0"/>
              <a:t>Represents the English alphabet, digits, and punctuation marks.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000" dirty="0"/>
              <a:t>Requires only one byte to store a character.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CF3FD-BE8B-1982-150A-0CA5C15C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92" y="314413"/>
            <a:ext cx="2173308" cy="2219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849D7-347C-071E-E291-8D33ACDE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23" y="3830973"/>
            <a:ext cx="2162175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E586B5-14F3-169F-9E0F-A521EEEC2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059" y="3856140"/>
            <a:ext cx="2162175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54493-5F17-BEFA-0D0D-806E543F2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874" y="3847750"/>
            <a:ext cx="2162175" cy="198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D4EE8C-2B8F-C462-FA50-D9D6DBEAE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7855" y="3847751"/>
            <a:ext cx="2162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1E8D-5D2C-6710-A2F1-BA1578FE7B35}"/>
              </a:ext>
            </a:extLst>
          </p:cNvPr>
          <p:cNvSpPr txBox="1"/>
          <p:nvPr/>
        </p:nvSpPr>
        <p:spPr>
          <a:xfrm>
            <a:off x="511728" y="302004"/>
            <a:ext cx="9672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byte can only represent 256 different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Limit on No.of.Characters that can be represented.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Unicode allows us represent characters using more than 1 byte.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C98A9-19FB-9846-EABF-9CFADA512ED2}"/>
              </a:ext>
            </a:extLst>
          </p:cNvPr>
          <p:cNvSpPr txBox="1"/>
          <p:nvPr/>
        </p:nvSpPr>
        <p:spPr>
          <a:xfrm>
            <a:off x="536896" y="1921079"/>
            <a:ext cx="9051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UTF-8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UTF-8 (Unicode Transformation Format – 8).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Capable of storing 1, 112, 064 different characters.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Has same values for ASCII characters.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BA3A3-022D-DB30-A4B0-931442C8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9" y="3813451"/>
            <a:ext cx="2628401" cy="186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E018A-8ABC-03A0-312A-0A224714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522" y="3835927"/>
            <a:ext cx="2573106" cy="1826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0C765-2C78-C423-7032-368BA7623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328" y="3805062"/>
            <a:ext cx="2614613" cy="1856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690C2-A725-18BA-1AF2-9E806292C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364" y="3783434"/>
            <a:ext cx="2633263" cy="18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0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5EA07-DF6B-C188-D067-D36FE421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7" y="609600"/>
            <a:ext cx="4286250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8CD7E-DE9B-57A5-5A04-5277E2E0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36" y="617989"/>
            <a:ext cx="4286250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E16EE-FAA8-F2E1-8026-22DFEA904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232" y="3400381"/>
            <a:ext cx="52387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EE0F8-32E3-015B-576C-248A0635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539" y="5067810"/>
            <a:ext cx="5237963" cy="743682"/>
          </a:xfrm>
        </p:spPr>
        <p:txBody>
          <a:bodyPr/>
          <a:lstStyle/>
          <a:p>
            <a:pPr algn="ctr"/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35F72-4C06-75FD-9470-0B801C819062}"/>
              </a:ext>
            </a:extLst>
          </p:cNvPr>
          <p:cNvSpPr txBox="1"/>
          <p:nvPr/>
        </p:nvSpPr>
        <p:spPr>
          <a:xfrm>
            <a:off x="3850545" y="276837"/>
            <a:ext cx="4974671" cy="38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Data Representation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Binary &amp; Decimal Number Systems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Conversion between Binary &amp; Decimal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Representing Images</a:t>
            </a:r>
          </a:p>
          <a:p>
            <a:pPr marL="1314450" lvl="2" indent="-4000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Pixels &amp; RGB Colors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Representing Text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ASCII &amp; UTF-8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9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44EB-B763-7B33-98C1-AADBFA94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96240"/>
            <a:ext cx="10058400" cy="768012"/>
          </a:xfrm>
        </p:spPr>
        <p:txBody>
          <a:bodyPr/>
          <a:lstStyle/>
          <a:p>
            <a:pPr algn="ctr"/>
            <a:r>
              <a:rPr lang="en-IN" b="1" dirty="0"/>
              <a:t>Understanding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A6FF-1BD3-79F0-BADF-52349881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7" y="1447800"/>
            <a:ext cx="9857065" cy="485186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 Data Representation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1" dirty="0"/>
              <a:t>	</a:t>
            </a:r>
            <a:r>
              <a:rPr lang="en-IN" dirty="0"/>
              <a:t>Data – Any </a:t>
            </a:r>
            <a:r>
              <a:rPr lang="en-IN" b="1" dirty="0"/>
              <a:t>Information</a:t>
            </a:r>
            <a:r>
              <a:rPr lang="en-IN" dirty="0"/>
              <a:t> that has to be stored is data. Ex: Text, Image, Videos,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1" dirty="0"/>
              <a:t>	</a:t>
            </a:r>
            <a:r>
              <a:rPr lang="en-IN" dirty="0"/>
              <a:t>Space – Data also has size and occupies space on the storage device.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1" dirty="0"/>
              <a:t>	</a:t>
            </a:r>
            <a:r>
              <a:rPr lang="en-IN" dirty="0"/>
              <a:t>Data-Size – Space occupied by data is measured in the units of </a:t>
            </a:r>
            <a:r>
              <a:rPr lang="en-IN" b="1" dirty="0"/>
              <a:t>Bits</a:t>
            </a:r>
            <a:r>
              <a:rPr lang="en-IN" dirty="0"/>
              <a:t> and </a:t>
            </a:r>
            <a:r>
              <a:rPr lang="en-IN" b="1" dirty="0"/>
              <a:t>Bytes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b="1" dirty="0"/>
          </a:p>
          <a:p>
            <a:pPr marL="0" indent="0">
              <a:lnSpc>
                <a:spcPct val="100000"/>
              </a:lnSpc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9A3B2-E221-9D14-EFF9-763DA6DB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99" y="3822545"/>
            <a:ext cx="1934329" cy="25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0DC64-168F-FEB9-A04F-E956FED7DFB8}"/>
              </a:ext>
            </a:extLst>
          </p:cNvPr>
          <p:cNvSpPr txBox="1"/>
          <p:nvPr/>
        </p:nvSpPr>
        <p:spPr>
          <a:xfrm>
            <a:off x="457200" y="491067"/>
            <a:ext cx="1090506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/>
              <a:t>How Computer See Information</a:t>
            </a:r>
          </a:p>
          <a:p>
            <a:endParaRPr lang="en-IN" sz="1900" dirty="0"/>
          </a:p>
          <a:p>
            <a:r>
              <a:rPr lang="en-IN" sz="1900" dirty="0"/>
              <a:t>	Binary – Ones (1) and Zeros (0)</a:t>
            </a:r>
          </a:p>
          <a:p>
            <a:r>
              <a:rPr lang="en-IN" sz="1900" dirty="0"/>
              <a:t>	A Binary number is a number expressed in Ones (1) and Zeros (0)</a:t>
            </a:r>
          </a:p>
          <a:p>
            <a:endParaRPr lang="en-IN" sz="1900" dirty="0"/>
          </a:p>
          <a:p>
            <a:endParaRPr lang="en-IN" sz="1900" dirty="0"/>
          </a:p>
          <a:p>
            <a:r>
              <a:rPr lang="en-IN" sz="1900" b="1" dirty="0"/>
              <a:t>Binary Representation</a:t>
            </a:r>
          </a:p>
          <a:p>
            <a:r>
              <a:rPr lang="en-IN" sz="1900" dirty="0"/>
              <a:t>	</a:t>
            </a:r>
          </a:p>
          <a:p>
            <a:r>
              <a:rPr lang="en-IN" sz="1900" dirty="0"/>
              <a:t>	If a number is represented using Zeros and Ones then the representation is called Binary Representation.</a:t>
            </a:r>
          </a:p>
          <a:p>
            <a:endParaRPr lang="en-IN" sz="1900" dirty="0"/>
          </a:p>
          <a:p>
            <a:endParaRPr lang="en-IN" sz="1900" dirty="0"/>
          </a:p>
          <a:p>
            <a:endParaRPr lang="en-IN" sz="1900" dirty="0"/>
          </a:p>
          <a:p>
            <a:endParaRPr lang="en-IN" sz="1900" dirty="0"/>
          </a:p>
          <a:p>
            <a:endParaRPr lang="en-IN" sz="1900" dirty="0"/>
          </a:p>
          <a:p>
            <a:endParaRPr lang="en-IN" sz="1900" dirty="0"/>
          </a:p>
          <a:p>
            <a:endParaRPr lang="en-IN" sz="1900" dirty="0"/>
          </a:p>
          <a:p>
            <a:r>
              <a:rPr lang="en-IN" sz="1900" dirty="0"/>
              <a:t>	Each box can be considered as a Bit. It can hold either a Zero or a One. </a:t>
            </a:r>
          </a:p>
          <a:p>
            <a:r>
              <a:rPr lang="en-IN" sz="1900" dirty="0"/>
              <a:t>	Each bit (Binary Digit) is the basic unit of information in a computer.  </a:t>
            </a:r>
          </a:p>
          <a:p>
            <a:endParaRPr lang="en-IN" sz="1900" dirty="0"/>
          </a:p>
          <a:p>
            <a:endParaRPr lang="en-IN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8E40B-590D-242D-98B8-5934C8B7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467" y="486737"/>
            <a:ext cx="2082925" cy="1589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6A13BA-1D3C-EBCD-EEA1-43208961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3321050"/>
            <a:ext cx="3190875" cy="19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6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FA142-A454-1199-23D4-2EDEFE96AFAC}"/>
              </a:ext>
            </a:extLst>
          </p:cNvPr>
          <p:cNvSpPr txBox="1"/>
          <p:nvPr/>
        </p:nvSpPr>
        <p:spPr>
          <a:xfrm>
            <a:off x="235670" y="137564"/>
            <a:ext cx="11813718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900" b="1" dirty="0"/>
              <a:t>Number Systems</a:t>
            </a:r>
          </a:p>
          <a:p>
            <a:r>
              <a:rPr lang="en-IN" sz="1900" b="1" dirty="0"/>
              <a:t>	</a:t>
            </a:r>
            <a:r>
              <a:rPr lang="en-IN" sz="1900" dirty="0"/>
              <a:t>A writing system for expressing numbers.</a:t>
            </a:r>
          </a:p>
          <a:p>
            <a:endParaRPr lang="en-IN" sz="1900" dirty="0"/>
          </a:p>
          <a:p>
            <a:r>
              <a:rPr lang="en-IN" sz="1900" b="1" dirty="0"/>
              <a:t>	Binary Notation:</a:t>
            </a:r>
          </a:p>
          <a:p>
            <a:r>
              <a:rPr lang="en-IN" sz="1900" b="1" dirty="0"/>
              <a:t>	   </a:t>
            </a:r>
            <a:r>
              <a:rPr lang="en-IN" sz="1900" dirty="0"/>
              <a:t>The only notation that computers understand.</a:t>
            </a:r>
          </a:p>
          <a:p>
            <a:r>
              <a:rPr lang="en-IN" sz="1900" b="1" dirty="0"/>
              <a:t>	   </a:t>
            </a:r>
            <a:r>
              <a:rPr lang="en-IN" sz="1900" dirty="0"/>
              <a:t>Digits: 0, 1</a:t>
            </a:r>
          </a:p>
          <a:p>
            <a:r>
              <a:rPr lang="en-IN" sz="1900" b="1" dirty="0"/>
              <a:t>	   Ex: </a:t>
            </a:r>
            <a:r>
              <a:rPr lang="en-IN" sz="1900" dirty="0"/>
              <a:t>1101</a:t>
            </a:r>
          </a:p>
          <a:p>
            <a:r>
              <a:rPr lang="en-IN" sz="1900" b="1" dirty="0"/>
              <a:t>	   Binary Representation:</a:t>
            </a:r>
          </a:p>
          <a:p>
            <a:r>
              <a:rPr lang="en-IN" sz="1900" b="1" dirty="0"/>
              <a:t>		</a:t>
            </a:r>
            <a:r>
              <a:rPr lang="en-IN" sz="1900" dirty="0"/>
              <a:t> 1 X 2³ + 1 X 2² + 0 X 2¹ + 1 X 2</a:t>
            </a:r>
            <a:r>
              <a:rPr lang="en-IN" sz="1800" i="0" baseline="30000" dirty="0">
                <a:effectLst/>
                <a:latin typeface="arial" panose="020B0604020202020204" pitchFamily="34" charset="0"/>
              </a:rPr>
              <a:t>0</a:t>
            </a:r>
            <a:endParaRPr lang="en-IN" sz="1900" dirty="0"/>
          </a:p>
          <a:p>
            <a:r>
              <a:rPr lang="en-IN" sz="1900" b="1" dirty="0"/>
              <a:t>		 </a:t>
            </a:r>
            <a:r>
              <a:rPr lang="en-IN" sz="1900" dirty="0"/>
              <a:t>8 + 4 + 1 = 13</a:t>
            </a:r>
            <a:endParaRPr lang="en-IN" sz="1900" b="1" dirty="0"/>
          </a:p>
          <a:p>
            <a:endParaRPr lang="en-IN" sz="1900" dirty="0"/>
          </a:p>
          <a:p>
            <a:r>
              <a:rPr lang="en-IN" sz="1900" dirty="0"/>
              <a:t>	</a:t>
            </a:r>
            <a:r>
              <a:rPr lang="en-IN" sz="1900" b="1" dirty="0"/>
              <a:t>Decimal Notation:</a:t>
            </a:r>
          </a:p>
          <a:p>
            <a:r>
              <a:rPr lang="en-IN" sz="1900" b="1" dirty="0"/>
              <a:t>	</a:t>
            </a:r>
            <a:r>
              <a:rPr lang="en-IN" sz="1900" dirty="0"/>
              <a:t>   Digits: 0 – 9</a:t>
            </a:r>
          </a:p>
          <a:p>
            <a:r>
              <a:rPr lang="en-IN" sz="1900" b="1" dirty="0"/>
              <a:t>	   Ex: </a:t>
            </a:r>
            <a:r>
              <a:rPr lang="en-IN" sz="1900" dirty="0"/>
              <a:t>4175 </a:t>
            </a:r>
          </a:p>
          <a:p>
            <a:r>
              <a:rPr lang="en-IN" sz="1900" b="1" dirty="0"/>
              <a:t>	   Decimal Representation: </a:t>
            </a:r>
          </a:p>
          <a:p>
            <a:r>
              <a:rPr lang="en-IN" sz="1900" b="1" dirty="0"/>
              <a:t>		</a:t>
            </a:r>
            <a:r>
              <a:rPr lang="en-IN" sz="1900" dirty="0"/>
              <a:t>4 X 10³ + 1 X 10² + 7 X 10¹ + 5 X 1</a:t>
            </a:r>
            <a:r>
              <a:rPr lang="en-IN" dirty="0">
                <a:latin typeface="arial" panose="020B0604020202020204" pitchFamily="34" charset="0"/>
              </a:rPr>
              <a:t>0</a:t>
            </a:r>
            <a:r>
              <a:rPr lang="en-IN" sz="1800" i="0" baseline="30000" dirty="0">
                <a:effectLst/>
                <a:latin typeface="arial" panose="020B0604020202020204" pitchFamily="34" charset="0"/>
              </a:rPr>
              <a:t>0</a:t>
            </a:r>
            <a:r>
              <a:rPr lang="en-IN" sz="1900" dirty="0"/>
              <a:t> = 4175</a:t>
            </a:r>
          </a:p>
          <a:p>
            <a:endParaRPr lang="en-IN" sz="1900" dirty="0"/>
          </a:p>
          <a:p>
            <a:r>
              <a:rPr lang="en-IN" sz="1900" b="1" dirty="0"/>
              <a:t>	Radix/Base:</a:t>
            </a:r>
          </a:p>
          <a:p>
            <a:r>
              <a:rPr lang="en-IN" sz="1900" b="1" dirty="0"/>
              <a:t>	   </a:t>
            </a:r>
            <a:r>
              <a:rPr lang="en-IN" sz="1900" dirty="0"/>
              <a:t>The number of unique symbols or digits used to represent numbers in that notation is called the Base. </a:t>
            </a:r>
          </a:p>
          <a:p>
            <a:r>
              <a:rPr lang="en-IN" sz="1900" b="1" dirty="0"/>
              <a:t>	   Decimal Notation Has Base: </a:t>
            </a:r>
            <a:r>
              <a:rPr lang="en-IN" sz="1900" dirty="0"/>
              <a:t>10</a:t>
            </a:r>
          </a:p>
          <a:p>
            <a:r>
              <a:rPr lang="en-IN" sz="1900" b="1" dirty="0"/>
              <a:t>	   Binary Notation Has Base: </a:t>
            </a:r>
            <a:r>
              <a:rPr lang="en-IN" sz="1900" dirty="0"/>
              <a:t>2</a:t>
            </a:r>
          </a:p>
          <a:p>
            <a:endParaRPr lang="en-IN" sz="1900" dirty="0"/>
          </a:p>
          <a:p>
            <a:r>
              <a:rPr lang="en-IN" sz="19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234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ED3D79-7E07-FA16-EC1F-A19FA747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28" y="4695828"/>
            <a:ext cx="7474591" cy="743682"/>
          </a:xfrm>
        </p:spPr>
        <p:txBody>
          <a:bodyPr/>
          <a:lstStyle/>
          <a:p>
            <a:pPr algn="ctr"/>
            <a:r>
              <a:rPr lang="en-US" dirty="0"/>
              <a:t>Counting Numbers In Binary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15893-6D42-AA0F-BBD8-A3AC828E6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" t="2070" r="4359" b="-229"/>
          <a:stretch/>
        </p:blipFill>
        <p:spPr>
          <a:xfrm>
            <a:off x="4144161" y="595616"/>
            <a:ext cx="2869035" cy="35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1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2C5D5-E75E-91E0-847D-3EFCA6D04A37}"/>
              </a:ext>
            </a:extLst>
          </p:cNvPr>
          <p:cNvSpPr txBox="1"/>
          <p:nvPr/>
        </p:nvSpPr>
        <p:spPr>
          <a:xfrm>
            <a:off x="260059" y="268448"/>
            <a:ext cx="1149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Untitled Sans"/>
              </a:rPr>
              <a:t>Steps to Convert Binary to Decimal:</a:t>
            </a:r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5644BE-965F-CE4E-2EC5-7354FC38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46" y="922789"/>
            <a:ext cx="6132037" cy="51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2C5D5-E75E-91E0-847D-3EFCA6D04A37}"/>
              </a:ext>
            </a:extLst>
          </p:cNvPr>
          <p:cNvSpPr txBox="1"/>
          <p:nvPr/>
        </p:nvSpPr>
        <p:spPr>
          <a:xfrm>
            <a:off x="260059" y="268448"/>
            <a:ext cx="1149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Untitled Sans"/>
              </a:rPr>
              <a:t>Steps to Convert Decimal to Binary: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F0294-D903-B68B-2279-2D4C2A8F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40" y="838899"/>
            <a:ext cx="5826056" cy="53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A941E3-535C-2147-5ABD-E0980DF7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419" y="4639342"/>
            <a:ext cx="6873241" cy="743682"/>
          </a:xfrm>
        </p:spPr>
        <p:txBody>
          <a:bodyPr/>
          <a:lstStyle/>
          <a:p>
            <a:pPr algn="ctr"/>
            <a:r>
              <a:rPr lang="en-US" dirty="0"/>
              <a:t>Decimal To Binary Conversion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671A773-70AA-77FB-B7D5-8B14470CB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14858"/>
              </p:ext>
            </p:extLst>
          </p:nvPr>
        </p:nvGraphicFramePr>
        <p:xfrm>
          <a:off x="3794760" y="430106"/>
          <a:ext cx="3680460" cy="350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1488217245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832839064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967760461"/>
                    </a:ext>
                  </a:extLst>
                </a:gridCol>
              </a:tblGrid>
              <a:tr h="5849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22752"/>
                  </a:ext>
                </a:extLst>
              </a:tr>
              <a:tr h="58490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81332"/>
                  </a:ext>
                </a:extLst>
              </a:tr>
              <a:tr h="58490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1097"/>
                  </a:ext>
                </a:extLst>
              </a:tr>
              <a:tr h="58490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08452"/>
                  </a:ext>
                </a:extLst>
              </a:tr>
              <a:tr h="58490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03798"/>
                  </a:ext>
                </a:extLst>
              </a:tr>
              <a:tr h="5849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162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6A2490-0098-4792-81FA-986A3BB2B2F7}"/>
              </a:ext>
            </a:extLst>
          </p:cNvPr>
          <p:cNvCxnSpPr/>
          <p:nvPr/>
        </p:nvCxnSpPr>
        <p:spPr>
          <a:xfrm flipV="1">
            <a:off x="7635240" y="1920240"/>
            <a:ext cx="0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6E16735-D9B8-D062-9A99-58A78DFF678E}"/>
              </a:ext>
            </a:extLst>
          </p:cNvPr>
          <p:cNvSpPr/>
          <p:nvPr/>
        </p:nvSpPr>
        <p:spPr>
          <a:xfrm>
            <a:off x="7940040" y="2446020"/>
            <a:ext cx="307086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13(10) = 1101(2)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AABFF-271C-0301-DC84-F88CE4B2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35" y="872454"/>
            <a:ext cx="6346507" cy="5138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2C5D5-E75E-91E0-847D-3EFCA6D04A37}"/>
              </a:ext>
            </a:extLst>
          </p:cNvPr>
          <p:cNvSpPr txBox="1"/>
          <p:nvPr/>
        </p:nvSpPr>
        <p:spPr>
          <a:xfrm>
            <a:off x="260059" y="268448"/>
            <a:ext cx="1149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Untitled Sans"/>
              </a:rPr>
              <a:t>Steps to Convert Octal to Binary: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32321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2559</TotalTime>
  <Words>543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Bookman Old Style</vt:lpstr>
      <vt:lpstr>Calibri</vt:lpstr>
      <vt:lpstr>Franklin Gothic Book</vt:lpstr>
      <vt:lpstr>Untitled Sans</vt:lpstr>
      <vt:lpstr>Wingdings</vt:lpstr>
      <vt:lpstr>1_RetrospectVTI</vt:lpstr>
      <vt:lpstr>Number Systems</vt:lpstr>
      <vt:lpstr>Understanding Binary</vt:lpstr>
      <vt:lpstr>PowerPoint Presentation</vt:lpstr>
      <vt:lpstr>PowerPoint Presentation</vt:lpstr>
      <vt:lpstr>Counting Numbers In Binary</vt:lpstr>
      <vt:lpstr>PowerPoint Presentation</vt:lpstr>
      <vt:lpstr>PowerPoint Presentation</vt:lpstr>
      <vt:lpstr>Decimal To Binary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Foundation</dc:title>
  <dc:creator>Keerthana Sadhu Sundar Singh</dc:creator>
  <cp:lastModifiedBy>Keerthana Sadhu Sundar Singh</cp:lastModifiedBy>
  <cp:revision>353</cp:revision>
  <dcterms:created xsi:type="dcterms:W3CDTF">2023-01-02T04:58:21Z</dcterms:created>
  <dcterms:modified xsi:type="dcterms:W3CDTF">2023-01-04T11:13:01Z</dcterms:modified>
</cp:coreProperties>
</file>