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Operating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KG MICROCOLLEGE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626F8-FADB-FE4D-B101-799571CE4D25}"/>
              </a:ext>
            </a:extLst>
          </p:cNvPr>
          <p:cNvSpPr txBox="1"/>
          <p:nvPr/>
        </p:nvSpPr>
        <p:spPr>
          <a:xfrm>
            <a:off x="360727" y="352338"/>
            <a:ext cx="111825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File and File Systems:</a:t>
            </a:r>
          </a:p>
          <a:p>
            <a:endParaRPr lang="en-IN" sz="2000" b="1" dirty="0"/>
          </a:p>
          <a:p>
            <a:r>
              <a:rPr lang="en-IN" b="1" dirty="0"/>
              <a:t>File:</a:t>
            </a:r>
          </a:p>
          <a:p>
            <a:r>
              <a:rPr lang="en-IN" dirty="0"/>
              <a:t>        </a:t>
            </a:r>
            <a:r>
              <a:rPr lang="en-US" dirty="0"/>
              <a:t>A file is a collection of related information that is stored on the storage medium.</a:t>
            </a:r>
          </a:p>
          <a:p>
            <a:endParaRPr lang="en-US" dirty="0"/>
          </a:p>
          <a:p>
            <a:r>
              <a:rPr lang="en-IN" b="1" dirty="0"/>
              <a:t>File Extensions: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Files may have an extension that is used to denote the type of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Programs open and operate files based on the file extension.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&amp; Video Extensions: .jpeg, .</a:t>
            </a:r>
            <a:r>
              <a:rPr lang="en-US" dirty="0" err="1"/>
              <a:t>png</a:t>
            </a:r>
            <a:r>
              <a:rPr lang="en-US" dirty="0"/>
              <a:t>, .tiff, .mp4, .mov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BE22-8E03-0CAD-FD98-D961A8F6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91" y="3296873"/>
            <a:ext cx="4158799" cy="1794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49D19-D906-458E-A585-8D5AEB05FD72}"/>
              </a:ext>
            </a:extLst>
          </p:cNvPr>
          <p:cNvSpPr txBox="1"/>
          <p:nvPr/>
        </p:nvSpPr>
        <p:spPr>
          <a:xfrm>
            <a:off x="882941" y="539401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92E"/>
                </a:solidFill>
                <a:effectLst/>
                <a:latin typeface="Inter"/>
              </a:rPr>
              <a:t>Docs: .html, .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Inter"/>
              </a:rPr>
              <a:t>js</a:t>
            </a:r>
            <a:r>
              <a:rPr lang="en-IN" b="0" i="0" dirty="0">
                <a:solidFill>
                  <a:srgbClr val="24292E"/>
                </a:solidFill>
                <a:effectLst/>
                <a:latin typeface="Inter"/>
              </a:rPr>
              <a:t>, .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Inter"/>
              </a:rPr>
              <a:t>py</a:t>
            </a:r>
            <a:r>
              <a:rPr lang="en-IN" b="0" i="0" dirty="0">
                <a:solidFill>
                  <a:srgbClr val="24292E"/>
                </a:solidFill>
                <a:effectLst/>
                <a:latin typeface="Inter"/>
              </a:rPr>
              <a:t>, .docx, 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27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59503-E7D2-60CD-6F77-A0ED7AE775D7}"/>
              </a:ext>
            </a:extLst>
          </p:cNvPr>
          <p:cNvSpPr txBox="1"/>
          <p:nvPr/>
        </p:nvSpPr>
        <p:spPr>
          <a:xfrm>
            <a:off x="738231" y="880843"/>
            <a:ext cx="11073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Files and Folders:</a:t>
            </a:r>
          </a:p>
          <a:p>
            <a:r>
              <a:rPr lang="en-US" sz="2000" dirty="0"/>
              <a:t>Usually, we organize files in folders and these folders are stored in other folders and this continues until we arrive at C:\ drive or some other drive in Windows and Root directory ( / )in Linux-based systems and macOS.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282C3-1AC9-916A-B6E7-787F10BF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4" y="2909668"/>
            <a:ext cx="10896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6381E-5A3E-3DB0-49A1-111C5F484BA1}"/>
              </a:ext>
            </a:extLst>
          </p:cNvPr>
          <p:cNvSpPr txBox="1"/>
          <p:nvPr/>
        </p:nvSpPr>
        <p:spPr>
          <a:xfrm>
            <a:off x="738231" y="562062"/>
            <a:ext cx="10326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File Path: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general form of the name of a file or directory specifies a unique location in a file system.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File path usually is folder names separated by slashes.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1C03F-0174-06C0-240E-81F771C9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24" y="2698723"/>
            <a:ext cx="4736159" cy="3014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68873-9DD2-F35A-2B4B-2B7634C6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12" y="2564496"/>
            <a:ext cx="4463513" cy="31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98DC2-80D2-8AAB-7F52-8CA256295290}"/>
              </a:ext>
            </a:extLst>
          </p:cNvPr>
          <p:cNvSpPr txBox="1"/>
          <p:nvPr/>
        </p:nvSpPr>
        <p:spPr>
          <a:xfrm>
            <a:off x="394283" y="176169"/>
            <a:ext cx="109895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File and File Systems:</a:t>
            </a:r>
          </a:p>
          <a:p>
            <a:r>
              <a:rPr lang="en-US" sz="2000" dirty="0"/>
              <a:t>The kernel handles file storage on our machines. There are three main components to handling files on an OS.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File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File Metadata</a:t>
            </a:r>
            <a:endParaRPr lang="en-IN" sz="2000" dirty="0"/>
          </a:p>
          <a:p>
            <a:r>
              <a:rPr lang="en-IN" sz="2000" b="1" dirty="0"/>
              <a:t>File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of a file is broken down into pieces of data blocks of a fixed size before storing in a disk.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Default Block Size is 4 KB. So, the size occupied by a file on the disk will be in multiples of 4 KB.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Block storage improves faster handling of data because the data isn't stored on one long piece and it can be accessed quicker. It's also better for utilizing storage space.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BABB-33F5-5B74-B161-D931CBFF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62" y="4296998"/>
            <a:ext cx="2188991" cy="19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E14E3-90A4-BE6C-A7E3-C1EE5E860E28}"/>
              </a:ext>
            </a:extLst>
          </p:cNvPr>
          <p:cNvSpPr txBox="1"/>
          <p:nvPr/>
        </p:nvSpPr>
        <p:spPr>
          <a:xfrm>
            <a:off x="461394" y="285226"/>
            <a:ext cx="112580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File Content</a:t>
            </a:r>
          </a:p>
          <a:p>
            <a:r>
              <a:rPr lang="en-US" dirty="0"/>
              <a:t>Though everything is stored in binary, files can be classified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Text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Non - Text Files</a:t>
            </a:r>
          </a:p>
          <a:p>
            <a:endParaRPr lang="en-US" b="1" dirty="0"/>
          </a:p>
          <a:p>
            <a:r>
              <a:rPr lang="en-US" b="1" dirty="0"/>
              <a:t>Text Files:</a:t>
            </a:r>
          </a:p>
          <a:p>
            <a:r>
              <a:rPr lang="en-US" dirty="0"/>
              <a:t>Consists of plain, unformatted words, letters, and punctuation (Unicode Characters) intended to be readable by humans. The text files can be opened by any text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All Code files and plain text files</a:t>
            </a:r>
          </a:p>
          <a:p>
            <a:endParaRPr lang="en-US" dirty="0"/>
          </a:p>
          <a:p>
            <a:r>
              <a:rPr lang="en-US" b="1" dirty="0"/>
              <a:t>Line Endings:</a:t>
            </a:r>
          </a:p>
          <a:p>
            <a:r>
              <a:rPr lang="en-US" dirty="0"/>
              <a:t>The line ending character when Enter ↲ is typed is different in different Operating Systems.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BE5F1-9010-F0E6-4B11-8C894203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04" y="4116941"/>
            <a:ext cx="7915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9EC88-D205-B622-FCF2-C0D299F17B95}"/>
              </a:ext>
            </a:extLst>
          </p:cNvPr>
          <p:cNvSpPr txBox="1"/>
          <p:nvPr/>
        </p:nvSpPr>
        <p:spPr>
          <a:xfrm>
            <a:off x="335560" y="377505"/>
            <a:ext cx="11266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Non-Text Files:</a:t>
            </a:r>
          </a:p>
          <a:p>
            <a:r>
              <a:rPr lang="en-US" dirty="0"/>
              <a:t>Consists of non-textual data meant primarily to be read by applications that translate those content into something useful by humans.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Pictures, Audio, Video, Rich formatted text (Docs), etc.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File Metadata:</a:t>
            </a:r>
          </a:p>
          <a:p>
            <a:r>
              <a:rPr lang="en-US" dirty="0"/>
              <a:t>The file metadata contains the information about our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Owner of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Permissions (Read, Write, Execute)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Creation Date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Last Modified Date Time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EF70-BE53-FC0D-44C7-7918A458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00" y="3858432"/>
            <a:ext cx="5984145" cy="22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F767F-CD62-0083-DCB1-0E0B26355888}"/>
              </a:ext>
            </a:extLst>
          </p:cNvPr>
          <p:cNvSpPr txBox="1"/>
          <p:nvPr/>
        </p:nvSpPr>
        <p:spPr>
          <a:xfrm>
            <a:off x="436228" y="134224"/>
            <a:ext cx="11534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File Systems: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Responsible for managing files on the disk.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Provides a mechanism to store the data and access the file contents including data and programs.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Different file systems were developed for different use cases.</a:t>
            </a:r>
          </a:p>
          <a:p>
            <a:endParaRPr lang="en-US" dirty="0"/>
          </a:p>
          <a:p>
            <a:r>
              <a:rPr lang="en-US" dirty="0"/>
              <a:t>File System determine various aspects like</a:t>
            </a:r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Limitations on File Size and File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Size occupied on the disk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Encryption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 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Backup &amp; Versions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1396D-D108-AD29-181E-A376DC34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04" y="3640318"/>
            <a:ext cx="6655267" cy="24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8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6F0C0-8873-C89F-FBBB-CD8E50C0C668}"/>
              </a:ext>
            </a:extLst>
          </p:cNvPr>
          <p:cNvSpPr txBox="1"/>
          <p:nvPr/>
        </p:nvSpPr>
        <p:spPr>
          <a:xfrm>
            <a:off x="503339" y="671119"/>
            <a:ext cx="8204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Sensitivity:</a:t>
            </a:r>
          </a:p>
          <a:p>
            <a:r>
              <a:rPr lang="en-US" dirty="0"/>
              <a:t>Each File System has its own rules, preferences, etc. Similarly, some File Systems are case sensitive. A case-sensitive file system distinguishes between uppercase and lowercase letters in file names and treats them as different files.</a:t>
            </a:r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Ext4 (Linux) is case-sensitive.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NTFS (Windows), APFS (Mac), FAT are case-insensitive.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4C79E-81DB-1DF8-CC71-CE4D45F8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41" y="3460676"/>
            <a:ext cx="64389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EE0F8-32E3-015B-576C-248A0635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539" y="5067810"/>
            <a:ext cx="5237963" cy="743682"/>
          </a:xfrm>
        </p:spPr>
        <p:txBody>
          <a:bodyPr/>
          <a:lstStyle/>
          <a:p>
            <a:pPr algn="ctr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35F72-4C06-75FD-9470-0B801C819062}"/>
              </a:ext>
            </a:extLst>
          </p:cNvPr>
          <p:cNvSpPr txBox="1"/>
          <p:nvPr/>
        </p:nvSpPr>
        <p:spPr>
          <a:xfrm>
            <a:off x="4278385" y="654341"/>
            <a:ext cx="4446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Space &amp; Kernel Space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OS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File &amp; File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FAT, NTFS, EXT4, APFS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Case 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Metadata &amp;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Files and Binary Files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Line Endings</a:t>
            </a:r>
          </a:p>
        </p:txBody>
      </p:sp>
    </p:spTree>
    <p:extLst>
      <p:ext uri="{BB962C8B-B14F-4D97-AF65-F5344CB8AC3E}">
        <p14:creationId xmlns:p14="http://schemas.microsoft.com/office/powerpoint/2010/main" val="12752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DD86-4492-D869-3544-B1308F24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327171"/>
            <a:ext cx="11217759" cy="5712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Introduction to Operating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91D21-A4ED-66B2-4A33-37D6D9F2013C}"/>
              </a:ext>
            </a:extLst>
          </p:cNvPr>
          <p:cNvSpPr txBox="1"/>
          <p:nvPr/>
        </p:nvSpPr>
        <p:spPr>
          <a:xfrm>
            <a:off x="1218501" y="149313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323D4D"/>
                </a:solidFill>
                <a:effectLst/>
                <a:latin typeface="Inter"/>
              </a:rPr>
              <a:t>Operating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4E07E-D771-4F86-13E8-602A04E6514F}"/>
              </a:ext>
            </a:extLst>
          </p:cNvPr>
          <p:cNvSpPr txBox="1"/>
          <p:nvPr/>
        </p:nvSpPr>
        <p:spPr>
          <a:xfrm>
            <a:off x="1342239" y="2172749"/>
            <a:ext cx="100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 is an interface between hardware and software.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56FFA-18DA-904F-C830-F4894476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50" y="2779728"/>
            <a:ext cx="2436346" cy="33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48D1A7-1F89-FEEC-30D8-8B9FDEA84933}"/>
              </a:ext>
            </a:extLst>
          </p:cNvPr>
          <p:cNvSpPr txBox="1"/>
          <p:nvPr/>
        </p:nvSpPr>
        <p:spPr>
          <a:xfrm>
            <a:off x="553674" y="419450"/>
            <a:ext cx="108301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Boot Process: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Power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Computers run a test to make sure all the hardware is working correctly this is called a Power On Self Test(POST).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the BIOS configuration, a boot device(HDD, CD, or USB) that contains OS is selected for a program known as a boot loader which then loads the operating system.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Once OS gets loaded the essential part of OS Kernel is started and appropriately set for us to use.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08D64-5F44-6EF2-80DC-ABF7DD12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49" y="3020299"/>
            <a:ext cx="6371392" cy="32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FD5A1-8CF3-D70A-32FC-3AB7BA8F57FA}"/>
              </a:ext>
            </a:extLst>
          </p:cNvPr>
          <p:cNvSpPr txBox="1"/>
          <p:nvPr/>
        </p:nvSpPr>
        <p:spPr>
          <a:xfrm>
            <a:off x="427839" y="394283"/>
            <a:ext cx="11165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OS Kernel: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Kernel is the core component of OS. As users, we don't interact with the kernel directly.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It interacts directly with the hardware.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It manages the hardware resources.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3D9F-76A3-0F54-8381-6E606296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51" y="1918109"/>
            <a:ext cx="2870302" cy="42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33739-0155-3E12-B804-DF8220BD7CE5}"/>
              </a:ext>
            </a:extLst>
          </p:cNvPr>
          <p:cNvSpPr txBox="1"/>
          <p:nvPr/>
        </p:nvSpPr>
        <p:spPr>
          <a:xfrm>
            <a:off x="494951" y="385894"/>
            <a:ext cx="11148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Linux Kernel: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Linux is a free and open-source OS Kernel developed by Linus Torvalds.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Operating Systems made from software based on Linux Kernel are referred to as Linux Distributions (or Linux Distros).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50E9F-FC9E-791D-2ED1-C4A720C9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59" y="1832513"/>
            <a:ext cx="4981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B5E9F-89CE-B38B-02A2-18D96D185625}"/>
              </a:ext>
            </a:extLst>
          </p:cNvPr>
          <p:cNvSpPr txBox="1"/>
          <p:nvPr/>
        </p:nvSpPr>
        <p:spPr>
          <a:xfrm>
            <a:off x="604007" y="578840"/>
            <a:ext cx="11367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Components of OS:</a:t>
            </a:r>
          </a:p>
          <a:p>
            <a:r>
              <a:rPr lang="en-US" sz="2000" dirty="0"/>
              <a:t>Broadly we can categorize components of </a:t>
            </a:r>
            <a:r>
              <a:rPr lang="en-US" sz="2000" dirty="0" err="1"/>
              <a:t>os</a:t>
            </a:r>
            <a:r>
              <a:rPr lang="en-US" sz="2000" dirty="0"/>
              <a:t> are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Userspace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Kernel</a:t>
            </a:r>
          </a:p>
          <a:p>
            <a:r>
              <a:rPr lang="en-US" sz="2000" dirty="0"/>
              <a:t>All apps interact with the kernel. The kernel will interact with hardware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4D1B0-729F-82A9-385D-8E989308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84" y="2523427"/>
            <a:ext cx="8829607" cy="3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784C5-AC5D-2568-476D-3FE4BD145472}"/>
              </a:ext>
            </a:extLst>
          </p:cNvPr>
          <p:cNvSpPr txBox="1"/>
          <p:nvPr/>
        </p:nvSpPr>
        <p:spPr>
          <a:xfrm>
            <a:off x="704674" y="998290"/>
            <a:ext cx="112160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Userspace: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Userspace is everything outside the kernel.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Programs we interact with directly are part of Userspace which are Text Editors, Music Players, User Interfaces, 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Userspace can include some OS programs like the GUI etc.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B3F36-0091-1A9C-124A-D70BA420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10" y="3513632"/>
            <a:ext cx="4644399" cy="20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3D549-C64C-2D12-E093-975652E36D91}"/>
              </a:ext>
            </a:extLst>
          </p:cNvPr>
          <p:cNvSpPr txBox="1"/>
          <p:nvPr/>
        </p:nvSpPr>
        <p:spPr>
          <a:xfrm>
            <a:off x="704675" y="629174"/>
            <a:ext cx="107211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Responsibilities of OS:</a:t>
            </a:r>
          </a:p>
          <a:p>
            <a:endParaRPr lang="en-IN" sz="2000" b="1" dirty="0"/>
          </a:p>
          <a:p>
            <a:r>
              <a:rPr lang="en-IN" b="1" dirty="0"/>
              <a:t>Abstraction:</a:t>
            </a:r>
          </a:p>
          <a:p>
            <a:r>
              <a:rPr lang="en-IN" b="1" dirty="0"/>
              <a:t>	</a:t>
            </a:r>
            <a:r>
              <a:rPr lang="en-US" dirty="0"/>
              <a:t>Abstraction means hiding the unnecessary complex inner details and showing only the relevant features. Once the operating system is up we no longer deal with the internals. For example, consider a car driver he does need to know how the engine works in the car. he/she simply needs to know few things like steering, gear, and so 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abstracts away the complex details of the underlying hardware.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provides a common API to applications and services.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Thus, It simplifies development applications.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Resource Management:</a:t>
            </a:r>
          </a:p>
          <a:p>
            <a:r>
              <a:rPr lang="en-IN" dirty="0"/>
              <a:t>	</a:t>
            </a:r>
            <a:r>
              <a:rPr lang="en-US" dirty="0"/>
              <a:t>Resource management is one of the important tasks for OS. power, memory, CPU, and so on are resources. For example, Mobile/laptop use multiple applications at the same time like chrome, music app, chat app. These applications required CPU, ram, GPU resources.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allocates hardware resources to applications in a fairway.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makes efficient use of the limited resources.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prevents improper use of computer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4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B00CD-0566-3EAB-82F7-C2E4A2EECD63}"/>
              </a:ext>
            </a:extLst>
          </p:cNvPr>
          <p:cNvSpPr txBox="1"/>
          <p:nvPr/>
        </p:nvSpPr>
        <p:spPr>
          <a:xfrm>
            <a:off x="562062" y="419450"/>
            <a:ext cx="959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Isolation and Protection: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Provides a safe way for multiple applications to simultaneously run without interfering with each other.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protects applications from each other. If one application fails Operating System ensures that it does not affect others.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C1962-C8DF-3789-A51A-1AF5D11A3EB9}"/>
              </a:ext>
            </a:extLst>
          </p:cNvPr>
          <p:cNvSpPr txBox="1"/>
          <p:nvPr/>
        </p:nvSpPr>
        <p:spPr>
          <a:xfrm>
            <a:off x="595618" y="2315361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Multi-User System:</a:t>
            </a:r>
          </a:p>
          <a:p>
            <a:r>
              <a:rPr lang="en-US" dirty="0"/>
              <a:t>In Laptops, computers, multiple users can access at the same time. Resource management between the apps used by each user is the responsibility of the operating system.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0BF6-05BA-9E0E-9112-D6BB77E9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14" y="3606087"/>
            <a:ext cx="5158087" cy="24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83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1120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Inter</vt:lpstr>
      <vt:lpstr>Wingdings</vt:lpstr>
      <vt:lpstr>1_RetrospectVTI</vt:lpstr>
      <vt:lpstr>Operating System</vt:lpstr>
      <vt:lpstr>Introduction to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Keerthana Sadhu Sundar Singh</dc:creator>
  <cp:lastModifiedBy>Keerthana Sadhu Sundar Singh</cp:lastModifiedBy>
  <cp:revision>1</cp:revision>
  <dcterms:created xsi:type="dcterms:W3CDTF">2023-01-04T11:08:50Z</dcterms:created>
  <dcterms:modified xsi:type="dcterms:W3CDTF">2023-01-04T11:09:41Z</dcterms:modified>
</cp:coreProperties>
</file>