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261" r:id="rId4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21" autoAdjust="0"/>
    <p:restoredTop sz="94660"/>
  </p:normalViewPr>
  <p:slideViewPr>
    <p:cSldViewPr>
      <p:cViewPr>
        <p:scale>
          <a:sx n="78" d="100"/>
          <a:sy n="78" d="100"/>
        </p:scale>
        <p:origin x="-2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smtClean="0"/>
              <a:t>KG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Transport Layer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9" y="836712"/>
            <a:ext cx="7057504" cy="469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48469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310" y="1340768"/>
            <a:ext cx="6870018" cy="334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1077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568" y="1628800"/>
            <a:ext cx="720219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81152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20080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66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344816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 descr="https://res.cloudinary.com/due4dmz2b/image/fetch/dpr_auto,w_auto,f_auto,q_auto/https:/bss-backend-media-static.s3.ap-south-1.amazonaws.com/prod/media/profile_pic/card-notes-attachment/f6652ed5-cc17-4174-9773-cbfee10eaa6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604867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1101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900" b="1" dirty="0">
                <a:solidFill>
                  <a:srgbClr val="C00000"/>
                </a:solidFill>
              </a:rPr>
              <a:t>Data Transmission</a:t>
            </a:r>
          </a:p>
          <a:p>
            <a:pPr algn="l"/>
            <a:r>
              <a:rPr lang="en-US" b="1" dirty="0"/>
              <a:t>Operation With No Loss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Once the three-way handshake is complete, the application data can begin to flow between the client and the server.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The client can send a data packet immediately after the ACK packet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When a packet of data is sent over TCP, the recipient must always acknowledge what they received.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The first computer sends a packet with data and a sequence number.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The second computer acknowledges it by setting the ACK bit and increasing the acknowledgement number by the length of the received data.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Those two numbers help the computers to keep track of which data was successfully received, which data was lost, and which data was accidentally sent twice.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6258096"/>
            <a:ext cx="1224856" cy="52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69769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>
                <a:solidFill>
                  <a:srgbClr val="C00000"/>
                </a:solidFill>
              </a:rPr>
              <a:t>Data Transmission</a:t>
            </a:r>
          </a:p>
          <a:p>
            <a:pPr algn="l"/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 descr="https://res.cloudinary.com/due4dmz2b/image/fetch/dpr_auto,w_auto,f_auto,q_auto/https:/bss-backend-media-static.s3.ap-south-1.amazonaws.com/prod/media/profile_pic/card-notes-attachment/4c2c1d99-f7e7-4f77-af51-1dea34f106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7"/>
            <a:ext cx="5353050" cy="461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1337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Lost Packet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TCP connections can detect lost packets using a timeout.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After sending off a packet, the sender starts a timer and puts the packet in a retransmission queue.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If the timer runs out and the sender has not yet received an ACK from the recipient, it sends the packet again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70591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Lost </a:t>
            </a:r>
            <a:r>
              <a:rPr lang="en-US" sz="3600" dirty="0" smtClean="0">
                <a:solidFill>
                  <a:srgbClr val="C00000"/>
                </a:solidFill>
              </a:rPr>
              <a:t>Packet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 descr="https://res.cloudinary.com/due4dmz2b/image/fetch/dpr_auto,w_auto,f_auto,q_auto/https:/bss-backend-media-static.s3.ap-south-1.amazonaws.com/prod/media/profile_pic/card-notes-attachment/282ac67b-bfa4-4661-85fe-f378ac3277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192688" cy="54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2932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Lost ACK</a:t>
            </a:r>
          </a:p>
          <a:p>
            <a:pPr algn="ctr"/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 descr="https://res.cloudinary.com/due4dmz2b/image/fetch/dpr_auto,w_auto,f_auto,q_auto/https:/bss-backend-media-static.s3.ap-south-1.amazonaws.com/prod/media/profile_pic/card-notes-attachment/f7d5072a-c8fb-4dd4-8c96-f4d7166abb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9449"/>
            <a:ext cx="6552728" cy="489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2051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339752" y="2636912"/>
            <a:ext cx="38121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xmlns="" val="1950658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Premature timeout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The retransmission may lead to the recipient receiving duplicate packets, if a packet was not actually lost but just very slow to arrive or be acknowledged.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If so, AS recipient has sequence it can simply discard duplicate packets.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/>
              <a:t>It's better to have the data twice than not at all!</a:t>
            </a:r>
          </a:p>
          <a:p>
            <a:pPr algn="l"/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5320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Premature </a:t>
            </a:r>
            <a:r>
              <a:rPr lang="en-US" sz="3600" dirty="0" smtClean="0">
                <a:solidFill>
                  <a:srgbClr val="C00000"/>
                </a:solidFill>
              </a:rPr>
              <a:t>timeout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s://res.cloudinary.com/due4dmz2b/image/fetch/dpr_auto,w_auto,f_auto,q_auto/https:/bss-backend-media-static.s3.ap-south-1.amazonaws.com/prod/media/profile_pic/card-notes-attachment/c866935f-c9be-416c-bbd7-2a263cf11c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210" y="1412777"/>
            <a:ext cx="729615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4407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l"/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1322" y="1556792"/>
            <a:ext cx="6618486" cy="359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30850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7600" dirty="0">
                <a:solidFill>
                  <a:srgbClr val="C00000"/>
                </a:solidFill>
              </a:rPr>
              <a:t>Internet traffic</a:t>
            </a:r>
          </a:p>
          <a:p>
            <a:pPr algn="l"/>
            <a:r>
              <a:rPr lang="en-US" sz="3600" b="1" dirty="0"/>
              <a:t>TCP - Congestion </a:t>
            </a:r>
            <a:r>
              <a:rPr lang="en-US" sz="3600" b="1" dirty="0" smtClean="0"/>
              <a:t>Avoidance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</a:rPr>
              <a:t>Two </a:t>
            </a:r>
            <a:r>
              <a:rPr lang="en-US" sz="3600" dirty="0">
                <a:solidFill>
                  <a:srgbClr val="C00000"/>
                </a:solidFill>
              </a:rPr>
              <a:t>phases in TCP Congestion Control Algorithms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</a:rPr>
              <a:t>Slow Start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</a:rPr>
              <a:t>Congestion Avoidance</a:t>
            </a:r>
          </a:p>
          <a:p>
            <a:pPr algn="just"/>
            <a:r>
              <a:rPr lang="en-US" sz="3600" b="1" dirty="0"/>
              <a:t>Slow Start Phase</a:t>
            </a:r>
            <a:r>
              <a:rPr lang="en-US" sz="3600" dirty="0"/>
              <a:t>: When connection begins increases rate exponentially(1, 2, 4, 8, 16…) until first packet loss. due to overload or congestion that packets may be dropped. Packets lost will trigger a timeout at the sender. When this happens, the sender goes into congestion avoidance phase</a:t>
            </a:r>
          </a:p>
          <a:p>
            <a:pPr algn="just"/>
            <a:r>
              <a:rPr lang="en-US" sz="3600" b="1" dirty="0"/>
              <a:t>Example</a:t>
            </a:r>
            <a:r>
              <a:rPr lang="en-US" sz="3600" dirty="0"/>
              <a:t> : first 1 packet is sent and got 1 </a:t>
            </a:r>
            <a:r>
              <a:rPr lang="en-US" sz="3600" dirty="0" err="1"/>
              <a:t>ack</a:t>
            </a:r>
            <a:r>
              <a:rPr lang="en-US" sz="3600" dirty="0"/>
              <a:t> , next doubles 2 packets is sent and after successful two </a:t>
            </a:r>
            <a:r>
              <a:rPr lang="en-US" sz="3600" dirty="0" err="1"/>
              <a:t>acks</a:t>
            </a:r>
            <a:r>
              <a:rPr lang="en-US" sz="3600" dirty="0"/>
              <a:t> it now send four packets the process goes on until the packet got lost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796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7600" dirty="0">
                <a:solidFill>
                  <a:srgbClr val="C00000"/>
                </a:solidFill>
              </a:rPr>
              <a:t>Internet </a:t>
            </a:r>
            <a:r>
              <a:rPr lang="en-US" sz="7600" dirty="0" smtClean="0">
                <a:solidFill>
                  <a:srgbClr val="C00000"/>
                </a:solidFill>
              </a:rPr>
              <a:t>traffic</a:t>
            </a:r>
          </a:p>
          <a:p>
            <a:pPr algn="ctr"/>
            <a:endParaRPr lang="en-US" sz="7600" dirty="0">
              <a:solidFill>
                <a:srgbClr val="C00000"/>
              </a:solidFill>
            </a:endParaRPr>
          </a:p>
          <a:p>
            <a:pPr algn="just"/>
            <a:r>
              <a:rPr lang="en-US" sz="3600" b="1" dirty="0" smtClean="0"/>
              <a:t>Congestion </a:t>
            </a:r>
            <a:r>
              <a:rPr lang="en-US" sz="3600" b="1" dirty="0"/>
              <a:t>Avoidance Phase</a:t>
            </a:r>
            <a:r>
              <a:rPr lang="en-US" sz="3600" dirty="0"/>
              <a:t>: In the Congestion Avoidance. It increase rate linearly. If congestion was indicated by a timeout, the congestion window is reset to one segment, which automatically puts the sender into Slow Start mode</a:t>
            </a:r>
            <a:r>
              <a:rPr lang="en-US" sz="3600" dirty="0" smtClean="0"/>
              <a:t>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b="1" dirty="0"/>
              <a:t>Example</a:t>
            </a:r>
            <a:r>
              <a:rPr lang="en-US" sz="3600" dirty="0"/>
              <a:t>: the packet was lost at 4 segments in slow start so, in congestion avoidance phase it send again 4 segments after successful </a:t>
            </a:r>
            <a:r>
              <a:rPr lang="en-US" sz="3600" dirty="0" err="1"/>
              <a:t>acks</a:t>
            </a:r>
            <a:r>
              <a:rPr lang="en-US" sz="3600" dirty="0"/>
              <a:t> it increment by one and so the next it sends 5 segments . if the packet was lost. It reset with one segment it automatically puts the sender into Slow Start mode.</a:t>
            </a:r>
          </a:p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5073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7600" dirty="0">
                <a:solidFill>
                  <a:srgbClr val="C00000"/>
                </a:solidFill>
              </a:rPr>
              <a:t>Internet </a:t>
            </a:r>
            <a:r>
              <a:rPr lang="en-US" sz="7600" dirty="0" smtClean="0">
                <a:solidFill>
                  <a:srgbClr val="C00000"/>
                </a:solidFill>
              </a:rPr>
              <a:t>traffic</a:t>
            </a:r>
          </a:p>
          <a:p>
            <a:pPr algn="ctr"/>
            <a:endParaRPr lang="en-US" sz="7600" dirty="0">
              <a:solidFill>
                <a:srgbClr val="C00000"/>
              </a:solidFill>
            </a:endParaRPr>
          </a:p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https://res.cloudinary.com/due4dmz2b/image/fetch/dpr_auto,w_auto,f_auto,q_auto/https:/bss-backend-media-static.s3.ap-south-1.amazonaws.com/prod/media/profile_pic/card-notes-attachment/593ebbde-1c37-4ac6-b1bd-46ab2bee3b9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120" y="1916832"/>
            <a:ext cx="7052600" cy="39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5262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664" y="692696"/>
            <a:ext cx="612068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5188" y="27089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TCP </a:t>
            </a:r>
            <a:r>
              <a:rPr lang="en-IN" sz="2800" b="1" dirty="0" err="1">
                <a:solidFill>
                  <a:srgbClr val="C00000"/>
                </a:solidFill>
              </a:rPr>
              <a:t>vs</a:t>
            </a:r>
            <a:r>
              <a:rPr lang="en-IN" sz="2800" b="1" dirty="0">
                <a:solidFill>
                  <a:srgbClr val="C00000"/>
                </a:solidFill>
              </a:rPr>
              <a:t> </a:t>
            </a:r>
            <a:r>
              <a:rPr lang="en-IN" sz="2800" b="1" dirty="0" smtClean="0">
                <a:solidFill>
                  <a:srgbClr val="C00000"/>
                </a:solidFill>
              </a:rPr>
              <a:t>UDP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5060" name="Picture 4" descr="https://res.cloudinary.com/due4dmz2b/image/fetch/dpr_auto,w_auto,f_auto,q_auto/https:/bss-backend-media-static.s3.ap-south-1.amazonaws.com/prod/media/profile_pic/card-notes-attachment/155dc442-f2cb-4b8b-9f70-56c6bbe04f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457" y="3544092"/>
            <a:ext cx="6276888" cy="30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378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398" y="692696"/>
            <a:ext cx="756833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2467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657224"/>
            <a:ext cx="6467475" cy="421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3249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149" y="620688"/>
            <a:ext cx="708865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09412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168" y="692695"/>
            <a:ext cx="7416824" cy="249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 descr="https://res.cloudinary.com/due4dmz2b/image/fetch/dpr_auto,w_auto,f_auto,q_auto/https:/bss-backend-media-static.s3.ap-south-1.amazonaws.com/prod/media/profile_pic/card-notes-attachment/0753f9b8-c0fa-45cd-94f1-aec4ae1804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80" y="3481393"/>
            <a:ext cx="5832647" cy="29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014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1"/>
            <a:ext cx="7885509" cy="410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0028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 descr="https://res.cloudinary.com/due4dmz2b/image/fetch/dpr_auto,w_auto,f_auto,q_auto/https:/bss-backend-media-static.s3.ap-south-1.amazonaws.com/prod/media/profile_pic/card-notes-attachment/fced6d2d-5b81-42e4-bb76-1d9edead3b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79724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8152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95536" y="692696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Network Address Translator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With NAT, you can have hundreds even thousands of machines using non-routable address space.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Yet, with just a single public IP, all those computers can still send traffic to and receive traffic from the internet.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All you need is one single IPv4 address and via NAT, a router with that IP can represent lots and lots of </a:t>
            </a:r>
            <a:r>
              <a:rPr lang="en-US" sz="2000" b="1" dirty="0" smtClean="0">
                <a:solidFill>
                  <a:srgbClr val="0070C0"/>
                </a:solidFill>
              </a:rPr>
              <a:t>computers behind it.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51202" name="Picture 2" descr="https://res.cloudinary.com/due4dmz2b/image/fetch/dpr_auto,w_auto,f_auto,q_auto/https:/bss-backend-media-static.s3.ap-south-1.amazonaws.com/prod/media/profile_pic/card-notes-attachment/73b37887-1209-47ab-98fa-b4c5b1ddf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5760640" cy="318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9319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95536" y="692696"/>
            <a:ext cx="77048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Network Address </a:t>
            </a:r>
            <a:r>
              <a:rPr lang="en-US" sz="4000" dirty="0" smtClean="0">
                <a:solidFill>
                  <a:srgbClr val="C00000"/>
                </a:solidFill>
              </a:rPr>
              <a:t>Translator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NAT </a:t>
            </a:r>
            <a:r>
              <a:rPr lang="en-US" sz="2400" b="1" dirty="0">
                <a:solidFill>
                  <a:srgbClr val="0070C0"/>
                </a:solidFill>
              </a:rPr>
              <a:t>is a technology that allows a gateway, usually a router, to rewrite the source IP of an outgoing IP datagram while retaining the original IP in order to rewrite it into the response.</a:t>
            </a:r>
          </a:p>
        </p:txBody>
      </p:sp>
      <p:pic>
        <p:nvPicPr>
          <p:cNvPr id="52226" name="Picture 2" descr="https://assets.ccbp.in/tech-foundations/developer-foundations/cs-fundamentals/TransportLayer/TransportLayerNA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000" y="2877910"/>
            <a:ext cx="7848872" cy="313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827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577898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400" dirty="0"/>
              <a:t>Here, we have two networks. Network A consists of the 10.1.1.0/24 address space and network B consists of the 138.76.29.0/24 address space. </a:t>
            </a:r>
            <a:endParaRPr lang="en-US" sz="3400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400" dirty="0" smtClean="0"/>
              <a:t>Sitting </a:t>
            </a:r>
            <a:r>
              <a:rPr lang="en-US" sz="3400" dirty="0"/>
              <a:t>between these networks is a router that has an interface on network A with an IP of 10.1.1.1 and an interface on network B of 138.76.29.7. </a:t>
            </a:r>
            <a:endParaRPr lang="en-US" sz="3400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400" dirty="0" smtClean="0"/>
              <a:t>Computer </a:t>
            </a:r>
            <a:r>
              <a:rPr lang="en-US" sz="3400" dirty="0"/>
              <a:t>1 is on network A and has an IP of 10.1.1.100. </a:t>
            </a:r>
            <a:endParaRPr lang="en-US" sz="3400" dirty="0" smtClean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400" dirty="0" smtClean="0"/>
              <a:t>And </a:t>
            </a:r>
            <a:r>
              <a:rPr lang="en-US" sz="3400" dirty="0"/>
              <a:t>computer 2 is on network B and has an IP of 138.76.29.100.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400" dirty="0"/>
              <a:t>Computer 1 wants to communicate with a web server on computer 2.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400" dirty="0"/>
              <a:t>So it crafts the appropriate packet at all layers and sends this to its primary gateway, the router sitting between the two networks.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400" dirty="0"/>
              <a:t>So far, this is a lot like many of our earlier examples, but in this instance,</a:t>
            </a:r>
          </a:p>
          <a:p>
            <a:pPr algn="l"/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95536" y="692696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Network Address </a:t>
            </a:r>
            <a:r>
              <a:rPr lang="en-US" sz="4000" dirty="0" smtClean="0">
                <a:solidFill>
                  <a:srgbClr val="C00000"/>
                </a:solidFill>
              </a:rPr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xmlns="" val="2396748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577898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6248" y="54868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Network Address </a:t>
            </a:r>
            <a:r>
              <a:rPr lang="en-US" sz="4000" dirty="0" smtClean="0">
                <a:solidFill>
                  <a:srgbClr val="C00000"/>
                </a:solidFill>
              </a:rPr>
              <a:t>Translator</a:t>
            </a:r>
          </a:p>
        </p:txBody>
      </p:sp>
      <p:pic>
        <p:nvPicPr>
          <p:cNvPr id="53250" name="Picture 2" descr="https://assets.ccbp.in/tech-foundations/developer-foundations/cs-fundamentals/TransportLayer/TransportLayerNA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9" y="1518319"/>
            <a:ext cx="7488832" cy="414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5154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577898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 smtClean="0"/>
              <a:t>The </a:t>
            </a:r>
            <a:r>
              <a:rPr lang="en-US" sz="2100" dirty="0"/>
              <a:t>router is configured to perform NAT for any outbound packets.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/>
              <a:t>Normally, a router will inspect the contents of an IP datagram, decrement the TTL by 1, and forward the rest of the data at the network layer without touching it.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100" dirty="0"/>
              <a:t>But with NAT, the router will also rewrite the source IP address, which in this instance, becomes the router's IP on network B or 138.76.29.7. When the datagram gets to computer 2, it'll look like it originated from the router, not from computer 1</a:t>
            </a:r>
            <a:r>
              <a:rPr lang="en-US" sz="3600" dirty="0"/>
              <a:t>.</a:t>
            </a:r>
          </a:p>
          <a:p>
            <a:pPr algn="l"/>
            <a:endParaRPr lang="en-US" sz="3600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6248" y="54868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Network </a:t>
            </a:r>
            <a:r>
              <a:rPr lang="en-US" sz="4000" dirty="0">
                <a:solidFill>
                  <a:srgbClr val="C00000"/>
                </a:solidFill>
              </a:rPr>
              <a:t>Address </a:t>
            </a:r>
            <a:r>
              <a:rPr lang="en-US" sz="4000" dirty="0" smtClean="0">
                <a:solidFill>
                  <a:srgbClr val="C00000"/>
                </a:solidFill>
              </a:rPr>
              <a:t>Translator</a:t>
            </a:r>
          </a:p>
        </p:txBody>
      </p:sp>
    </p:spTree>
    <p:extLst>
      <p:ext uri="{BB962C8B-B14F-4D97-AF65-F5344CB8AC3E}">
        <p14:creationId xmlns:p14="http://schemas.microsoft.com/office/powerpoint/2010/main" xmlns="" val="4234878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577898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6248" y="54868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Network </a:t>
            </a:r>
            <a:r>
              <a:rPr lang="en-US" sz="4000" dirty="0">
                <a:solidFill>
                  <a:srgbClr val="C00000"/>
                </a:solidFill>
              </a:rPr>
              <a:t>Address </a:t>
            </a:r>
            <a:r>
              <a:rPr lang="en-US" sz="4000" dirty="0" smtClean="0">
                <a:solidFill>
                  <a:srgbClr val="C00000"/>
                </a:solidFill>
              </a:rPr>
              <a:t>Translator</a:t>
            </a:r>
          </a:p>
        </p:txBody>
      </p:sp>
      <p:pic>
        <p:nvPicPr>
          <p:cNvPr id="55298" name="Picture 2" descr="https://assets.ccbp.in/tech-foundations/developer-foundations/cs-fundamentals/TransportLayer/TransportLayerNA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328" y="1484784"/>
            <a:ext cx="8150208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7069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4760" y="629071"/>
            <a:ext cx="7467600" cy="577898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6030129"/>
            <a:ext cx="1440160" cy="7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6248" y="548680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Network </a:t>
            </a:r>
            <a:r>
              <a:rPr lang="en-US" sz="4000" dirty="0">
                <a:solidFill>
                  <a:srgbClr val="C00000"/>
                </a:solidFill>
              </a:rPr>
              <a:t>Address </a:t>
            </a:r>
            <a:r>
              <a:rPr lang="en-US" sz="4000" dirty="0" smtClean="0">
                <a:solidFill>
                  <a:srgbClr val="C00000"/>
                </a:solidFill>
              </a:rPr>
              <a:t>Translator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4064" y="1265302"/>
            <a:ext cx="7937754" cy="442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7467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6704657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9592" y="4437112"/>
            <a:ext cx="2659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IP + Port = Socket Address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40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55576" y="908720"/>
            <a:ext cx="71287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Multiplexing and Demultiplexing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/>
              <a:t>Multiplexing</a:t>
            </a:r>
            <a:r>
              <a:rPr lang="en-US" sz="2400" dirty="0"/>
              <a:t> in the transport layer means that nodes on the network have the ability to direct traffic toward many different receiving services.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/>
              <a:t>Demultiplexing</a:t>
            </a:r>
            <a:r>
              <a:rPr lang="en-US" sz="2400" dirty="0"/>
              <a:t> is the same concept, just at the receiving end, it's taking traffic that's all aimed at the same node and delivering it to the proper receiving service.</a:t>
            </a:r>
          </a:p>
        </p:txBody>
      </p:sp>
      <p:pic>
        <p:nvPicPr>
          <p:cNvPr id="23554" name="Picture 2" descr="https://res.cloudinary.com/due4dmz2b/image/fetch/dpr_auto,w_auto,f_auto,q_auto/https:/bss-backend-media-static.s3.ap-south-1.amazonaws.com/prod/media/profile_pic/card-notes-attachment/cf25b65f-90c1-4be9-ad69-77497374adc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3519" y="3894153"/>
            <a:ext cx="5768769" cy="25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826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2" y="764704"/>
            <a:ext cx="7344815" cy="48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14780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6552728" cy="34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14470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728662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05572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713" y="476672"/>
            <a:ext cx="756084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 descr="https://res.cloudinary.com/due4dmz2b/image/fetch/dpr_auto,w_auto,f_auto,q_auto/https:/bss-backend-media-static.s3.ap-south-1.amazonaws.com/prod/media/profile_pic/card-notes-attachment/2c3961cb-4064-4702-896c-19e977424c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3645024"/>
            <a:ext cx="5544616" cy="250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677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625</Words>
  <Application>Microsoft Office PowerPoint</Application>
  <PresentationFormat>On-screen Show (4:3)</PresentationFormat>
  <Paragraphs>85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Contemporary Photo Album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2023-01-03T16:31:40Z</dcterms:modified>
</cp:coreProperties>
</file>