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9"/>
  </p:notesMasterIdLst>
  <p:handoutMasterIdLst>
    <p:handoutMasterId r:id="rId30"/>
  </p:handoutMasterIdLst>
  <p:sldIdLst>
    <p:sldId id="266" r:id="rId2"/>
    <p:sldId id="316" r:id="rId3"/>
    <p:sldId id="352" r:id="rId4"/>
    <p:sldId id="371" r:id="rId5"/>
    <p:sldId id="353" r:id="rId6"/>
    <p:sldId id="354" r:id="rId7"/>
    <p:sldId id="360" r:id="rId8"/>
    <p:sldId id="355" r:id="rId9"/>
    <p:sldId id="356" r:id="rId10"/>
    <p:sldId id="357" r:id="rId11"/>
    <p:sldId id="358" r:id="rId12"/>
    <p:sldId id="359" r:id="rId13"/>
    <p:sldId id="361" r:id="rId14"/>
    <p:sldId id="362" r:id="rId15"/>
    <p:sldId id="363" r:id="rId16"/>
    <p:sldId id="364" r:id="rId17"/>
    <p:sldId id="365" r:id="rId18"/>
    <p:sldId id="366" r:id="rId19"/>
    <p:sldId id="367" r:id="rId20"/>
    <p:sldId id="368" r:id="rId21"/>
    <p:sldId id="369" r:id="rId22"/>
    <p:sldId id="370" r:id="rId23"/>
    <p:sldId id="372" r:id="rId24"/>
    <p:sldId id="373" r:id="rId25"/>
    <p:sldId id="374" r:id="rId26"/>
    <p:sldId id="375" r:id="rId27"/>
    <p:sldId id="261" r:id="rId28"/>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1" autoAdjust="0"/>
    <p:restoredTop sz="94660"/>
  </p:normalViewPr>
  <p:slideViewPr>
    <p:cSldViewPr>
      <p:cViewPr>
        <p:scale>
          <a:sx n="78" d="100"/>
          <a:sy n="78" d="100"/>
        </p:scale>
        <p:origin x="-11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9/28/2022</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9/28/2022</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27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smtClean="0"/>
              <a:t>Click to add photo album title</a:t>
            </a:r>
            <a:endParaRPr lang="en-US" dirty="0"/>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13" name="Rectangle 12"/>
          <p:cNvSpPr>
            <a:spLocks noGrp="1"/>
          </p:cNvSpPr>
          <p:nvPr>
            <p:ph type="sldNum" sz="quarter" idx="13"/>
          </p:nvPr>
        </p:nvSpPr>
        <p:spPr/>
        <p:txBody>
          <a:bodyPr/>
          <a:lstStyle>
            <a:extLst/>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extLst/>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smtClean="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7" name="Rectangle 6"/>
          <p:cNvSpPr>
            <a:spLocks noGrp="1"/>
          </p:cNvSpPr>
          <p:nvPr>
            <p:ph type="sldNum" sz="quarter" idx="16"/>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extLst/>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7" name="Rectangle 6"/>
          <p:cNvSpPr>
            <a:spLocks noGrp="1"/>
          </p:cNvSpPr>
          <p:nvPr>
            <p:ph type="sldNum" sz="quarter" idx="15"/>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smtClean="0"/>
              <a:t>Click to add caption</a:t>
            </a:r>
            <a:endParaRPr lang="en-US" dirty="0"/>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31"/>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11" name="Rectangle 10"/>
          <p:cNvSpPr>
            <a:spLocks noGrp="1"/>
          </p:cNvSpPr>
          <p:nvPr>
            <p:ph type="sldNum" sz="quarter" idx="32"/>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11" name="Rectangle 10"/>
          <p:cNvSpPr>
            <a:spLocks noGrp="1"/>
          </p:cNvSpPr>
          <p:nvPr>
            <p:ph type="sldNum" sz="quarter" idx="26"/>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extLst/>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smtClean="0"/>
              <a:t>Click to add caption</a:t>
            </a:r>
            <a:endParaRPr lang="en-US" dirty="0"/>
          </a:p>
        </p:txBody>
      </p:sp>
      <p:sp>
        <p:nvSpPr>
          <p:cNvPr id="7" name="Rectangle 6"/>
          <p:cNvSpPr>
            <a:spLocks noGrp="1"/>
          </p:cNvSpPr>
          <p:nvPr>
            <p:ph type="dt" sz="half" idx="33"/>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8" name="Rectangle 7"/>
          <p:cNvSpPr>
            <a:spLocks noGrp="1"/>
          </p:cNvSpPr>
          <p:nvPr>
            <p:ph type="sldNum" sz="quarter" idx="34"/>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extLst/>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7" name="Rectangle 6"/>
          <p:cNvSpPr>
            <a:spLocks noGrp="1"/>
          </p:cNvSpPr>
          <p:nvPr>
            <p:ph type="sldNum" sz="quarter" idx="25"/>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extLst/>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8" name="Rectangle 7"/>
          <p:cNvSpPr>
            <a:spLocks noGrp="1"/>
          </p:cNvSpPr>
          <p:nvPr>
            <p:ph type="sldNum" sz="quarter" idx="30"/>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extLst/>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10" name="Rectangle 9"/>
          <p:cNvSpPr>
            <a:spLocks noGrp="1"/>
          </p:cNvSpPr>
          <p:nvPr>
            <p:ph type="sldNum" sz="quarter" idx="32"/>
          </p:nvPr>
        </p:nvSpPr>
        <p:spPr/>
        <p:txBody>
          <a:bodyPr/>
          <a:lstStyle>
            <a:extLst/>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9" name="Rectangle 8"/>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10" name="Rectangle 9"/>
          <p:cNvSpPr>
            <a:spLocks noGrp="1"/>
          </p:cNvSpPr>
          <p:nvPr>
            <p:ph type="dt" sz="half" idx="17"/>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11" name="Rectangle 10"/>
          <p:cNvSpPr>
            <a:spLocks noGrp="1"/>
          </p:cNvSpPr>
          <p:nvPr>
            <p:ph type="sldNum" sz="quarter" idx="18"/>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smtClean="0"/>
              <a:t>Click to add caption</a:t>
            </a:r>
            <a:endParaRPr lang="en-US" dirty="0"/>
          </a:p>
        </p:txBody>
      </p:sp>
      <p:sp>
        <p:nvSpPr>
          <p:cNvPr id="7" name="Rectangle 6"/>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8" name="Rectangle 7"/>
          <p:cNvSpPr>
            <a:spLocks noGrp="1"/>
          </p:cNvSpPr>
          <p:nvPr>
            <p:ph type="sldNum" sz="quarter" idx="13"/>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smtClean="0"/>
              <a:t>Click to add caption</a:t>
            </a:r>
            <a:endParaRPr lang="en-US" dirty="0"/>
          </a:p>
        </p:txBody>
      </p:sp>
      <p:sp>
        <p:nvSpPr>
          <p:cNvPr id="8" name="Rectangle 7"/>
          <p:cNvSpPr>
            <a:spLocks noGrp="1"/>
          </p:cNvSpPr>
          <p:nvPr>
            <p:ph type="dt" sz="half" idx="32"/>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9" name="Rectangle 8"/>
          <p:cNvSpPr>
            <a:spLocks noGrp="1"/>
          </p:cNvSpPr>
          <p:nvPr>
            <p:ph type="sldNum" sz="quarter" idx="33"/>
          </p:nvPr>
        </p:nvSpPr>
        <p:spPr/>
        <p:txBody>
          <a:bodyPr/>
          <a:lstStyle>
            <a:extLst/>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extLst/>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9668B50E-0B48-4566-8609-C51CF752A7DF}" type="datetimeFigureOut">
              <a:rPr lang="en-US" smtClean="0"/>
              <a:pPr/>
              <a:t>9/28/2022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668B50E-0B48-4566-8609-C51CF752A7DF}" type="datetimeFigureOut">
              <a:rPr lang="en-US" smtClean="0"/>
              <a:pPr/>
              <a:t>9/28/2022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smtClean="0"/>
              <a:t>Click to add caption</a:t>
            </a:r>
            <a:endParaRPr lang="en-US" dirty="0"/>
          </a:p>
        </p:txBody>
      </p:sp>
      <p:sp>
        <p:nvSpPr>
          <p:cNvPr id="7" name="Rectangle 6"/>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8" name="Rectangle 7"/>
          <p:cNvSpPr>
            <a:spLocks noGrp="1"/>
          </p:cNvSpPr>
          <p:nvPr>
            <p:ph type="sldNum" sz="quarter" idx="13"/>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extLst/>
          </a:lstStyle>
          <a:p>
            <a:pPr marL="0" marR="0" indent="0" algn="ctr">
              <a:buFontTx/>
              <a:buNone/>
            </a:pPr>
            <a:r>
              <a:rPr lang="en-US" i="0" dirty="0" smtClean="0"/>
              <a:t>Click icon to add full page picture</a:t>
            </a:r>
            <a:endParaRPr lang="en-US" i="0" baseline="0" dirty="0" smtClean="0"/>
          </a:p>
        </p:txBody>
      </p:sp>
      <p:sp>
        <p:nvSpPr>
          <p:cNvPr id="6" name="Rectangle 5"/>
          <p:cNvSpPr>
            <a:spLocks noGrp="1"/>
          </p:cNvSpPr>
          <p:nvPr>
            <p:ph type="dt" sz="half" idx="11"/>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7" name="Rectangle 6"/>
          <p:cNvSpPr>
            <a:spLocks noGrp="1"/>
          </p:cNvSpPr>
          <p:nvPr>
            <p:ph type="sldNum" sz="quarter" idx="12"/>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extLst/>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smtClean="0"/>
              <a:t>Click to add subtitle</a:t>
            </a:r>
            <a:endParaRPr lang="en-US" dirty="0"/>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smtClean="0"/>
              <a:t>Click to add section title</a:t>
            </a:r>
            <a:endParaRPr lang="en-US" dirty="0"/>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20" name="Rectangle 19"/>
          <p:cNvSpPr>
            <a:spLocks noGrp="1"/>
          </p:cNvSpPr>
          <p:nvPr>
            <p:ph type="sldNum" sz="quarter" idx="21"/>
          </p:nvPr>
        </p:nvSpPr>
        <p:spPr/>
        <p:txBody>
          <a:bodyPr/>
          <a:lstStyle>
            <a:extLst/>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extLst/>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7" name="Rectangle 6"/>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7" name="Rectangle 6"/>
          <p:cNvSpPr>
            <a:spLocks noGrp="1"/>
          </p:cNvSpPr>
          <p:nvPr>
            <p:ph type="sldNum" sz="quarter" idx="19"/>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extLst/>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6" name="Rectangle 5"/>
          <p:cNvSpPr>
            <a:spLocks noGrp="1"/>
          </p:cNvSpPr>
          <p:nvPr>
            <p:ph type="sldNum" sz="quarter" idx="15"/>
          </p:nvPr>
        </p:nvSpPr>
        <p:spPr/>
        <p:txBody>
          <a:bodyPr/>
          <a:lstStyle>
            <a:extLst/>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9" name="Rectangle 8"/>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9/28/2022</a:t>
            </a:fld>
            <a:endParaRPr lang="en-US" dirty="0"/>
          </a:p>
        </p:txBody>
      </p:sp>
      <p:sp>
        <p:nvSpPr>
          <p:cNvPr id="11" name="Rectangle 10"/>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extLst/>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9/28/2022</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javatpoint.com/how-to-install-mysq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0.jpeg"/><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err="1" smtClean="0">
                <a:solidFill>
                  <a:srgbClr val="FFFF00"/>
                </a:solidFill>
              </a:rPr>
              <a:t>D.Sakthivel</a:t>
            </a:r>
            <a:endParaRPr lang="en-US" sz="1800" b="1" dirty="0" smtClean="0">
              <a:solidFill>
                <a:srgbClr val="FFFF00"/>
              </a:solidFill>
            </a:endParaRPr>
          </a:p>
          <a:p>
            <a:pPr algn="r"/>
            <a:r>
              <a:rPr lang="en-US" sz="1400" kern="1000" dirty="0" smtClean="0"/>
              <a:t>Assistant Professor &amp; Trainer,</a:t>
            </a:r>
          </a:p>
          <a:p>
            <a:pPr algn="r"/>
            <a:r>
              <a:rPr lang="en-US" sz="1400" kern="1000" smtClean="0"/>
              <a:t>KGiSL </a:t>
            </a:r>
            <a:r>
              <a:rPr lang="en-US" sz="1400" kern="1000" dirty="0" smtClean="0"/>
              <a:t>Micro College </a:t>
            </a:r>
          </a:p>
          <a:p>
            <a:pPr algn="r"/>
            <a:r>
              <a:rPr lang="en-US" sz="1400" kern="1000" dirty="0" smtClean="0"/>
              <a:t>KGiSL Campus, Coimbatore – 641 035.</a:t>
            </a:r>
            <a:endParaRPr lang="en-US" sz="1400" kern="1000" dirty="0"/>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323528" y="764704"/>
            <a:ext cx="6696744" cy="1815882"/>
          </a:xfrm>
          <a:prstGeom prst="rect">
            <a:avLst/>
          </a:prstGeom>
          <a:noFill/>
        </p:spPr>
        <p:txBody>
          <a:bodyPr wrap="square" rtlCol="0">
            <a:spAutoFit/>
          </a:bodyPr>
          <a:lstStyle/>
          <a:p>
            <a:pPr algn="ctr"/>
            <a:r>
              <a:rPr lang="en-US" sz="2800" b="1" dirty="0" smtClean="0">
                <a:solidFill>
                  <a:schemeClr val="bg1"/>
                </a:solidFill>
              </a:rPr>
              <a:t>Welcome you all </a:t>
            </a:r>
          </a:p>
          <a:p>
            <a:pPr algn="ctr"/>
            <a:r>
              <a:rPr lang="en-US" sz="2800" dirty="0" smtClean="0">
                <a:solidFill>
                  <a:srgbClr val="FFFF00"/>
                </a:solidFill>
              </a:rPr>
              <a:t>DCL</a:t>
            </a:r>
            <a:endParaRPr lang="en-US" sz="2800" dirty="0" smtClean="0">
              <a:solidFill>
                <a:srgbClr val="FFFF00"/>
              </a:solidFill>
            </a:endParaRPr>
          </a:p>
          <a:p>
            <a:pPr algn="ctr"/>
            <a:endParaRPr lang="en-US" sz="2800" dirty="0">
              <a:solidFill>
                <a:srgbClr val="FFFF00"/>
              </a:solidFill>
            </a:endParaRPr>
          </a:p>
          <a:p>
            <a:pPr algn="ctr"/>
            <a:r>
              <a:rPr lang="en-US" sz="2800" dirty="0" smtClean="0">
                <a:solidFill>
                  <a:srgbClr val="FFFF00"/>
                </a:solidFill>
              </a:rPr>
              <a:t>Day - 5</a:t>
            </a: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Change User </a:t>
            </a:r>
            <a:r>
              <a:rPr lang="en-IN" b="1" dirty="0" smtClean="0"/>
              <a:t>Password</a:t>
            </a:r>
          </a:p>
          <a:p>
            <a:pPr algn="l"/>
            <a:r>
              <a:rPr lang="en-IN" b="1" dirty="0" smtClean="0">
                <a:solidFill>
                  <a:srgbClr val="7030A0"/>
                </a:solidFill>
              </a:rPr>
              <a:t>2. </a:t>
            </a:r>
            <a:r>
              <a:rPr lang="en-US" b="1" dirty="0" smtClean="0">
                <a:solidFill>
                  <a:srgbClr val="7030A0"/>
                </a:solidFill>
              </a:rPr>
              <a:t>Changing </a:t>
            </a:r>
            <a:r>
              <a:rPr lang="en-US" b="1" dirty="0">
                <a:solidFill>
                  <a:srgbClr val="7030A0"/>
                </a:solidFill>
              </a:rPr>
              <a:t>MySQL User Password Using The ALTER USER statement</a:t>
            </a:r>
            <a:r>
              <a:rPr lang="en-US" dirty="0">
                <a:solidFill>
                  <a:srgbClr val="7030A0"/>
                </a:solidFill>
              </a:rPr>
              <a:t>: </a:t>
            </a:r>
            <a:endParaRPr lang="en-US" dirty="0" smtClean="0">
              <a:solidFill>
                <a:srgbClr val="7030A0"/>
              </a:solidFill>
            </a:endParaRPr>
          </a:p>
          <a:p>
            <a:pPr marL="342900" indent="-342900" algn="l">
              <a:buFont typeface="Arial" pitchFamily="34" charset="0"/>
              <a:buChar char="•"/>
            </a:pPr>
            <a:r>
              <a:rPr lang="en-US" dirty="0" smtClean="0"/>
              <a:t>The </a:t>
            </a:r>
            <a:r>
              <a:rPr lang="en-US" dirty="0"/>
              <a:t>second way to change the password for a user account is to use the ALTER USER statement</a:t>
            </a:r>
            <a:r>
              <a:rPr lang="en-US" dirty="0" smtClean="0"/>
              <a:t>.</a:t>
            </a:r>
          </a:p>
          <a:p>
            <a:pPr marL="342900" indent="-342900" algn="l">
              <a:buFont typeface="Arial" pitchFamily="34" charset="0"/>
              <a:buChar char="•"/>
            </a:pPr>
            <a:r>
              <a:rPr lang="en-US" dirty="0" smtClean="0"/>
              <a:t>The </a:t>
            </a:r>
            <a:r>
              <a:rPr lang="en-US" dirty="0"/>
              <a:t>ALTER USER statement is used along with the “IDENTIFIED BY” clause.</a:t>
            </a:r>
          </a:p>
          <a:p>
            <a:pPr algn="l"/>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48" y="3886200"/>
            <a:ext cx="764515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78762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Change User Password</a:t>
            </a:r>
          </a:p>
          <a:p>
            <a:pPr algn="l" fontAlgn="base"/>
            <a:r>
              <a:rPr lang="en-US" b="1" dirty="0" smtClean="0">
                <a:solidFill>
                  <a:srgbClr val="7030A0"/>
                </a:solidFill>
              </a:rPr>
              <a:t>3. </a:t>
            </a:r>
            <a:r>
              <a:rPr lang="en-US" b="1" dirty="0">
                <a:solidFill>
                  <a:srgbClr val="7030A0"/>
                </a:solidFill>
              </a:rPr>
              <a:t>Changing MySQL User Password Using UPDATE Statement</a:t>
            </a:r>
            <a:r>
              <a:rPr lang="en-US" dirty="0" smtClean="0">
                <a:solidFill>
                  <a:srgbClr val="7030A0"/>
                </a:solidFill>
              </a:rPr>
              <a:t>:</a:t>
            </a:r>
          </a:p>
          <a:p>
            <a:pPr marL="342900" indent="-342900" algn="l" fontAlgn="base">
              <a:buFont typeface="Arial" pitchFamily="34" charset="0"/>
              <a:buChar char="•"/>
            </a:pPr>
            <a:r>
              <a:rPr lang="en-US" dirty="0" smtClean="0"/>
              <a:t>The </a:t>
            </a:r>
            <a:r>
              <a:rPr lang="en-US" dirty="0"/>
              <a:t>third way to change the password of a user account is by using the UPDATE statement</a:t>
            </a:r>
            <a:r>
              <a:rPr lang="en-US" dirty="0" smtClean="0"/>
              <a:t>.</a:t>
            </a:r>
          </a:p>
          <a:p>
            <a:pPr marL="342900" indent="-342900" algn="l" fontAlgn="base">
              <a:buFont typeface="Arial" pitchFamily="34" charset="0"/>
              <a:buChar char="•"/>
            </a:pPr>
            <a:r>
              <a:rPr lang="en-US" dirty="0" smtClean="0"/>
              <a:t>The </a:t>
            </a:r>
            <a:r>
              <a:rPr lang="en-US" dirty="0"/>
              <a:t>Update statement updates the </a:t>
            </a:r>
            <a:r>
              <a:rPr lang="en-US" i="1" dirty="0"/>
              <a:t>user</a:t>
            </a:r>
            <a:r>
              <a:rPr lang="en-US" dirty="0"/>
              <a:t> table of the </a:t>
            </a:r>
            <a:r>
              <a:rPr lang="en-US" i="1" dirty="0" err="1"/>
              <a:t>mysql</a:t>
            </a:r>
            <a:r>
              <a:rPr lang="en-US" dirty="0"/>
              <a:t> database.</a:t>
            </a:r>
          </a:p>
          <a:p>
            <a:pPr marL="342900" indent="-342900" algn="l" fontAlgn="base">
              <a:buFont typeface="Arial" pitchFamily="34" charset="0"/>
              <a:buChar char="•"/>
            </a:pPr>
            <a:r>
              <a:rPr lang="en-US" dirty="0"/>
              <a:t>The </a:t>
            </a:r>
            <a:r>
              <a:rPr lang="en-US" b="1" dirty="0"/>
              <a:t>FLUSH PRIVILEGES</a:t>
            </a:r>
            <a:r>
              <a:rPr lang="en-US" dirty="0"/>
              <a:t> statement </a:t>
            </a:r>
            <a:r>
              <a:rPr lang="en-US" dirty="0">
                <a:solidFill>
                  <a:srgbClr val="C00000"/>
                </a:solidFill>
              </a:rPr>
              <a:t>needs to be executed after executing the UPDATE Statement.</a:t>
            </a:r>
          </a:p>
          <a:p>
            <a:pPr marL="342900" indent="-342900" algn="l" fontAlgn="base">
              <a:buFont typeface="Arial" pitchFamily="34" charset="0"/>
              <a:buChar char="•"/>
            </a:pPr>
            <a:r>
              <a:rPr lang="en-US" dirty="0"/>
              <a:t>The FLUSH PRIVILEGES statement is used to reload privileges from the grant table in the </a:t>
            </a:r>
            <a:r>
              <a:rPr lang="en-US" dirty="0" err="1"/>
              <a:t>mysql</a:t>
            </a:r>
            <a:r>
              <a:rPr lang="en-US" dirty="0"/>
              <a:t> database.</a:t>
            </a:r>
          </a:p>
          <a:p>
            <a:pPr algn="l"/>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35287342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Change User Password</a:t>
            </a:r>
          </a:p>
          <a:p>
            <a:pPr algn="l"/>
            <a:r>
              <a:rPr lang="en-US" b="1" dirty="0" smtClean="0">
                <a:solidFill>
                  <a:srgbClr val="7030A0"/>
                </a:solidFill>
              </a:rPr>
              <a:t>2. Changing </a:t>
            </a:r>
            <a:r>
              <a:rPr lang="en-US" b="1" dirty="0">
                <a:solidFill>
                  <a:srgbClr val="7030A0"/>
                </a:solidFill>
              </a:rPr>
              <a:t>MySQL User Password Using The ALTER USER statement</a:t>
            </a:r>
            <a:r>
              <a:rPr lang="en-US" dirty="0">
                <a:solidFill>
                  <a:srgbClr val="7030A0"/>
                </a:solidFill>
              </a:rPr>
              <a:t>: </a:t>
            </a:r>
            <a:endParaRPr lang="en-US" dirty="0" smtClean="0">
              <a:solidFill>
                <a:srgbClr val="7030A0"/>
              </a:solidFill>
            </a:endParaRPr>
          </a:p>
          <a:p>
            <a:pPr marL="342900" indent="-342900" algn="l">
              <a:buFont typeface="Arial" pitchFamily="34" charset="0"/>
              <a:buChar char="•"/>
            </a:pPr>
            <a:r>
              <a:rPr lang="en-US" dirty="0" smtClean="0"/>
              <a:t>The </a:t>
            </a:r>
            <a:r>
              <a:rPr lang="en-US" dirty="0"/>
              <a:t>second way to change the password for a user account is to use the ALTER USER statement</a:t>
            </a:r>
            <a:r>
              <a:rPr lang="en-US" dirty="0" smtClean="0"/>
              <a:t>.</a:t>
            </a:r>
          </a:p>
          <a:p>
            <a:pPr marL="342900" indent="-342900" algn="l">
              <a:buFont typeface="Arial" pitchFamily="34" charset="0"/>
              <a:buChar char="•"/>
            </a:pPr>
            <a:r>
              <a:rPr lang="en-US" dirty="0" smtClean="0"/>
              <a:t>The </a:t>
            </a:r>
            <a:r>
              <a:rPr lang="en-US" dirty="0"/>
              <a:t>ALTER USER statement is used along with the “IDENTIFIED BY” clause.</a:t>
            </a:r>
          </a:p>
          <a:p>
            <a:pPr algn="l"/>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347673754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Granting </a:t>
            </a:r>
            <a:r>
              <a:rPr lang="en-US" b="1" dirty="0" smtClean="0">
                <a:solidFill>
                  <a:srgbClr val="C00000"/>
                </a:solidFill>
              </a:rPr>
              <a:t>Privileges</a:t>
            </a:r>
          </a:p>
          <a:p>
            <a:pPr algn="l" fontAlgn="base"/>
            <a:endParaRPr lang="en-US" dirty="0"/>
          </a:p>
          <a:p>
            <a:pPr algn="l" fontAlgn="base"/>
            <a:r>
              <a:rPr lang="en-US" dirty="0"/>
              <a:t>T</a:t>
            </a:r>
            <a:r>
              <a:rPr lang="en-US" dirty="0" smtClean="0"/>
              <a:t>he </a:t>
            </a:r>
            <a:r>
              <a:rPr lang="en-US" dirty="0"/>
              <a:t>Create User Statement only creates a new user but does not grant any privileges to the user account. </a:t>
            </a:r>
            <a:endParaRPr lang="en-US" dirty="0" smtClean="0"/>
          </a:p>
          <a:p>
            <a:pPr algn="l" fontAlgn="base"/>
            <a:r>
              <a:rPr lang="en-US" dirty="0" smtClean="0"/>
              <a:t>Therefore </a:t>
            </a:r>
            <a:r>
              <a:rPr lang="en-US" dirty="0"/>
              <a:t>to grant privileges to a user account, the GRANT statement is used. </a:t>
            </a:r>
            <a:endParaRPr lang="en-US" dirty="0" smtClean="0"/>
          </a:p>
          <a:p>
            <a:pPr algn="l" fontAlgn="base"/>
            <a:endParaRPr lang="en-US" b="1" dirty="0"/>
          </a:p>
          <a:p>
            <a:pPr algn="l" fontAlgn="base"/>
            <a:r>
              <a:rPr lang="en-US" b="1" dirty="0" smtClean="0"/>
              <a:t>Syntax:</a:t>
            </a:r>
          </a:p>
          <a:p>
            <a:pPr algn="l" fontAlgn="base"/>
            <a:endParaRPr lang="en-US" dirty="0"/>
          </a:p>
          <a:p>
            <a:pPr algn="l"/>
            <a:r>
              <a:rPr lang="en-US" b="1" dirty="0">
                <a:solidFill>
                  <a:srgbClr val="C00000"/>
                </a:solidFill>
              </a:rPr>
              <a:t>GRANT </a:t>
            </a:r>
            <a:r>
              <a:rPr lang="en-US" b="1" dirty="0" err="1">
                <a:solidFill>
                  <a:srgbClr val="C00000"/>
                </a:solidFill>
              </a:rPr>
              <a:t>privileges_names</a:t>
            </a:r>
            <a:r>
              <a:rPr lang="en-US" b="1" dirty="0">
                <a:solidFill>
                  <a:srgbClr val="C00000"/>
                </a:solidFill>
              </a:rPr>
              <a:t> ON object TO user;</a:t>
            </a:r>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126726490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Parameters Used</a:t>
            </a:r>
            <a:r>
              <a:rPr lang="en-US" dirty="0" smtClean="0">
                <a:solidFill>
                  <a:srgbClr val="C00000"/>
                </a:solidFill>
              </a:rPr>
              <a:t>:</a:t>
            </a:r>
          </a:p>
          <a:p>
            <a:pPr algn="l" fontAlgn="base"/>
            <a:endParaRPr lang="en-US" dirty="0">
              <a:solidFill>
                <a:srgbClr val="C00000"/>
              </a:solidFill>
            </a:endParaRPr>
          </a:p>
          <a:p>
            <a:pPr algn="l" fontAlgn="base"/>
            <a:r>
              <a:rPr lang="en-US" b="1" dirty="0" err="1"/>
              <a:t>privileges_name</a:t>
            </a:r>
            <a:r>
              <a:rPr lang="en-US" dirty="0"/>
              <a:t>: These are the access rights or privileges granted to the user.</a:t>
            </a:r>
          </a:p>
          <a:p>
            <a:pPr algn="l" fontAlgn="base"/>
            <a:r>
              <a:rPr lang="en-US" b="1" dirty="0" err="1"/>
              <a:t>object:</a:t>
            </a:r>
            <a:r>
              <a:rPr lang="en-US" dirty="0" err="1"/>
              <a:t>It</a:t>
            </a:r>
            <a:r>
              <a:rPr lang="en-US" dirty="0"/>
              <a:t> is the name of the database object to which permissions are being granted. In the case of granting privileges on a table, this would be the table name.</a:t>
            </a:r>
          </a:p>
          <a:p>
            <a:pPr algn="l" fontAlgn="base"/>
            <a:r>
              <a:rPr lang="en-US" b="1" dirty="0" err="1"/>
              <a:t>user:</a:t>
            </a:r>
            <a:r>
              <a:rPr lang="en-US" dirty="0" err="1"/>
              <a:t>It</a:t>
            </a:r>
            <a:r>
              <a:rPr lang="en-US" dirty="0"/>
              <a:t> is the name of the user to whom the privileges would be granted.</a:t>
            </a:r>
          </a:p>
          <a:p>
            <a:pPr algn="l" fontAlgn="base"/>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340703268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Parameters Used</a:t>
            </a:r>
            <a:r>
              <a:rPr lang="en-US" dirty="0" smtClean="0">
                <a:solidFill>
                  <a:srgbClr val="C00000"/>
                </a:solidFill>
              </a:rPr>
              <a:t>:</a:t>
            </a:r>
          </a:p>
          <a:p>
            <a:pPr algn="l" fontAlgn="base"/>
            <a:r>
              <a:rPr lang="en-US" b="1" dirty="0"/>
              <a:t>Privileges</a:t>
            </a:r>
            <a:r>
              <a:rPr lang="en-US" dirty="0"/>
              <a:t>: The privileges that can be granted to the users are listed below along with</a:t>
            </a:r>
            <a:endParaRPr lang="en-US"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6146" name="Picture 2" descr="https://media.geeksforgeeks.org/wp-content/uploads/sqltab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764792"/>
            <a:ext cx="719137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4123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Parameters Used</a:t>
            </a:r>
            <a:r>
              <a:rPr lang="en-US" dirty="0" smtClean="0">
                <a:solidFill>
                  <a:srgbClr val="C00000"/>
                </a:solidFill>
              </a:rPr>
              <a:t>:</a:t>
            </a:r>
          </a:p>
          <a:p>
            <a:pPr algn="l" fontAlgn="base"/>
            <a:r>
              <a:rPr lang="en-US" b="1" dirty="0"/>
              <a:t>Privileges</a:t>
            </a:r>
            <a:r>
              <a:rPr lang="en-US" dirty="0"/>
              <a:t>: The privileges that can be granted to the users are listed below along with</a:t>
            </a:r>
            <a:endParaRPr lang="en-US"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
        <p:nvSpPr>
          <p:cNvPr id="2" name="Rectangle 1"/>
          <p:cNvSpPr/>
          <p:nvPr/>
        </p:nvSpPr>
        <p:spPr>
          <a:xfrm>
            <a:off x="685800" y="1951672"/>
            <a:ext cx="7543800" cy="1200329"/>
          </a:xfrm>
          <a:prstGeom prst="rect">
            <a:avLst/>
          </a:prstGeom>
        </p:spPr>
        <p:txBody>
          <a:bodyPr wrap="square">
            <a:spAutoFit/>
          </a:bodyPr>
          <a:lstStyle/>
          <a:p>
            <a:pPr fontAlgn="base"/>
            <a:r>
              <a:rPr lang="en-US" b="1" dirty="0"/>
              <a:t>Granting SELECT Privilege to a User in a Table</a:t>
            </a:r>
            <a:r>
              <a:rPr lang="en-US" dirty="0" smtClean="0"/>
              <a:t>:</a:t>
            </a:r>
          </a:p>
          <a:p>
            <a:pPr fontAlgn="base"/>
            <a:endParaRPr lang="en-US" dirty="0" smtClean="0"/>
          </a:p>
          <a:p>
            <a:pPr fontAlgn="base"/>
            <a:r>
              <a:rPr lang="en-US" dirty="0" smtClean="0"/>
              <a:t> </a:t>
            </a:r>
            <a:r>
              <a:rPr lang="en-US" dirty="0"/>
              <a:t>To grant Select Privilege to a table named “users” where User Name is </a:t>
            </a:r>
            <a:r>
              <a:rPr lang="en-US" dirty="0" err="1" smtClean="0"/>
              <a:t>david</a:t>
            </a:r>
            <a:r>
              <a:rPr lang="en-US" dirty="0" smtClean="0"/>
              <a:t>, </a:t>
            </a:r>
            <a:r>
              <a:rPr lang="en-US" dirty="0"/>
              <a:t>the following GRANT statement should be executed.</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76" y="3740944"/>
            <a:ext cx="731520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3299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Parameters Used</a:t>
            </a:r>
            <a:r>
              <a:rPr lang="en-US" dirty="0" smtClean="0">
                <a:solidFill>
                  <a:srgbClr val="C00000"/>
                </a:solidFill>
              </a:rPr>
              <a:t>:</a:t>
            </a:r>
          </a:p>
          <a:p>
            <a:pPr algn="l" fontAlgn="base"/>
            <a:endParaRPr lang="en-US" dirty="0">
              <a:solidFill>
                <a:srgbClr val="C00000"/>
              </a:solidFill>
            </a:endParaRPr>
          </a:p>
          <a:p>
            <a:pPr algn="l" fontAlgn="base"/>
            <a:r>
              <a:rPr lang="en-US" b="1" dirty="0"/>
              <a:t>Granting more than one Privilege to a User in a Table</a:t>
            </a:r>
            <a:r>
              <a:rPr lang="en-US" dirty="0" smtClean="0"/>
              <a:t>:</a:t>
            </a:r>
          </a:p>
          <a:p>
            <a:pPr algn="l" fontAlgn="base"/>
            <a:r>
              <a:rPr lang="en-US" dirty="0" smtClean="0"/>
              <a:t> </a:t>
            </a:r>
            <a:r>
              <a:rPr lang="en-US" dirty="0"/>
              <a:t>To grant multiple Privileges to a user named </a:t>
            </a:r>
            <a:r>
              <a:rPr lang="en-US" dirty="0" smtClean="0"/>
              <a:t>“</a:t>
            </a:r>
            <a:r>
              <a:rPr lang="en-US" dirty="0" err="1" smtClean="0"/>
              <a:t>david</a:t>
            </a:r>
            <a:r>
              <a:rPr lang="en-US" dirty="0" smtClean="0"/>
              <a:t>” </a:t>
            </a:r>
            <a:r>
              <a:rPr lang="en-US" dirty="0"/>
              <a:t>in a table “users”, the following GRANT statement should be executed.</a:t>
            </a:r>
          </a:p>
          <a:p>
            <a:pPr algn="l" fontAlgn="base"/>
            <a:endParaRPr lang="en-US"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44" y="3276600"/>
            <a:ext cx="7679056"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414920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Parameters Used</a:t>
            </a:r>
            <a:r>
              <a:rPr lang="en-US" dirty="0" smtClean="0">
                <a:solidFill>
                  <a:srgbClr val="C00000"/>
                </a:solidFill>
              </a:rPr>
              <a:t>:</a:t>
            </a:r>
          </a:p>
          <a:p>
            <a:pPr algn="l" fontAlgn="base"/>
            <a:r>
              <a:rPr lang="en-US" b="1" dirty="0"/>
              <a:t>Granting All the Privilege to a User in a Table</a:t>
            </a:r>
            <a:r>
              <a:rPr lang="en-US" dirty="0"/>
              <a:t>: </a:t>
            </a:r>
            <a:endParaRPr lang="en-US" dirty="0" smtClean="0"/>
          </a:p>
          <a:p>
            <a:pPr algn="l" fontAlgn="base"/>
            <a:endParaRPr lang="en-US" dirty="0"/>
          </a:p>
          <a:p>
            <a:pPr algn="l" fontAlgn="base"/>
            <a:r>
              <a:rPr lang="en-US" dirty="0" smtClean="0"/>
              <a:t>To </a:t>
            </a:r>
            <a:r>
              <a:rPr lang="en-US" dirty="0"/>
              <a:t>Grant all the privileges to a user named </a:t>
            </a:r>
            <a:r>
              <a:rPr lang="en-US" dirty="0" smtClean="0"/>
              <a:t>“</a:t>
            </a:r>
            <a:r>
              <a:rPr lang="en-US" dirty="0" err="1" smtClean="0"/>
              <a:t>david</a:t>
            </a:r>
            <a:r>
              <a:rPr lang="en-US" dirty="0" smtClean="0"/>
              <a:t>” </a:t>
            </a:r>
            <a:r>
              <a:rPr lang="en-US" dirty="0"/>
              <a:t>in a table “users”, the following Grant statement should be executed.</a:t>
            </a:r>
          </a:p>
          <a:p>
            <a:pPr algn="l" fontAlgn="base"/>
            <a:endParaRPr lang="en-US"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23" y="3429000"/>
            <a:ext cx="754037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93425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Checking the Privileges Granted to a User</a:t>
            </a:r>
            <a:r>
              <a:rPr lang="en-US" dirty="0" smtClean="0">
                <a:solidFill>
                  <a:srgbClr val="C00000"/>
                </a:solidFill>
              </a:rPr>
              <a:t>:</a:t>
            </a:r>
          </a:p>
          <a:p>
            <a:pPr algn="l" fontAlgn="base"/>
            <a:endParaRPr lang="en-US" dirty="0" smtClean="0">
              <a:solidFill>
                <a:srgbClr val="C00000"/>
              </a:solidFill>
            </a:endParaRPr>
          </a:p>
          <a:p>
            <a:pPr marL="342900" indent="-342900" algn="l" fontAlgn="base">
              <a:buFont typeface="Arial" pitchFamily="34" charset="0"/>
              <a:buChar char="•"/>
            </a:pPr>
            <a:r>
              <a:rPr lang="en-US" dirty="0" smtClean="0"/>
              <a:t>To </a:t>
            </a:r>
            <a:r>
              <a:rPr lang="en-US" dirty="0"/>
              <a:t>see the privileges granted to a user in a table, the SHOW GRANTS statement is used. </a:t>
            </a:r>
            <a:endParaRPr lang="en-US" dirty="0" smtClean="0"/>
          </a:p>
          <a:p>
            <a:pPr marL="342900" indent="-342900" algn="l" fontAlgn="base">
              <a:buFont typeface="Arial" pitchFamily="34" charset="0"/>
              <a:buChar char="•"/>
            </a:pPr>
            <a:r>
              <a:rPr lang="en-US" dirty="0" smtClean="0"/>
              <a:t>To </a:t>
            </a:r>
            <a:r>
              <a:rPr lang="en-US" dirty="0"/>
              <a:t>check the privileges granted to a user named </a:t>
            </a:r>
            <a:r>
              <a:rPr lang="en-US" dirty="0" smtClean="0"/>
              <a:t>“</a:t>
            </a:r>
            <a:r>
              <a:rPr lang="en-US" dirty="0" err="1" smtClean="0"/>
              <a:t>david</a:t>
            </a:r>
            <a:r>
              <a:rPr lang="en-US" dirty="0" smtClean="0"/>
              <a:t>” </a:t>
            </a:r>
            <a:r>
              <a:rPr lang="en-US" dirty="0"/>
              <a:t>and host as “</a:t>
            </a:r>
            <a:r>
              <a:rPr lang="en-US" dirty="0" err="1"/>
              <a:t>localhost</a:t>
            </a:r>
            <a:r>
              <a:rPr lang="en-US" dirty="0"/>
              <a:t>”, the following SHOW GRANTS statement will be executed</a:t>
            </a:r>
            <a:r>
              <a:rPr lang="en-US" dirty="0" smtClean="0"/>
              <a:t>:</a:t>
            </a:r>
          </a:p>
          <a:p>
            <a:pPr marL="342900" indent="-342900" algn="l" fontAlgn="base">
              <a:buFont typeface="Arial" pitchFamily="34" charset="0"/>
              <a:buChar char="•"/>
            </a:pPr>
            <a:endParaRPr lang="en-US" dirty="0"/>
          </a:p>
          <a:p>
            <a:pPr algn="l"/>
            <a:r>
              <a:rPr lang="en-US" b="1" dirty="0">
                <a:solidFill>
                  <a:srgbClr val="C00000"/>
                </a:solidFill>
              </a:rPr>
              <a:t>SHOW GRANTS FOR </a:t>
            </a:r>
            <a:r>
              <a:rPr lang="en-US" b="1" dirty="0" smtClean="0">
                <a:solidFill>
                  <a:srgbClr val="C00000"/>
                </a:solidFill>
              </a:rPr>
              <a:t>‘</a:t>
            </a:r>
            <a:r>
              <a:rPr lang="en-US" b="1" dirty="0" err="1" smtClean="0">
                <a:solidFill>
                  <a:srgbClr val="C00000"/>
                </a:solidFill>
              </a:rPr>
              <a:t>david</a:t>
            </a:r>
            <a:r>
              <a:rPr lang="en-US" b="1" dirty="0" smtClean="0">
                <a:solidFill>
                  <a:srgbClr val="C00000"/>
                </a:solidFill>
              </a:rPr>
              <a:t>'@</a:t>
            </a:r>
            <a:r>
              <a:rPr lang="en-US" b="1" dirty="0" err="1">
                <a:solidFill>
                  <a:srgbClr val="C00000"/>
                </a:solidFill>
              </a:rPr>
              <a:t>localhost</a:t>
            </a:r>
            <a:r>
              <a:rPr lang="en-US" b="1" dirty="0">
                <a:solidFill>
                  <a:srgbClr val="C00000"/>
                </a:solidFill>
              </a:rPr>
              <a:t>'; </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04" y="4419600"/>
            <a:ext cx="6579096"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5592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ctr"/>
            <a:r>
              <a:rPr lang="en-US" sz="4000" dirty="0" smtClean="0">
                <a:solidFill>
                  <a:srgbClr val="FF0000"/>
                </a:solidFill>
              </a:rPr>
              <a:t>Day </a:t>
            </a:r>
            <a:r>
              <a:rPr lang="en-US" sz="4000" dirty="0" smtClean="0">
                <a:solidFill>
                  <a:srgbClr val="FF0000"/>
                </a:solidFill>
              </a:rPr>
              <a:t>5</a:t>
            </a:r>
            <a:endParaRPr lang="en-US" sz="4000" dirty="0" smtClean="0">
              <a:solidFill>
                <a:srgbClr val="FF0000"/>
              </a:solidFill>
            </a:endParaRPr>
          </a:p>
          <a:p>
            <a:pPr marL="342900" indent="-342900" algn="l">
              <a:buFontTx/>
              <a:buChar char="-"/>
            </a:pPr>
            <a:r>
              <a:rPr lang="en-US" b="1" dirty="0" smtClean="0">
                <a:solidFill>
                  <a:srgbClr val="FF0000"/>
                </a:solidFill>
              </a:rPr>
              <a:t>What is DCL?</a:t>
            </a:r>
            <a:endParaRPr lang="en-IN" b="1" dirty="0" smtClean="0">
              <a:solidFill>
                <a:srgbClr val="FF0000"/>
              </a:solidFill>
            </a:endParaRPr>
          </a:p>
          <a:p>
            <a:pPr marL="342900" indent="-342900" algn="l">
              <a:buFontTx/>
              <a:buChar char="-"/>
            </a:pPr>
            <a:r>
              <a:rPr lang="en-IN" b="1" dirty="0" smtClean="0">
                <a:solidFill>
                  <a:srgbClr val="FF0000"/>
                </a:solidFill>
              </a:rPr>
              <a:t>Create Users</a:t>
            </a:r>
          </a:p>
          <a:p>
            <a:pPr marL="342900" indent="-342900" algn="l">
              <a:buFontTx/>
              <a:buChar char="-"/>
            </a:pPr>
            <a:r>
              <a:rPr lang="en-US" b="1" dirty="0" smtClean="0">
                <a:solidFill>
                  <a:srgbClr val="FF0000"/>
                </a:solidFill>
              </a:rPr>
              <a:t>Show Users</a:t>
            </a:r>
          </a:p>
          <a:p>
            <a:pPr marL="342900" indent="-342900" algn="l">
              <a:buFontTx/>
              <a:buChar char="-"/>
            </a:pPr>
            <a:r>
              <a:rPr lang="en-US" b="1" dirty="0" smtClean="0">
                <a:solidFill>
                  <a:srgbClr val="FF0000"/>
                </a:solidFill>
              </a:rPr>
              <a:t>Set and Update Password</a:t>
            </a:r>
          </a:p>
          <a:p>
            <a:pPr marL="342900" indent="-342900" algn="l">
              <a:buFontTx/>
              <a:buChar char="-"/>
            </a:pPr>
            <a:r>
              <a:rPr lang="en-US" b="1" dirty="0" smtClean="0">
                <a:solidFill>
                  <a:srgbClr val="FF0000"/>
                </a:solidFill>
              </a:rPr>
              <a:t>Grant Privilege</a:t>
            </a:r>
          </a:p>
          <a:p>
            <a:pPr marL="342900" indent="-342900" algn="l">
              <a:buFontTx/>
              <a:buChar char="-"/>
            </a:pPr>
            <a:r>
              <a:rPr lang="en-US" b="1" dirty="0">
                <a:solidFill>
                  <a:srgbClr val="FF0000"/>
                </a:solidFill>
              </a:rPr>
              <a:t>Revoke </a:t>
            </a:r>
            <a:r>
              <a:rPr lang="en-US" b="1" dirty="0" smtClean="0">
                <a:solidFill>
                  <a:srgbClr val="FF0000"/>
                </a:solidFill>
              </a:rPr>
              <a:t>Privilege</a:t>
            </a:r>
          </a:p>
          <a:p>
            <a:pPr marL="342900" indent="-342900" algn="l">
              <a:buFontTx/>
              <a:buChar char="-"/>
            </a:pPr>
            <a:r>
              <a:rPr lang="en-US" b="1" dirty="0" smtClean="0">
                <a:solidFill>
                  <a:srgbClr val="FF0000"/>
                </a:solidFill>
              </a:rPr>
              <a:t>Demonstration</a:t>
            </a:r>
            <a:endParaRPr lang="en-US" b="1" dirty="0">
              <a:solidFill>
                <a:srgbClr val="FF0000"/>
              </a:solidFill>
            </a:endParaRPr>
          </a:p>
          <a:p>
            <a:pPr marL="342900" indent="-342900" algn="l">
              <a:buFontTx/>
              <a:buChar char="-"/>
            </a:pPr>
            <a:endParaRPr lang="en-IN" b="1"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5805264"/>
            <a:ext cx="3181350" cy="876300"/>
          </a:xfrm>
          <a:prstGeom prst="rect">
            <a:avLst/>
          </a:prstGeom>
          <a:noFill/>
          <a:ln w="9525">
            <a:noFill/>
            <a:miter lim="800000"/>
            <a:headEnd/>
            <a:tailEnd/>
          </a:ln>
        </p:spPr>
      </p:pic>
    </p:spTree>
    <p:extLst>
      <p:ext uri="{BB962C8B-B14F-4D97-AF65-F5344CB8AC3E}">
        <p14:creationId xmlns:p14="http://schemas.microsoft.com/office/powerpoint/2010/main" val="42212387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Revoking Privileges from a Table</a:t>
            </a:r>
            <a:endParaRPr lang="en-US" dirty="0">
              <a:solidFill>
                <a:srgbClr val="C00000"/>
              </a:solidFill>
            </a:endParaRPr>
          </a:p>
          <a:p>
            <a:pPr algn="l" fontAlgn="base"/>
            <a:r>
              <a:rPr lang="en-US" dirty="0"/>
              <a:t>The Revoke statement is used to revoke some or all of the privileges which have been granted to a user in the past</a:t>
            </a:r>
            <a:r>
              <a:rPr lang="en-US" dirty="0" smtClean="0"/>
              <a:t>.</a:t>
            </a:r>
          </a:p>
          <a:p>
            <a:pPr algn="l" fontAlgn="base"/>
            <a:endParaRPr lang="en-US" dirty="0"/>
          </a:p>
          <a:p>
            <a:pPr algn="l" fontAlgn="base"/>
            <a:r>
              <a:rPr lang="en-US" dirty="0"/>
              <a:t> </a:t>
            </a:r>
            <a:r>
              <a:rPr lang="en-US" b="1" dirty="0"/>
              <a:t>Syntax:</a:t>
            </a:r>
            <a:endParaRPr lang="en-US" dirty="0"/>
          </a:p>
          <a:p>
            <a:pPr algn="l" fontAlgn="base"/>
            <a:r>
              <a:rPr lang="en-US" b="1" dirty="0">
                <a:solidFill>
                  <a:srgbClr val="C00000"/>
                </a:solidFill>
              </a:rPr>
              <a:t>REVOKE privileges ON object FROM user</a:t>
            </a:r>
            <a:r>
              <a:rPr lang="en-US" b="1" dirty="0" smtClean="0">
                <a:solidFill>
                  <a:srgbClr val="C00000"/>
                </a:solidFill>
              </a:rPr>
              <a:t>;</a:t>
            </a:r>
          </a:p>
          <a:p>
            <a:pPr algn="l" fontAlgn="base"/>
            <a:endParaRPr lang="en-US" dirty="0" smtClean="0"/>
          </a:p>
          <a:p>
            <a:pPr algn="l" fontAlgn="base"/>
            <a:r>
              <a:rPr lang="en-US" b="1" dirty="0" smtClean="0"/>
              <a:t>Parameters Used</a:t>
            </a:r>
            <a:r>
              <a:rPr lang="en-US" dirty="0"/>
              <a:t>:</a:t>
            </a:r>
          </a:p>
          <a:p>
            <a:pPr marL="342900" indent="-342900" algn="l" fontAlgn="base">
              <a:buFont typeface="Arial" pitchFamily="34" charset="0"/>
              <a:buChar char="•"/>
            </a:pPr>
            <a:r>
              <a:rPr lang="en-US" b="1" dirty="0"/>
              <a:t>object: </a:t>
            </a:r>
            <a:r>
              <a:rPr lang="en-US" dirty="0"/>
              <a:t>It is the name of the database object from which permissions are being revoked. In the case of revoking privileges from a table, this would be the table name.</a:t>
            </a:r>
          </a:p>
          <a:p>
            <a:pPr marL="342900" indent="-342900" algn="l" fontAlgn="base">
              <a:buFont typeface="Arial" pitchFamily="34" charset="0"/>
              <a:buChar char="•"/>
            </a:pPr>
            <a:r>
              <a:rPr lang="en-US" b="1" dirty="0"/>
              <a:t>user: </a:t>
            </a:r>
            <a:r>
              <a:rPr lang="en-US" dirty="0"/>
              <a:t>It is the name of the user from whom the privileges are being revoked.</a:t>
            </a:r>
          </a:p>
          <a:p>
            <a:pPr algn="l" fontAlgn="base"/>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243588154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u="sng" dirty="0">
                <a:solidFill>
                  <a:srgbClr val="002060"/>
                </a:solidFill>
              </a:rPr>
              <a:t>Revoking SELECT Privilege to a User in a Table</a:t>
            </a:r>
            <a:r>
              <a:rPr lang="en-US" u="sng" dirty="0">
                <a:solidFill>
                  <a:srgbClr val="002060"/>
                </a:solidFill>
              </a:rPr>
              <a:t>: </a:t>
            </a:r>
            <a:endParaRPr lang="en-US" u="sng" dirty="0" smtClean="0">
              <a:solidFill>
                <a:srgbClr val="002060"/>
              </a:solidFill>
            </a:endParaRPr>
          </a:p>
          <a:p>
            <a:pPr algn="l" fontAlgn="base"/>
            <a:r>
              <a:rPr lang="en-US" dirty="0" smtClean="0"/>
              <a:t>To </a:t>
            </a:r>
            <a:r>
              <a:rPr lang="en-US" dirty="0"/>
              <a:t>revoke Select Privilege to a table named “users” where User Name is </a:t>
            </a:r>
            <a:r>
              <a:rPr lang="en-US" dirty="0" err="1" smtClean="0"/>
              <a:t>david</a:t>
            </a:r>
            <a:r>
              <a:rPr lang="en-US" dirty="0" smtClean="0"/>
              <a:t>, </a:t>
            </a:r>
            <a:r>
              <a:rPr lang="en-US" dirty="0"/>
              <a:t>the following revoke statement should be executed</a:t>
            </a:r>
            <a:r>
              <a:rPr lang="en-US" dirty="0" smtClean="0"/>
              <a:t>.</a:t>
            </a:r>
          </a:p>
          <a:p>
            <a:pPr algn="l" fontAlgn="base"/>
            <a:endParaRPr lang="en-US" dirty="0"/>
          </a:p>
          <a:p>
            <a:pPr algn="l" fontAlgn="base"/>
            <a:r>
              <a:rPr lang="en-US" dirty="0">
                <a:solidFill>
                  <a:srgbClr val="C00000"/>
                </a:solidFill>
              </a:rPr>
              <a:t>REVOKE SELECT ON users FROM </a:t>
            </a:r>
            <a:r>
              <a:rPr lang="en-US" dirty="0" smtClean="0">
                <a:solidFill>
                  <a:srgbClr val="C00000"/>
                </a:solidFill>
              </a:rPr>
              <a:t>‘</a:t>
            </a:r>
            <a:r>
              <a:rPr lang="en-US" dirty="0" err="1" smtClean="0">
                <a:solidFill>
                  <a:srgbClr val="C00000"/>
                </a:solidFill>
              </a:rPr>
              <a:t>david</a:t>
            </a:r>
            <a:r>
              <a:rPr lang="en-US" dirty="0" smtClean="0">
                <a:solidFill>
                  <a:srgbClr val="C00000"/>
                </a:solidFill>
              </a:rPr>
              <a:t>'@</a:t>
            </a:r>
            <a:r>
              <a:rPr lang="en-US" dirty="0" err="1">
                <a:solidFill>
                  <a:srgbClr val="C00000"/>
                </a:solidFill>
              </a:rPr>
              <a:t>localhost</a:t>
            </a:r>
            <a:r>
              <a:rPr lang="en-US" dirty="0">
                <a:solidFill>
                  <a:srgbClr val="C00000"/>
                </a:solidFill>
              </a:rPr>
              <a:t>'; </a:t>
            </a:r>
            <a:endParaRPr lang="en-US" dirty="0" smtClean="0">
              <a:solidFill>
                <a:srgbClr val="C00000"/>
              </a:solidFill>
            </a:endParaRPr>
          </a:p>
          <a:p>
            <a:pPr algn="l" fontAlgn="base"/>
            <a:endParaRPr lang="en-US" b="1" dirty="0"/>
          </a:p>
          <a:p>
            <a:pPr algn="l" fontAlgn="base"/>
            <a:r>
              <a:rPr lang="en-US" b="1" u="sng" dirty="0" smtClean="0">
                <a:solidFill>
                  <a:srgbClr val="002060"/>
                </a:solidFill>
              </a:rPr>
              <a:t>Revoking </a:t>
            </a:r>
            <a:r>
              <a:rPr lang="en-US" b="1" u="sng" dirty="0">
                <a:solidFill>
                  <a:srgbClr val="002060"/>
                </a:solidFill>
              </a:rPr>
              <a:t>more than Privilege to a User in a Table: </a:t>
            </a:r>
            <a:endParaRPr lang="en-US" b="1" u="sng" dirty="0" smtClean="0">
              <a:solidFill>
                <a:srgbClr val="002060"/>
              </a:solidFill>
            </a:endParaRPr>
          </a:p>
          <a:p>
            <a:pPr algn="l" fontAlgn="base"/>
            <a:r>
              <a:rPr lang="en-US" dirty="0" smtClean="0"/>
              <a:t>To </a:t>
            </a:r>
            <a:r>
              <a:rPr lang="en-US" dirty="0"/>
              <a:t>revoke multiple Privileges to a user named </a:t>
            </a:r>
            <a:r>
              <a:rPr lang="en-US" dirty="0" smtClean="0"/>
              <a:t>“</a:t>
            </a:r>
            <a:r>
              <a:rPr lang="en-US" dirty="0" err="1" smtClean="0"/>
              <a:t>david</a:t>
            </a:r>
            <a:r>
              <a:rPr lang="en-US" dirty="0" smtClean="0"/>
              <a:t>” </a:t>
            </a:r>
            <a:r>
              <a:rPr lang="en-US" dirty="0"/>
              <a:t>in a table “users”, the following revoke statement should be executed.</a:t>
            </a:r>
          </a:p>
          <a:p>
            <a:pPr algn="l"/>
            <a:r>
              <a:rPr lang="en-US" b="1" dirty="0">
                <a:solidFill>
                  <a:srgbClr val="C00000"/>
                </a:solidFill>
              </a:rPr>
              <a:t>REVOKE SELECT, INSERT, DELETE, UPDATE ON Users FROM </a:t>
            </a:r>
            <a:r>
              <a:rPr lang="en-US" b="1" dirty="0" smtClean="0">
                <a:solidFill>
                  <a:srgbClr val="C00000"/>
                </a:solidFill>
              </a:rPr>
              <a:t>‘</a:t>
            </a:r>
            <a:r>
              <a:rPr lang="en-US" b="1" dirty="0" err="1" smtClean="0">
                <a:solidFill>
                  <a:srgbClr val="C00000"/>
                </a:solidFill>
              </a:rPr>
              <a:t>david</a:t>
            </a:r>
            <a:r>
              <a:rPr lang="en-US" b="1" dirty="0" smtClean="0">
                <a:solidFill>
                  <a:srgbClr val="C00000"/>
                </a:solidFill>
              </a:rPr>
              <a:t>'@</a:t>
            </a:r>
            <a:r>
              <a:rPr lang="en-US" b="1" dirty="0">
                <a:solidFill>
                  <a:srgbClr val="C00000"/>
                </a:solidFill>
              </a:rPr>
              <a:t>'</a:t>
            </a:r>
            <a:r>
              <a:rPr lang="en-US" b="1" dirty="0" err="1">
                <a:solidFill>
                  <a:srgbClr val="C00000"/>
                </a:solidFill>
              </a:rPr>
              <a:t>localhost</a:t>
            </a:r>
            <a:r>
              <a:rPr lang="en-US" b="1" dirty="0">
                <a:solidFill>
                  <a:srgbClr val="C00000"/>
                </a:solidFill>
              </a:rPr>
              <a:t>; </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56202259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Revoking All the Privilege to a User in a Table: </a:t>
            </a:r>
            <a:endParaRPr lang="en-US" b="1" dirty="0" smtClean="0">
              <a:solidFill>
                <a:srgbClr val="C00000"/>
              </a:solidFill>
            </a:endParaRPr>
          </a:p>
          <a:p>
            <a:pPr algn="l" fontAlgn="base"/>
            <a:endParaRPr lang="en-US" dirty="0"/>
          </a:p>
          <a:p>
            <a:pPr algn="l" fontAlgn="base"/>
            <a:r>
              <a:rPr lang="en-US" dirty="0" smtClean="0"/>
              <a:t>To </a:t>
            </a:r>
            <a:r>
              <a:rPr lang="en-US" dirty="0"/>
              <a:t>revoke all the privileges to a user named </a:t>
            </a:r>
            <a:r>
              <a:rPr lang="en-US" dirty="0" smtClean="0"/>
              <a:t>“</a:t>
            </a:r>
            <a:r>
              <a:rPr lang="en-US" dirty="0" err="1" smtClean="0"/>
              <a:t>david</a:t>
            </a:r>
            <a:r>
              <a:rPr lang="en-US" dirty="0" smtClean="0"/>
              <a:t>” </a:t>
            </a:r>
            <a:r>
              <a:rPr lang="en-US" dirty="0"/>
              <a:t>in a table “users”, the following revoke statement should be executed</a:t>
            </a:r>
            <a:r>
              <a:rPr lang="en-US" dirty="0" smtClean="0"/>
              <a:t>.</a:t>
            </a:r>
          </a:p>
          <a:p>
            <a:pPr algn="l" fontAlgn="base"/>
            <a:endParaRPr lang="en-US" dirty="0"/>
          </a:p>
          <a:p>
            <a:pPr algn="l"/>
            <a:r>
              <a:rPr lang="en-US" dirty="0">
                <a:solidFill>
                  <a:srgbClr val="C00000"/>
                </a:solidFill>
              </a:rPr>
              <a:t>REVOKE ALL ON Users FROM </a:t>
            </a:r>
            <a:r>
              <a:rPr lang="en-US" dirty="0" smtClean="0">
                <a:solidFill>
                  <a:srgbClr val="C00000"/>
                </a:solidFill>
              </a:rPr>
              <a:t>‘</a:t>
            </a:r>
            <a:r>
              <a:rPr lang="en-US" dirty="0" err="1" smtClean="0">
                <a:solidFill>
                  <a:srgbClr val="C00000"/>
                </a:solidFill>
              </a:rPr>
              <a:t>david</a:t>
            </a:r>
            <a:r>
              <a:rPr lang="en-US" dirty="0" smtClean="0">
                <a:solidFill>
                  <a:srgbClr val="C00000"/>
                </a:solidFill>
              </a:rPr>
              <a:t>'@</a:t>
            </a:r>
            <a:r>
              <a:rPr lang="en-US" dirty="0">
                <a:solidFill>
                  <a:srgbClr val="C00000"/>
                </a:solidFill>
              </a:rPr>
              <a:t>'</a:t>
            </a:r>
            <a:r>
              <a:rPr lang="en-US" dirty="0" err="1">
                <a:solidFill>
                  <a:srgbClr val="C00000"/>
                </a:solidFill>
              </a:rPr>
              <a:t>localhost</a:t>
            </a:r>
            <a:r>
              <a:rPr lang="en-US" dirty="0">
                <a:solidFill>
                  <a:srgbClr val="C00000"/>
                </a:solidFill>
              </a:rPr>
              <a:t>; </a:t>
            </a:r>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67200"/>
            <a:ext cx="704752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60609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normAutofit/>
          </a:bodyPr>
          <a:lstStyle/>
          <a:p>
            <a:pPr algn="l"/>
            <a:r>
              <a:rPr lang="en-US" dirty="0">
                <a:solidFill>
                  <a:srgbClr val="C00000"/>
                </a:solidFill>
              </a:rPr>
              <a:t>MySQL Login with Different User Account</a:t>
            </a:r>
          </a:p>
          <a:p>
            <a:pPr algn="l"/>
            <a:r>
              <a:rPr lang="en-US" dirty="0"/>
              <a:t>The user account in MySQL contains essential information for the MySQL accounts, such as </a:t>
            </a:r>
            <a:r>
              <a:rPr lang="en-US" b="1" dirty="0"/>
              <a:t>login information, account privileges,</a:t>
            </a:r>
            <a:r>
              <a:rPr lang="en-US" dirty="0"/>
              <a:t> and </a:t>
            </a:r>
            <a:r>
              <a:rPr lang="en-US" b="1" dirty="0"/>
              <a:t>the host information</a:t>
            </a:r>
            <a:r>
              <a:rPr lang="en-US" dirty="0"/>
              <a:t>. </a:t>
            </a:r>
            <a:endParaRPr lang="en-US" dirty="0" smtClean="0"/>
          </a:p>
          <a:p>
            <a:pPr algn="l"/>
            <a:r>
              <a:rPr lang="en-US" dirty="0" smtClean="0"/>
              <a:t>Therefore</a:t>
            </a:r>
            <a:r>
              <a:rPr lang="en-US" dirty="0"/>
              <a:t>, to access and manage the databases in MySQL, we need to create a user account. </a:t>
            </a:r>
            <a:endParaRPr lang="en-US" dirty="0" smtClean="0"/>
          </a:p>
          <a:p>
            <a:pPr algn="l"/>
            <a:r>
              <a:rPr lang="en-US" dirty="0" smtClean="0"/>
              <a:t>We </a:t>
            </a:r>
            <a:r>
              <a:rPr lang="en-US" dirty="0"/>
              <a:t>can create several user accounts on the MySQL server and used them whenever we need them. </a:t>
            </a:r>
            <a:endParaRPr lang="en-US" dirty="0" smtClean="0"/>
          </a:p>
          <a:p>
            <a:pPr algn="l"/>
            <a:r>
              <a:rPr lang="en-US" b="1" dirty="0" smtClean="0"/>
              <a:t>Syntax</a:t>
            </a:r>
            <a:endParaRPr lang="en-US" b="1" dirty="0"/>
          </a:p>
          <a:p>
            <a:pPr algn="l"/>
            <a:r>
              <a:rPr lang="en-US" b="1" dirty="0" err="1" smtClean="0">
                <a:solidFill>
                  <a:srgbClr val="C00000"/>
                </a:solidFill>
              </a:rPr>
              <a:t>mysql</a:t>
            </a:r>
            <a:r>
              <a:rPr lang="en-US" b="1" dirty="0">
                <a:solidFill>
                  <a:srgbClr val="C00000"/>
                </a:solidFill>
              </a:rPr>
              <a:t> -u username -p   </a:t>
            </a:r>
          </a:p>
          <a:p>
            <a:pPr algn="l"/>
            <a:r>
              <a:rPr lang="en-US" dirty="0"/>
              <a:t>After pressing the enter key, we need to write the same password associated with the user:</a:t>
            </a:r>
          </a:p>
          <a:p>
            <a:pPr algn="l"/>
            <a:r>
              <a:rPr lang="en-US" dirty="0"/>
              <a:t>Enter </a:t>
            </a:r>
            <a:r>
              <a:rPr lang="en-US" b="1" dirty="0"/>
              <a:t>password</a:t>
            </a:r>
            <a:r>
              <a:rPr lang="en-US" dirty="0"/>
              <a:t>: **********   </a:t>
            </a:r>
          </a:p>
          <a:p>
            <a:pPr algn="l" fontAlgn="base"/>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293117271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normAutofit/>
          </a:bodyPr>
          <a:lstStyle/>
          <a:p>
            <a:pPr marL="342900" indent="-342900" algn="l" fontAlgn="base">
              <a:buFont typeface="Arial" pitchFamily="34" charset="0"/>
              <a:buChar char="•"/>
            </a:pPr>
            <a:r>
              <a:rPr lang="en-US" sz="2000" dirty="0" smtClean="0"/>
              <a:t>If we want to login to a different user account, we need to </a:t>
            </a:r>
            <a:r>
              <a:rPr lang="en-US" sz="2000" b="1" dirty="0" smtClean="0"/>
              <a:t>open the command prompt</a:t>
            </a:r>
            <a:r>
              <a:rPr lang="en-US" sz="2000" dirty="0" smtClean="0"/>
              <a:t> by executing the </a:t>
            </a:r>
            <a:r>
              <a:rPr lang="en-US" sz="2000" b="1" dirty="0" smtClean="0"/>
              <a:t>RUN</a:t>
            </a:r>
            <a:r>
              <a:rPr lang="en-US" sz="2000" dirty="0" smtClean="0"/>
              <a:t> command in the search box or pressing the </a:t>
            </a:r>
            <a:r>
              <a:rPr lang="en-US" sz="2000" b="1" dirty="0" smtClean="0"/>
              <a:t>Windows + R</a:t>
            </a:r>
            <a:r>
              <a:rPr lang="en-US" sz="2000" dirty="0" smtClean="0"/>
              <a:t> shortcut key. </a:t>
            </a:r>
          </a:p>
          <a:p>
            <a:pPr marL="342900" indent="-342900" algn="l" fontAlgn="base">
              <a:buFont typeface="Arial" pitchFamily="34" charset="0"/>
              <a:buChar char="•"/>
            </a:pPr>
            <a:r>
              <a:rPr lang="en-US" sz="2000" dirty="0" smtClean="0"/>
              <a:t>It will display the screen where we type </a:t>
            </a:r>
            <a:r>
              <a:rPr lang="en-US" sz="2000" b="1" dirty="0" smtClean="0"/>
              <a:t>CMD</a:t>
            </a:r>
            <a:r>
              <a:rPr lang="en-US" sz="2000" dirty="0" smtClean="0"/>
              <a:t> and click the </a:t>
            </a:r>
            <a:r>
              <a:rPr lang="en-US" sz="2000" b="1" dirty="0" smtClean="0"/>
              <a:t>OK</a:t>
            </a:r>
            <a:r>
              <a:rPr lang="en-US" sz="2000" dirty="0" smtClean="0"/>
              <a:t> button. </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0"/>
            <a:ext cx="1454224" cy="438150"/>
          </a:xfrm>
          <a:prstGeom prst="rect">
            <a:avLst/>
          </a:prstGeom>
          <a:noFill/>
          <a:ln w="9525">
            <a:noFill/>
            <a:miter lim="800000"/>
            <a:headEnd/>
            <a:tailEnd/>
          </a:ln>
        </p:spPr>
      </p:pic>
      <p:pic>
        <p:nvPicPr>
          <p:cNvPr id="17410" name="Picture 2" descr="MySQL Login with Different User Accou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92" y="2362200"/>
            <a:ext cx="3800475" cy="19621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97992" y="4572000"/>
            <a:ext cx="7684008" cy="1477328"/>
          </a:xfrm>
          <a:prstGeom prst="rect">
            <a:avLst/>
          </a:prstGeom>
        </p:spPr>
        <p:txBody>
          <a:bodyPr wrap="square">
            <a:spAutoFit/>
          </a:bodyPr>
          <a:lstStyle/>
          <a:p>
            <a:r>
              <a:rPr lang="en-US" dirty="0"/>
              <a:t>Now, we will follow the steps given below to reach the location of the bin directory:</a:t>
            </a:r>
          </a:p>
          <a:p>
            <a:r>
              <a:rPr lang="en-US" b="1" dirty="0"/>
              <a:t>Step 1:</a:t>
            </a:r>
            <a:r>
              <a:rPr lang="en-US" dirty="0"/>
              <a:t> Suppose we have </a:t>
            </a:r>
            <a:r>
              <a:rPr lang="en-US" dirty="0">
                <a:hlinkClick r:id="rId4"/>
              </a:rPr>
              <a:t>installed MySQL</a:t>
            </a:r>
            <a:r>
              <a:rPr lang="en-US" dirty="0"/>
              <a:t> in the </a:t>
            </a:r>
            <a:r>
              <a:rPr lang="en-US" b="1" dirty="0"/>
              <a:t>C folder</a:t>
            </a:r>
            <a:r>
              <a:rPr lang="en-US" dirty="0"/>
              <a:t> on our device. Then, copy that folder and paste it into our command prompt and press the </a:t>
            </a:r>
            <a:r>
              <a:rPr lang="en-US" b="1" dirty="0"/>
              <a:t>Enter</a:t>
            </a:r>
            <a:r>
              <a:rPr lang="en-US" dirty="0"/>
              <a:t> key.</a:t>
            </a:r>
          </a:p>
          <a:p>
            <a:endParaRPr lang="en-IN" dirty="0"/>
          </a:p>
        </p:txBody>
      </p:sp>
    </p:spTree>
    <p:extLst>
      <p:ext uri="{BB962C8B-B14F-4D97-AF65-F5344CB8AC3E}">
        <p14:creationId xmlns:p14="http://schemas.microsoft.com/office/powerpoint/2010/main" val="53499578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normAutofit/>
          </a:bodyPr>
          <a:lstStyle/>
          <a:p>
            <a:pPr marL="342900" indent="-342900" algn="l" fontAlgn="base">
              <a:buFont typeface="Arial" pitchFamily="34" charset="0"/>
              <a:buChar char="•"/>
            </a:pPr>
            <a:endParaRPr lang="en-US" sz="2000"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0"/>
            <a:ext cx="1454224" cy="438150"/>
          </a:xfrm>
          <a:prstGeom prst="rect">
            <a:avLst/>
          </a:prstGeom>
          <a:noFill/>
          <a:ln w="9525">
            <a:noFill/>
            <a:miter lim="800000"/>
            <a:headEnd/>
            <a:tailEnd/>
          </a:ln>
        </p:spPr>
      </p:pic>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55" y="762000"/>
            <a:ext cx="731484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15897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normAutofit/>
          </a:bodyPr>
          <a:lstStyle/>
          <a:p>
            <a:pPr marL="342900" indent="-342900" algn="l" fontAlgn="base">
              <a:buFont typeface="Arial" pitchFamily="34" charset="0"/>
              <a:buChar char="•"/>
            </a:pPr>
            <a:endParaRPr lang="en-US" sz="2000"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0"/>
            <a:ext cx="1454224" cy="438150"/>
          </a:xfrm>
          <a:prstGeom prst="rect">
            <a:avLst/>
          </a:prstGeom>
          <a:noFill/>
          <a:ln w="9525">
            <a:noFill/>
            <a:miter lim="800000"/>
            <a:headEnd/>
            <a:tailEnd/>
          </a:ln>
        </p:spPr>
      </p:pic>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685800"/>
            <a:ext cx="7461448"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80513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extLst/>
          </a:lstStyle>
          <a:p>
            <a:pPr algn="ctr"/>
            <a:r>
              <a:rPr lang="en-US" sz="8800" b="1" dirty="0" smtClean="0">
                <a:latin typeface="Rockwell" pitchFamily="18" charset="0"/>
              </a:rPr>
              <a:t>Thank You</a:t>
            </a:r>
            <a:endParaRPr lang="en-US" sz="8800" b="1" dirty="0">
              <a:latin typeface="Rockwell" pitchFamily="18" charset="0"/>
            </a:endParaRP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CREATE USER Statement</a:t>
            </a:r>
          </a:p>
          <a:p>
            <a:pPr algn="l"/>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
        <p:nvSpPr>
          <p:cNvPr id="2" name="Rectangle 1"/>
          <p:cNvSpPr/>
          <p:nvPr/>
        </p:nvSpPr>
        <p:spPr>
          <a:xfrm>
            <a:off x="565472" y="1396997"/>
            <a:ext cx="7664128" cy="3693319"/>
          </a:xfrm>
          <a:prstGeom prst="rect">
            <a:avLst/>
          </a:prstGeom>
        </p:spPr>
        <p:txBody>
          <a:bodyPr wrap="square">
            <a:spAutoFit/>
          </a:bodyPr>
          <a:lstStyle/>
          <a:p>
            <a:pPr marL="285750" indent="-285750" fontAlgn="base">
              <a:buFont typeface="Arial" pitchFamily="34" charset="0"/>
              <a:buChar char="•"/>
            </a:pPr>
            <a:r>
              <a:rPr lang="en-US" dirty="0"/>
              <a:t>MySQL allows us to specify which user account can connect to a database server. The user account details in MySQL contains two information – username and host from which the user is trying to connect in the format </a:t>
            </a:r>
            <a:r>
              <a:rPr lang="en-US" i="1" dirty="0" err="1"/>
              <a:t>username@host-name</a:t>
            </a:r>
            <a:r>
              <a:rPr lang="en-US" dirty="0"/>
              <a:t>. </a:t>
            </a:r>
          </a:p>
          <a:p>
            <a:pPr marL="285750" indent="-285750" fontAlgn="base">
              <a:buFont typeface="Arial" pitchFamily="34" charset="0"/>
              <a:buChar char="•"/>
            </a:pPr>
            <a:r>
              <a:rPr lang="en-US" dirty="0"/>
              <a:t>If the admin user is connecting through </a:t>
            </a:r>
            <a:r>
              <a:rPr lang="en-US" dirty="0" err="1"/>
              <a:t>localhost</a:t>
            </a:r>
            <a:r>
              <a:rPr lang="en-US" dirty="0"/>
              <a:t> then the user account will be </a:t>
            </a:r>
            <a:r>
              <a:rPr lang="en-US" i="1" dirty="0" err="1"/>
              <a:t>admin@localhost</a:t>
            </a:r>
            <a:r>
              <a:rPr lang="en-US" dirty="0"/>
              <a:t>. </a:t>
            </a:r>
          </a:p>
          <a:p>
            <a:pPr marL="285750" indent="-285750" fontAlgn="base">
              <a:buFont typeface="Arial" pitchFamily="34" charset="0"/>
              <a:buChar char="•"/>
            </a:pPr>
            <a:r>
              <a:rPr lang="en-US" dirty="0"/>
              <a:t>MySQL stores the user account in the </a:t>
            </a:r>
            <a:r>
              <a:rPr lang="en-US" i="1" dirty="0"/>
              <a:t>user</a:t>
            </a:r>
            <a:r>
              <a:rPr lang="en-US" dirty="0"/>
              <a:t> grant table of the </a:t>
            </a:r>
            <a:r>
              <a:rPr lang="en-US" i="1" dirty="0" err="1"/>
              <a:t>mysql</a:t>
            </a:r>
            <a:r>
              <a:rPr lang="en-US" dirty="0"/>
              <a:t> database. </a:t>
            </a:r>
          </a:p>
          <a:p>
            <a:endParaRPr lang="en-US" dirty="0" smtClean="0"/>
          </a:p>
          <a:p>
            <a:pPr fontAlgn="base"/>
            <a:r>
              <a:rPr lang="en-US" b="1" dirty="0"/>
              <a:t>Syntax:</a:t>
            </a:r>
            <a:r>
              <a:rPr lang="en-US" dirty="0"/>
              <a:t> </a:t>
            </a:r>
            <a:br>
              <a:rPr lang="en-US" dirty="0"/>
            </a:br>
            <a:r>
              <a:rPr lang="en-US" dirty="0"/>
              <a:t>The syntax for the CREATE USER statement in MySQL is: </a:t>
            </a:r>
            <a:endParaRPr lang="en-US" dirty="0" smtClean="0"/>
          </a:p>
          <a:p>
            <a:pPr fontAlgn="base"/>
            <a:endParaRPr lang="en-US" dirty="0"/>
          </a:p>
          <a:p>
            <a:r>
              <a:rPr lang="en-US" dirty="0"/>
              <a:t>CREATE USER </a:t>
            </a:r>
            <a:r>
              <a:rPr lang="en-US" dirty="0" err="1"/>
              <a:t>user_account</a:t>
            </a:r>
            <a:r>
              <a:rPr lang="en-US" dirty="0"/>
              <a:t> IDENTIFIED BY password;</a:t>
            </a:r>
          </a:p>
          <a:p>
            <a:endParaRPr lang="en-IN" dirty="0"/>
          </a:p>
        </p:txBody>
      </p:sp>
    </p:spTree>
    <p:extLst>
      <p:ext uri="{BB962C8B-B14F-4D97-AF65-F5344CB8AC3E}">
        <p14:creationId xmlns:p14="http://schemas.microsoft.com/office/powerpoint/2010/main" val="4221238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a:t>
            </a:r>
            <a:r>
              <a:rPr lang="en-IN" b="1" dirty="0" smtClean="0"/>
              <a:t>|DCL</a:t>
            </a:r>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
        <p:nvSpPr>
          <p:cNvPr id="2" name="Rectangle 1"/>
          <p:cNvSpPr/>
          <p:nvPr/>
        </p:nvSpPr>
        <p:spPr>
          <a:xfrm>
            <a:off x="539552" y="1905000"/>
            <a:ext cx="7664128" cy="2062103"/>
          </a:xfrm>
          <a:prstGeom prst="rect">
            <a:avLst/>
          </a:prstGeom>
        </p:spPr>
        <p:txBody>
          <a:bodyPr wrap="square">
            <a:spAutoFit/>
          </a:bodyPr>
          <a:lstStyle/>
          <a:p>
            <a:pPr marL="285750" indent="-285750">
              <a:buFont typeface="Arial" pitchFamily="34" charset="0"/>
              <a:buChar char="•"/>
            </a:pPr>
            <a:r>
              <a:rPr lang="en-US" sz="3200" b="1" dirty="0">
                <a:solidFill>
                  <a:srgbClr val="C00000"/>
                </a:solidFill>
              </a:rPr>
              <a:t>Data control language (DCL) </a:t>
            </a:r>
            <a:r>
              <a:rPr lang="en-US" sz="3200" dirty="0"/>
              <a:t>is </a:t>
            </a:r>
            <a:r>
              <a:rPr lang="en-US" sz="3200" b="1" dirty="0"/>
              <a:t>used to access the stored data</a:t>
            </a:r>
            <a:r>
              <a:rPr lang="en-US" sz="3200" dirty="0"/>
              <a:t>. </a:t>
            </a:r>
            <a:endParaRPr lang="en-US" sz="3200" dirty="0" smtClean="0"/>
          </a:p>
          <a:p>
            <a:pPr marL="285750" indent="-285750">
              <a:buFont typeface="Arial" pitchFamily="34" charset="0"/>
              <a:buChar char="•"/>
            </a:pPr>
            <a:r>
              <a:rPr lang="en-US" sz="3200" dirty="0" smtClean="0"/>
              <a:t>It </a:t>
            </a:r>
            <a:r>
              <a:rPr lang="en-US" sz="3200" dirty="0"/>
              <a:t>is mainly used for revoke and to grant the user the required access to a database. </a:t>
            </a:r>
            <a:endParaRPr lang="en-IN" sz="3200" dirty="0"/>
          </a:p>
        </p:txBody>
      </p:sp>
    </p:spTree>
    <p:extLst>
      <p:ext uri="{BB962C8B-B14F-4D97-AF65-F5344CB8AC3E}">
        <p14:creationId xmlns:p14="http://schemas.microsoft.com/office/powerpoint/2010/main" val="1930772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CREATE USER Statement</a:t>
            </a:r>
          </a:p>
          <a:p>
            <a:pPr algn="l"/>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
        <p:nvSpPr>
          <p:cNvPr id="2" name="Rectangle 1"/>
          <p:cNvSpPr/>
          <p:nvPr/>
        </p:nvSpPr>
        <p:spPr>
          <a:xfrm>
            <a:off x="565472" y="1396997"/>
            <a:ext cx="7664128" cy="1754326"/>
          </a:xfrm>
          <a:prstGeom prst="rect">
            <a:avLst/>
          </a:prstGeom>
        </p:spPr>
        <p:txBody>
          <a:bodyPr wrap="square">
            <a:spAutoFit/>
          </a:bodyPr>
          <a:lstStyle/>
          <a:p>
            <a:pPr fontAlgn="base"/>
            <a:r>
              <a:rPr lang="en-US" b="1" dirty="0"/>
              <a:t>Parameters used:</a:t>
            </a:r>
            <a:r>
              <a:rPr lang="en-US" dirty="0"/>
              <a:t>  </a:t>
            </a:r>
          </a:p>
          <a:p>
            <a:pPr fontAlgn="base"/>
            <a:r>
              <a:rPr lang="en-US" b="1" dirty="0" err="1"/>
              <a:t>user_account</a:t>
            </a:r>
            <a:r>
              <a:rPr lang="en-US" b="1" dirty="0"/>
              <a:t>:</a:t>
            </a:r>
            <a:r>
              <a:rPr lang="en-US" dirty="0"/>
              <a:t> It is the name that the user wants to give to the database </a:t>
            </a:r>
            <a:r>
              <a:rPr lang="en-US" dirty="0" err="1"/>
              <a:t>account.The</a:t>
            </a:r>
            <a:r>
              <a:rPr lang="en-US" dirty="0"/>
              <a:t> </a:t>
            </a:r>
            <a:r>
              <a:rPr lang="en-US" dirty="0" err="1"/>
              <a:t>user_account</a:t>
            </a:r>
            <a:r>
              <a:rPr lang="en-US" dirty="0"/>
              <a:t> should be in the format </a:t>
            </a:r>
            <a:r>
              <a:rPr lang="en-US" b="1" dirty="0"/>
              <a:t>‘</a:t>
            </a:r>
            <a:r>
              <a:rPr lang="en-US" b="1" dirty="0" err="1"/>
              <a:t>username’@’hostname</a:t>
            </a:r>
            <a:r>
              <a:rPr lang="en-US" b="1" dirty="0"/>
              <a:t>’ </a:t>
            </a:r>
            <a:endParaRPr lang="en-US" dirty="0"/>
          </a:p>
          <a:p>
            <a:pPr fontAlgn="base"/>
            <a:r>
              <a:rPr lang="en-US" b="1" dirty="0" err="1"/>
              <a:t>password:</a:t>
            </a:r>
            <a:r>
              <a:rPr lang="en-US" dirty="0" err="1"/>
              <a:t>It</a:t>
            </a:r>
            <a:r>
              <a:rPr lang="en-US" dirty="0"/>
              <a:t> is the password used to assign to the </a:t>
            </a:r>
            <a:r>
              <a:rPr lang="en-US" dirty="0" err="1"/>
              <a:t>user_account.The</a:t>
            </a:r>
            <a:r>
              <a:rPr lang="en-US" dirty="0"/>
              <a:t> password is specified in the IDENTIFIED BY clause.</a:t>
            </a:r>
          </a:p>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68" y="2971800"/>
            <a:ext cx="7315200" cy="92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07136" y="4114800"/>
            <a:ext cx="7753296" cy="1200329"/>
          </a:xfrm>
          <a:prstGeom prst="rect">
            <a:avLst/>
          </a:prstGeom>
        </p:spPr>
        <p:txBody>
          <a:bodyPr wrap="square">
            <a:spAutoFit/>
          </a:bodyPr>
          <a:lstStyle/>
          <a:p>
            <a:pPr fontAlgn="base"/>
            <a:r>
              <a:rPr lang="en-US" b="1" dirty="0"/>
              <a:t>Allowing a user account to connect from any host</a:t>
            </a:r>
            <a:r>
              <a:rPr lang="en-US" dirty="0"/>
              <a:t>: To allow a user account to connect from any host, the percentage (%) wildcard is used in the following way. </a:t>
            </a:r>
            <a:br>
              <a:rPr lang="en-US" dirty="0"/>
            </a:br>
            <a:r>
              <a:rPr lang="en-US" b="1" dirty="0"/>
              <a:t>Syntax:</a:t>
            </a:r>
            <a:r>
              <a:rPr lang="en-US" dirty="0"/>
              <a:t> </a:t>
            </a:r>
            <a:br>
              <a:rPr lang="en-US" dirty="0"/>
            </a:br>
            <a:r>
              <a:rPr lang="en-US" dirty="0"/>
              <a:t> </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010" y="5181600"/>
            <a:ext cx="7199758"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496272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CREATE USER </a:t>
            </a:r>
            <a:r>
              <a:rPr lang="en-IN" b="1" dirty="0" smtClean="0"/>
              <a:t>Statement</a:t>
            </a:r>
          </a:p>
          <a:p>
            <a:pPr algn="l"/>
            <a:endParaRPr lang="en-US" b="1" dirty="0"/>
          </a:p>
          <a:p>
            <a:pPr algn="l" fontAlgn="base"/>
            <a:r>
              <a:rPr lang="en-US" b="1" dirty="0"/>
              <a:t>Viewing permissions of an User Account</a:t>
            </a:r>
            <a:r>
              <a:rPr lang="en-US" dirty="0"/>
              <a:t>: The “Show Grants” statement is used to view the permissions of a user </a:t>
            </a:r>
            <a:r>
              <a:rPr lang="en-US" dirty="0" err="1"/>
              <a:t>account.The</a:t>
            </a:r>
            <a:r>
              <a:rPr lang="en-US" dirty="0"/>
              <a:t> show grants statement is used in the following way: </a:t>
            </a:r>
            <a:br>
              <a:rPr lang="en-US" dirty="0"/>
            </a:br>
            <a:r>
              <a:rPr lang="en-US" b="1" dirty="0">
                <a:solidFill>
                  <a:srgbClr val="FF0000"/>
                </a:solidFill>
              </a:rPr>
              <a:t>Syntax:</a:t>
            </a:r>
            <a:r>
              <a:rPr lang="en-US" dirty="0">
                <a:solidFill>
                  <a:srgbClr val="FF0000"/>
                </a:solidFill>
              </a:rPr>
              <a:t> </a:t>
            </a:r>
            <a:br>
              <a:rPr lang="en-US" dirty="0">
                <a:solidFill>
                  <a:srgbClr val="FF0000"/>
                </a:solidFill>
              </a:rPr>
            </a:br>
            <a:r>
              <a:rPr lang="en-US" dirty="0">
                <a:solidFill>
                  <a:srgbClr val="FF0000"/>
                </a:solidFill>
              </a:rPr>
              <a:t> </a:t>
            </a:r>
            <a:r>
              <a:rPr lang="en-US" dirty="0" smtClean="0">
                <a:solidFill>
                  <a:srgbClr val="FF0000"/>
                </a:solidFill>
              </a:rPr>
              <a:t>SHOW </a:t>
            </a:r>
            <a:r>
              <a:rPr lang="en-US" dirty="0">
                <a:solidFill>
                  <a:srgbClr val="FF0000"/>
                </a:solidFill>
              </a:rPr>
              <a:t>GRANTS FOR user-account;</a:t>
            </a:r>
            <a:endParaRPr lang="en-IN" b="1" dirty="0">
              <a:solidFill>
                <a:srgbClr val="FF0000"/>
              </a:solidFill>
            </a:endParaRPr>
          </a:p>
          <a:p>
            <a:pPr algn="l"/>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04" y="4114800"/>
            <a:ext cx="780052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244334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a:t>
            </a:r>
            <a:r>
              <a:rPr lang="en-IN" b="1" dirty="0" smtClean="0"/>
              <a:t>SHOW ALL USERS:</a:t>
            </a:r>
          </a:p>
          <a:p>
            <a:pPr algn="l"/>
            <a:endParaRPr lang="en-US" b="1" dirty="0"/>
          </a:p>
          <a:p>
            <a:pPr marL="342900" indent="-342900" algn="l">
              <a:buFont typeface="Arial" pitchFamily="34" charset="0"/>
              <a:buChar char="•"/>
            </a:pPr>
            <a:r>
              <a:rPr lang="en-US" b="1" dirty="0">
                <a:solidFill>
                  <a:srgbClr val="C00000"/>
                </a:solidFill>
              </a:rPr>
              <a:t>SELECT user FROM </a:t>
            </a:r>
            <a:r>
              <a:rPr lang="en-US" b="1" dirty="0" err="1">
                <a:solidFill>
                  <a:srgbClr val="C00000"/>
                </a:solidFill>
              </a:rPr>
              <a:t>mysql</a:t>
            </a:r>
            <a:r>
              <a:rPr lang="en-US" b="1" dirty="0">
                <a:solidFill>
                  <a:srgbClr val="C00000"/>
                </a:solidFill>
              </a:rPr>
              <a:t>. user; </a:t>
            </a:r>
            <a:endParaRPr lang="en-IN" b="1" dirty="0" smtClean="0">
              <a:solidFill>
                <a:srgbClr val="C00000"/>
              </a:solidFill>
            </a:endParaRPr>
          </a:p>
          <a:p>
            <a:pPr algn="l"/>
            <a:endParaRPr lang="en-US" b="1" dirty="0"/>
          </a:p>
          <a:p>
            <a:pPr algn="l"/>
            <a:endParaRPr lang="en-US" b="1" dirty="0" smtClean="0"/>
          </a:p>
          <a:p>
            <a:pPr algn="l"/>
            <a:endParaRPr lang="en-IN" b="1" dirty="0" smtClean="0"/>
          </a:p>
          <a:p>
            <a:pPr algn="l"/>
            <a:endParaRPr lang="en-US" b="1" dirty="0"/>
          </a:p>
          <a:p>
            <a:pPr algn="l"/>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88" y="2514600"/>
            <a:ext cx="646512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37712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Change User Password</a:t>
            </a:r>
          </a:p>
          <a:p>
            <a:pPr algn="l" fontAlgn="base"/>
            <a:r>
              <a:rPr lang="en-US" dirty="0" smtClean="0"/>
              <a:t>In </a:t>
            </a:r>
            <a:r>
              <a:rPr lang="en-US" dirty="0"/>
              <a:t>MySQL, the user account password can be changed using 3 different statements:</a:t>
            </a:r>
          </a:p>
          <a:p>
            <a:pPr marL="342900" indent="-342900" algn="l" fontAlgn="base">
              <a:buFont typeface="Arial" pitchFamily="34" charset="0"/>
              <a:buChar char="•"/>
            </a:pPr>
            <a:r>
              <a:rPr lang="en-US" dirty="0">
                <a:solidFill>
                  <a:srgbClr val="FF0000"/>
                </a:solidFill>
              </a:rPr>
              <a:t>UPDATE statement</a:t>
            </a:r>
          </a:p>
          <a:p>
            <a:pPr marL="342900" indent="-342900" algn="l" fontAlgn="base">
              <a:buFont typeface="Arial" pitchFamily="34" charset="0"/>
              <a:buChar char="•"/>
            </a:pPr>
            <a:r>
              <a:rPr lang="en-US" dirty="0">
                <a:solidFill>
                  <a:srgbClr val="FF0000"/>
                </a:solidFill>
              </a:rPr>
              <a:t>SET PASSWORD statement</a:t>
            </a:r>
          </a:p>
          <a:p>
            <a:pPr marL="342900" indent="-342900" algn="l" fontAlgn="base">
              <a:buFont typeface="Arial" pitchFamily="34" charset="0"/>
              <a:buChar char="•"/>
            </a:pPr>
            <a:r>
              <a:rPr lang="en-US" dirty="0">
                <a:solidFill>
                  <a:srgbClr val="FF0000"/>
                </a:solidFill>
              </a:rPr>
              <a:t>ALTER USER statement.</a:t>
            </a:r>
          </a:p>
          <a:p>
            <a:pPr algn="l" fontAlgn="base"/>
            <a:r>
              <a:rPr lang="en-US" dirty="0"/>
              <a:t>But before changing the password of an account, two very important things should be kept in mind:</a:t>
            </a:r>
          </a:p>
          <a:p>
            <a:pPr marL="457200" indent="-457200" algn="just" fontAlgn="base">
              <a:buFont typeface="+mj-lt"/>
              <a:buAutoNum type="arabicPeriod"/>
            </a:pPr>
            <a:r>
              <a:rPr lang="en-US" dirty="0">
                <a:solidFill>
                  <a:srgbClr val="7030A0"/>
                </a:solidFill>
              </a:rPr>
              <a:t>The user account details for which you want to change the password.</a:t>
            </a:r>
          </a:p>
          <a:p>
            <a:pPr marL="457200" indent="-457200" algn="just" fontAlgn="base">
              <a:buFont typeface="+mj-lt"/>
              <a:buAutoNum type="arabicPeriod"/>
            </a:pPr>
            <a:r>
              <a:rPr lang="en-US" dirty="0">
                <a:solidFill>
                  <a:srgbClr val="7030A0"/>
                </a:solidFill>
              </a:rPr>
              <a:t>The application is being used by the user whose password you are going to change because if the password is changed without changing the connection string of the application then the application will not be able to connect to the database server.</a:t>
            </a:r>
          </a:p>
          <a:p>
            <a:pPr algn="l"/>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10915658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Change User Password</a:t>
            </a:r>
          </a:p>
          <a:p>
            <a:pPr algn="l"/>
            <a:r>
              <a:rPr lang="en-US" b="1" dirty="0" smtClean="0">
                <a:solidFill>
                  <a:srgbClr val="7030A0"/>
                </a:solidFill>
              </a:rPr>
              <a:t>1. Changing </a:t>
            </a:r>
            <a:r>
              <a:rPr lang="en-US" b="1" dirty="0">
                <a:solidFill>
                  <a:srgbClr val="7030A0"/>
                </a:solidFill>
              </a:rPr>
              <a:t>MySQL User Password Using The SET PASSWORD Statement</a:t>
            </a:r>
            <a:r>
              <a:rPr lang="en-US" dirty="0">
                <a:solidFill>
                  <a:srgbClr val="7030A0"/>
                </a:solidFill>
              </a:rPr>
              <a:t>: </a:t>
            </a:r>
            <a:endParaRPr lang="en-US" dirty="0" smtClean="0">
              <a:solidFill>
                <a:srgbClr val="7030A0"/>
              </a:solidFill>
            </a:endParaRPr>
          </a:p>
          <a:p>
            <a:pPr algn="l"/>
            <a:r>
              <a:rPr lang="en-US" dirty="0" smtClean="0"/>
              <a:t>To </a:t>
            </a:r>
            <a:r>
              <a:rPr lang="en-US" dirty="0"/>
              <a:t>change the user password using the SET PASSWORD statement the first requirement is that the account needs to have at least UPDATE privilege.</a:t>
            </a:r>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302508"/>
            <a:ext cx="7467600" cy="964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1828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1023</Words>
  <Application>Microsoft Office PowerPoint</Application>
  <PresentationFormat>On-screen Show (4:3)</PresentationFormat>
  <Paragraphs>137</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2022-05-17T09:40:20Z</dcterms:created>
  <dcterms:modified xsi:type="dcterms:W3CDTF">2022-09-28T06:11:20Z</dcterms:modified>
</cp:coreProperties>
</file>