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9"/>
  </p:notesMasterIdLst>
  <p:handoutMasterIdLst>
    <p:handoutMasterId r:id="rId90"/>
  </p:handoutMasterIdLst>
  <p:sldIdLst>
    <p:sldId id="266" r:id="rId2"/>
    <p:sldId id="316" r:id="rId3"/>
    <p:sldId id="382" r:id="rId4"/>
    <p:sldId id="383" r:id="rId5"/>
    <p:sldId id="384" r:id="rId6"/>
    <p:sldId id="385" r:id="rId7"/>
    <p:sldId id="463" r:id="rId8"/>
    <p:sldId id="464" r:id="rId9"/>
    <p:sldId id="465" r:id="rId10"/>
    <p:sldId id="387" r:id="rId11"/>
    <p:sldId id="388" r:id="rId12"/>
    <p:sldId id="389" r:id="rId13"/>
    <p:sldId id="390" r:id="rId14"/>
    <p:sldId id="391" r:id="rId15"/>
    <p:sldId id="392" r:id="rId16"/>
    <p:sldId id="393" r:id="rId17"/>
    <p:sldId id="394" r:id="rId18"/>
    <p:sldId id="395" r:id="rId19"/>
    <p:sldId id="396"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21" r:id="rId40"/>
    <p:sldId id="422" r:id="rId41"/>
    <p:sldId id="423" r:id="rId42"/>
    <p:sldId id="459" r:id="rId43"/>
    <p:sldId id="460" r:id="rId44"/>
    <p:sldId id="458" r:id="rId45"/>
    <p:sldId id="424" r:id="rId46"/>
    <p:sldId id="425" r:id="rId47"/>
    <p:sldId id="398" r:id="rId48"/>
    <p:sldId id="399" r:id="rId49"/>
    <p:sldId id="400" r:id="rId50"/>
    <p:sldId id="401" r:id="rId51"/>
    <p:sldId id="402" r:id="rId52"/>
    <p:sldId id="403" r:id="rId53"/>
    <p:sldId id="404" r:id="rId54"/>
    <p:sldId id="405" r:id="rId55"/>
    <p:sldId id="455" r:id="rId56"/>
    <p:sldId id="456" r:id="rId57"/>
    <p:sldId id="457" r:id="rId58"/>
    <p:sldId id="466" r:id="rId59"/>
    <p:sldId id="461" r:id="rId60"/>
    <p:sldId id="462" r:id="rId61"/>
    <p:sldId id="406" r:id="rId62"/>
    <p:sldId id="407" r:id="rId63"/>
    <p:sldId id="408" r:id="rId64"/>
    <p:sldId id="409" r:id="rId65"/>
    <p:sldId id="410" r:id="rId66"/>
    <p:sldId id="445" r:id="rId67"/>
    <p:sldId id="446" r:id="rId68"/>
    <p:sldId id="411" r:id="rId69"/>
    <p:sldId id="448" r:id="rId70"/>
    <p:sldId id="449" r:id="rId71"/>
    <p:sldId id="450" r:id="rId72"/>
    <p:sldId id="447" r:id="rId73"/>
    <p:sldId id="412" r:id="rId74"/>
    <p:sldId id="418" r:id="rId75"/>
    <p:sldId id="469" r:id="rId76"/>
    <p:sldId id="468" r:id="rId77"/>
    <p:sldId id="414" r:id="rId78"/>
    <p:sldId id="415" r:id="rId79"/>
    <p:sldId id="416" r:id="rId80"/>
    <p:sldId id="417" r:id="rId81"/>
    <p:sldId id="419" r:id="rId82"/>
    <p:sldId id="420" r:id="rId83"/>
    <p:sldId id="451" r:id="rId84"/>
    <p:sldId id="452" r:id="rId85"/>
    <p:sldId id="453" r:id="rId86"/>
    <p:sldId id="454" r:id="rId87"/>
    <p:sldId id="261" r:id="rId8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p:cViewPr>
        <p:scale>
          <a:sx n="78" d="100"/>
          <a:sy n="78" d="100"/>
        </p:scale>
        <p:origin x="-1092"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9/29/2022</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9/29/2022</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E2A7042-DEED-4AA1-9E89-4A16B2572577}" type="slidenum">
              <a:rPr lang="en-US" smtClean="0"/>
              <a:pPr/>
              <a:t>87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smtClean="0"/>
              <a:t>Click to add photo album title</a:t>
            </a:r>
            <a:endParaRPr lang="en-US" dirty="0"/>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13" name="Rectangle 12"/>
          <p:cNvSpPr>
            <a:spLocks noGrp="1"/>
          </p:cNvSpPr>
          <p:nvPr>
            <p:ph type="sldNum" sz="quarter" idx="13"/>
          </p:nvPr>
        </p:nvSpPr>
        <p:spPr/>
        <p:txBody>
          <a:bodyPr/>
          <a:lstStyle>
            <a:extLst/>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extLst/>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smtClean="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7" name="Rectangle 6"/>
          <p:cNvSpPr>
            <a:spLocks noGrp="1"/>
          </p:cNvSpPr>
          <p:nvPr>
            <p:ph type="sldNum" sz="quarter" idx="16"/>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7" name="Rectangle 6"/>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smtClean="0"/>
              <a:t>Click to add caption</a:t>
            </a:r>
            <a:endParaRPr lang="en-US" dirty="0"/>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11" name="Rectangle 10"/>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11" name="Rectangle 10"/>
          <p:cNvSpPr>
            <a:spLocks noGrp="1"/>
          </p:cNvSpPr>
          <p:nvPr>
            <p:ph type="sldNum" sz="quarter" idx="26"/>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smtClean="0"/>
              <a:t>Click to add caption</a:t>
            </a:r>
            <a:endParaRPr lang="en-US" dirty="0"/>
          </a:p>
        </p:txBody>
      </p:sp>
      <p:sp>
        <p:nvSpPr>
          <p:cNvPr id="7" name="Rectangle 6"/>
          <p:cNvSpPr>
            <a:spLocks noGrp="1"/>
          </p:cNvSpPr>
          <p:nvPr>
            <p:ph type="dt" sz="half" idx="33"/>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8" name="Rectangle 7"/>
          <p:cNvSpPr>
            <a:spLocks noGrp="1"/>
          </p:cNvSpPr>
          <p:nvPr>
            <p:ph type="sldNum" sz="quarter" idx="34"/>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7" name="Rectangle 6"/>
          <p:cNvSpPr>
            <a:spLocks noGrp="1"/>
          </p:cNvSpPr>
          <p:nvPr>
            <p:ph type="sldNum" sz="quarter" idx="25"/>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8" name="Rectangle 7"/>
          <p:cNvSpPr>
            <a:spLocks noGrp="1"/>
          </p:cNvSpPr>
          <p:nvPr>
            <p:ph type="sldNum" sz="quarter" idx="30"/>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10" name="Rectangle 9"/>
          <p:cNvSpPr>
            <a:spLocks noGrp="1"/>
          </p:cNvSpPr>
          <p:nvPr>
            <p:ph type="sldNum" sz="quarter" idx="32"/>
          </p:nvPr>
        </p:nvSpPr>
        <p:spPr/>
        <p:txBody>
          <a:bodyPr/>
          <a:lstStyle>
            <a:extLst/>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9" name="Rectangle 8"/>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smtClean="0"/>
              <a:t>Click to add caption</a:t>
            </a:r>
            <a:endParaRPr lang="en-US" dirty="0"/>
          </a:p>
        </p:txBody>
      </p:sp>
      <p:sp>
        <p:nvSpPr>
          <p:cNvPr id="10" name="Rectangle 9"/>
          <p:cNvSpPr>
            <a:spLocks noGrp="1"/>
          </p:cNvSpPr>
          <p:nvPr>
            <p:ph type="dt" sz="half" idx="17"/>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11" name="Rectangle 10"/>
          <p:cNvSpPr>
            <a:spLocks noGrp="1"/>
          </p:cNvSpPr>
          <p:nvPr>
            <p:ph type="sldNum" sz="quarter" idx="18"/>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smtClean="0"/>
              <a:t>Click to add caption</a:t>
            </a:r>
            <a:endParaRPr lang="en-US" dirty="0"/>
          </a:p>
        </p:txBody>
      </p:sp>
      <p:sp>
        <p:nvSpPr>
          <p:cNvPr id="8" name="Rectangle 7"/>
          <p:cNvSpPr>
            <a:spLocks noGrp="1"/>
          </p:cNvSpPr>
          <p:nvPr>
            <p:ph type="dt" sz="half" idx="32"/>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9" name="Rectangle 8"/>
          <p:cNvSpPr>
            <a:spLocks noGrp="1"/>
          </p:cNvSpPr>
          <p:nvPr>
            <p:ph type="sldNum" sz="quarter" idx="33"/>
          </p:nvPr>
        </p:nvSpPr>
        <p:spPr/>
        <p:txBody>
          <a:bodyPr/>
          <a:lstStyle>
            <a:extLst/>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9668B50E-0B48-4566-8609-C51CF752A7DF}" type="datetimeFigureOut">
              <a:rPr lang="en-US" smtClean="0"/>
              <a:pPr/>
              <a:t>9/29/2022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68B50E-0B48-4566-8609-C51CF752A7DF}" type="datetimeFigureOut">
              <a:rPr lang="en-US" smtClean="0"/>
              <a:pPr/>
              <a:t>9/29/2022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smtClean="0"/>
              <a:t>Click to add caption</a:t>
            </a:r>
            <a:endParaRPr lang="en-US" dirty="0"/>
          </a:p>
        </p:txBody>
      </p:sp>
      <p:sp>
        <p:nvSpPr>
          <p:cNvPr id="7" name="Rectangle 6"/>
          <p:cNvSpPr>
            <a:spLocks noGrp="1"/>
          </p:cNvSpPr>
          <p:nvPr>
            <p:ph type="dt" sz="half" idx="12"/>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8" name="Rectangle 7"/>
          <p:cNvSpPr>
            <a:spLocks noGrp="1"/>
          </p:cNvSpPr>
          <p:nvPr>
            <p:ph type="sldNum" sz="quarter" idx="13"/>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extLst/>
          </a:lstStyle>
          <a:p>
            <a:pPr marL="0" marR="0" indent="0" algn="ctr">
              <a:buFontTx/>
              <a:buNone/>
            </a:pPr>
            <a:r>
              <a:rPr lang="en-US" i="0" dirty="0" smtClean="0"/>
              <a:t>Click icon to add full page picture</a:t>
            </a:r>
            <a:endParaRPr lang="en-US" i="0" baseline="0" dirty="0" smtClean="0"/>
          </a:p>
        </p:txBody>
      </p:sp>
      <p:sp>
        <p:nvSpPr>
          <p:cNvPr id="6" name="Rectangle 5"/>
          <p:cNvSpPr>
            <a:spLocks noGrp="1"/>
          </p:cNvSpPr>
          <p:nvPr>
            <p:ph type="dt" sz="half" idx="11"/>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7" name="Rectangle 6"/>
          <p:cNvSpPr>
            <a:spLocks noGrp="1"/>
          </p:cNvSpPr>
          <p:nvPr>
            <p:ph type="sldNum" sz="quarter" idx="12"/>
          </p:nvPr>
        </p:nvSpPr>
        <p:spPr/>
        <p:txBody>
          <a:bodyPr/>
          <a:lstStyle>
            <a:extLst/>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extLst/>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smtClean="0"/>
              <a:t>Click to add subtitle</a:t>
            </a:r>
            <a:endParaRPr lang="en-US" dirty="0"/>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smtClean="0"/>
              <a:t>Click to add section title</a:t>
            </a:r>
            <a:endParaRPr lang="en-US" dirty="0"/>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20" name="Rectangle 19"/>
          <p:cNvSpPr>
            <a:spLocks noGrp="1"/>
          </p:cNvSpPr>
          <p:nvPr>
            <p:ph type="sldNum" sz="quarter" idx="21"/>
          </p:nvPr>
        </p:nvSpPr>
        <p:spPr/>
        <p:txBody>
          <a:bodyPr/>
          <a:lstStyle>
            <a:extLst/>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7" name="Rectangle 6"/>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7" name="Rectangle 6"/>
          <p:cNvSpPr>
            <a:spLocks noGrp="1"/>
          </p:cNvSpPr>
          <p:nvPr>
            <p:ph type="sldNum" sz="quarter" idx="19"/>
          </p:nvPr>
        </p:nvSpPr>
        <p:spPr/>
        <p:txBody>
          <a:bodyPr/>
          <a:lstStyle>
            <a:extLst/>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6" name="Rectangle 5"/>
          <p:cNvSpPr>
            <a:spLocks noGrp="1"/>
          </p:cNvSpPr>
          <p:nvPr>
            <p:ph type="sldNum" sz="quarter" idx="15"/>
          </p:nvPr>
        </p:nvSpPr>
        <p:spPr/>
        <p:txBody>
          <a:bodyPr/>
          <a:lstStyle>
            <a:extLst/>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smtClean="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smtClean="0"/>
              <a:t>Click to add caption</a:t>
            </a:r>
            <a:endParaRPr lang="en-US" dirty="0"/>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9" name="Rectangle 8"/>
          <p:cNvSpPr>
            <a:spLocks noGrp="1"/>
          </p:cNvSpPr>
          <p:nvPr>
            <p:ph type="dt" sz="half" idx="16"/>
          </p:nvPr>
        </p:nvSpPr>
        <p:spPr/>
        <p:txBody>
          <a:bodyPr/>
          <a:lstStyle>
            <a:extLst/>
          </a:lstStyle>
          <a:p>
            <a:pPr algn="r"/>
            <a:fld id="{9668B50E-0B48-4566-8609-C51CF752A7DF}" type="datetimeFigureOut">
              <a:rPr lang="en-US" smtClean="0">
                <a:solidFill>
                  <a:schemeClr val="bg1"/>
                </a:solidFill>
              </a:rPr>
              <a:pPr algn="r"/>
              <a:t>9/29/2022</a:t>
            </a:fld>
            <a:endParaRPr lang="en-US" dirty="0"/>
          </a:p>
        </p:txBody>
      </p:sp>
      <p:sp>
        <p:nvSpPr>
          <p:cNvPr id="11" name="Rectangle 10"/>
          <p:cNvSpPr>
            <a:spLocks noGrp="1"/>
          </p:cNvSpPr>
          <p:nvPr>
            <p:ph type="sldNum" sz="quarter" idx="17"/>
          </p:nvPr>
        </p:nvSpPr>
        <p:spPr/>
        <p:txBody>
          <a:bodyPr/>
          <a:lstStyle>
            <a:extLst/>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extLst/>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extLst/>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9/29/2022</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tutorialgateway.org/mysql-dayname-function/" TargetMode="External"/><Relationship Id="rId13" Type="http://schemas.openxmlformats.org/officeDocument/2006/relationships/hyperlink" Target="https://www.tutorialgateway.org/mysql-from_days-function/" TargetMode="External"/><Relationship Id="rId3" Type="http://schemas.openxmlformats.org/officeDocument/2006/relationships/hyperlink" Target="https://www.tutorialgateway.org/mysql-date_add-function/" TargetMode="External"/><Relationship Id="rId7" Type="http://schemas.openxmlformats.org/officeDocument/2006/relationships/hyperlink" Target="https://www.tutorialgateway.org/mysql-day-function/" TargetMode="External"/><Relationship Id="rId12" Type="http://schemas.openxmlformats.org/officeDocument/2006/relationships/hyperlink" Target="https://www.tutorialgateway.org/mysql-extract-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datediff-function/" TargetMode="External"/><Relationship Id="rId11" Type="http://schemas.openxmlformats.org/officeDocument/2006/relationships/hyperlink" Target="https://www.tutorialgateway.org/mysql-dayofyear-function/" TargetMode="External"/><Relationship Id="rId5" Type="http://schemas.openxmlformats.org/officeDocument/2006/relationships/hyperlink" Target="https://www.tutorialgateway.org/mysql-date_sub-function/" TargetMode="External"/><Relationship Id="rId10" Type="http://schemas.openxmlformats.org/officeDocument/2006/relationships/hyperlink" Target="https://www.tutorialgateway.org/mysql-dayofweek/" TargetMode="External"/><Relationship Id="rId4" Type="http://schemas.openxmlformats.org/officeDocument/2006/relationships/hyperlink" Target="https://www.tutorialgateway.org/mysql-date_format/" TargetMode="External"/><Relationship Id="rId9" Type="http://schemas.openxmlformats.org/officeDocument/2006/relationships/hyperlink" Target="https://www.tutorialgateway.org/mysql-dayofmonth/"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tutorialgateway.org/mysql-makedate-function/" TargetMode="External"/><Relationship Id="rId13" Type="http://schemas.openxmlformats.org/officeDocument/2006/relationships/hyperlink" Target="https://www.tutorialgateway.org/mysql-monthname-function/" TargetMode="External"/><Relationship Id="rId3" Type="http://schemas.openxmlformats.org/officeDocument/2006/relationships/hyperlink" Target="https://www.tutorialgateway.org/mysql-get_format-function/" TargetMode="External"/><Relationship Id="rId7" Type="http://schemas.openxmlformats.org/officeDocument/2006/relationships/hyperlink" Target="https://www.tutorialgateway.org/mysql-localtimestamp/" TargetMode="External"/><Relationship Id="rId12" Type="http://schemas.openxmlformats.org/officeDocument/2006/relationships/hyperlink" Target="https://www.tutorialgateway.org/mysql-month-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localtime-function/" TargetMode="External"/><Relationship Id="rId11" Type="http://schemas.openxmlformats.org/officeDocument/2006/relationships/hyperlink" Target="https://www.tutorialgateway.org/mysql-minute-function/" TargetMode="External"/><Relationship Id="rId5" Type="http://schemas.openxmlformats.org/officeDocument/2006/relationships/hyperlink" Target="https://www.tutorialgateway.org/mysql-last_day-function/" TargetMode="External"/><Relationship Id="rId10" Type="http://schemas.openxmlformats.org/officeDocument/2006/relationships/hyperlink" Target="https://www.tutorialgateway.org/mysql-microsecond-function/" TargetMode="External"/><Relationship Id="rId4" Type="http://schemas.openxmlformats.org/officeDocument/2006/relationships/hyperlink" Target="https://www.tutorialgateway.org/mysql-hour-function/" TargetMode="External"/><Relationship Id="rId9" Type="http://schemas.openxmlformats.org/officeDocument/2006/relationships/hyperlink" Target="https://www.tutorialgateway.org/mysql-maketime-function/" TargetMode="External"/><Relationship Id="rId14" Type="http://schemas.openxmlformats.org/officeDocument/2006/relationships/hyperlink" Target="https://www.tutorialgateway.org/mysql-now-functio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tutorialgateway.org/mysql-time-function/" TargetMode="External"/><Relationship Id="rId3" Type="http://schemas.openxmlformats.org/officeDocument/2006/relationships/hyperlink" Target="https://www.tutorialgateway.org/mysql-period_add-function/" TargetMode="External"/><Relationship Id="rId7" Type="http://schemas.openxmlformats.org/officeDocument/2006/relationships/hyperlink" Target="https://www.tutorialgateway.org/mysql-sysdate-function/" TargetMode="External"/><Relationship Id="rId12" Type="http://schemas.openxmlformats.org/officeDocument/2006/relationships/hyperlink" Target="https://www.tutorialgateway.org/mysql-timestamp-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str_to_date-function/" TargetMode="External"/><Relationship Id="rId11" Type="http://schemas.openxmlformats.org/officeDocument/2006/relationships/hyperlink" Target="https://www.tutorialgateway.org/mysql-timediff-function/" TargetMode="External"/><Relationship Id="rId5" Type="http://schemas.openxmlformats.org/officeDocument/2006/relationships/hyperlink" Target="https://www.tutorialgateway.org/mysql-second-function/" TargetMode="External"/><Relationship Id="rId10" Type="http://schemas.openxmlformats.org/officeDocument/2006/relationships/hyperlink" Target="https://www.tutorialgateway.org/mysql-time_to_sec-function/" TargetMode="External"/><Relationship Id="rId4" Type="http://schemas.openxmlformats.org/officeDocument/2006/relationships/hyperlink" Target="https://www.tutorialgateway.org/mysql-period_diff-function/" TargetMode="External"/><Relationship Id="rId9" Type="http://schemas.openxmlformats.org/officeDocument/2006/relationships/hyperlink" Target="https://www.tutorialgateway.org/mysql-time_format-func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mysqltutorial.org/mysql-insert-statement.aspx" TargetMode="External"/><Relationship Id="rId2" Type="http://schemas.openxmlformats.org/officeDocument/2006/relationships/hyperlink" Target="https://www.mysqltutorial.org/mysql-nul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mysqltutorial.org/mysql-sequence/" TargetMode="External"/><Relationship Id="rId4" Type="http://schemas.openxmlformats.org/officeDocument/2006/relationships/hyperlink" Target="https://www.mysqltutorial.org/mysql-update-data.aspx"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86.jpeg"/><Relationship Id="rId4" Type="http://schemas.openxmlformats.org/officeDocument/2006/relationships/image" Target="../media/image85.jpeg"/></Relationships>
</file>

<file path=ppt/slides/_rels/slide9.xml.rels><?xml version="1.0" encoding="UTF-8" standalone="yes"?>
<Relationships xmlns="http://schemas.openxmlformats.org/package/2006/relationships"><Relationship Id="rId8" Type="http://schemas.openxmlformats.org/officeDocument/2006/relationships/hyperlink" Target="https://www.tutorialgateway.org/mysql-current-time/" TargetMode="External"/><Relationship Id="rId3" Type="http://schemas.openxmlformats.org/officeDocument/2006/relationships/hyperlink" Target="https://www.tutorialgateway.org/mysql-adddate-function/" TargetMode="External"/><Relationship Id="rId7" Type="http://schemas.openxmlformats.org/officeDocument/2006/relationships/hyperlink" Target="https://www.tutorialgateway.org/mysql-current-date/" TargetMode="External"/><Relationship Id="rId12" Type="http://schemas.openxmlformats.org/officeDocument/2006/relationships/hyperlink" Target="https://www.tutorialgateway.org/mysql-date-func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tutorialgateway.org/mysql-curdate-function/" TargetMode="External"/><Relationship Id="rId11" Type="http://schemas.openxmlformats.org/officeDocument/2006/relationships/hyperlink" Target="https://www.tutorialgateway.org/mysql-tutorial/" TargetMode="External"/><Relationship Id="rId5" Type="http://schemas.openxmlformats.org/officeDocument/2006/relationships/hyperlink" Target="https://www.tutorialgateway.org/mysql-convert_tz-function/" TargetMode="External"/><Relationship Id="rId10" Type="http://schemas.openxmlformats.org/officeDocument/2006/relationships/hyperlink" Target="https://www.tutorialgateway.org/mysql-curtime-function/" TargetMode="External"/><Relationship Id="rId4" Type="http://schemas.openxmlformats.org/officeDocument/2006/relationships/hyperlink" Target="https://www.tutorialgateway.org/mysql-addtime-function/" TargetMode="External"/><Relationship Id="rId9" Type="http://schemas.openxmlformats.org/officeDocument/2006/relationships/hyperlink" Target="https://www.tutorialgateway.org/mysql-current_timesta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err="1" smtClean="0">
                <a:solidFill>
                  <a:srgbClr val="FFFF00"/>
                </a:solidFill>
              </a:rPr>
              <a:t>D.Sakthivel</a:t>
            </a:r>
            <a:endParaRPr lang="en-US" sz="1800" b="1" dirty="0" smtClean="0">
              <a:solidFill>
                <a:srgbClr val="FFFF00"/>
              </a:solidFill>
            </a:endParaRPr>
          </a:p>
          <a:p>
            <a:pPr algn="r"/>
            <a:r>
              <a:rPr lang="en-US" sz="1400" kern="1000" dirty="0" smtClean="0"/>
              <a:t>Assistant Professor &amp; Trainer,</a:t>
            </a:r>
          </a:p>
          <a:p>
            <a:pPr algn="r"/>
            <a:r>
              <a:rPr lang="en-US" sz="1400" kern="1000" dirty="0" err="1" smtClean="0"/>
              <a:t>KGiSL</a:t>
            </a:r>
            <a:r>
              <a:rPr lang="en-US" sz="1400" kern="1000" dirty="0" smtClean="0"/>
              <a:t> Micro College </a:t>
            </a:r>
          </a:p>
          <a:p>
            <a:pPr algn="r"/>
            <a:r>
              <a:rPr lang="en-US" sz="1400" kern="1000" dirty="0" smtClean="0"/>
              <a:t>KGiSL Campus, Coimbatore – 641 035.</a:t>
            </a:r>
            <a:endParaRPr lang="en-US" sz="1400" kern="1000" dirty="0"/>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323528" y="764704"/>
            <a:ext cx="6696744" cy="1384995"/>
          </a:xfrm>
          <a:prstGeom prst="rect">
            <a:avLst/>
          </a:prstGeom>
          <a:noFill/>
        </p:spPr>
        <p:txBody>
          <a:bodyPr wrap="square" rtlCol="0">
            <a:spAutoFit/>
          </a:bodyPr>
          <a:lstStyle/>
          <a:p>
            <a:pPr algn="ctr"/>
            <a:r>
              <a:rPr lang="en-US" sz="2800" b="1" dirty="0" smtClean="0">
                <a:solidFill>
                  <a:schemeClr val="bg1"/>
                </a:solidFill>
              </a:rPr>
              <a:t>Welcome you all </a:t>
            </a:r>
          </a:p>
          <a:p>
            <a:pPr algn="ctr"/>
            <a:r>
              <a:rPr lang="en-US" sz="2800" dirty="0" smtClean="0">
                <a:solidFill>
                  <a:srgbClr val="FFFF00"/>
                </a:solidFill>
              </a:rPr>
              <a:t>MySQL</a:t>
            </a:r>
          </a:p>
          <a:p>
            <a:pPr algn="ctr"/>
            <a:r>
              <a:rPr lang="en-US" sz="2800" dirty="0" smtClean="0">
                <a:solidFill>
                  <a:schemeClr val="accent6">
                    <a:lumMod val="60000"/>
                    <a:lumOff val="40000"/>
                  </a:schemeClr>
                </a:solidFill>
              </a:rPr>
              <a:t>Day 2</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endParaRPr lang="en-US" sz="2800" dirty="0" smtClean="0">
              <a:solidFill>
                <a:srgbClr val="FF0000"/>
              </a:solidFill>
            </a:endParaRPr>
          </a:p>
          <a:p>
            <a:pPr algn="l"/>
            <a:endParaRPr lang="en-US" sz="2800" dirty="0">
              <a:solidFill>
                <a:srgbClr val="FF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2809340269"/>
              </p:ext>
            </p:extLst>
          </p:nvPr>
        </p:nvGraphicFramePr>
        <p:xfrm>
          <a:off x="838200" y="1143000"/>
          <a:ext cx="6977266" cy="4683034"/>
        </p:xfrm>
        <a:graphic>
          <a:graphicData uri="http://schemas.openxmlformats.org/drawingml/2006/table">
            <a:tbl>
              <a:tblPr/>
              <a:tblGrid>
                <a:gridCol w="2481466"/>
                <a:gridCol w="4495800"/>
              </a:tblGrid>
              <a:tr h="411451">
                <a:tc>
                  <a:txBody>
                    <a:bodyPr/>
                    <a:lstStyle/>
                    <a:p>
                      <a:r>
                        <a:rPr lang="en-IN" sz="1400" u="none" strike="noStrike" dirty="0">
                          <a:effectLst/>
                          <a:hlinkClick r:id="rId3"/>
                        </a:rPr>
                        <a:t>DATE_ADD()</a:t>
                      </a:r>
                      <a:endParaRPr lang="en-IN" sz="1400" dirty="0">
                        <a:effectLst/>
                      </a:endParaRPr>
                    </a:p>
                  </a:txBody>
                  <a:tcPr marL="44723" marR="44723" marT="44723" marB="44723" anchor="ctr">
                    <a:lnL w="9525" cap="flat" cmpd="sng" algn="ctr">
                      <a:solidFill>
                        <a:srgbClr val="284809"/>
                      </a:solidFill>
                      <a:prstDash val="solid"/>
                      <a:round/>
                      <a:headEnd type="none" w="med" len="med"/>
                      <a:tailEnd type="none" w="med" len="med"/>
                    </a:lnL>
                    <a:lnR w="9525" cap="flat" cmpd="sng" algn="ctr">
                      <a:solidFill>
                        <a:srgbClr val="A86FAA"/>
                      </a:solidFill>
                      <a:prstDash val="solid"/>
                      <a:round/>
                      <a:headEnd type="none" w="med" len="med"/>
                      <a:tailEnd type="none" w="med" len="med"/>
                    </a:lnR>
                    <a:lnT w="9525" cap="flat" cmpd="sng" algn="ctr">
                      <a:solidFill>
                        <a:srgbClr val="284809"/>
                      </a:solidFill>
                      <a:prstDash val="solid"/>
                      <a:round/>
                      <a:headEnd type="none" w="med" len="med"/>
                      <a:tailEnd type="none" w="med" len="med"/>
                    </a:lnT>
                    <a:lnB w="9525" cap="flat" cmpd="sng" algn="ctr">
                      <a:solidFill>
                        <a:srgbClr val="00AE99"/>
                      </a:solidFill>
                      <a:prstDash val="solid"/>
                      <a:round/>
                      <a:headEnd type="none" w="med" len="med"/>
                      <a:tailEnd type="none" w="med" len="med"/>
                    </a:lnB>
                    <a:solidFill>
                      <a:srgbClr val="FFFFFF"/>
                    </a:solidFill>
                  </a:tcPr>
                </a:tc>
                <a:tc>
                  <a:txBody>
                    <a:bodyPr/>
                    <a:lstStyle/>
                    <a:p>
                      <a:r>
                        <a:rPr lang="en-US" sz="1400">
                          <a:effectLst/>
                        </a:rPr>
                        <a:t>It adds a given intervals to the date expression</a:t>
                      </a:r>
                    </a:p>
                  </a:txBody>
                  <a:tcPr marL="44723" marR="44723" marT="44723" marB="44723" anchor="ctr">
                    <a:lnL w="9525" cap="flat" cmpd="sng" algn="ctr">
                      <a:solidFill>
                        <a:srgbClr val="A86FAA"/>
                      </a:solidFill>
                      <a:prstDash val="solid"/>
                      <a:round/>
                      <a:headEnd type="none" w="med" len="med"/>
                      <a:tailEnd type="none" w="med" len="med"/>
                    </a:lnL>
                    <a:lnR w="9525" cap="flat" cmpd="sng" algn="ctr">
                      <a:solidFill>
                        <a:srgbClr val="A86FAA"/>
                      </a:solidFill>
                      <a:prstDash val="solid"/>
                      <a:round/>
                      <a:headEnd type="none" w="med" len="med"/>
                      <a:tailEnd type="none" w="med" len="med"/>
                    </a:lnR>
                    <a:lnT w="9525" cap="flat" cmpd="sng" algn="ctr">
                      <a:solidFill>
                        <a:srgbClr val="A86FAA"/>
                      </a:solidFill>
                      <a:prstDash val="solid"/>
                      <a:round/>
                      <a:headEnd type="none" w="med" len="med"/>
                      <a:tailEnd type="none" w="med" len="med"/>
                    </a:lnT>
                    <a:lnB w="9525" cap="flat" cmpd="sng" algn="ctr">
                      <a:solidFill>
                        <a:srgbClr val="A864AA"/>
                      </a:solidFill>
                      <a:prstDash val="solid"/>
                      <a:round/>
                      <a:headEnd type="none" w="med" len="med"/>
                      <a:tailEnd type="none" w="med" len="med"/>
                    </a:lnB>
                    <a:solidFill>
                      <a:srgbClr val="FFFFFF"/>
                    </a:solidFill>
                  </a:tcPr>
                </a:tc>
              </a:tr>
              <a:tr h="411451">
                <a:tc>
                  <a:txBody>
                    <a:bodyPr/>
                    <a:lstStyle/>
                    <a:p>
                      <a:r>
                        <a:rPr lang="en-IN" sz="1400" u="none" strike="noStrike">
                          <a:effectLst/>
                          <a:hlinkClick r:id="rId4"/>
                        </a:rPr>
                        <a:t>DATE_FORMAT()</a:t>
                      </a:r>
                      <a:endParaRPr lang="en-IN" sz="1400">
                        <a:effectLst/>
                      </a:endParaRPr>
                    </a:p>
                  </a:txBody>
                  <a:tcPr marL="44723" marR="44723" marT="44723" marB="44723" anchor="ctr">
                    <a:lnL w="9525" cap="flat" cmpd="sng" algn="ctr">
                      <a:solidFill>
                        <a:srgbClr val="00AE99"/>
                      </a:solidFill>
                      <a:prstDash val="solid"/>
                      <a:round/>
                      <a:headEnd type="none" w="med" len="med"/>
                      <a:tailEnd type="none" w="med" len="med"/>
                    </a:lnL>
                    <a:lnR w="9525" cap="flat" cmpd="sng" algn="ctr">
                      <a:solidFill>
                        <a:srgbClr val="A864AA"/>
                      </a:solidFill>
                      <a:prstDash val="solid"/>
                      <a:round/>
                      <a:headEnd type="none" w="med" len="med"/>
                      <a:tailEnd type="none" w="med" len="med"/>
                    </a:lnR>
                    <a:lnT w="9525" cap="flat" cmpd="sng" algn="ctr">
                      <a:solidFill>
                        <a:srgbClr val="00AE99"/>
                      </a:solidFill>
                      <a:prstDash val="solid"/>
                      <a:round/>
                      <a:headEnd type="none" w="med" len="med"/>
                      <a:tailEnd type="none" w="med" len="med"/>
                    </a:lnT>
                    <a:lnB w="9525" cap="flat" cmpd="sng" algn="ctr">
                      <a:solidFill>
                        <a:srgbClr val="A885A2"/>
                      </a:solidFill>
                      <a:prstDash val="solid"/>
                      <a:round/>
                      <a:headEnd type="none" w="med" len="med"/>
                      <a:tailEnd type="none" w="med" len="med"/>
                    </a:lnB>
                    <a:solidFill>
                      <a:srgbClr val="FFFFFF"/>
                    </a:solidFill>
                  </a:tcPr>
                </a:tc>
                <a:tc>
                  <a:txBody>
                    <a:bodyPr/>
                    <a:lstStyle/>
                    <a:p>
                      <a:r>
                        <a:rPr lang="en-US" sz="1400">
                          <a:effectLst/>
                        </a:rPr>
                        <a:t>This method formats the Date as per our requirements.</a:t>
                      </a:r>
                    </a:p>
                  </a:txBody>
                  <a:tcPr marL="44723" marR="44723" marT="44723" marB="44723" anchor="ctr">
                    <a:lnL w="9525" cap="flat" cmpd="sng" algn="ctr">
                      <a:solidFill>
                        <a:srgbClr val="A864AA"/>
                      </a:solidFill>
                      <a:prstDash val="solid"/>
                      <a:round/>
                      <a:headEnd type="none" w="med" len="med"/>
                      <a:tailEnd type="none" w="med" len="med"/>
                    </a:lnL>
                    <a:lnR w="9525" cap="flat" cmpd="sng" algn="ctr">
                      <a:solidFill>
                        <a:srgbClr val="A864AA"/>
                      </a:solidFill>
                      <a:prstDash val="solid"/>
                      <a:round/>
                      <a:headEnd type="none" w="med" len="med"/>
                      <a:tailEnd type="none" w="med" len="med"/>
                    </a:lnR>
                    <a:lnT w="9525" cap="flat" cmpd="sng" algn="ctr">
                      <a:solidFill>
                        <a:srgbClr val="A864AA"/>
                      </a:solidFill>
                      <a:prstDash val="solid"/>
                      <a:round/>
                      <a:headEnd type="none" w="med" len="med"/>
                      <a:tailEnd type="none" w="med" len="med"/>
                    </a:lnT>
                    <a:lnB w="9525" cap="flat" cmpd="sng" algn="ctr">
                      <a:solidFill>
                        <a:srgbClr val="508AA2"/>
                      </a:solidFill>
                      <a:prstDash val="solid"/>
                      <a:round/>
                      <a:headEnd type="none" w="med" len="med"/>
                      <a:tailEnd type="none" w="med" len="med"/>
                    </a:lnB>
                    <a:solidFill>
                      <a:srgbClr val="FFFFFF"/>
                    </a:solidFill>
                  </a:tcPr>
                </a:tc>
              </a:tr>
              <a:tr h="411451">
                <a:tc>
                  <a:txBody>
                    <a:bodyPr/>
                    <a:lstStyle/>
                    <a:p>
                      <a:r>
                        <a:rPr lang="en-IN" sz="1400" u="none" strike="noStrike">
                          <a:effectLst/>
                          <a:hlinkClick r:id="rId5"/>
                        </a:rPr>
                        <a:t>DATE_SUB()</a:t>
                      </a:r>
                      <a:endParaRPr lang="en-IN" sz="1400">
                        <a:effectLst/>
                      </a:endParaRPr>
                    </a:p>
                  </a:txBody>
                  <a:tcPr marL="44723" marR="44723" marT="44723" marB="44723" anchor="ctr">
                    <a:lnL w="9525" cap="flat" cmpd="sng" algn="ctr">
                      <a:solidFill>
                        <a:srgbClr val="A885A2"/>
                      </a:solidFill>
                      <a:prstDash val="solid"/>
                      <a:round/>
                      <a:headEnd type="none" w="med" len="med"/>
                      <a:tailEnd type="none" w="med" len="med"/>
                    </a:lnL>
                    <a:lnR w="9525" cap="flat" cmpd="sng" algn="ctr">
                      <a:solidFill>
                        <a:srgbClr val="508AA2"/>
                      </a:solidFill>
                      <a:prstDash val="solid"/>
                      <a:round/>
                      <a:headEnd type="none" w="med" len="med"/>
                      <a:tailEnd type="none" w="med" len="med"/>
                    </a:lnR>
                    <a:lnT w="9525" cap="flat" cmpd="sng" algn="ctr">
                      <a:solidFill>
                        <a:srgbClr val="A885A2"/>
                      </a:solidFill>
                      <a:prstDash val="solid"/>
                      <a:round/>
                      <a:headEnd type="none" w="med" len="med"/>
                      <a:tailEnd type="none" w="med" len="med"/>
                    </a:lnT>
                    <a:lnB w="9525" cap="flat" cmpd="sng" algn="ctr">
                      <a:solidFill>
                        <a:srgbClr val="806FAA"/>
                      </a:solidFill>
                      <a:prstDash val="solid"/>
                      <a:round/>
                      <a:headEnd type="none" w="med" len="med"/>
                      <a:tailEnd type="none" w="med" len="med"/>
                    </a:lnB>
                    <a:solidFill>
                      <a:srgbClr val="FFFFFF"/>
                    </a:solidFill>
                  </a:tcPr>
                </a:tc>
                <a:tc>
                  <a:txBody>
                    <a:bodyPr/>
                    <a:lstStyle/>
                    <a:p>
                      <a:r>
                        <a:rPr lang="en-US" sz="1400">
                          <a:effectLst/>
                        </a:rPr>
                        <a:t>This subtracts the specified intervals from the given date.</a:t>
                      </a:r>
                    </a:p>
                  </a:txBody>
                  <a:tcPr marL="44723" marR="44723" marT="44723" marB="44723" anchor="ctr">
                    <a:lnL w="9525" cap="flat" cmpd="sng" algn="ctr">
                      <a:solidFill>
                        <a:srgbClr val="508AA2"/>
                      </a:solidFill>
                      <a:prstDash val="solid"/>
                      <a:round/>
                      <a:headEnd type="none" w="med" len="med"/>
                      <a:tailEnd type="none" w="med" len="med"/>
                    </a:lnL>
                    <a:lnR w="9525" cap="flat" cmpd="sng" algn="ctr">
                      <a:solidFill>
                        <a:srgbClr val="508AA2"/>
                      </a:solidFill>
                      <a:prstDash val="solid"/>
                      <a:round/>
                      <a:headEnd type="none" w="med" len="med"/>
                      <a:tailEnd type="none" w="med" len="med"/>
                    </a:lnR>
                    <a:lnT w="9525" cap="flat" cmpd="sng" algn="ctr">
                      <a:solidFill>
                        <a:srgbClr val="508AA2"/>
                      </a:solidFill>
                      <a:prstDash val="solid"/>
                      <a:round/>
                      <a:headEnd type="none" w="med" len="med"/>
                      <a:tailEnd type="none" w="med" len="med"/>
                    </a:lnT>
                    <a:lnB w="9525" cap="flat" cmpd="sng" algn="ctr">
                      <a:solidFill>
                        <a:srgbClr val="80B8AA"/>
                      </a:solidFill>
                      <a:prstDash val="solid"/>
                      <a:round/>
                      <a:headEnd type="none" w="med" len="med"/>
                      <a:tailEnd type="none" w="med" len="med"/>
                    </a:lnB>
                    <a:solidFill>
                      <a:srgbClr val="FFFFFF"/>
                    </a:solidFill>
                  </a:tcPr>
                </a:tc>
              </a:tr>
              <a:tr h="411451">
                <a:tc>
                  <a:txBody>
                    <a:bodyPr/>
                    <a:lstStyle/>
                    <a:p>
                      <a:r>
                        <a:rPr lang="en-IN" sz="1400" u="none" strike="noStrike">
                          <a:effectLst/>
                          <a:hlinkClick r:id="rId6"/>
                        </a:rPr>
                        <a:t>DATEDIFF()</a:t>
                      </a:r>
                      <a:endParaRPr lang="en-IN" sz="1400">
                        <a:effectLst/>
                      </a:endParaRPr>
                    </a:p>
                  </a:txBody>
                  <a:tcPr marL="44723" marR="44723" marT="44723" marB="44723" anchor="ctr">
                    <a:lnL w="9525" cap="flat" cmpd="sng" algn="ctr">
                      <a:solidFill>
                        <a:srgbClr val="806FAA"/>
                      </a:solidFill>
                      <a:prstDash val="solid"/>
                      <a:round/>
                      <a:headEnd type="none" w="med" len="med"/>
                      <a:tailEnd type="none" w="med" len="med"/>
                    </a:lnL>
                    <a:lnR w="9525" cap="flat" cmpd="sng" algn="ctr">
                      <a:solidFill>
                        <a:srgbClr val="80B8AA"/>
                      </a:solidFill>
                      <a:prstDash val="solid"/>
                      <a:round/>
                      <a:headEnd type="none" w="med" len="med"/>
                      <a:tailEnd type="none" w="med" len="med"/>
                    </a:lnR>
                    <a:lnT w="9525" cap="flat" cmpd="sng" algn="ctr">
                      <a:solidFill>
                        <a:srgbClr val="806FAA"/>
                      </a:solidFill>
                      <a:prstDash val="solid"/>
                      <a:round/>
                      <a:headEnd type="none" w="med" len="med"/>
                      <a:tailEnd type="none" w="med" len="med"/>
                    </a:lnT>
                    <a:lnB w="9525" cap="flat" cmpd="sng" algn="ctr">
                      <a:solidFill>
                        <a:srgbClr val="D02A0B"/>
                      </a:solidFill>
                      <a:prstDash val="solid"/>
                      <a:round/>
                      <a:headEnd type="none" w="med" len="med"/>
                      <a:tailEnd type="none" w="med" len="med"/>
                    </a:lnB>
                    <a:solidFill>
                      <a:srgbClr val="FFFFFF"/>
                    </a:solidFill>
                  </a:tcPr>
                </a:tc>
                <a:tc>
                  <a:txBody>
                    <a:bodyPr/>
                    <a:lstStyle/>
                    <a:p>
                      <a:r>
                        <a:rPr lang="en-US" sz="1400">
                          <a:effectLst/>
                        </a:rPr>
                        <a:t>Subtracts one date from another and returns the difference.</a:t>
                      </a:r>
                    </a:p>
                  </a:txBody>
                  <a:tcPr marL="44723" marR="44723" marT="44723" marB="44723" anchor="ctr">
                    <a:lnL w="9525" cap="flat" cmpd="sng" algn="ctr">
                      <a:solidFill>
                        <a:srgbClr val="80B8AA"/>
                      </a:solidFill>
                      <a:prstDash val="solid"/>
                      <a:round/>
                      <a:headEnd type="none" w="med" len="med"/>
                      <a:tailEnd type="none" w="med" len="med"/>
                    </a:lnL>
                    <a:lnR w="9525" cap="flat" cmpd="sng" algn="ctr">
                      <a:solidFill>
                        <a:srgbClr val="80B8AA"/>
                      </a:solidFill>
                      <a:prstDash val="solid"/>
                      <a:round/>
                      <a:headEnd type="none" w="med" len="med"/>
                      <a:tailEnd type="none" w="med" len="med"/>
                    </a:lnR>
                    <a:lnT w="9525" cap="flat" cmpd="sng" algn="ctr">
                      <a:solidFill>
                        <a:srgbClr val="80B8AA"/>
                      </a:solidFill>
                      <a:prstDash val="solid"/>
                      <a:round/>
                      <a:headEnd type="none" w="med" len="med"/>
                      <a:tailEnd type="none" w="med" len="med"/>
                    </a:lnT>
                    <a:lnB w="9525" cap="flat" cmpd="sng" algn="ctr">
                      <a:solidFill>
                        <a:srgbClr val="D04009"/>
                      </a:solidFill>
                      <a:prstDash val="solid"/>
                      <a:round/>
                      <a:headEnd type="none" w="med" len="med"/>
                      <a:tailEnd type="none" w="med" len="med"/>
                    </a:lnB>
                    <a:solidFill>
                      <a:srgbClr val="FFFFFF"/>
                    </a:solidFill>
                  </a:tcPr>
                </a:tc>
              </a:tr>
              <a:tr h="411451">
                <a:tc>
                  <a:txBody>
                    <a:bodyPr/>
                    <a:lstStyle/>
                    <a:p>
                      <a:r>
                        <a:rPr lang="en-IN" sz="1400" u="none" strike="noStrike">
                          <a:effectLst/>
                          <a:hlinkClick r:id="rId7"/>
                        </a:rPr>
                        <a:t>DAY()</a:t>
                      </a:r>
                      <a:endParaRPr lang="en-IN" sz="1400">
                        <a:effectLst/>
                      </a:endParaRPr>
                    </a:p>
                  </a:txBody>
                  <a:tcPr marL="44723" marR="44723" marT="44723" marB="44723" anchor="ctr">
                    <a:lnL w="9525" cap="flat" cmpd="sng" algn="ctr">
                      <a:solidFill>
                        <a:srgbClr val="D02A0B"/>
                      </a:solidFill>
                      <a:prstDash val="solid"/>
                      <a:round/>
                      <a:headEnd type="none" w="med" len="med"/>
                      <a:tailEnd type="none" w="med" len="med"/>
                    </a:lnL>
                    <a:lnR w="9525" cap="flat" cmpd="sng" algn="ctr">
                      <a:solidFill>
                        <a:srgbClr val="D04009"/>
                      </a:solidFill>
                      <a:prstDash val="solid"/>
                      <a:round/>
                      <a:headEnd type="none" w="med" len="med"/>
                      <a:tailEnd type="none" w="med" len="med"/>
                    </a:lnR>
                    <a:lnT w="9525" cap="flat" cmpd="sng" algn="ctr">
                      <a:solidFill>
                        <a:srgbClr val="D02A0B"/>
                      </a:solidFill>
                      <a:prstDash val="solid"/>
                      <a:round/>
                      <a:headEnd type="none" w="med" len="med"/>
                      <a:tailEnd type="none" w="med" len="med"/>
                    </a:lnT>
                    <a:lnB w="9525" cap="flat" cmpd="sng" algn="ctr">
                      <a:solidFill>
                        <a:srgbClr val="D0220B"/>
                      </a:solidFill>
                      <a:prstDash val="solid"/>
                      <a:round/>
                      <a:headEnd type="none" w="med" len="med"/>
                      <a:tailEnd type="none" w="med" len="med"/>
                    </a:lnB>
                    <a:solidFill>
                      <a:srgbClr val="FFFFFF"/>
                    </a:solidFill>
                  </a:tcPr>
                </a:tc>
                <a:tc>
                  <a:txBody>
                    <a:bodyPr/>
                    <a:lstStyle/>
                    <a:p>
                      <a:r>
                        <a:rPr lang="en-IN" sz="1400">
                          <a:effectLst/>
                        </a:rPr>
                        <a:t>Synonym of DAYOFMONTH() function.</a:t>
                      </a:r>
                    </a:p>
                  </a:txBody>
                  <a:tcPr marL="44723" marR="44723" marT="44723" marB="44723" anchor="ctr">
                    <a:lnL w="9525" cap="flat" cmpd="sng" algn="ctr">
                      <a:solidFill>
                        <a:srgbClr val="D04009"/>
                      </a:solidFill>
                      <a:prstDash val="solid"/>
                      <a:round/>
                      <a:headEnd type="none" w="med" len="med"/>
                      <a:tailEnd type="none" w="med" len="med"/>
                    </a:lnL>
                    <a:lnR w="9525" cap="flat" cmpd="sng" algn="ctr">
                      <a:solidFill>
                        <a:srgbClr val="D04009"/>
                      </a:solidFill>
                      <a:prstDash val="solid"/>
                      <a:round/>
                      <a:headEnd type="none" w="med" len="med"/>
                      <a:tailEnd type="none" w="med" len="med"/>
                    </a:lnR>
                    <a:lnT w="9525" cap="flat" cmpd="sng" algn="ctr">
                      <a:solidFill>
                        <a:srgbClr val="D04009"/>
                      </a:solidFill>
                      <a:prstDash val="solid"/>
                      <a:round/>
                      <a:headEnd type="none" w="med" len="med"/>
                      <a:tailEnd type="none" w="med" len="med"/>
                    </a:lnT>
                    <a:lnB w="9525" cap="flat" cmpd="sng" algn="ctr">
                      <a:solidFill>
                        <a:srgbClr val="502D0B"/>
                      </a:solidFill>
                      <a:prstDash val="solid"/>
                      <a:round/>
                      <a:headEnd type="none" w="med" len="med"/>
                      <a:tailEnd type="none" w="med" len="med"/>
                    </a:lnB>
                    <a:solidFill>
                      <a:srgbClr val="FFFFFF"/>
                    </a:solidFill>
                  </a:tcPr>
                </a:tc>
              </a:tr>
              <a:tr h="572454">
                <a:tc>
                  <a:txBody>
                    <a:bodyPr/>
                    <a:lstStyle/>
                    <a:p>
                      <a:r>
                        <a:rPr lang="en-IN" sz="1400" u="none" strike="noStrike">
                          <a:effectLst/>
                          <a:hlinkClick r:id="rId8"/>
                        </a:rPr>
                        <a:t>DAYNAME()</a:t>
                      </a:r>
                      <a:endParaRPr lang="en-IN" sz="1400">
                        <a:effectLst/>
                      </a:endParaRPr>
                    </a:p>
                  </a:txBody>
                  <a:tcPr marL="44723" marR="44723" marT="44723" marB="44723" anchor="ctr">
                    <a:lnL w="9525" cap="flat" cmpd="sng" algn="ctr">
                      <a:solidFill>
                        <a:srgbClr val="D0220B"/>
                      </a:solidFill>
                      <a:prstDash val="solid"/>
                      <a:round/>
                      <a:headEnd type="none" w="med" len="med"/>
                      <a:tailEnd type="none" w="med" len="med"/>
                    </a:lnL>
                    <a:lnR w="9525" cap="flat" cmpd="sng" algn="ctr">
                      <a:solidFill>
                        <a:srgbClr val="502D0B"/>
                      </a:solidFill>
                      <a:prstDash val="solid"/>
                      <a:round/>
                      <a:headEnd type="none" w="med" len="med"/>
                      <a:tailEnd type="none" w="med" len="med"/>
                    </a:lnR>
                    <a:lnT w="9525" cap="flat" cmpd="sng" algn="ctr">
                      <a:solidFill>
                        <a:srgbClr val="D0220B"/>
                      </a:solidFill>
                      <a:prstDash val="solid"/>
                      <a:round/>
                      <a:headEnd type="none" w="med" len="med"/>
                      <a:tailEnd type="none" w="med" len="med"/>
                    </a:lnT>
                    <a:lnB w="9525" cap="flat" cmpd="sng" algn="ctr">
                      <a:solidFill>
                        <a:srgbClr val="008111"/>
                      </a:solidFill>
                      <a:prstDash val="solid"/>
                      <a:round/>
                      <a:headEnd type="none" w="med" len="med"/>
                      <a:tailEnd type="none" w="med" len="med"/>
                    </a:lnB>
                    <a:solidFill>
                      <a:srgbClr val="FFFFFF"/>
                    </a:solidFill>
                  </a:tcPr>
                </a:tc>
                <a:tc>
                  <a:txBody>
                    <a:bodyPr/>
                    <a:lstStyle/>
                    <a:p>
                      <a:r>
                        <a:rPr lang="en-US" sz="1400">
                          <a:effectLst/>
                        </a:rPr>
                        <a:t>This MySQL date function returns the name of the Weekday. For example Monday</a:t>
                      </a:r>
                    </a:p>
                  </a:txBody>
                  <a:tcPr marL="44723" marR="44723" marT="44723" marB="44723" anchor="ctr">
                    <a:lnL w="9525" cap="flat" cmpd="sng" algn="ctr">
                      <a:solidFill>
                        <a:srgbClr val="502D0B"/>
                      </a:solidFill>
                      <a:prstDash val="solid"/>
                      <a:round/>
                      <a:headEnd type="none" w="med" len="med"/>
                      <a:tailEnd type="none" w="med" len="med"/>
                    </a:lnL>
                    <a:lnR w="9525" cap="flat" cmpd="sng" algn="ctr">
                      <a:solidFill>
                        <a:srgbClr val="502D0B"/>
                      </a:solidFill>
                      <a:prstDash val="solid"/>
                      <a:round/>
                      <a:headEnd type="none" w="med" len="med"/>
                      <a:tailEnd type="none" w="med" len="med"/>
                    </a:lnR>
                    <a:lnT w="9525" cap="flat" cmpd="sng" algn="ctr">
                      <a:solidFill>
                        <a:srgbClr val="502D0B"/>
                      </a:solidFill>
                      <a:prstDash val="solid"/>
                      <a:round/>
                      <a:headEnd type="none" w="med" len="med"/>
                      <a:tailEnd type="none" w="med" len="med"/>
                    </a:lnT>
                    <a:lnB w="9525" cap="flat" cmpd="sng" algn="ctr">
                      <a:solidFill>
                        <a:srgbClr val="00AD99"/>
                      </a:solidFill>
                      <a:prstDash val="solid"/>
                      <a:round/>
                      <a:headEnd type="none" w="med" len="med"/>
                      <a:tailEnd type="none" w="med" len="med"/>
                    </a:lnB>
                    <a:solidFill>
                      <a:srgbClr val="FFFFFF"/>
                    </a:solidFill>
                  </a:tcPr>
                </a:tc>
              </a:tr>
              <a:tr h="411451">
                <a:tc>
                  <a:txBody>
                    <a:bodyPr/>
                    <a:lstStyle/>
                    <a:p>
                      <a:r>
                        <a:rPr lang="en-IN" sz="1400" u="none" strike="noStrike">
                          <a:effectLst/>
                          <a:hlinkClick r:id="rId9"/>
                        </a:rPr>
                        <a:t>DAYOFMONTH()</a:t>
                      </a:r>
                      <a:endParaRPr lang="en-IN" sz="1400">
                        <a:effectLst/>
                      </a:endParaRPr>
                    </a:p>
                  </a:txBody>
                  <a:tcPr marL="44723" marR="44723" marT="44723" marB="44723" anchor="ctr">
                    <a:lnL w="9525" cap="flat" cmpd="sng" algn="ctr">
                      <a:solidFill>
                        <a:srgbClr val="008111"/>
                      </a:solidFill>
                      <a:prstDash val="solid"/>
                      <a:round/>
                      <a:headEnd type="none" w="med" len="med"/>
                      <a:tailEnd type="none" w="med" len="med"/>
                    </a:lnL>
                    <a:lnR w="9525" cap="flat" cmpd="sng" algn="ctr">
                      <a:solidFill>
                        <a:srgbClr val="00AD99"/>
                      </a:solidFill>
                      <a:prstDash val="solid"/>
                      <a:round/>
                      <a:headEnd type="none" w="med" len="med"/>
                      <a:tailEnd type="none" w="med" len="med"/>
                    </a:lnR>
                    <a:lnT w="9525" cap="flat" cmpd="sng" algn="ctr">
                      <a:solidFill>
                        <a:srgbClr val="008111"/>
                      </a:solidFill>
                      <a:prstDash val="solid"/>
                      <a:round/>
                      <a:headEnd type="none" w="med" len="med"/>
                      <a:tailEnd type="none" w="med" len="med"/>
                    </a:lnT>
                    <a:lnB w="9525" cap="flat" cmpd="sng" algn="ctr">
                      <a:solidFill>
                        <a:srgbClr val="005823"/>
                      </a:solidFill>
                      <a:prstDash val="solid"/>
                      <a:round/>
                      <a:headEnd type="none" w="med" len="med"/>
                      <a:tailEnd type="none" w="med" len="med"/>
                    </a:lnB>
                    <a:solidFill>
                      <a:srgbClr val="FFFFFF"/>
                    </a:solidFill>
                  </a:tcPr>
                </a:tc>
                <a:tc>
                  <a:txBody>
                    <a:bodyPr/>
                    <a:lstStyle/>
                    <a:p>
                      <a:r>
                        <a:rPr lang="en-US" sz="1400">
                          <a:effectLst/>
                        </a:rPr>
                        <a:t>It returns the day number of the Month from 1 to 31</a:t>
                      </a:r>
                    </a:p>
                  </a:txBody>
                  <a:tcPr marL="44723" marR="44723" marT="44723" marB="44723" anchor="ctr">
                    <a:lnL w="9525" cap="flat" cmpd="sng" algn="ctr">
                      <a:solidFill>
                        <a:srgbClr val="00AD99"/>
                      </a:solidFill>
                      <a:prstDash val="solid"/>
                      <a:round/>
                      <a:headEnd type="none" w="med" len="med"/>
                      <a:tailEnd type="none" w="med" len="med"/>
                    </a:lnL>
                    <a:lnR w="9525" cap="flat" cmpd="sng" algn="ctr">
                      <a:solidFill>
                        <a:srgbClr val="00AD99"/>
                      </a:solidFill>
                      <a:prstDash val="solid"/>
                      <a:round/>
                      <a:headEnd type="none" w="med" len="med"/>
                      <a:tailEnd type="none" w="med" len="med"/>
                    </a:lnR>
                    <a:lnT w="9525" cap="flat" cmpd="sng" algn="ctr">
                      <a:solidFill>
                        <a:srgbClr val="00AD99"/>
                      </a:solidFill>
                      <a:prstDash val="solid"/>
                      <a:round/>
                      <a:headEnd type="none" w="med" len="med"/>
                      <a:tailEnd type="none" w="med" len="med"/>
                    </a:lnT>
                    <a:lnB w="9525" cap="flat" cmpd="sng" algn="ctr">
                      <a:solidFill>
                        <a:srgbClr val="A85923"/>
                      </a:solidFill>
                      <a:prstDash val="solid"/>
                      <a:round/>
                      <a:headEnd type="none" w="med" len="med"/>
                      <a:tailEnd type="none" w="med" len="med"/>
                    </a:lnB>
                    <a:solidFill>
                      <a:srgbClr val="FFFFFF"/>
                    </a:solidFill>
                  </a:tcPr>
                </a:tc>
              </a:tr>
              <a:tr h="411451">
                <a:tc>
                  <a:txBody>
                    <a:bodyPr/>
                    <a:lstStyle/>
                    <a:p>
                      <a:r>
                        <a:rPr lang="en-IN" sz="1400" u="none" strike="noStrike">
                          <a:effectLst/>
                          <a:hlinkClick r:id="rId10"/>
                        </a:rPr>
                        <a:t>DAYOFWEEK()</a:t>
                      </a:r>
                      <a:endParaRPr lang="en-IN" sz="1400">
                        <a:effectLst/>
                      </a:endParaRPr>
                    </a:p>
                  </a:txBody>
                  <a:tcPr marL="44723" marR="44723" marT="44723" marB="44723" anchor="ctr">
                    <a:lnL w="9525" cap="flat" cmpd="sng" algn="ctr">
                      <a:solidFill>
                        <a:srgbClr val="005823"/>
                      </a:solidFill>
                      <a:prstDash val="solid"/>
                      <a:round/>
                      <a:headEnd type="none" w="med" len="med"/>
                      <a:tailEnd type="none" w="med" len="med"/>
                    </a:lnL>
                    <a:lnR w="9525" cap="flat" cmpd="sng" algn="ctr">
                      <a:solidFill>
                        <a:srgbClr val="A85923"/>
                      </a:solidFill>
                      <a:prstDash val="solid"/>
                      <a:round/>
                      <a:headEnd type="none" w="med" len="med"/>
                      <a:tailEnd type="none" w="med" len="med"/>
                    </a:lnR>
                    <a:lnT w="9525" cap="flat" cmpd="sng" algn="ctr">
                      <a:solidFill>
                        <a:srgbClr val="005823"/>
                      </a:solidFill>
                      <a:prstDash val="solid"/>
                      <a:round/>
                      <a:headEnd type="none" w="med" len="med"/>
                      <a:tailEnd type="none" w="med" len="med"/>
                    </a:lnT>
                    <a:lnB w="9525" cap="flat" cmpd="sng" algn="ctr">
                      <a:solidFill>
                        <a:srgbClr val="A85C23"/>
                      </a:solidFill>
                      <a:prstDash val="solid"/>
                      <a:round/>
                      <a:headEnd type="none" w="med" len="med"/>
                      <a:tailEnd type="none" w="med" len="med"/>
                    </a:lnB>
                    <a:solidFill>
                      <a:srgbClr val="FFFFFF"/>
                    </a:solidFill>
                  </a:tcPr>
                </a:tc>
                <a:tc>
                  <a:txBody>
                    <a:bodyPr/>
                    <a:lstStyle/>
                    <a:p>
                      <a:r>
                        <a:rPr lang="en-US" sz="1400">
                          <a:effectLst/>
                        </a:rPr>
                        <a:t>This returns the Weekday index of the user given date.</a:t>
                      </a:r>
                    </a:p>
                  </a:txBody>
                  <a:tcPr marL="44723" marR="44723" marT="44723" marB="44723" anchor="ctr">
                    <a:lnL w="9525" cap="flat" cmpd="sng" algn="ctr">
                      <a:solidFill>
                        <a:srgbClr val="A85923"/>
                      </a:solidFill>
                      <a:prstDash val="solid"/>
                      <a:round/>
                      <a:headEnd type="none" w="med" len="med"/>
                      <a:tailEnd type="none" w="med" len="med"/>
                    </a:lnL>
                    <a:lnR w="9525" cap="flat" cmpd="sng" algn="ctr">
                      <a:solidFill>
                        <a:srgbClr val="A85923"/>
                      </a:solidFill>
                      <a:prstDash val="solid"/>
                      <a:round/>
                      <a:headEnd type="none" w="med" len="med"/>
                      <a:tailEnd type="none" w="med" len="med"/>
                    </a:lnR>
                    <a:lnT w="9525" cap="flat" cmpd="sng" algn="ctr">
                      <a:solidFill>
                        <a:srgbClr val="A85923"/>
                      </a:solidFill>
                      <a:prstDash val="solid"/>
                      <a:round/>
                      <a:headEnd type="none" w="med" len="med"/>
                      <a:tailEnd type="none" w="med" len="med"/>
                    </a:lnT>
                    <a:lnB w="9525" cap="flat" cmpd="sng" algn="ctr">
                      <a:solidFill>
                        <a:srgbClr val="001231"/>
                      </a:solidFill>
                      <a:prstDash val="solid"/>
                      <a:round/>
                      <a:headEnd type="none" w="med" len="med"/>
                      <a:tailEnd type="none" w="med" len="med"/>
                    </a:lnB>
                    <a:solidFill>
                      <a:srgbClr val="FFFFFF"/>
                    </a:solidFill>
                  </a:tcPr>
                </a:tc>
              </a:tr>
              <a:tr h="411451">
                <a:tc>
                  <a:txBody>
                    <a:bodyPr/>
                    <a:lstStyle/>
                    <a:p>
                      <a:r>
                        <a:rPr lang="en-IN" sz="1400" u="none" strike="noStrike">
                          <a:effectLst/>
                          <a:hlinkClick r:id="rId11"/>
                        </a:rPr>
                        <a:t>DAYOFYEAR()</a:t>
                      </a:r>
                      <a:endParaRPr lang="en-IN" sz="1400">
                        <a:effectLst/>
                      </a:endParaRPr>
                    </a:p>
                  </a:txBody>
                  <a:tcPr marL="44723" marR="44723" marT="44723" marB="44723" anchor="ctr">
                    <a:lnL w="9525" cap="flat" cmpd="sng" algn="ctr">
                      <a:solidFill>
                        <a:srgbClr val="A85C23"/>
                      </a:solidFill>
                      <a:prstDash val="solid"/>
                      <a:round/>
                      <a:headEnd type="none" w="med" len="med"/>
                      <a:tailEnd type="none" w="med" len="med"/>
                    </a:lnL>
                    <a:lnR w="9525" cap="flat" cmpd="sng" algn="ctr">
                      <a:solidFill>
                        <a:srgbClr val="001231"/>
                      </a:solidFill>
                      <a:prstDash val="solid"/>
                      <a:round/>
                      <a:headEnd type="none" w="med" len="med"/>
                      <a:tailEnd type="none" w="med" len="med"/>
                    </a:lnR>
                    <a:lnT w="9525" cap="flat" cmpd="sng" algn="ctr">
                      <a:solidFill>
                        <a:srgbClr val="A85C23"/>
                      </a:solidFill>
                      <a:prstDash val="solid"/>
                      <a:round/>
                      <a:headEnd type="none" w="med" len="med"/>
                      <a:tailEnd type="none" w="med" len="med"/>
                    </a:lnT>
                    <a:lnB w="9525" cap="flat" cmpd="sng" algn="ctr">
                      <a:solidFill>
                        <a:srgbClr val="D01B31"/>
                      </a:solidFill>
                      <a:prstDash val="solid"/>
                      <a:round/>
                      <a:headEnd type="none" w="med" len="med"/>
                      <a:tailEnd type="none" w="med" len="med"/>
                    </a:lnB>
                    <a:solidFill>
                      <a:srgbClr val="FFFFFF"/>
                    </a:solidFill>
                  </a:tcPr>
                </a:tc>
                <a:tc>
                  <a:txBody>
                    <a:bodyPr/>
                    <a:lstStyle/>
                    <a:p>
                      <a:r>
                        <a:rPr lang="en-US" sz="1400">
                          <a:effectLst/>
                        </a:rPr>
                        <a:t>Returns the Day of the Year or Day number, i.e., 1 to 366</a:t>
                      </a:r>
                    </a:p>
                  </a:txBody>
                  <a:tcPr marL="44723" marR="44723" marT="44723" marB="44723" anchor="ctr">
                    <a:lnL w="9525" cap="flat" cmpd="sng" algn="ctr">
                      <a:solidFill>
                        <a:srgbClr val="001231"/>
                      </a:solidFill>
                      <a:prstDash val="solid"/>
                      <a:round/>
                      <a:headEnd type="none" w="med" len="med"/>
                      <a:tailEnd type="none" w="med" len="med"/>
                    </a:lnL>
                    <a:lnR w="9525" cap="flat" cmpd="sng" algn="ctr">
                      <a:solidFill>
                        <a:srgbClr val="001231"/>
                      </a:solidFill>
                      <a:prstDash val="solid"/>
                      <a:round/>
                      <a:headEnd type="none" w="med" len="med"/>
                      <a:tailEnd type="none" w="med" len="med"/>
                    </a:lnR>
                    <a:lnT w="9525" cap="flat" cmpd="sng" algn="ctr">
                      <a:solidFill>
                        <a:srgbClr val="001231"/>
                      </a:solidFill>
                      <a:prstDash val="solid"/>
                      <a:round/>
                      <a:headEnd type="none" w="med" len="med"/>
                      <a:tailEnd type="none" w="med" len="med"/>
                    </a:lnT>
                    <a:lnB w="9525" cap="flat" cmpd="sng" algn="ctr">
                      <a:solidFill>
                        <a:srgbClr val="D0B9AA"/>
                      </a:solidFill>
                      <a:prstDash val="solid"/>
                      <a:round/>
                      <a:headEnd type="none" w="med" len="med"/>
                      <a:tailEnd type="none" w="med" len="med"/>
                    </a:lnB>
                    <a:solidFill>
                      <a:srgbClr val="FFFFFF"/>
                    </a:solidFill>
                  </a:tcPr>
                </a:tc>
              </a:tr>
              <a:tr h="250449">
                <a:tc>
                  <a:txBody>
                    <a:bodyPr/>
                    <a:lstStyle/>
                    <a:p>
                      <a:r>
                        <a:rPr lang="en-IN" sz="1400" u="none" strike="noStrike">
                          <a:effectLst/>
                          <a:hlinkClick r:id="rId12"/>
                        </a:rPr>
                        <a:t>EXTRACT()</a:t>
                      </a:r>
                      <a:endParaRPr lang="en-IN" sz="1400">
                        <a:effectLst/>
                      </a:endParaRPr>
                    </a:p>
                  </a:txBody>
                  <a:tcPr marL="44723" marR="44723" marT="44723" marB="44723" anchor="ctr">
                    <a:lnL w="9525" cap="flat" cmpd="sng" algn="ctr">
                      <a:solidFill>
                        <a:srgbClr val="D01B31"/>
                      </a:solidFill>
                      <a:prstDash val="solid"/>
                      <a:round/>
                      <a:headEnd type="none" w="med" len="med"/>
                      <a:tailEnd type="none" w="med" len="med"/>
                    </a:lnL>
                    <a:lnR w="9525" cap="flat" cmpd="sng" algn="ctr">
                      <a:solidFill>
                        <a:srgbClr val="D0B9AA"/>
                      </a:solidFill>
                      <a:prstDash val="solid"/>
                      <a:round/>
                      <a:headEnd type="none" w="med" len="med"/>
                      <a:tailEnd type="none" w="med" len="med"/>
                    </a:lnR>
                    <a:lnT w="9525" cap="flat" cmpd="sng" algn="ctr">
                      <a:solidFill>
                        <a:srgbClr val="D01B31"/>
                      </a:solidFill>
                      <a:prstDash val="solid"/>
                      <a:round/>
                      <a:headEnd type="none" w="med" len="med"/>
                      <a:tailEnd type="none" w="med" len="med"/>
                    </a:lnT>
                    <a:lnB w="9525" cap="flat" cmpd="sng" algn="ctr">
                      <a:solidFill>
                        <a:srgbClr val="80F1F5"/>
                      </a:solidFill>
                      <a:prstDash val="solid"/>
                      <a:round/>
                      <a:headEnd type="none" w="med" len="med"/>
                      <a:tailEnd type="none" w="med" len="med"/>
                    </a:lnB>
                    <a:solidFill>
                      <a:srgbClr val="FFFFFF"/>
                    </a:solidFill>
                  </a:tcPr>
                </a:tc>
                <a:tc>
                  <a:txBody>
                    <a:bodyPr/>
                    <a:lstStyle/>
                    <a:p>
                      <a:r>
                        <a:rPr lang="en-US" sz="1400">
                          <a:effectLst/>
                        </a:rPr>
                        <a:t>Use this to extract part of a date.</a:t>
                      </a:r>
                    </a:p>
                  </a:txBody>
                  <a:tcPr marL="44723" marR="44723" marT="44723" marB="44723" anchor="ctr">
                    <a:lnL w="9525" cap="flat" cmpd="sng" algn="ctr">
                      <a:solidFill>
                        <a:srgbClr val="D0B9AA"/>
                      </a:solidFill>
                      <a:prstDash val="solid"/>
                      <a:round/>
                      <a:headEnd type="none" w="med" len="med"/>
                      <a:tailEnd type="none" w="med" len="med"/>
                    </a:lnL>
                    <a:lnR w="9525" cap="flat" cmpd="sng" algn="ctr">
                      <a:solidFill>
                        <a:srgbClr val="D0B9AA"/>
                      </a:solidFill>
                      <a:prstDash val="solid"/>
                      <a:round/>
                      <a:headEnd type="none" w="med" len="med"/>
                      <a:tailEnd type="none" w="med" len="med"/>
                    </a:lnR>
                    <a:lnT w="9525" cap="flat" cmpd="sng" algn="ctr">
                      <a:solidFill>
                        <a:srgbClr val="D0B9AA"/>
                      </a:solidFill>
                      <a:prstDash val="solid"/>
                      <a:round/>
                      <a:headEnd type="none" w="med" len="med"/>
                      <a:tailEnd type="none" w="med" len="med"/>
                    </a:lnT>
                    <a:lnB w="9525" cap="flat" cmpd="sng" algn="ctr">
                      <a:solidFill>
                        <a:srgbClr val="00F3F5"/>
                      </a:solidFill>
                      <a:prstDash val="solid"/>
                      <a:round/>
                      <a:headEnd type="none" w="med" len="med"/>
                      <a:tailEnd type="none" w="med" len="med"/>
                    </a:lnB>
                    <a:solidFill>
                      <a:srgbClr val="FFFFFF"/>
                    </a:solidFill>
                  </a:tcPr>
                </a:tc>
              </a:tr>
              <a:tr h="411451">
                <a:tc>
                  <a:txBody>
                    <a:bodyPr/>
                    <a:lstStyle/>
                    <a:p>
                      <a:r>
                        <a:rPr lang="en-IN" sz="1400" u="none" strike="noStrike">
                          <a:effectLst/>
                          <a:hlinkClick r:id="rId13"/>
                        </a:rPr>
                        <a:t>FROM_DAYS()</a:t>
                      </a:r>
                      <a:endParaRPr lang="en-IN" sz="1400">
                        <a:effectLst/>
                      </a:endParaRPr>
                    </a:p>
                  </a:txBody>
                  <a:tcPr marL="44723" marR="44723" marT="44723" marB="44723" anchor="ctr">
                    <a:lnL w="9525" cap="flat" cmpd="sng" algn="ctr">
                      <a:solidFill>
                        <a:srgbClr val="80F1F5"/>
                      </a:solidFill>
                      <a:prstDash val="solid"/>
                      <a:round/>
                      <a:headEnd type="none" w="med" len="med"/>
                      <a:tailEnd type="none" w="med" len="med"/>
                    </a:lnL>
                    <a:lnR w="9525" cap="flat" cmpd="sng" algn="ctr">
                      <a:solidFill>
                        <a:srgbClr val="00F3F5"/>
                      </a:solidFill>
                      <a:prstDash val="solid"/>
                      <a:round/>
                      <a:headEnd type="none" w="med" len="med"/>
                      <a:tailEnd type="none" w="med" len="med"/>
                    </a:lnR>
                    <a:lnT w="9525" cap="flat" cmpd="sng" algn="ctr">
                      <a:solidFill>
                        <a:srgbClr val="80F1F5"/>
                      </a:solidFill>
                      <a:prstDash val="solid"/>
                      <a:round/>
                      <a:headEnd type="none" w="med" len="med"/>
                      <a:tailEnd type="none" w="med" len="med"/>
                    </a:lnT>
                    <a:lnB w="9525" cap="flat" cmpd="sng" algn="ctr">
                      <a:solidFill>
                        <a:srgbClr val="80F1F5"/>
                      </a:solidFill>
                      <a:prstDash val="solid"/>
                      <a:round/>
                      <a:headEnd type="none" w="med" len="med"/>
                      <a:tailEnd type="none" w="med" len="med"/>
                    </a:lnB>
                    <a:solidFill>
                      <a:srgbClr val="FFFFFF"/>
                    </a:solidFill>
                  </a:tcPr>
                </a:tc>
                <a:tc>
                  <a:txBody>
                    <a:bodyPr/>
                    <a:lstStyle/>
                    <a:p>
                      <a:r>
                        <a:rPr lang="en-US" sz="1400" dirty="0">
                          <a:effectLst/>
                        </a:rPr>
                        <a:t>This MySQL date function converts given day number to date.</a:t>
                      </a:r>
                    </a:p>
                  </a:txBody>
                  <a:tcPr marL="44723" marR="44723" marT="44723" marB="44723" anchor="ctr">
                    <a:lnL w="9525" cap="flat" cmpd="sng" algn="ctr">
                      <a:solidFill>
                        <a:srgbClr val="00F3F5"/>
                      </a:solidFill>
                      <a:prstDash val="solid"/>
                      <a:round/>
                      <a:headEnd type="none" w="med" len="med"/>
                      <a:tailEnd type="none" w="med" len="med"/>
                    </a:lnL>
                    <a:lnR w="9525" cap="flat" cmpd="sng" algn="ctr">
                      <a:solidFill>
                        <a:srgbClr val="00F3F5"/>
                      </a:solidFill>
                      <a:prstDash val="solid"/>
                      <a:round/>
                      <a:headEnd type="none" w="med" len="med"/>
                      <a:tailEnd type="none" w="med" len="med"/>
                    </a:lnR>
                    <a:lnT w="9525" cap="flat" cmpd="sng" algn="ctr">
                      <a:solidFill>
                        <a:srgbClr val="00F3F5"/>
                      </a:solidFill>
                      <a:prstDash val="solid"/>
                      <a:round/>
                      <a:headEnd type="none" w="med" len="med"/>
                      <a:tailEnd type="none" w="med" len="med"/>
                    </a:lnT>
                    <a:lnB w="9525" cap="flat" cmpd="sng" algn="ctr">
                      <a:solidFill>
                        <a:srgbClr val="00F3F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6040302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endParaRPr lang="en-US" sz="2800" dirty="0" smtClean="0">
              <a:solidFill>
                <a:srgbClr val="FF0000"/>
              </a:solidFill>
            </a:endParaRPr>
          </a:p>
          <a:p>
            <a:pPr algn="l"/>
            <a:endParaRPr lang="en-US" sz="2800" dirty="0">
              <a:solidFill>
                <a:srgbClr val="FF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1798236527"/>
              </p:ext>
            </p:extLst>
          </p:nvPr>
        </p:nvGraphicFramePr>
        <p:xfrm>
          <a:off x="755575" y="1066803"/>
          <a:ext cx="7321625" cy="5003271"/>
        </p:xfrm>
        <a:graphic>
          <a:graphicData uri="http://schemas.openxmlformats.org/drawingml/2006/table">
            <a:tbl>
              <a:tblPr/>
              <a:tblGrid>
                <a:gridCol w="2760996"/>
                <a:gridCol w="4560629"/>
              </a:tblGrid>
              <a:tr h="254817">
                <a:tc>
                  <a:txBody>
                    <a:bodyPr/>
                    <a:lstStyle/>
                    <a:p>
                      <a:r>
                        <a:rPr lang="en-IN" sz="1200" u="none" strike="noStrike" dirty="0">
                          <a:effectLst/>
                          <a:hlinkClick r:id="rId3"/>
                        </a:rPr>
                        <a:t>GET_FORMAT()</a:t>
                      </a:r>
                      <a:endParaRPr lang="en-IN" sz="1200" dirty="0">
                        <a:effectLst/>
                      </a:endParaRPr>
                    </a:p>
                  </a:txBody>
                  <a:tcPr marL="40996" marR="40996" marT="40996" marB="40996" anchor="ctr">
                    <a:lnL w="9525" cap="flat" cmpd="sng" algn="ctr">
                      <a:solidFill>
                        <a:srgbClr val="805B23"/>
                      </a:solidFill>
                      <a:prstDash val="solid"/>
                      <a:round/>
                      <a:headEnd type="none" w="med" len="med"/>
                      <a:tailEnd type="none" w="med" len="med"/>
                    </a:lnL>
                    <a:lnR w="9525" cap="flat" cmpd="sng" algn="ctr">
                      <a:solidFill>
                        <a:srgbClr val="28E0AF"/>
                      </a:solidFill>
                      <a:prstDash val="solid"/>
                      <a:round/>
                      <a:headEnd type="none" w="med" len="med"/>
                      <a:tailEnd type="none" w="med" len="med"/>
                    </a:lnR>
                    <a:lnT w="9525" cap="flat" cmpd="sng" algn="ctr">
                      <a:solidFill>
                        <a:srgbClr val="805B23"/>
                      </a:solidFill>
                      <a:prstDash val="solid"/>
                      <a:round/>
                      <a:headEnd type="none" w="med" len="med"/>
                      <a:tailEnd type="none" w="med" len="med"/>
                    </a:lnT>
                    <a:lnB w="9525" cap="flat" cmpd="sng" algn="ctr">
                      <a:solidFill>
                        <a:srgbClr val="508631"/>
                      </a:solidFill>
                      <a:prstDash val="solid"/>
                      <a:round/>
                      <a:headEnd type="none" w="med" len="med"/>
                      <a:tailEnd type="none" w="med" len="med"/>
                    </a:lnB>
                    <a:solidFill>
                      <a:srgbClr val="FFFFFF"/>
                    </a:solidFill>
                  </a:tcPr>
                </a:tc>
                <a:tc>
                  <a:txBody>
                    <a:bodyPr/>
                    <a:lstStyle/>
                    <a:p>
                      <a:r>
                        <a:rPr lang="en-US" sz="1200">
                          <a:effectLst/>
                        </a:rPr>
                        <a:t>This returns the date format string.</a:t>
                      </a:r>
                    </a:p>
                  </a:txBody>
                  <a:tcPr marL="40996" marR="40996" marT="40996" marB="40996" anchor="ctr">
                    <a:lnL w="9525" cap="flat" cmpd="sng" algn="ctr">
                      <a:solidFill>
                        <a:srgbClr val="28E0AF"/>
                      </a:solidFill>
                      <a:prstDash val="solid"/>
                      <a:round/>
                      <a:headEnd type="none" w="med" len="med"/>
                      <a:tailEnd type="none" w="med" len="med"/>
                    </a:lnL>
                    <a:lnR w="9525" cap="flat" cmpd="sng" algn="ctr">
                      <a:solidFill>
                        <a:srgbClr val="28E0AF"/>
                      </a:solidFill>
                      <a:prstDash val="solid"/>
                      <a:round/>
                      <a:headEnd type="none" w="med" len="med"/>
                      <a:tailEnd type="none" w="med" len="med"/>
                    </a:lnR>
                    <a:lnT w="9525" cap="flat" cmpd="sng" algn="ctr">
                      <a:solidFill>
                        <a:srgbClr val="28E0AF"/>
                      </a:solidFill>
                      <a:prstDash val="solid"/>
                      <a:round/>
                      <a:headEnd type="none" w="med" len="med"/>
                      <a:tailEnd type="none" w="med" len="med"/>
                    </a:lnT>
                    <a:lnB w="9525" cap="flat" cmpd="sng" algn="ctr">
                      <a:solidFill>
                        <a:srgbClr val="808531"/>
                      </a:solidFill>
                      <a:prstDash val="solid"/>
                      <a:round/>
                      <a:headEnd type="none" w="med" len="med"/>
                      <a:tailEnd type="none" w="med" len="med"/>
                    </a:lnB>
                    <a:solidFill>
                      <a:srgbClr val="FFFFFF"/>
                    </a:solidFill>
                  </a:tcPr>
                </a:tc>
              </a:tr>
              <a:tr h="410030">
                <a:tc>
                  <a:txBody>
                    <a:bodyPr/>
                    <a:lstStyle/>
                    <a:p>
                      <a:r>
                        <a:rPr lang="en-IN" sz="1200" u="none" strike="noStrike" dirty="0">
                          <a:effectLst/>
                          <a:hlinkClick r:id="rId4"/>
                        </a:rPr>
                        <a:t>HOUR()</a:t>
                      </a:r>
                      <a:endParaRPr lang="en-IN" sz="1200" dirty="0">
                        <a:effectLst/>
                      </a:endParaRPr>
                    </a:p>
                  </a:txBody>
                  <a:tcPr marL="40996" marR="40996" marT="40996" marB="40996" anchor="ctr">
                    <a:lnL w="9525" cap="flat" cmpd="sng" algn="ctr">
                      <a:solidFill>
                        <a:srgbClr val="508631"/>
                      </a:solidFill>
                      <a:prstDash val="solid"/>
                      <a:round/>
                      <a:headEnd type="none" w="med" len="med"/>
                      <a:tailEnd type="none" w="med" len="med"/>
                    </a:lnL>
                    <a:lnR w="9525" cap="flat" cmpd="sng" algn="ctr">
                      <a:solidFill>
                        <a:srgbClr val="808531"/>
                      </a:solidFill>
                      <a:prstDash val="solid"/>
                      <a:round/>
                      <a:headEnd type="none" w="med" len="med"/>
                      <a:tailEnd type="none" w="med" len="med"/>
                    </a:lnR>
                    <a:lnT w="9525" cap="flat" cmpd="sng" algn="ctr">
                      <a:solidFill>
                        <a:srgbClr val="508631"/>
                      </a:solidFill>
                      <a:prstDash val="solid"/>
                      <a:round/>
                      <a:headEnd type="none" w="med" len="med"/>
                      <a:tailEnd type="none" w="med" len="med"/>
                    </a:lnT>
                    <a:lnB w="9525" cap="flat" cmpd="sng" algn="ctr">
                      <a:solidFill>
                        <a:srgbClr val="0088A2"/>
                      </a:solidFill>
                      <a:prstDash val="solid"/>
                      <a:round/>
                      <a:headEnd type="none" w="med" len="med"/>
                      <a:tailEnd type="none" w="med" len="med"/>
                    </a:lnB>
                    <a:solidFill>
                      <a:srgbClr val="FFFFFF"/>
                    </a:solidFill>
                  </a:tcPr>
                </a:tc>
                <a:tc>
                  <a:txBody>
                    <a:bodyPr/>
                    <a:lstStyle/>
                    <a:p>
                      <a:r>
                        <a:rPr lang="en-US" sz="1200">
                          <a:effectLst/>
                        </a:rPr>
                        <a:t>Returns the Hour value from a given Time.</a:t>
                      </a:r>
                    </a:p>
                  </a:txBody>
                  <a:tcPr marL="40996" marR="40996" marT="40996" marB="40996" anchor="ctr">
                    <a:lnL w="9525" cap="flat" cmpd="sng" algn="ctr">
                      <a:solidFill>
                        <a:srgbClr val="808531"/>
                      </a:solidFill>
                      <a:prstDash val="solid"/>
                      <a:round/>
                      <a:headEnd type="none" w="med" len="med"/>
                      <a:tailEnd type="none" w="med" len="med"/>
                    </a:lnL>
                    <a:lnR w="9525" cap="flat" cmpd="sng" algn="ctr">
                      <a:solidFill>
                        <a:srgbClr val="808531"/>
                      </a:solidFill>
                      <a:prstDash val="solid"/>
                      <a:round/>
                      <a:headEnd type="none" w="med" len="med"/>
                      <a:tailEnd type="none" w="med" len="med"/>
                    </a:lnR>
                    <a:lnT w="9525" cap="flat" cmpd="sng" algn="ctr">
                      <a:solidFill>
                        <a:srgbClr val="808531"/>
                      </a:solidFill>
                      <a:prstDash val="solid"/>
                      <a:round/>
                      <a:headEnd type="none" w="med" len="med"/>
                      <a:tailEnd type="none" w="med" len="med"/>
                    </a:lnT>
                    <a:lnB w="9525" cap="flat" cmpd="sng" algn="ctr">
                      <a:solidFill>
                        <a:srgbClr val="508CA2"/>
                      </a:solidFill>
                      <a:prstDash val="solid"/>
                      <a:round/>
                      <a:headEnd type="none" w="med" len="med"/>
                      <a:tailEnd type="none" w="med" len="med"/>
                    </a:lnB>
                    <a:solidFill>
                      <a:srgbClr val="FFFFFF"/>
                    </a:solidFill>
                  </a:tcPr>
                </a:tc>
              </a:tr>
              <a:tr h="420497">
                <a:tc>
                  <a:txBody>
                    <a:bodyPr/>
                    <a:lstStyle/>
                    <a:p>
                      <a:r>
                        <a:rPr lang="en-IN" sz="1200" u="none" strike="noStrike" dirty="0">
                          <a:effectLst/>
                          <a:hlinkClick r:id="rId5"/>
                        </a:rPr>
                        <a:t>LAST_DAY</a:t>
                      </a:r>
                      <a:endParaRPr lang="en-IN" sz="1200" dirty="0">
                        <a:effectLst/>
                      </a:endParaRPr>
                    </a:p>
                  </a:txBody>
                  <a:tcPr marL="40996" marR="40996" marT="40996" marB="40996" anchor="ctr">
                    <a:lnL w="9525" cap="flat" cmpd="sng" algn="ctr">
                      <a:solidFill>
                        <a:srgbClr val="0088A2"/>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0088A2"/>
                      </a:solidFill>
                      <a:prstDash val="solid"/>
                      <a:round/>
                      <a:headEnd type="none" w="med" len="med"/>
                      <a:tailEnd type="none" w="med" len="med"/>
                    </a:lnT>
                    <a:lnB w="9525" cap="flat" cmpd="sng" algn="ctr">
                      <a:solidFill>
                        <a:srgbClr val="28B8AA"/>
                      </a:solidFill>
                      <a:prstDash val="solid"/>
                      <a:round/>
                      <a:headEnd type="none" w="med" len="med"/>
                      <a:tailEnd type="none" w="med" len="med"/>
                    </a:lnB>
                    <a:solidFill>
                      <a:srgbClr val="FFFFFF"/>
                    </a:solidFill>
                  </a:tcPr>
                </a:tc>
                <a:tc>
                  <a:txBody>
                    <a:bodyPr/>
                    <a:lstStyle/>
                    <a:p>
                      <a:r>
                        <a:rPr lang="en-US" sz="1200">
                          <a:effectLst/>
                        </a:rPr>
                        <a:t>It returns the last Day of the Month on a given date.</a:t>
                      </a:r>
                    </a:p>
                  </a:txBody>
                  <a:tcPr marL="40996" marR="40996" marT="40996" marB="40996" anchor="ctr">
                    <a:lnL w="9525" cap="flat" cmpd="sng" algn="ctr">
                      <a:solidFill>
                        <a:srgbClr val="508CA2"/>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508CA2"/>
                      </a:solidFill>
                      <a:prstDash val="solid"/>
                      <a:round/>
                      <a:headEnd type="none" w="med" len="med"/>
                      <a:tailEnd type="none" w="med" len="med"/>
                    </a:lnT>
                    <a:lnB w="9525" cap="flat" cmpd="sng" algn="ctr">
                      <a:solidFill>
                        <a:srgbClr val="00BCAA"/>
                      </a:solidFill>
                      <a:prstDash val="solid"/>
                      <a:round/>
                      <a:headEnd type="none" w="med" len="med"/>
                      <a:tailEnd type="none" w="med" len="med"/>
                    </a:lnB>
                    <a:solidFill>
                      <a:srgbClr val="FFFFFF"/>
                    </a:solidFill>
                  </a:tcPr>
                </a:tc>
              </a:tr>
              <a:tr h="254817">
                <a:tc>
                  <a:txBody>
                    <a:bodyPr/>
                    <a:lstStyle/>
                    <a:p>
                      <a:r>
                        <a:rPr lang="en-IN" sz="1200" u="none" strike="noStrike" dirty="0">
                          <a:effectLst/>
                          <a:hlinkClick r:id="rId6"/>
                        </a:rPr>
                        <a:t>LOCALTIME()</a:t>
                      </a:r>
                      <a:r>
                        <a:rPr lang="en-IN" sz="1200" dirty="0">
                          <a:effectLst/>
                        </a:rPr>
                        <a:t>, </a:t>
                      </a:r>
                      <a:r>
                        <a:rPr lang="en-IN" sz="1200" u="none" strike="noStrike" dirty="0">
                          <a:effectLst/>
                          <a:hlinkClick r:id="rId6"/>
                        </a:rPr>
                        <a:t>LOCALTIME</a:t>
                      </a:r>
                      <a:endParaRPr lang="en-IN" sz="1200" dirty="0">
                        <a:effectLst/>
                      </a:endParaRPr>
                    </a:p>
                  </a:txBody>
                  <a:tcPr marL="40996" marR="40996" marT="40996" marB="40996" anchor="ctr">
                    <a:lnL w="9525" cap="flat" cmpd="sng" algn="ctr">
                      <a:solidFill>
                        <a:srgbClr val="28B8AA"/>
                      </a:solidFill>
                      <a:prstDash val="solid"/>
                      <a:round/>
                      <a:headEnd type="none" w="med" len="med"/>
                      <a:tailEnd type="none" w="med" len="med"/>
                    </a:lnL>
                    <a:lnR w="9525" cap="flat" cmpd="sng" algn="ctr">
                      <a:solidFill>
                        <a:srgbClr val="00BCAA"/>
                      </a:solidFill>
                      <a:prstDash val="solid"/>
                      <a:round/>
                      <a:headEnd type="none" w="med" len="med"/>
                      <a:tailEnd type="none" w="med" len="med"/>
                    </a:lnR>
                    <a:lnT w="9525" cap="flat" cmpd="sng" algn="ctr">
                      <a:solidFill>
                        <a:srgbClr val="28B8AA"/>
                      </a:solidFill>
                      <a:prstDash val="solid"/>
                      <a:round/>
                      <a:headEnd type="none" w="med" len="med"/>
                      <a:tailEnd type="none" w="med" len="med"/>
                    </a:lnT>
                    <a:lnB w="9525" cap="flat" cmpd="sng" algn="ctr">
                      <a:solidFill>
                        <a:srgbClr val="808531"/>
                      </a:solidFill>
                      <a:prstDash val="solid"/>
                      <a:round/>
                      <a:headEnd type="none" w="med" len="med"/>
                      <a:tailEnd type="none" w="med" len="med"/>
                    </a:lnB>
                    <a:solidFill>
                      <a:srgbClr val="FFFFFF"/>
                    </a:solidFill>
                  </a:tcPr>
                </a:tc>
                <a:tc>
                  <a:txBody>
                    <a:bodyPr/>
                    <a:lstStyle/>
                    <a:p>
                      <a:r>
                        <a:rPr lang="en-IN" sz="1200">
                          <a:effectLst/>
                        </a:rPr>
                        <a:t>Synonym of NOW() function</a:t>
                      </a:r>
                    </a:p>
                  </a:txBody>
                  <a:tcPr marL="40996" marR="40996" marT="40996" marB="40996" anchor="ctr">
                    <a:lnL w="9525" cap="flat" cmpd="sng" algn="ctr">
                      <a:solidFill>
                        <a:srgbClr val="00BCAA"/>
                      </a:solidFill>
                      <a:prstDash val="solid"/>
                      <a:round/>
                      <a:headEnd type="none" w="med" len="med"/>
                      <a:tailEnd type="none" w="med" len="med"/>
                    </a:lnL>
                    <a:lnR w="9525" cap="flat" cmpd="sng" algn="ctr">
                      <a:solidFill>
                        <a:srgbClr val="00BCAA"/>
                      </a:solidFill>
                      <a:prstDash val="solid"/>
                      <a:round/>
                      <a:headEnd type="none" w="med" len="med"/>
                      <a:tailEnd type="none" w="med" len="med"/>
                    </a:lnR>
                    <a:lnT w="9525" cap="flat" cmpd="sng" algn="ctr">
                      <a:solidFill>
                        <a:srgbClr val="00BCAA"/>
                      </a:solidFill>
                      <a:prstDash val="solid"/>
                      <a:round/>
                      <a:headEnd type="none" w="med" len="med"/>
                      <a:tailEnd type="none" w="med" len="med"/>
                    </a:lnT>
                    <a:lnB w="9525" cap="flat" cmpd="sng" algn="ctr">
                      <a:solidFill>
                        <a:srgbClr val="D05623"/>
                      </a:solidFill>
                      <a:prstDash val="solid"/>
                      <a:round/>
                      <a:headEnd type="none" w="med" len="med"/>
                      <a:tailEnd type="none" w="med" len="med"/>
                    </a:lnB>
                    <a:solidFill>
                      <a:srgbClr val="FFFFFF"/>
                    </a:solidFill>
                  </a:tcPr>
                </a:tc>
              </a:tr>
              <a:tr h="410030">
                <a:tc>
                  <a:txBody>
                    <a:bodyPr/>
                    <a:lstStyle/>
                    <a:p>
                      <a:r>
                        <a:rPr lang="en-IN" sz="1200" u="none" strike="noStrike" dirty="0">
                          <a:effectLst/>
                          <a:hlinkClick r:id="rId7"/>
                        </a:rPr>
                        <a:t>LOCALTIMESTAMP()</a:t>
                      </a:r>
                      <a:r>
                        <a:rPr lang="en-IN" sz="1200" dirty="0">
                          <a:effectLst/>
                        </a:rPr>
                        <a:t>, </a:t>
                      </a:r>
                      <a:r>
                        <a:rPr lang="en-IN" sz="1200" u="none" strike="noStrike" dirty="0">
                          <a:effectLst/>
                          <a:hlinkClick r:id="rId7"/>
                        </a:rPr>
                        <a:t>LOCALTIMESTAMP</a:t>
                      </a:r>
                      <a:endParaRPr lang="en-IN" sz="1200" dirty="0">
                        <a:effectLst/>
                      </a:endParaRPr>
                    </a:p>
                  </a:txBody>
                  <a:tcPr marL="40996" marR="40996" marT="40996" marB="40996" anchor="ctr">
                    <a:lnL w="9525" cap="flat" cmpd="sng" algn="ctr">
                      <a:solidFill>
                        <a:srgbClr val="808531"/>
                      </a:solidFill>
                      <a:prstDash val="solid"/>
                      <a:round/>
                      <a:headEnd type="none" w="med" len="med"/>
                      <a:tailEnd type="none" w="med" len="med"/>
                    </a:lnL>
                    <a:lnR w="9525" cap="flat" cmpd="sng" algn="ctr">
                      <a:solidFill>
                        <a:srgbClr val="D05623"/>
                      </a:solidFill>
                      <a:prstDash val="solid"/>
                      <a:round/>
                      <a:headEnd type="none" w="med" len="med"/>
                      <a:tailEnd type="none" w="med" len="med"/>
                    </a:lnR>
                    <a:lnT w="9525" cap="flat" cmpd="sng" algn="ctr">
                      <a:solidFill>
                        <a:srgbClr val="808531"/>
                      </a:solidFill>
                      <a:prstDash val="solid"/>
                      <a:round/>
                      <a:headEnd type="none" w="med" len="med"/>
                      <a:tailEnd type="none" w="med" len="med"/>
                    </a:lnT>
                    <a:lnB w="9525" cap="flat" cmpd="sng" algn="ctr">
                      <a:solidFill>
                        <a:srgbClr val="D08B31"/>
                      </a:solidFill>
                      <a:prstDash val="solid"/>
                      <a:round/>
                      <a:headEnd type="none" w="med" len="med"/>
                      <a:tailEnd type="none" w="med" len="med"/>
                    </a:lnB>
                    <a:solidFill>
                      <a:srgbClr val="FFFFFF"/>
                    </a:solidFill>
                  </a:tcPr>
                </a:tc>
                <a:tc>
                  <a:txBody>
                    <a:bodyPr/>
                    <a:lstStyle/>
                    <a:p>
                      <a:r>
                        <a:rPr lang="en-IN" sz="1200">
                          <a:effectLst/>
                        </a:rPr>
                        <a:t>Synonym of NOW() function</a:t>
                      </a:r>
                    </a:p>
                  </a:txBody>
                  <a:tcPr marL="40996" marR="40996" marT="40996" marB="40996" anchor="ctr">
                    <a:lnL w="9525" cap="flat" cmpd="sng" algn="ctr">
                      <a:solidFill>
                        <a:srgbClr val="D05623"/>
                      </a:solidFill>
                      <a:prstDash val="solid"/>
                      <a:round/>
                      <a:headEnd type="none" w="med" len="med"/>
                      <a:tailEnd type="none" w="med" len="med"/>
                    </a:lnL>
                    <a:lnR w="9525" cap="flat" cmpd="sng" algn="ctr">
                      <a:solidFill>
                        <a:srgbClr val="D05623"/>
                      </a:solidFill>
                      <a:prstDash val="solid"/>
                      <a:round/>
                      <a:headEnd type="none" w="med" len="med"/>
                      <a:tailEnd type="none" w="med" len="med"/>
                    </a:lnR>
                    <a:lnT w="9525" cap="flat" cmpd="sng" algn="ctr">
                      <a:solidFill>
                        <a:srgbClr val="D05623"/>
                      </a:solidFill>
                      <a:prstDash val="solid"/>
                      <a:round/>
                      <a:headEnd type="none" w="med" len="med"/>
                      <a:tailEnd type="none" w="med" len="med"/>
                    </a:lnT>
                    <a:lnB w="9525" cap="flat" cmpd="sng" algn="ctr">
                      <a:solidFill>
                        <a:srgbClr val="508E31"/>
                      </a:solidFill>
                      <a:prstDash val="solid"/>
                      <a:round/>
                      <a:headEnd type="none" w="med" len="med"/>
                      <a:tailEnd type="none" w="med" len="med"/>
                    </a:lnB>
                    <a:solidFill>
                      <a:srgbClr val="FFFFFF"/>
                    </a:solidFill>
                  </a:tcPr>
                </a:tc>
              </a:tr>
              <a:tr h="570476">
                <a:tc>
                  <a:txBody>
                    <a:bodyPr/>
                    <a:lstStyle/>
                    <a:p>
                      <a:r>
                        <a:rPr lang="en-IN" sz="1200" u="none" strike="noStrike" dirty="0">
                          <a:effectLst/>
                          <a:hlinkClick r:id="rId8"/>
                        </a:rPr>
                        <a:t>MAKEDATE()</a:t>
                      </a:r>
                      <a:endParaRPr lang="en-IN" sz="1200" dirty="0">
                        <a:effectLst/>
                      </a:endParaRPr>
                    </a:p>
                  </a:txBody>
                  <a:tcPr marL="40996" marR="40996" marT="40996" marB="40996" anchor="ctr">
                    <a:lnL w="9525" cap="flat" cmpd="sng" algn="ctr">
                      <a:solidFill>
                        <a:srgbClr val="D08B31"/>
                      </a:solidFill>
                      <a:prstDash val="solid"/>
                      <a:round/>
                      <a:headEnd type="none" w="med" len="med"/>
                      <a:tailEnd type="none" w="med" len="med"/>
                    </a:lnL>
                    <a:lnR w="9525" cap="flat" cmpd="sng" algn="ctr">
                      <a:solidFill>
                        <a:srgbClr val="508E31"/>
                      </a:solidFill>
                      <a:prstDash val="solid"/>
                      <a:round/>
                      <a:headEnd type="none" w="med" len="med"/>
                      <a:tailEnd type="none" w="med" len="med"/>
                    </a:lnR>
                    <a:lnT w="9525" cap="flat" cmpd="sng" algn="ctr">
                      <a:solidFill>
                        <a:srgbClr val="D08B31"/>
                      </a:solidFill>
                      <a:prstDash val="solid"/>
                      <a:round/>
                      <a:headEnd type="none" w="med" len="med"/>
                      <a:tailEnd type="none" w="med" len="med"/>
                    </a:lnT>
                    <a:lnB w="9525" cap="flat" cmpd="sng" algn="ctr">
                      <a:solidFill>
                        <a:srgbClr val="80A843"/>
                      </a:solidFill>
                      <a:prstDash val="solid"/>
                      <a:round/>
                      <a:headEnd type="none" w="med" len="med"/>
                      <a:tailEnd type="none" w="med" len="med"/>
                    </a:lnB>
                    <a:solidFill>
                      <a:srgbClr val="FFFFFF"/>
                    </a:solidFill>
                  </a:tcPr>
                </a:tc>
                <a:tc>
                  <a:txBody>
                    <a:bodyPr/>
                    <a:lstStyle/>
                    <a:p>
                      <a:r>
                        <a:rPr lang="en-US" sz="1200" dirty="0">
                          <a:effectLst/>
                        </a:rPr>
                        <a:t>It is used to create or make a date from the specified Year, and day of the year</a:t>
                      </a:r>
                    </a:p>
                  </a:txBody>
                  <a:tcPr marL="40996" marR="40996" marT="40996" marB="40996" anchor="ctr">
                    <a:lnL w="9525" cap="flat" cmpd="sng" algn="ctr">
                      <a:solidFill>
                        <a:srgbClr val="508E31"/>
                      </a:solidFill>
                      <a:prstDash val="solid"/>
                      <a:round/>
                      <a:headEnd type="none" w="med" len="med"/>
                      <a:tailEnd type="none" w="med" len="med"/>
                    </a:lnL>
                    <a:lnR w="9525" cap="flat" cmpd="sng" algn="ctr">
                      <a:solidFill>
                        <a:srgbClr val="508E31"/>
                      </a:solidFill>
                      <a:prstDash val="solid"/>
                      <a:round/>
                      <a:headEnd type="none" w="med" len="med"/>
                      <a:tailEnd type="none" w="med" len="med"/>
                    </a:lnR>
                    <a:lnT w="9525" cap="flat" cmpd="sng" algn="ctr">
                      <a:solidFill>
                        <a:srgbClr val="508E31"/>
                      </a:solidFill>
                      <a:prstDash val="solid"/>
                      <a:round/>
                      <a:headEnd type="none" w="med" len="med"/>
                      <a:tailEnd type="none" w="med" len="med"/>
                    </a:lnT>
                    <a:lnB w="9525" cap="flat" cmpd="sng" algn="ctr">
                      <a:solidFill>
                        <a:srgbClr val="A8B4AA"/>
                      </a:solidFill>
                      <a:prstDash val="solid"/>
                      <a:round/>
                      <a:headEnd type="none" w="med" len="med"/>
                      <a:tailEnd type="none" w="med" len="med"/>
                    </a:lnB>
                    <a:solidFill>
                      <a:srgbClr val="FFFFFF"/>
                    </a:solidFill>
                  </a:tcPr>
                </a:tc>
              </a:tr>
              <a:tr h="420497">
                <a:tc>
                  <a:txBody>
                    <a:bodyPr/>
                    <a:lstStyle/>
                    <a:p>
                      <a:r>
                        <a:rPr lang="en-IN" sz="1200" u="none" strike="noStrike">
                          <a:effectLst/>
                          <a:hlinkClick r:id="rId9"/>
                        </a:rPr>
                        <a:t>MAKETIME()</a:t>
                      </a:r>
                      <a:endParaRPr lang="en-IN" sz="1200">
                        <a:effectLst/>
                      </a:endParaRPr>
                    </a:p>
                  </a:txBody>
                  <a:tcPr marL="40996" marR="40996" marT="40996" marB="40996" anchor="ctr">
                    <a:lnL w="9525" cap="flat" cmpd="sng" algn="ctr">
                      <a:solidFill>
                        <a:srgbClr val="80A843"/>
                      </a:solidFill>
                      <a:prstDash val="solid"/>
                      <a:round/>
                      <a:headEnd type="none" w="med" len="med"/>
                      <a:tailEnd type="none" w="med" len="med"/>
                    </a:lnL>
                    <a:lnR w="9525" cap="flat" cmpd="sng" algn="ctr">
                      <a:solidFill>
                        <a:srgbClr val="A8B4AA"/>
                      </a:solidFill>
                      <a:prstDash val="solid"/>
                      <a:round/>
                      <a:headEnd type="none" w="med" len="med"/>
                      <a:tailEnd type="none" w="med" len="med"/>
                    </a:lnR>
                    <a:lnT w="9525" cap="flat" cmpd="sng" algn="ctr">
                      <a:solidFill>
                        <a:srgbClr val="80A843"/>
                      </a:solidFill>
                      <a:prstDash val="solid"/>
                      <a:round/>
                      <a:headEnd type="none" w="med" len="med"/>
                      <a:tailEnd type="none" w="med" len="med"/>
                    </a:lnT>
                    <a:lnB w="9525" cap="flat" cmpd="sng" algn="ctr">
                      <a:solidFill>
                        <a:srgbClr val="50616A"/>
                      </a:solidFill>
                      <a:prstDash val="solid"/>
                      <a:round/>
                      <a:headEnd type="none" w="med" len="med"/>
                      <a:tailEnd type="none" w="med" len="med"/>
                    </a:lnB>
                    <a:solidFill>
                      <a:srgbClr val="FFFFFF"/>
                    </a:solidFill>
                  </a:tcPr>
                </a:tc>
                <a:tc>
                  <a:txBody>
                    <a:bodyPr/>
                    <a:lstStyle/>
                    <a:p>
                      <a:r>
                        <a:rPr lang="en-US" sz="1200" dirty="0">
                          <a:effectLst/>
                        </a:rPr>
                        <a:t>This will Create or make time from Hour, Minute, Second</a:t>
                      </a:r>
                    </a:p>
                  </a:txBody>
                  <a:tcPr marL="40996" marR="40996" marT="40996" marB="40996" anchor="ctr">
                    <a:lnL w="9525" cap="flat" cmpd="sng" algn="ctr">
                      <a:solidFill>
                        <a:srgbClr val="A8B4AA"/>
                      </a:solidFill>
                      <a:prstDash val="solid"/>
                      <a:round/>
                      <a:headEnd type="none" w="med" len="med"/>
                      <a:tailEnd type="none" w="med" len="med"/>
                    </a:lnL>
                    <a:lnR w="9525" cap="flat" cmpd="sng" algn="ctr">
                      <a:solidFill>
                        <a:srgbClr val="A8B4AA"/>
                      </a:solidFill>
                      <a:prstDash val="solid"/>
                      <a:round/>
                      <a:headEnd type="none" w="med" len="med"/>
                      <a:tailEnd type="none" w="med" len="med"/>
                    </a:lnR>
                    <a:lnT w="9525" cap="flat" cmpd="sng" algn="ctr">
                      <a:solidFill>
                        <a:srgbClr val="A8B4AA"/>
                      </a:solidFill>
                      <a:prstDash val="solid"/>
                      <a:round/>
                      <a:headEnd type="none" w="med" len="med"/>
                      <a:tailEnd type="none" w="med" len="med"/>
                    </a:lnT>
                    <a:lnB w="9525" cap="flat" cmpd="sng" algn="ctr">
                      <a:solidFill>
                        <a:srgbClr val="D0666A"/>
                      </a:solidFill>
                      <a:prstDash val="solid"/>
                      <a:round/>
                      <a:headEnd type="none" w="med" len="med"/>
                      <a:tailEnd type="none" w="med" len="med"/>
                    </a:lnB>
                    <a:solidFill>
                      <a:srgbClr val="FFFFFF"/>
                    </a:solidFill>
                  </a:tcPr>
                </a:tc>
              </a:tr>
              <a:tr h="420497">
                <a:tc>
                  <a:txBody>
                    <a:bodyPr/>
                    <a:lstStyle/>
                    <a:p>
                      <a:r>
                        <a:rPr lang="en-IN" sz="1200" u="none" strike="noStrike">
                          <a:effectLst/>
                          <a:hlinkClick r:id="rId10"/>
                        </a:rPr>
                        <a:t>MICROSECOND()</a:t>
                      </a:r>
                      <a:endParaRPr lang="en-IN" sz="1200">
                        <a:effectLst/>
                      </a:endParaRPr>
                    </a:p>
                  </a:txBody>
                  <a:tcPr marL="40996" marR="40996" marT="40996" marB="40996" anchor="ctr">
                    <a:lnL w="9525" cap="flat" cmpd="sng" algn="ctr">
                      <a:solidFill>
                        <a:srgbClr val="50616A"/>
                      </a:solidFill>
                      <a:prstDash val="solid"/>
                      <a:round/>
                      <a:headEnd type="none" w="med" len="med"/>
                      <a:tailEnd type="none" w="med" len="med"/>
                    </a:lnL>
                    <a:lnR w="9525" cap="flat" cmpd="sng" algn="ctr">
                      <a:solidFill>
                        <a:srgbClr val="D0666A"/>
                      </a:solidFill>
                      <a:prstDash val="solid"/>
                      <a:round/>
                      <a:headEnd type="none" w="med" len="med"/>
                      <a:tailEnd type="none" w="med" len="med"/>
                    </a:lnR>
                    <a:lnT w="9525" cap="flat" cmpd="sng" algn="ctr">
                      <a:solidFill>
                        <a:srgbClr val="50616A"/>
                      </a:solidFill>
                      <a:prstDash val="solid"/>
                      <a:round/>
                      <a:headEnd type="none" w="med" len="med"/>
                      <a:tailEnd type="none" w="med" len="med"/>
                    </a:lnT>
                    <a:lnB w="9525" cap="flat" cmpd="sng" algn="ctr">
                      <a:solidFill>
                        <a:srgbClr val="006D6A"/>
                      </a:solidFill>
                      <a:prstDash val="solid"/>
                      <a:round/>
                      <a:headEnd type="none" w="med" len="med"/>
                      <a:tailEnd type="none" w="med" len="med"/>
                    </a:lnB>
                    <a:solidFill>
                      <a:srgbClr val="FFFFFF"/>
                    </a:solidFill>
                  </a:tcPr>
                </a:tc>
                <a:tc>
                  <a:txBody>
                    <a:bodyPr/>
                    <a:lstStyle/>
                    <a:p>
                      <a:r>
                        <a:rPr lang="en-US" sz="1200" dirty="0">
                          <a:effectLst/>
                        </a:rPr>
                        <a:t>Returns the Microseconds from the given Time or </a:t>
                      </a:r>
                      <a:r>
                        <a:rPr lang="en-US" sz="1200" dirty="0" err="1">
                          <a:effectLst/>
                        </a:rPr>
                        <a:t>DateTime</a:t>
                      </a:r>
                      <a:r>
                        <a:rPr lang="en-US" sz="1200" dirty="0">
                          <a:effectLst/>
                        </a:rPr>
                        <a:t>.</a:t>
                      </a:r>
                    </a:p>
                  </a:txBody>
                  <a:tcPr marL="40996" marR="40996" marT="40996" marB="40996" anchor="ctr">
                    <a:lnL w="9525" cap="flat" cmpd="sng" algn="ctr">
                      <a:solidFill>
                        <a:srgbClr val="D0666A"/>
                      </a:solidFill>
                      <a:prstDash val="solid"/>
                      <a:round/>
                      <a:headEnd type="none" w="med" len="med"/>
                      <a:tailEnd type="none" w="med" len="med"/>
                    </a:lnL>
                    <a:lnR w="9525" cap="flat" cmpd="sng" algn="ctr">
                      <a:solidFill>
                        <a:srgbClr val="D0666A"/>
                      </a:solidFill>
                      <a:prstDash val="solid"/>
                      <a:round/>
                      <a:headEnd type="none" w="med" len="med"/>
                      <a:tailEnd type="none" w="med" len="med"/>
                    </a:lnR>
                    <a:lnT w="9525" cap="flat" cmpd="sng" algn="ctr">
                      <a:solidFill>
                        <a:srgbClr val="D0666A"/>
                      </a:solidFill>
                      <a:prstDash val="solid"/>
                      <a:round/>
                      <a:headEnd type="none" w="med" len="med"/>
                      <a:tailEnd type="none" w="med" len="med"/>
                    </a:lnT>
                    <a:lnB w="9525" cap="flat" cmpd="sng" algn="ctr">
                      <a:solidFill>
                        <a:srgbClr val="D06F6A"/>
                      </a:solidFill>
                      <a:prstDash val="solid"/>
                      <a:round/>
                      <a:headEnd type="none" w="med" len="med"/>
                      <a:tailEnd type="none" w="med" len="med"/>
                    </a:lnB>
                    <a:solidFill>
                      <a:srgbClr val="FFFFFF"/>
                    </a:solidFill>
                  </a:tcPr>
                </a:tc>
              </a:tr>
              <a:tr h="420497">
                <a:tc>
                  <a:txBody>
                    <a:bodyPr/>
                    <a:lstStyle/>
                    <a:p>
                      <a:r>
                        <a:rPr lang="en-IN" sz="1200" u="none" strike="noStrike">
                          <a:effectLst/>
                          <a:hlinkClick r:id="rId11"/>
                        </a:rPr>
                        <a:t>MINUTE()</a:t>
                      </a:r>
                      <a:endParaRPr lang="en-IN" sz="1200">
                        <a:effectLst/>
                      </a:endParaRPr>
                    </a:p>
                  </a:txBody>
                  <a:tcPr marL="40996" marR="40996" marT="40996" marB="40996" anchor="ctr">
                    <a:lnL w="9525" cap="flat" cmpd="sng" algn="ctr">
                      <a:solidFill>
                        <a:srgbClr val="006D6A"/>
                      </a:solidFill>
                      <a:prstDash val="solid"/>
                      <a:round/>
                      <a:headEnd type="none" w="med" len="med"/>
                      <a:tailEnd type="none" w="med" len="med"/>
                    </a:lnL>
                    <a:lnR w="9525" cap="flat" cmpd="sng" algn="ctr">
                      <a:solidFill>
                        <a:srgbClr val="D06F6A"/>
                      </a:solidFill>
                      <a:prstDash val="solid"/>
                      <a:round/>
                      <a:headEnd type="none" w="med" len="med"/>
                      <a:tailEnd type="none" w="med" len="med"/>
                    </a:lnR>
                    <a:lnT w="9525" cap="flat" cmpd="sng" algn="ctr">
                      <a:solidFill>
                        <a:srgbClr val="006D6A"/>
                      </a:solidFill>
                      <a:prstDash val="solid"/>
                      <a:round/>
                      <a:headEnd type="none" w="med" len="med"/>
                      <a:tailEnd type="none" w="med" len="med"/>
                    </a:lnT>
                    <a:lnB w="9525" cap="flat" cmpd="sng" algn="ctr">
                      <a:solidFill>
                        <a:srgbClr val="00E46A"/>
                      </a:solidFill>
                      <a:prstDash val="solid"/>
                      <a:round/>
                      <a:headEnd type="none" w="med" len="med"/>
                      <a:tailEnd type="none" w="med" len="med"/>
                    </a:lnB>
                    <a:solidFill>
                      <a:srgbClr val="FFFFFF"/>
                    </a:solidFill>
                  </a:tcPr>
                </a:tc>
                <a:tc>
                  <a:txBody>
                    <a:bodyPr/>
                    <a:lstStyle/>
                    <a:p>
                      <a:r>
                        <a:rPr lang="en-US" sz="1200" dirty="0">
                          <a:effectLst/>
                        </a:rPr>
                        <a:t>This function returns the Minutes value from given Time or </a:t>
                      </a:r>
                      <a:r>
                        <a:rPr lang="en-US" sz="1200" dirty="0" err="1">
                          <a:effectLst/>
                        </a:rPr>
                        <a:t>DateTime</a:t>
                      </a:r>
                      <a:r>
                        <a:rPr lang="en-US" sz="1200" dirty="0">
                          <a:effectLst/>
                        </a:rPr>
                        <a:t>.</a:t>
                      </a:r>
                    </a:p>
                  </a:txBody>
                  <a:tcPr marL="40996" marR="40996" marT="40996" marB="40996" anchor="ctr">
                    <a:lnL w="9525" cap="flat" cmpd="sng" algn="ctr">
                      <a:solidFill>
                        <a:srgbClr val="D06F6A"/>
                      </a:solidFill>
                      <a:prstDash val="solid"/>
                      <a:round/>
                      <a:headEnd type="none" w="med" len="med"/>
                      <a:tailEnd type="none" w="med" len="med"/>
                    </a:lnL>
                    <a:lnR w="9525" cap="flat" cmpd="sng" algn="ctr">
                      <a:solidFill>
                        <a:srgbClr val="D06F6A"/>
                      </a:solidFill>
                      <a:prstDash val="solid"/>
                      <a:round/>
                      <a:headEnd type="none" w="med" len="med"/>
                      <a:tailEnd type="none" w="med" len="med"/>
                    </a:lnR>
                    <a:lnT w="9525" cap="flat" cmpd="sng" algn="ctr">
                      <a:solidFill>
                        <a:srgbClr val="D06F6A"/>
                      </a:solidFill>
                      <a:prstDash val="solid"/>
                      <a:round/>
                      <a:headEnd type="none" w="med" len="med"/>
                      <a:tailEnd type="none" w="med" len="med"/>
                    </a:lnT>
                    <a:lnB w="9525" cap="flat" cmpd="sng" algn="ctr">
                      <a:solidFill>
                        <a:srgbClr val="504009"/>
                      </a:solidFill>
                      <a:prstDash val="solid"/>
                      <a:round/>
                      <a:headEnd type="none" w="med" len="med"/>
                      <a:tailEnd type="none" w="med" len="med"/>
                    </a:lnB>
                    <a:solidFill>
                      <a:srgbClr val="FFFFFF"/>
                    </a:solidFill>
                  </a:tcPr>
                </a:tc>
              </a:tr>
              <a:tr h="410030">
                <a:tc>
                  <a:txBody>
                    <a:bodyPr/>
                    <a:lstStyle/>
                    <a:p>
                      <a:r>
                        <a:rPr lang="en-IN" sz="1200" u="none" strike="noStrike">
                          <a:effectLst/>
                          <a:hlinkClick r:id="rId12"/>
                        </a:rPr>
                        <a:t>MONTH()</a:t>
                      </a:r>
                      <a:endParaRPr lang="en-IN" sz="1200">
                        <a:effectLst/>
                      </a:endParaRPr>
                    </a:p>
                  </a:txBody>
                  <a:tcPr marL="40996" marR="40996" marT="40996" marB="40996" anchor="ctr">
                    <a:lnL w="9525" cap="flat" cmpd="sng" algn="ctr">
                      <a:solidFill>
                        <a:srgbClr val="00E46A"/>
                      </a:solidFill>
                      <a:prstDash val="solid"/>
                      <a:round/>
                      <a:headEnd type="none" w="med" len="med"/>
                      <a:tailEnd type="none" w="med" len="med"/>
                    </a:lnL>
                    <a:lnR w="9525" cap="flat" cmpd="sng" algn="ctr">
                      <a:solidFill>
                        <a:srgbClr val="504009"/>
                      </a:solidFill>
                      <a:prstDash val="solid"/>
                      <a:round/>
                      <a:headEnd type="none" w="med" len="med"/>
                      <a:tailEnd type="none" w="med" len="med"/>
                    </a:lnR>
                    <a:lnT w="9525" cap="flat" cmpd="sng" algn="ctr">
                      <a:solidFill>
                        <a:srgbClr val="00E46A"/>
                      </a:solidFill>
                      <a:prstDash val="solid"/>
                      <a:round/>
                      <a:headEnd type="none" w="med" len="med"/>
                      <a:tailEnd type="none" w="med" len="med"/>
                    </a:lnT>
                    <a:lnB w="9525" cap="flat" cmpd="sng" algn="ctr">
                      <a:solidFill>
                        <a:srgbClr val="28E86A"/>
                      </a:solidFill>
                      <a:prstDash val="solid"/>
                      <a:round/>
                      <a:headEnd type="none" w="med" len="med"/>
                      <a:tailEnd type="none" w="med" len="med"/>
                    </a:lnB>
                    <a:solidFill>
                      <a:srgbClr val="FFFFFF"/>
                    </a:solidFill>
                  </a:tcPr>
                </a:tc>
                <a:tc>
                  <a:txBody>
                    <a:bodyPr/>
                    <a:lstStyle/>
                    <a:p>
                      <a:r>
                        <a:rPr lang="en-US" sz="1200" dirty="0">
                          <a:effectLst/>
                        </a:rPr>
                        <a:t>It retunes the Month Number (1 – 12)</a:t>
                      </a:r>
                    </a:p>
                  </a:txBody>
                  <a:tcPr marL="40996" marR="40996" marT="40996" marB="40996" anchor="ctr">
                    <a:lnL w="9525" cap="flat" cmpd="sng" algn="ctr">
                      <a:solidFill>
                        <a:srgbClr val="504009"/>
                      </a:solidFill>
                      <a:prstDash val="solid"/>
                      <a:round/>
                      <a:headEnd type="none" w="med" len="med"/>
                      <a:tailEnd type="none" w="med" len="med"/>
                    </a:lnL>
                    <a:lnR w="9525" cap="flat" cmpd="sng" algn="ctr">
                      <a:solidFill>
                        <a:srgbClr val="504009"/>
                      </a:solidFill>
                      <a:prstDash val="solid"/>
                      <a:round/>
                      <a:headEnd type="none" w="med" len="med"/>
                      <a:tailEnd type="none" w="med" len="med"/>
                    </a:lnR>
                    <a:lnT w="9525" cap="flat" cmpd="sng" algn="ctr">
                      <a:solidFill>
                        <a:srgbClr val="504009"/>
                      </a:solidFill>
                      <a:prstDash val="solid"/>
                      <a:round/>
                      <a:headEnd type="none" w="med" len="med"/>
                      <a:tailEnd type="none" w="med" len="med"/>
                    </a:lnT>
                    <a:lnB w="9525" cap="flat" cmpd="sng" algn="ctr">
                      <a:solidFill>
                        <a:srgbClr val="50EA6A"/>
                      </a:solidFill>
                      <a:prstDash val="solid"/>
                      <a:round/>
                      <a:headEnd type="none" w="med" len="med"/>
                      <a:tailEnd type="none" w="med" len="med"/>
                    </a:lnB>
                    <a:solidFill>
                      <a:srgbClr val="FFFFFF"/>
                    </a:solidFill>
                  </a:tcPr>
                </a:tc>
              </a:tr>
              <a:tr h="570476">
                <a:tc>
                  <a:txBody>
                    <a:bodyPr/>
                    <a:lstStyle/>
                    <a:p>
                      <a:r>
                        <a:rPr lang="en-IN" sz="1200" u="none" strike="noStrike">
                          <a:effectLst/>
                          <a:hlinkClick r:id="rId13"/>
                        </a:rPr>
                        <a:t>MONTHNAME()</a:t>
                      </a:r>
                      <a:endParaRPr lang="en-IN" sz="1200">
                        <a:effectLst/>
                      </a:endParaRPr>
                    </a:p>
                  </a:txBody>
                  <a:tcPr marL="40996" marR="40996" marT="40996" marB="40996" anchor="ctr">
                    <a:lnL w="9525" cap="flat" cmpd="sng" algn="ctr">
                      <a:solidFill>
                        <a:srgbClr val="28E86A"/>
                      </a:solidFill>
                      <a:prstDash val="solid"/>
                      <a:round/>
                      <a:headEnd type="none" w="med" len="med"/>
                      <a:tailEnd type="none" w="med" len="med"/>
                    </a:lnL>
                    <a:lnR w="9525" cap="flat" cmpd="sng" algn="ctr">
                      <a:solidFill>
                        <a:srgbClr val="50EA6A"/>
                      </a:solidFill>
                      <a:prstDash val="solid"/>
                      <a:round/>
                      <a:headEnd type="none" w="med" len="med"/>
                      <a:tailEnd type="none" w="med" len="med"/>
                    </a:lnR>
                    <a:lnT w="9525" cap="flat" cmpd="sng" algn="ctr">
                      <a:solidFill>
                        <a:srgbClr val="28E86A"/>
                      </a:solidFill>
                      <a:prstDash val="solid"/>
                      <a:round/>
                      <a:headEnd type="none" w="med" len="med"/>
                      <a:tailEnd type="none" w="med" len="med"/>
                    </a:lnT>
                    <a:lnB w="9525" cap="flat" cmpd="sng" algn="ctr">
                      <a:solidFill>
                        <a:srgbClr val="A8EF6A"/>
                      </a:solidFill>
                      <a:prstDash val="solid"/>
                      <a:round/>
                      <a:headEnd type="none" w="med" len="med"/>
                      <a:tailEnd type="none" w="med" len="med"/>
                    </a:lnB>
                    <a:solidFill>
                      <a:srgbClr val="FFFFFF"/>
                    </a:solidFill>
                  </a:tcPr>
                </a:tc>
                <a:tc>
                  <a:txBody>
                    <a:bodyPr/>
                    <a:lstStyle/>
                    <a:p>
                      <a:r>
                        <a:rPr lang="en-US" sz="1200" dirty="0">
                          <a:effectLst/>
                        </a:rPr>
                        <a:t>Returns the Month name or Name of the Month (January, February, etc.)</a:t>
                      </a:r>
                    </a:p>
                  </a:txBody>
                  <a:tcPr marL="40996" marR="40996" marT="40996" marB="40996" anchor="ctr">
                    <a:lnL w="9525" cap="flat" cmpd="sng" algn="ctr">
                      <a:solidFill>
                        <a:srgbClr val="50EA6A"/>
                      </a:solidFill>
                      <a:prstDash val="solid"/>
                      <a:round/>
                      <a:headEnd type="none" w="med" len="med"/>
                      <a:tailEnd type="none" w="med" len="med"/>
                    </a:lnL>
                    <a:lnR w="9525" cap="flat" cmpd="sng" algn="ctr">
                      <a:solidFill>
                        <a:srgbClr val="50EA6A"/>
                      </a:solidFill>
                      <a:prstDash val="solid"/>
                      <a:round/>
                      <a:headEnd type="none" w="med" len="med"/>
                      <a:tailEnd type="none" w="med" len="med"/>
                    </a:lnR>
                    <a:lnT w="9525" cap="flat" cmpd="sng" algn="ctr">
                      <a:solidFill>
                        <a:srgbClr val="50EA6A"/>
                      </a:solidFill>
                      <a:prstDash val="solid"/>
                      <a:round/>
                      <a:headEnd type="none" w="med" len="med"/>
                      <a:tailEnd type="none" w="med" len="med"/>
                    </a:lnT>
                    <a:lnB w="9525" cap="flat" cmpd="sng" algn="ctr">
                      <a:solidFill>
                        <a:srgbClr val="D0F26A"/>
                      </a:solidFill>
                      <a:prstDash val="solid"/>
                      <a:round/>
                      <a:headEnd type="none" w="med" len="med"/>
                      <a:tailEnd type="none" w="med" len="med"/>
                    </a:lnB>
                    <a:solidFill>
                      <a:srgbClr val="FFFFFF"/>
                    </a:solidFill>
                  </a:tcPr>
                </a:tc>
              </a:tr>
              <a:tr h="420497">
                <a:tc>
                  <a:txBody>
                    <a:bodyPr/>
                    <a:lstStyle/>
                    <a:p>
                      <a:r>
                        <a:rPr lang="en-IN" sz="1200" u="none" strike="noStrike">
                          <a:effectLst/>
                          <a:hlinkClick r:id="rId14"/>
                        </a:rPr>
                        <a:t>NOW()</a:t>
                      </a:r>
                      <a:endParaRPr lang="en-IN" sz="1200">
                        <a:effectLst/>
                      </a:endParaRPr>
                    </a:p>
                  </a:txBody>
                  <a:tcPr marL="40996" marR="40996" marT="40996" marB="40996" anchor="ctr">
                    <a:lnL w="9525" cap="flat" cmpd="sng" algn="ctr">
                      <a:solidFill>
                        <a:srgbClr val="A8EF6A"/>
                      </a:solidFill>
                      <a:prstDash val="solid"/>
                      <a:round/>
                      <a:headEnd type="none" w="med" len="med"/>
                      <a:tailEnd type="none" w="med" len="med"/>
                    </a:lnL>
                    <a:lnR w="9525" cap="flat" cmpd="sng" algn="ctr">
                      <a:solidFill>
                        <a:srgbClr val="D0F26A"/>
                      </a:solidFill>
                      <a:prstDash val="solid"/>
                      <a:round/>
                      <a:headEnd type="none" w="med" len="med"/>
                      <a:tailEnd type="none" w="med" len="med"/>
                    </a:lnR>
                    <a:lnT w="9525" cap="flat" cmpd="sng" algn="ctr">
                      <a:solidFill>
                        <a:srgbClr val="A8EF6A"/>
                      </a:solidFill>
                      <a:prstDash val="solid"/>
                      <a:round/>
                      <a:headEnd type="none" w="med" len="med"/>
                      <a:tailEnd type="none" w="med" len="med"/>
                    </a:lnT>
                    <a:lnB w="9525" cap="flat" cmpd="sng" algn="ctr">
                      <a:solidFill>
                        <a:srgbClr val="A8EF6A"/>
                      </a:solidFill>
                      <a:prstDash val="solid"/>
                      <a:round/>
                      <a:headEnd type="none" w="med" len="med"/>
                      <a:tailEnd type="none" w="med" len="med"/>
                    </a:lnB>
                    <a:solidFill>
                      <a:srgbClr val="FFFFFF"/>
                    </a:solidFill>
                  </a:tcPr>
                </a:tc>
                <a:tc>
                  <a:txBody>
                    <a:bodyPr/>
                    <a:lstStyle/>
                    <a:p>
                      <a:r>
                        <a:rPr lang="en-US" sz="1200" dirty="0">
                          <a:effectLst/>
                        </a:rPr>
                        <a:t>This MySQL Date function returns the Current Date and Time.</a:t>
                      </a:r>
                    </a:p>
                  </a:txBody>
                  <a:tcPr marL="40996" marR="40996" marT="40996" marB="40996" anchor="ctr">
                    <a:lnL w="9525" cap="flat" cmpd="sng" algn="ctr">
                      <a:solidFill>
                        <a:srgbClr val="D0F26A"/>
                      </a:solidFill>
                      <a:prstDash val="solid"/>
                      <a:round/>
                      <a:headEnd type="none" w="med" len="med"/>
                      <a:tailEnd type="none" w="med" len="med"/>
                    </a:lnL>
                    <a:lnR w="9525" cap="flat" cmpd="sng" algn="ctr">
                      <a:solidFill>
                        <a:srgbClr val="D0F26A"/>
                      </a:solidFill>
                      <a:prstDash val="solid"/>
                      <a:round/>
                      <a:headEnd type="none" w="med" len="med"/>
                      <a:tailEnd type="none" w="med" len="med"/>
                    </a:lnR>
                    <a:lnT w="9525" cap="flat" cmpd="sng" algn="ctr">
                      <a:solidFill>
                        <a:srgbClr val="D0F26A"/>
                      </a:solidFill>
                      <a:prstDash val="solid"/>
                      <a:round/>
                      <a:headEnd type="none" w="med" len="med"/>
                      <a:tailEnd type="none" w="med" len="med"/>
                    </a:lnT>
                    <a:lnB w="9525" cap="flat" cmpd="sng" algn="ctr">
                      <a:solidFill>
                        <a:srgbClr val="D0F26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994698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endParaRPr lang="en-US" sz="2800" dirty="0" smtClean="0">
              <a:solidFill>
                <a:srgbClr val="FF0000"/>
              </a:solidFill>
            </a:endParaRPr>
          </a:p>
          <a:p>
            <a:pPr algn="l"/>
            <a:endParaRPr lang="en-US" sz="2800" dirty="0">
              <a:solidFill>
                <a:srgbClr val="FF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3762534467"/>
              </p:ext>
            </p:extLst>
          </p:nvPr>
        </p:nvGraphicFramePr>
        <p:xfrm>
          <a:off x="679122" y="1600200"/>
          <a:ext cx="7386760" cy="3626404"/>
        </p:xfrm>
        <a:graphic>
          <a:graphicData uri="http://schemas.openxmlformats.org/drawingml/2006/table">
            <a:tbl>
              <a:tblPr/>
              <a:tblGrid>
                <a:gridCol w="2662360"/>
                <a:gridCol w="4724400"/>
              </a:tblGrid>
              <a:tr h="153052">
                <a:tc gridSpan="2">
                  <a:txBody>
                    <a:bodyPr/>
                    <a:lstStyle/>
                    <a:p>
                      <a:endParaRPr lang="en-IN" sz="600">
                        <a:effectLst/>
                      </a:endParaRPr>
                    </a:p>
                  </a:txBody>
                  <a:tcPr marL="27331" marR="27331" marT="27331" marB="27331" anchor="ctr">
                    <a:lnL w="9525" cap="flat" cmpd="sng" algn="ctr">
                      <a:solidFill>
                        <a:srgbClr val="80A843"/>
                      </a:solidFill>
                      <a:prstDash val="solid"/>
                      <a:round/>
                      <a:headEnd type="none" w="med" len="med"/>
                      <a:tailEnd type="none" w="med" len="med"/>
                    </a:lnL>
                    <a:lnR w="9525" cap="flat" cmpd="sng" algn="ctr">
                      <a:solidFill>
                        <a:srgbClr val="80A843"/>
                      </a:solidFill>
                      <a:prstDash val="solid"/>
                      <a:round/>
                      <a:headEnd type="none" w="med" len="med"/>
                      <a:tailEnd type="none" w="med" len="med"/>
                    </a:lnR>
                    <a:lnT w="9525" cap="flat" cmpd="sng" algn="ctr">
                      <a:solidFill>
                        <a:srgbClr val="80A843"/>
                      </a:solidFill>
                      <a:prstDash val="solid"/>
                      <a:round/>
                      <a:headEnd type="none" w="med" len="med"/>
                      <a:tailEnd type="none" w="med" len="med"/>
                    </a:lnT>
                    <a:lnB w="9525" cap="flat" cmpd="sng" algn="ctr">
                      <a:solidFill>
                        <a:srgbClr val="28418C"/>
                      </a:solidFill>
                      <a:prstDash val="solid"/>
                      <a:round/>
                      <a:headEnd type="none" w="med" len="med"/>
                      <a:tailEnd type="none" w="med" len="med"/>
                    </a:lnB>
                    <a:solidFill>
                      <a:srgbClr val="FFFFFF"/>
                    </a:solidFill>
                  </a:tcPr>
                </a:tc>
                <a:tc hMerge="1">
                  <a:txBody>
                    <a:bodyPr/>
                    <a:lstStyle/>
                    <a:p>
                      <a:endParaRPr lang="en-IN"/>
                    </a:p>
                  </a:txBody>
                  <a:tcPr/>
                </a:tc>
              </a:tr>
              <a:tr h="251442">
                <a:tc>
                  <a:txBody>
                    <a:bodyPr/>
                    <a:lstStyle/>
                    <a:p>
                      <a:r>
                        <a:rPr lang="en-IN" sz="1400" u="none" strike="noStrike" dirty="0">
                          <a:effectLst/>
                          <a:hlinkClick r:id="rId3"/>
                        </a:rPr>
                        <a:t>PERIOD_ADD()</a:t>
                      </a:r>
                      <a:endParaRPr lang="en-IN" sz="1400" dirty="0">
                        <a:effectLst/>
                      </a:endParaRPr>
                    </a:p>
                  </a:txBody>
                  <a:tcPr marL="27331" marR="27331" marT="27331" marB="27331" anchor="ctr">
                    <a:lnL w="9525" cap="flat" cmpd="sng" algn="ctr">
                      <a:solidFill>
                        <a:srgbClr val="28418C"/>
                      </a:solidFill>
                      <a:prstDash val="solid"/>
                      <a:round/>
                      <a:headEnd type="none" w="med" len="med"/>
                      <a:tailEnd type="none" w="med" len="med"/>
                    </a:lnL>
                    <a:lnR w="9525" cap="flat" cmpd="sng" algn="ctr">
                      <a:solidFill>
                        <a:srgbClr val="00E1AF"/>
                      </a:solidFill>
                      <a:prstDash val="solid"/>
                      <a:round/>
                      <a:headEnd type="none" w="med" len="med"/>
                      <a:tailEnd type="none" w="med" len="med"/>
                    </a:lnR>
                    <a:lnT w="9525" cap="flat" cmpd="sng" algn="ctr">
                      <a:solidFill>
                        <a:srgbClr val="28418C"/>
                      </a:solidFill>
                      <a:prstDash val="solid"/>
                      <a:round/>
                      <a:headEnd type="none" w="med" len="med"/>
                      <a:tailEnd type="none" w="med" len="med"/>
                    </a:lnT>
                    <a:lnB w="9525" cap="flat" cmpd="sng" algn="ctr">
                      <a:solidFill>
                        <a:srgbClr val="00C19E"/>
                      </a:solidFill>
                      <a:prstDash val="solid"/>
                      <a:round/>
                      <a:headEnd type="none" w="med" len="med"/>
                      <a:tailEnd type="none" w="med" len="med"/>
                    </a:lnB>
                    <a:solidFill>
                      <a:srgbClr val="FFFFFF"/>
                    </a:solidFill>
                  </a:tcPr>
                </a:tc>
                <a:tc>
                  <a:txBody>
                    <a:bodyPr/>
                    <a:lstStyle/>
                    <a:p>
                      <a:r>
                        <a:rPr lang="en-US" sz="1400">
                          <a:effectLst/>
                        </a:rPr>
                        <a:t>It adds the user specified period to a year-Month</a:t>
                      </a:r>
                    </a:p>
                  </a:txBody>
                  <a:tcPr marL="27331" marR="27331" marT="27331" marB="27331" anchor="ctr">
                    <a:lnL w="9525" cap="flat" cmpd="sng" algn="ctr">
                      <a:solidFill>
                        <a:srgbClr val="00E1AF"/>
                      </a:solidFill>
                      <a:prstDash val="solid"/>
                      <a:round/>
                      <a:headEnd type="none" w="med" len="med"/>
                      <a:tailEnd type="none" w="med" len="med"/>
                    </a:lnL>
                    <a:lnR w="9525" cap="flat" cmpd="sng" algn="ctr">
                      <a:solidFill>
                        <a:srgbClr val="00E1AF"/>
                      </a:solidFill>
                      <a:prstDash val="solid"/>
                      <a:round/>
                      <a:headEnd type="none" w="med" len="med"/>
                      <a:tailEnd type="none" w="med" len="med"/>
                    </a:lnR>
                    <a:lnT w="9525" cap="flat" cmpd="sng" algn="ctr">
                      <a:solidFill>
                        <a:srgbClr val="00E1AF"/>
                      </a:solidFill>
                      <a:prstDash val="solid"/>
                      <a:round/>
                      <a:headEnd type="none" w="med" len="med"/>
                      <a:tailEnd type="none" w="med" len="med"/>
                    </a:lnT>
                    <a:lnB w="9525" cap="flat" cmpd="sng" algn="ctr">
                      <a:solidFill>
                        <a:srgbClr val="80C59E"/>
                      </a:solidFill>
                      <a:prstDash val="solid"/>
                      <a:round/>
                      <a:headEnd type="none" w="med" len="med"/>
                      <a:tailEnd type="none" w="med" len="med"/>
                    </a:lnB>
                    <a:solidFill>
                      <a:srgbClr val="FFFFFF"/>
                    </a:solidFill>
                  </a:tcPr>
                </a:tc>
              </a:tr>
              <a:tr h="448223">
                <a:tc>
                  <a:txBody>
                    <a:bodyPr/>
                    <a:lstStyle/>
                    <a:p>
                      <a:r>
                        <a:rPr lang="en-IN" sz="1400" u="none" strike="noStrike" dirty="0">
                          <a:effectLst/>
                          <a:hlinkClick r:id="rId4"/>
                        </a:rPr>
                        <a:t>PERIOD_DIFF()</a:t>
                      </a:r>
                      <a:endParaRPr lang="en-IN" sz="1400" dirty="0">
                        <a:effectLst/>
                      </a:endParaRPr>
                    </a:p>
                  </a:txBody>
                  <a:tcPr marL="27331" marR="27331" marT="27331" marB="27331" anchor="ctr">
                    <a:lnL w="9525" cap="flat" cmpd="sng" algn="ctr">
                      <a:solidFill>
                        <a:srgbClr val="00C19E"/>
                      </a:solidFill>
                      <a:prstDash val="solid"/>
                      <a:round/>
                      <a:headEnd type="none" w="med" len="med"/>
                      <a:tailEnd type="none" w="med" len="med"/>
                    </a:lnL>
                    <a:lnR w="9525" cap="flat" cmpd="sng" algn="ctr">
                      <a:solidFill>
                        <a:srgbClr val="80C59E"/>
                      </a:solidFill>
                      <a:prstDash val="solid"/>
                      <a:round/>
                      <a:headEnd type="none" w="med" len="med"/>
                      <a:tailEnd type="none" w="med" len="med"/>
                    </a:lnR>
                    <a:lnT w="9525" cap="flat" cmpd="sng" algn="ctr">
                      <a:solidFill>
                        <a:srgbClr val="00C19E"/>
                      </a:solidFill>
                      <a:prstDash val="solid"/>
                      <a:round/>
                      <a:headEnd type="none" w="med" len="med"/>
                      <a:tailEnd type="none" w="med" len="med"/>
                    </a:lnT>
                    <a:lnB w="9525" cap="flat" cmpd="sng" algn="ctr">
                      <a:solidFill>
                        <a:srgbClr val="A88BA2"/>
                      </a:solidFill>
                      <a:prstDash val="solid"/>
                      <a:round/>
                      <a:headEnd type="none" w="med" len="med"/>
                      <a:tailEnd type="none" w="med" len="med"/>
                    </a:lnB>
                    <a:solidFill>
                      <a:srgbClr val="FFFFFF"/>
                    </a:solidFill>
                  </a:tcPr>
                </a:tc>
                <a:tc>
                  <a:txBody>
                    <a:bodyPr/>
                    <a:lstStyle/>
                    <a:p>
                      <a:r>
                        <a:rPr lang="en-US" sz="1400" dirty="0">
                          <a:effectLst/>
                        </a:rPr>
                        <a:t>Returns the difference between the two periods. It returns the number of months between those two periods.</a:t>
                      </a:r>
                    </a:p>
                  </a:txBody>
                  <a:tcPr marL="27331" marR="27331" marT="27331" marB="27331" anchor="ctr">
                    <a:lnL w="9525" cap="flat" cmpd="sng" algn="ctr">
                      <a:solidFill>
                        <a:srgbClr val="80C59E"/>
                      </a:solidFill>
                      <a:prstDash val="solid"/>
                      <a:round/>
                      <a:headEnd type="none" w="med" len="med"/>
                      <a:tailEnd type="none" w="med" len="med"/>
                    </a:lnL>
                    <a:lnR w="9525" cap="flat" cmpd="sng" algn="ctr">
                      <a:solidFill>
                        <a:srgbClr val="80C59E"/>
                      </a:solidFill>
                      <a:prstDash val="solid"/>
                      <a:round/>
                      <a:headEnd type="none" w="med" len="med"/>
                      <a:tailEnd type="none" w="med" len="med"/>
                    </a:lnR>
                    <a:lnT w="9525" cap="flat" cmpd="sng" algn="ctr">
                      <a:solidFill>
                        <a:srgbClr val="80C59E"/>
                      </a:solidFill>
                      <a:prstDash val="solid"/>
                      <a:round/>
                      <a:headEnd type="none" w="med" len="med"/>
                      <a:tailEnd type="none" w="med" len="med"/>
                    </a:lnT>
                    <a:lnB w="9525" cap="flat" cmpd="sng" algn="ctr">
                      <a:solidFill>
                        <a:srgbClr val="50EE88"/>
                      </a:solidFill>
                      <a:prstDash val="solid"/>
                      <a:round/>
                      <a:headEnd type="none" w="med" len="med"/>
                      <a:tailEnd type="none" w="med" len="med"/>
                    </a:lnB>
                    <a:solidFill>
                      <a:srgbClr val="FFFFFF"/>
                    </a:solidFill>
                  </a:tcPr>
                </a:tc>
              </a:tr>
              <a:tr h="251442">
                <a:tc>
                  <a:txBody>
                    <a:bodyPr/>
                    <a:lstStyle/>
                    <a:p>
                      <a:r>
                        <a:rPr lang="en-IN" sz="1400" u="none" strike="noStrike" dirty="0">
                          <a:effectLst/>
                          <a:hlinkClick r:id="rId5"/>
                        </a:rPr>
                        <a:t>SECOND()</a:t>
                      </a:r>
                      <a:endParaRPr lang="en-IN" sz="1400" dirty="0">
                        <a:effectLst/>
                      </a:endParaRPr>
                    </a:p>
                  </a:txBody>
                  <a:tcPr marL="27331" marR="27331" marT="27331" marB="27331" anchor="ctr">
                    <a:lnL w="9525" cap="flat" cmpd="sng" algn="ctr">
                      <a:solidFill>
                        <a:srgbClr val="501A31"/>
                      </a:solidFill>
                      <a:prstDash val="solid"/>
                      <a:round/>
                      <a:headEnd type="none" w="med" len="med"/>
                      <a:tailEnd type="none" w="med" len="med"/>
                    </a:lnL>
                    <a:lnR w="9525" cap="flat" cmpd="sng" algn="ctr">
                      <a:solidFill>
                        <a:srgbClr val="288431"/>
                      </a:solidFill>
                      <a:prstDash val="solid"/>
                      <a:round/>
                      <a:headEnd type="none" w="med" len="med"/>
                      <a:tailEnd type="none" w="med" len="med"/>
                    </a:lnR>
                    <a:lnT w="9525" cap="flat" cmpd="sng" algn="ctr">
                      <a:solidFill>
                        <a:srgbClr val="A88BA2"/>
                      </a:solidFill>
                      <a:prstDash val="solid"/>
                      <a:round/>
                      <a:headEnd type="none" w="med" len="med"/>
                      <a:tailEnd type="none" w="med" len="med"/>
                    </a:lnT>
                    <a:lnB w="9525" cap="flat" cmpd="sng" algn="ctr">
                      <a:solidFill>
                        <a:srgbClr val="A88E31"/>
                      </a:solidFill>
                      <a:prstDash val="solid"/>
                      <a:round/>
                      <a:headEnd type="none" w="med" len="med"/>
                      <a:tailEnd type="none" w="med" len="med"/>
                    </a:lnB>
                    <a:solidFill>
                      <a:srgbClr val="FFFFFF"/>
                    </a:solidFill>
                  </a:tcPr>
                </a:tc>
                <a:tc>
                  <a:txBody>
                    <a:bodyPr/>
                    <a:lstStyle/>
                    <a:p>
                      <a:r>
                        <a:rPr lang="en-US" sz="1400">
                          <a:effectLst/>
                        </a:rPr>
                        <a:t>Returns the seconds value (0-59) from a given Time.</a:t>
                      </a:r>
                    </a:p>
                  </a:txBody>
                  <a:tcPr marL="27331" marR="27331" marT="27331" marB="27331" anchor="ctr">
                    <a:lnL w="9525" cap="flat" cmpd="sng" algn="ctr">
                      <a:solidFill>
                        <a:srgbClr val="288431"/>
                      </a:solidFill>
                      <a:prstDash val="solid"/>
                      <a:round/>
                      <a:headEnd type="none" w="med" len="med"/>
                      <a:tailEnd type="none" w="med" len="med"/>
                    </a:lnL>
                    <a:lnR w="9525" cap="flat" cmpd="sng" algn="ctr">
                      <a:solidFill>
                        <a:srgbClr val="288431"/>
                      </a:solidFill>
                      <a:prstDash val="solid"/>
                      <a:round/>
                      <a:headEnd type="none" w="med" len="med"/>
                      <a:tailEnd type="none" w="med" len="med"/>
                    </a:lnR>
                    <a:lnT w="9525" cap="flat" cmpd="sng" algn="ctr">
                      <a:solidFill>
                        <a:srgbClr val="50EE88"/>
                      </a:solidFill>
                      <a:prstDash val="solid"/>
                      <a:round/>
                      <a:headEnd type="none" w="med" len="med"/>
                      <a:tailEnd type="none" w="med" len="med"/>
                    </a:lnT>
                    <a:lnB w="9525" cap="flat" cmpd="sng" algn="ctr">
                      <a:solidFill>
                        <a:srgbClr val="A8BF38"/>
                      </a:solidFill>
                      <a:prstDash val="solid"/>
                      <a:round/>
                      <a:headEnd type="none" w="med" len="med"/>
                      <a:tailEnd type="none" w="med" len="med"/>
                    </a:lnB>
                    <a:solidFill>
                      <a:srgbClr val="FFFFFF"/>
                    </a:solidFill>
                  </a:tcPr>
                </a:tc>
              </a:tr>
              <a:tr h="251442">
                <a:tc>
                  <a:txBody>
                    <a:bodyPr/>
                    <a:lstStyle/>
                    <a:p>
                      <a:r>
                        <a:rPr lang="en-IN" sz="1400" u="none" strike="noStrike" dirty="0">
                          <a:effectLst/>
                          <a:hlinkClick r:id="rId6"/>
                        </a:rPr>
                        <a:t>STR_TO_DATE()</a:t>
                      </a:r>
                      <a:endParaRPr lang="en-IN" sz="1400" dirty="0">
                        <a:effectLst/>
                      </a:endParaRPr>
                    </a:p>
                  </a:txBody>
                  <a:tcPr marL="27331" marR="27331" marT="27331" marB="27331" anchor="ctr">
                    <a:lnL w="9525" cap="flat" cmpd="sng" algn="ctr">
                      <a:solidFill>
                        <a:srgbClr val="A88E31"/>
                      </a:solidFill>
                      <a:prstDash val="solid"/>
                      <a:round/>
                      <a:headEnd type="none" w="med" len="med"/>
                      <a:tailEnd type="none" w="med" len="med"/>
                    </a:lnL>
                    <a:lnR w="9525" cap="flat" cmpd="sng" algn="ctr">
                      <a:solidFill>
                        <a:srgbClr val="A8BF38"/>
                      </a:solidFill>
                      <a:prstDash val="solid"/>
                      <a:round/>
                      <a:headEnd type="none" w="med" len="med"/>
                      <a:tailEnd type="none" w="med" len="med"/>
                    </a:lnR>
                    <a:lnT w="9525" cap="flat" cmpd="sng" algn="ctr">
                      <a:solidFill>
                        <a:srgbClr val="A88E31"/>
                      </a:solidFill>
                      <a:prstDash val="solid"/>
                      <a:round/>
                      <a:headEnd type="none" w="med" len="med"/>
                      <a:tailEnd type="none" w="med" len="med"/>
                    </a:lnT>
                    <a:lnB w="9525" cap="flat" cmpd="sng" algn="ctr">
                      <a:solidFill>
                        <a:srgbClr val="00EF6A"/>
                      </a:solidFill>
                      <a:prstDash val="solid"/>
                      <a:round/>
                      <a:headEnd type="none" w="med" len="med"/>
                      <a:tailEnd type="none" w="med" len="med"/>
                    </a:lnB>
                    <a:solidFill>
                      <a:srgbClr val="FFFFFF"/>
                    </a:solidFill>
                  </a:tcPr>
                </a:tc>
                <a:tc>
                  <a:txBody>
                    <a:bodyPr/>
                    <a:lstStyle/>
                    <a:p>
                      <a:r>
                        <a:rPr lang="en-US" sz="1400">
                          <a:effectLst/>
                        </a:rPr>
                        <a:t>This function converts String to date.</a:t>
                      </a:r>
                    </a:p>
                  </a:txBody>
                  <a:tcPr marL="27331" marR="27331" marT="27331" marB="27331" anchor="ctr">
                    <a:lnL w="9525" cap="flat" cmpd="sng" algn="ctr">
                      <a:solidFill>
                        <a:srgbClr val="A8BF38"/>
                      </a:solidFill>
                      <a:prstDash val="solid"/>
                      <a:round/>
                      <a:headEnd type="none" w="med" len="med"/>
                      <a:tailEnd type="none" w="med" len="med"/>
                    </a:lnL>
                    <a:lnR w="9525" cap="flat" cmpd="sng" algn="ctr">
                      <a:solidFill>
                        <a:srgbClr val="A8BF38"/>
                      </a:solidFill>
                      <a:prstDash val="solid"/>
                      <a:round/>
                      <a:headEnd type="none" w="med" len="med"/>
                      <a:tailEnd type="none" w="med" len="med"/>
                    </a:lnR>
                    <a:lnT w="9525" cap="flat" cmpd="sng" algn="ctr">
                      <a:solidFill>
                        <a:srgbClr val="A8BF38"/>
                      </a:solidFill>
                      <a:prstDash val="solid"/>
                      <a:round/>
                      <a:headEnd type="none" w="med" len="med"/>
                      <a:tailEnd type="none" w="med" len="med"/>
                    </a:lnT>
                    <a:lnB w="9525" cap="flat" cmpd="sng" algn="ctr">
                      <a:solidFill>
                        <a:srgbClr val="8099B5"/>
                      </a:solidFill>
                      <a:prstDash val="solid"/>
                      <a:round/>
                      <a:headEnd type="none" w="med" len="med"/>
                      <a:tailEnd type="none" w="med" len="med"/>
                    </a:lnB>
                    <a:solidFill>
                      <a:srgbClr val="FFFFFF"/>
                    </a:solidFill>
                  </a:tcPr>
                </a:tc>
              </a:tr>
              <a:tr h="349833">
                <a:tc>
                  <a:txBody>
                    <a:bodyPr/>
                    <a:lstStyle/>
                    <a:p>
                      <a:r>
                        <a:rPr lang="en-IN" sz="1400" u="none" strike="noStrike" dirty="0">
                          <a:effectLst/>
                          <a:hlinkClick r:id="rId7"/>
                        </a:rPr>
                        <a:t>SYSDATE()</a:t>
                      </a:r>
                      <a:endParaRPr lang="en-IN" sz="1400" dirty="0">
                        <a:effectLst/>
                      </a:endParaRPr>
                    </a:p>
                  </a:txBody>
                  <a:tcPr marL="27331" marR="27331" marT="27331" marB="27331" anchor="ctr">
                    <a:lnL w="9525" cap="flat" cmpd="sng" algn="ctr">
                      <a:solidFill>
                        <a:srgbClr val="5070B6"/>
                      </a:solidFill>
                      <a:prstDash val="solid"/>
                      <a:round/>
                      <a:headEnd type="none" w="med" len="med"/>
                      <a:tailEnd type="none" w="med" len="med"/>
                    </a:lnL>
                    <a:lnR w="9525" cap="flat" cmpd="sng" algn="ctr">
                      <a:solidFill>
                        <a:srgbClr val="007DB6"/>
                      </a:solidFill>
                      <a:prstDash val="solid"/>
                      <a:round/>
                      <a:headEnd type="none" w="med" len="med"/>
                      <a:tailEnd type="none" w="med" len="med"/>
                    </a:lnR>
                    <a:lnT w="9525" cap="flat" cmpd="sng" algn="ctr">
                      <a:solidFill>
                        <a:srgbClr val="00EF6A"/>
                      </a:solidFill>
                      <a:prstDash val="solid"/>
                      <a:round/>
                      <a:headEnd type="none" w="med" len="med"/>
                      <a:tailEnd type="none" w="med" len="med"/>
                    </a:lnT>
                    <a:lnB w="9525" cap="flat" cmpd="sng" algn="ctr">
                      <a:solidFill>
                        <a:srgbClr val="D020B8"/>
                      </a:solidFill>
                      <a:prstDash val="solid"/>
                      <a:round/>
                      <a:headEnd type="none" w="med" len="med"/>
                      <a:tailEnd type="none" w="med" len="med"/>
                    </a:lnB>
                    <a:solidFill>
                      <a:srgbClr val="FFFFFF"/>
                    </a:solidFill>
                  </a:tcPr>
                </a:tc>
                <a:tc>
                  <a:txBody>
                    <a:bodyPr/>
                    <a:lstStyle/>
                    <a:p>
                      <a:r>
                        <a:rPr lang="en-US" sz="1400" dirty="0">
                          <a:effectLst/>
                        </a:rPr>
                        <a:t>Returns the current system date and time at which the function executed</a:t>
                      </a:r>
                    </a:p>
                  </a:txBody>
                  <a:tcPr marL="27331" marR="27331" marT="27331" marB="27331" anchor="ctr">
                    <a:lnL w="9525" cap="flat" cmpd="sng" algn="ctr">
                      <a:solidFill>
                        <a:srgbClr val="007DB6"/>
                      </a:solidFill>
                      <a:prstDash val="solid"/>
                      <a:round/>
                      <a:headEnd type="none" w="med" len="med"/>
                      <a:tailEnd type="none" w="med" len="med"/>
                    </a:lnL>
                    <a:lnR w="9525" cap="flat" cmpd="sng" algn="ctr">
                      <a:solidFill>
                        <a:srgbClr val="007DB6"/>
                      </a:solidFill>
                      <a:prstDash val="solid"/>
                      <a:round/>
                      <a:headEnd type="none" w="med" len="med"/>
                      <a:tailEnd type="none" w="med" len="med"/>
                    </a:lnR>
                    <a:lnT w="9525" cap="flat" cmpd="sng" algn="ctr">
                      <a:solidFill>
                        <a:srgbClr val="8099B5"/>
                      </a:solidFill>
                      <a:prstDash val="solid"/>
                      <a:round/>
                      <a:headEnd type="none" w="med" len="med"/>
                      <a:tailEnd type="none" w="med" len="med"/>
                    </a:lnT>
                    <a:lnB w="9525" cap="flat" cmpd="sng" algn="ctr">
                      <a:solidFill>
                        <a:srgbClr val="2822B8"/>
                      </a:solidFill>
                      <a:prstDash val="solid"/>
                      <a:round/>
                      <a:headEnd type="none" w="med" len="med"/>
                      <a:tailEnd type="none" w="med" len="med"/>
                    </a:lnB>
                    <a:solidFill>
                      <a:srgbClr val="FFFFFF"/>
                    </a:solidFill>
                  </a:tcPr>
                </a:tc>
              </a:tr>
              <a:tr h="349833">
                <a:tc>
                  <a:txBody>
                    <a:bodyPr/>
                    <a:lstStyle/>
                    <a:p>
                      <a:r>
                        <a:rPr lang="en-IN" sz="1400" u="none" strike="noStrike">
                          <a:effectLst/>
                          <a:hlinkClick r:id="rId8"/>
                        </a:rPr>
                        <a:t>TIME()</a:t>
                      </a:r>
                      <a:endParaRPr lang="en-IN" sz="1400">
                        <a:effectLst/>
                      </a:endParaRPr>
                    </a:p>
                  </a:txBody>
                  <a:tcPr marL="27331" marR="27331" marT="27331" marB="27331" anchor="ctr">
                    <a:lnL w="9525" cap="flat" cmpd="sng" algn="ctr">
                      <a:solidFill>
                        <a:srgbClr val="D020B8"/>
                      </a:solidFill>
                      <a:prstDash val="solid"/>
                      <a:round/>
                      <a:headEnd type="none" w="med" len="med"/>
                      <a:tailEnd type="none" w="med" len="med"/>
                    </a:lnL>
                    <a:lnR w="9525" cap="flat" cmpd="sng" algn="ctr">
                      <a:solidFill>
                        <a:srgbClr val="2822B8"/>
                      </a:solidFill>
                      <a:prstDash val="solid"/>
                      <a:round/>
                      <a:headEnd type="none" w="med" len="med"/>
                      <a:tailEnd type="none" w="med" len="med"/>
                    </a:lnR>
                    <a:lnT w="9525" cap="flat" cmpd="sng" algn="ctr">
                      <a:solidFill>
                        <a:srgbClr val="D020B8"/>
                      </a:solidFill>
                      <a:prstDash val="solid"/>
                      <a:round/>
                      <a:headEnd type="none" w="med" len="med"/>
                      <a:tailEnd type="none" w="med" len="med"/>
                    </a:lnT>
                    <a:lnB w="9525" cap="flat" cmpd="sng" algn="ctr">
                      <a:solidFill>
                        <a:srgbClr val="D024B8"/>
                      </a:solidFill>
                      <a:prstDash val="solid"/>
                      <a:round/>
                      <a:headEnd type="none" w="med" len="med"/>
                      <a:tailEnd type="none" w="med" len="med"/>
                    </a:lnB>
                    <a:solidFill>
                      <a:srgbClr val="FFFFFF"/>
                    </a:solidFill>
                  </a:tcPr>
                </a:tc>
                <a:tc>
                  <a:txBody>
                    <a:bodyPr/>
                    <a:lstStyle/>
                    <a:p>
                      <a:r>
                        <a:rPr lang="en-US" sz="1400" dirty="0">
                          <a:effectLst/>
                        </a:rPr>
                        <a:t>This MySQL date function extracts the time portion from given </a:t>
                      </a:r>
                      <a:r>
                        <a:rPr lang="en-US" sz="1400" dirty="0" err="1">
                          <a:effectLst/>
                        </a:rPr>
                        <a:t>DateTime</a:t>
                      </a:r>
                      <a:r>
                        <a:rPr lang="en-US" sz="1400" dirty="0">
                          <a:effectLst/>
                        </a:rPr>
                        <a:t> or expression</a:t>
                      </a:r>
                    </a:p>
                  </a:txBody>
                  <a:tcPr marL="27331" marR="27331" marT="27331" marB="27331" anchor="ctr">
                    <a:lnL w="9525" cap="flat" cmpd="sng" algn="ctr">
                      <a:solidFill>
                        <a:srgbClr val="2822B8"/>
                      </a:solidFill>
                      <a:prstDash val="solid"/>
                      <a:round/>
                      <a:headEnd type="none" w="med" len="med"/>
                      <a:tailEnd type="none" w="med" len="med"/>
                    </a:lnL>
                    <a:lnR w="9525" cap="flat" cmpd="sng" algn="ctr">
                      <a:solidFill>
                        <a:srgbClr val="2822B8"/>
                      </a:solidFill>
                      <a:prstDash val="solid"/>
                      <a:round/>
                      <a:headEnd type="none" w="med" len="med"/>
                      <a:tailEnd type="none" w="med" len="med"/>
                    </a:lnR>
                    <a:lnT w="9525" cap="flat" cmpd="sng" algn="ctr">
                      <a:solidFill>
                        <a:srgbClr val="2822B8"/>
                      </a:solidFill>
                      <a:prstDash val="solid"/>
                      <a:round/>
                      <a:headEnd type="none" w="med" len="med"/>
                      <a:tailEnd type="none" w="med" len="med"/>
                    </a:lnT>
                    <a:lnB w="9525" cap="flat" cmpd="sng" algn="ctr">
                      <a:solidFill>
                        <a:srgbClr val="809BB5"/>
                      </a:solidFill>
                      <a:prstDash val="solid"/>
                      <a:round/>
                      <a:headEnd type="none" w="med" len="med"/>
                      <a:tailEnd type="none" w="med" len="med"/>
                    </a:lnB>
                    <a:solidFill>
                      <a:srgbClr val="FFFFFF"/>
                    </a:solidFill>
                  </a:tcPr>
                </a:tc>
              </a:tr>
              <a:tr h="251442">
                <a:tc>
                  <a:txBody>
                    <a:bodyPr/>
                    <a:lstStyle/>
                    <a:p>
                      <a:r>
                        <a:rPr lang="en-IN" sz="1400" u="none" strike="noStrike">
                          <a:effectLst/>
                          <a:hlinkClick r:id="rId9"/>
                        </a:rPr>
                        <a:t>TIME_FORMAT()</a:t>
                      </a:r>
                      <a:endParaRPr lang="en-IN" sz="1400">
                        <a:effectLst/>
                      </a:endParaRPr>
                    </a:p>
                  </a:txBody>
                  <a:tcPr marL="27331" marR="27331" marT="27331" marB="27331" anchor="ctr">
                    <a:lnL w="9525" cap="flat" cmpd="sng" algn="ctr">
                      <a:solidFill>
                        <a:srgbClr val="D024B8"/>
                      </a:solidFill>
                      <a:prstDash val="solid"/>
                      <a:round/>
                      <a:headEnd type="none" w="med" len="med"/>
                      <a:tailEnd type="none" w="med" len="med"/>
                    </a:lnL>
                    <a:lnR w="9525" cap="flat" cmpd="sng" algn="ctr">
                      <a:solidFill>
                        <a:srgbClr val="809BB5"/>
                      </a:solidFill>
                      <a:prstDash val="solid"/>
                      <a:round/>
                      <a:headEnd type="none" w="med" len="med"/>
                      <a:tailEnd type="none" w="med" len="med"/>
                    </a:lnR>
                    <a:lnT w="9525" cap="flat" cmpd="sng" algn="ctr">
                      <a:solidFill>
                        <a:srgbClr val="D024B8"/>
                      </a:solidFill>
                      <a:prstDash val="solid"/>
                      <a:round/>
                      <a:headEnd type="none" w="med" len="med"/>
                      <a:tailEnd type="none" w="med" len="med"/>
                    </a:lnT>
                    <a:lnB w="9525" cap="flat" cmpd="sng" algn="ctr">
                      <a:solidFill>
                        <a:srgbClr val="D026B8"/>
                      </a:solidFill>
                      <a:prstDash val="solid"/>
                      <a:round/>
                      <a:headEnd type="none" w="med" len="med"/>
                      <a:tailEnd type="none" w="med" len="med"/>
                    </a:lnB>
                    <a:solidFill>
                      <a:srgbClr val="FFFFFF"/>
                    </a:solidFill>
                  </a:tcPr>
                </a:tc>
                <a:tc>
                  <a:txBody>
                    <a:bodyPr/>
                    <a:lstStyle/>
                    <a:p>
                      <a:r>
                        <a:rPr lang="en-US" sz="1400" dirty="0">
                          <a:effectLst/>
                        </a:rPr>
                        <a:t>Use this to format the given expression as time.</a:t>
                      </a:r>
                    </a:p>
                  </a:txBody>
                  <a:tcPr marL="27331" marR="27331" marT="27331" marB="27331" anchor="ctr">
                    <a:lnL w="9525" cap="flat" cmpd="sng" algn="ctr">
                      <a:solidFill>
                        <a:srgbClr val="809BB5"/>
                      </a:solidFill>
                      <a:prstDash val="solid"/>
                      <a:round/>
                      <a:headEnd type="none" w="med" len="med"/>
                      <a:tailEnd type="none" w="med" len="med"/>
                    </a:lnL>
                    <a:lnR w="9525" cap="flat" cmpd="sng" algn="ctr">
                      <a:solidFill>
                        <a:srgbClr val="809BB5"/>
                      </a:solidFill>
                      <a:prstDash val="solid"/>
                      <a:round/>
                      <a:headEnd type="none" w="med" len="med"/>
                      <a:tailEnd type="none" w="med" len="med"/>
                    </a:lnR>
                    <a:lnT w="9525" cap="flat" cmpd="sng" algn="ctr">
                      <a:solidFill>
                        <a:srgbClr val="809BB5"/>
                      </a:solidFill>
                      <a:prstDash val="solid"/>
                      <a:round/>
                      <a:headEnd type="none" w="med" len="med"/>
                      <a:tailEnd type="none" w="med" len="med"/>
                    </a:lnT>
                    <a:lnB w="9525" cap="flat" cmpd="sng" algn="ctr">
                      <a:solidFill>
                        <a:srgbClr val="8028B8"/>
                      </a:solidFill>
                      <a:prstDash val="solid"/>
                      <a:round/>
                      <a:headEnd type="none" w="med" len="med"/>
                      <a:tailEnd type="none" w="med" len="med"/>
                    </a:lnB>
                    <a:solidFill>
                      <a:srgbClr val="FFFFFF"/>
                    </a:solidFill>
                  </a:tcPr>
                </a:tc>
              </a:tr>
              <a:tr h="251442">
                <a:tc>
                  <a:txBody>
                    <a:bodyPr/>
                    <a:lstStyle/>
                    <a:p>
                      <a:r>
                        <a:rPr lang="en-IN" sz="1400" u="none" strike="noStrike">
                          <a:effectLst/>
                          <a:hlinkClick r:id="rId10"/>
                        </a:rPr>
                        <a:t>TIME_TO_SEC()</a:t>
                      </a:r>
                      <a:endParaRPr lang="en-IN" sz="1400">
                        <a:effectLst/>
                      </a:endParaRPr>
                    </a:p>
                  </a:txBody>
                  <a:tcPr marL="27331" marR="27331" marT="27331" marB="27331" anchor="ctr">
                    <a:lnL w="9525" cap="flat" cmpd="sng" algn="ctr">
                      <a:solidFill>
                        <a:srgbClr val="D026B8"/>
                      </a:solidFill>
                      <a:prstDash val="solid"/>
                      <a:round/>
                      <a:headEnd type="none" w="med" len="med"/>
                      <a:tailEnd type="none" w="med" len="med"/>
                    </a:lnL>
                    <a:lnR w="9525" cap="flat" cmpd="sng" algn="ctr">
                      <a:solidFill>
                        <a:srgbClr val="8028B8"/>
                      </a:solidFill>
                      <a:prstDash val="solid"/>
                      <a:round/>
                      <a:headEnd type="none" w="med" len="med"/>
                      <a:tailEnd type="none" w="med" len="med"/>
                    </a:lnR>
                    <a:lnT w="9525" cap="flat" cmpd="sng" algn="ctr">
                      <a:solidFill>
                        <a:srgbClr val="D026B8"/>
                      </a:solidFill>
                      <a:prstDash val="solid"/>
                      <a:round/>
                      <a:headEnd type="none" w="med" len="med"/>
                      <a:tailEnd type="none" w="med" len="med"/>
                    </a:lnT>
                    <a:lnB w="9525" cap="flat" cmpd="sng" algn="ctr">
                      <a:solidFill>
                        <a:srgbClr val="802BB8"/>
                      </a:solidFill>
                      <a:prstDash val="solid"/>
                      <a:round/>
                      <a:headEnd type="none" w="med" len="med"/>
                      <a:tailEnd type="none" w="med" len="med"/>
                    </a:lnB>
                    <a:solidFill>
                      <a:srgbClr val="FFFFFF"/>
                    </a:solidFill>
                  </a:tcPr>
                </a:tc>
                <a:tc>
                  <a:txBody>
                    <a:bodyPr/>
                    <a:lstStyle/>
                    <a:p>
                      <a:r>
                        <a:rPr lang="en-US" sz="1400" dirty="0">
                          <a:effectLst/>
                        </a:rPr>
                        <a:t>This method converts the given time to second.</a:t>
                      </a:r>
                    </a:p>
                  </a:txBody>
                  <a:tcPr marL="27331" marR="27331" marT="27331" marB="27331" anchor="ctr">
                    <a:lnL w="9525" cap="flat" cmpd="sng" algn="ctr">
                      <a:solidFill>
                        <a:srgbClr val="8028B8"/>
                      </a:solidFill>
                      <a:prstDash val="solid"/>
                      <a:round/>
                      <a:headEnd type="none" w="med" len="med"/>
                      <a:tailEnd type="none" w="med" len="med"/>
                    </a:lnL>
                    <a:lnR w="9525" cap="flat" cmpd="sng" algn="ctr">
                      <a:solidFill>
                        <a:srgbClr val="8028B8"/>
                      </a:solidFill>
                      <a:prstDash val="solid"/>
                      <a:round/>
                      <a:headEnd type="none" w="med" len="med"/>
                      <a:tailEnd type="none" w="med" len="med"/>
                    </a:lnR>
                    <a:lnT w="9525" cap="flat" cmpd="sng" algn="ctr">
                      <a:solidFill>
                        <a:srgbClr val="8028B8"/>
                      </a:solidFill>
                      <a:prstDash val="solid"/>
                      <a:round/>
                      <a:headEnd type="none" w="med" len="med"/>
                      <a:tailEnd type="none" w="med" len="med"/>
                    </a:lnT>
                    <a:lnB w="9525" cap="flat" cmpd="sng" algn="ctr">
                      <a:solidFill>
                        <a:srgbClr val="502DB8"/>
                      </a:solidFill>
                      <a:prstDash val="solid"/>
                      <a:round/>
                      <a:headEnd type="none" w="med" len="med"/>
                      <a:tailEnd type="none" w="med" len="med"/>
                    </a:lnB>
                    <a:solidFill>
                      <a:srgbClr val="FFFFFF"/>
                    </a:solidFill>
                  </a:tcPr>
                </a:tc>
              </a:tr>
              <a:tr h="153052">
                <a:tc>
                  <a:txBody>
                    <a:bodyPr/>
                    <a:lstStyle/>
                    <a:p>
                      <a:r>
                        <a:rPr lang="en-IN" sz="1400" u="none" strike="noStrike">
                          <a:effectLst/>
                          <a:hlinkClick r:id="rId11"/>
                        </a:rPr>
                        <a:t>TIMEDIFF()</a:t>
                      </a:r>
                      <a:endParaRPr lang="en-IN" sz="1400">
                        <a:effectLst/>
                      </a:endParaRPr>
                    </a:p>
                  </a:txBody>
                  <a:tcPr marL="27331" marR="27331" marT="27331" marB="27331" anchor="ctr">
                    <a:lnL w="9525" cap="flat" cmpd="sng" algn="ctr">
                      <a:solidFill>
                        <a:srgbClr val="802BB8"/>
                      </a:solidFill>
                      <a:prstDash val="solid"/>
                      <a:round/>
                      <a:headEnd type="none" w="med" len="med"/>
                      <a:tailEnd type="none" w="med" len="med"/>
                    </a:lnL>
                    <a:lnR w="9525" cap="flat" cmpd="sng" algn="ctr">
                      <a:solidFill>
                        <a:srgbClr val="502DB8"/>
                      </a:solidFill>
                      <a:prstDash val="solid"/>
                      <a:round/>
                      <a:headEnd type="none" w="med" len="med"/>
                      <a:tailEnd type="none" w="med" len="med"/>
                    </a:lnR>
                    <a:lnT w="9525" cap="flat" cmpd="sng" algn="ctr">
                      <a:solidFill>
                        <a:srgbClr val="802BB8"/>
                      </a:solidFill>
                      <a:prstDash val="solid"/>
                      <a:round/>
                      <a:headEnd type="none" w="med" len="med"/>
                      <a:tailEnd type="none" w="med" len="med"/>
                    </a:lnT>
                    <a:lnB w="9525" cap="flat" cmpd="sng" algn="ctr">
                      <a:solidFill>
                        <a:srgbClr val="00D0B9"/>
                      </a:solidFill>
                      <a:prstDash val="solid"/>
                      <a:round/>
                      <a:headEnd type="none" w="med" len="med"/>
                      <a:tailEnd type="none" w="med" len="med"/>
                    </a:lnB>
                    <a:solidFill>
                      <a:srgbClr val="FFFFFF"/>
                    </a:solidFill>
                  </a:tcPr>
                </a:tc>
                <a:tc>
                  <a:txBody>
                    <a:bodyPr/>
                    <a:lstStyle/>
                    <a:p>
                      <a:r>
                        <a:rPr lang="en-IN" sz="1400" dirty="0">
                          <a:effectLst/>
                        </a:rPr>
                        <a:t>It subtracts time.</a:t>
                      </a:r>
                    </a:p>
                  </a:txBody>
                  <a:tcPr marL="27331" marR="27331" marT="27331" marB="27331" anchor="ctr">
                    <a:lnL w="9525" cap="flat" cmpd="sng" algn="ctr">
                      <a:solidFill>
                        <a:srgbClr val="502DB8"/>
                      </a:solidFill>
                      <a:prstDash val="solid"/>
                      <a:round/>
                      <a:headEnd type="none" w="med" len="med"/>
                      <a:tailEnd type="none" w="med" len="med"/>
                    </a:lnL>
                    <a:lnR w="9525" cap="flat" cmpd="sng" algn="ctr">
                      <a:solidFill>
                        <a:srgbClr val="502DB8"/>
                      </a:solidFill>
                      <a:prstDash val="solid"/>
                      <a:round/>
                      <a:headEnd type="none" w="med" len="med"/>
                      <a:tailEnd type="none" w="med" len="med"/>
                    </a:lnR>
                    <a:lnT w="9525" cap="flat" cmpd="sng" algn="ctr">
                      <a:solidFill>
                        <a:srgbClr val="502DB8"/>
                      </a:solidFill>
                      <a:prstDash val="solid"/>
                      <a:round/>
                      <a:headEnd type="none" w="med" len="med"/>
                      <a:tailEnd type="none" w="med" len="med"/>
                    </a:lnT>
                    <a:lnB w="9525" cap="flat" cmpd="sng" algn="ctr">
                      <a:solidFill>
                        <a:srgbClr val="00D1B9"/>
                      </a:solidFill>
                      <a:prstDash val="solid"/>
                      <a:round/>
                      <a:headEnd type="none" w="med" len="med"/>
                      <a:tailEnd type="none" w="med" len="med"/>
                    </a:lnB>
                    <a:solidFill>
                      <a:srgbClr val="FFFFFF"/>
                    </a:solidFill>
                  </a:tcPr>
                </a:tc>
              </a:tr>
              <a:tr h="251442">
                <a:tc>
                  <a:txBody>
                    <a:bodyPr/>
                    <a:lstStyle/>
                    <a:p>
                      <a:r>
                        <a:rPr lang="en-IN" sz="1400" u="none" strike="noStrike">
                          <a:effectLst/>
                          <a:hlinkClick r:id="rId12"/>
                        </a:rPr>
                        <a:t>TIMESTAMP()</a:t>
                      </a:r>
                      <a:endParaRPr lang="en-IN" sz="1400">
                        <a:effectLst/>
                      </a:endParaRPr>
                    </a:p>
                  </a:txBody>
                  <a:tcPr marL="27331" marR="27331" marT="27331" marB="27331" anchor="ctr">
                    <a:lnL w="9525" cap="flat" cmpd="sng" algn="ctr">
                      <a:solidFill>
                        <a:srgbClr val="00D0B9"/>
                      </a:solidFill>
                      <a:prstDash val="solid"/>
                      <a:round/>
                      <a:headEnd type="none" w="med" len="med"/>
                      <a:tailEnd type="none" w="med" len="med"/>
                    </a:lnL>
                    <a:lnR w="9525" cap="flat" cmpd="sng" algn="ctr">
                      <a:solidFill>
                        <a:srgbClr val="00D1B9"/>
                      </a:solidFill>
                      <a:prstDash val="solid"/>
                      <a:round/>
                      <a:headEnd type="none" w="med" len="med"/>
                      <a:tailEnd type="none" w="med" len="med"/>
                    </a:lnR>
                    <a:lnT w="9525" cap="flat" cmpd="sng" algn="ctr">
                      <a:solidFill>
                        <a:srgbClr val="00D0B9"/>
                      </a:solidFill>
                      <a:prstDash val="solid"/>
                      <a:round/>
                      <a:headEnd type="none" w="med" len="med"/>
                      <a:tailEnd type="none" w="med" len="med"/>
                    </a:lnT>
                    <a:lnB w="9525" cap="flat" cmpd="sng" algn="ctr">
                      <a:solidFill>
                        <a:srgbClr val="A8DEB9"/>
                      </a:solidFill>
                      <a:prstDash val="solid"/>
                      <a:round/>
                      <a:headEnd type="none" w="med" len="med"/>
                      <a:tailEnd type="none" w="med" len="med"/>
                    </a:lnB>
                    <a:solidFill>
                      <a:srgbClr val="FFFFFF"/>
                    </a:solidFill>
                  </a:tcPr>
                </a:tc>
                <a:tc>
                  <a:txBody>
                    <a:bodyPr/>
                    <a:lstStyle/>
                    <a:p>
                      <a:r>
                        <a:rPr lang="en-US" sz="1400" dirty="0">
                          <a:effectLst/>
                        </a:rPr>
                        <a:t>It returns the Date or </a:t>
                      </a:r>
                      <a:r>
                        <a:rPr lang="en-US" sz="1400" dirty="0" err="1">
                          <a:effectLst/>
                        </a:rPr>
                        <a:t>DateTime</a:t>
                      </a:r>
                      <a:r>
                        <a:rPr lang="en-US" sz="1400" dirty="0">
                          <a:effectLst/>
                        </a:rPr>
                        <a:t> expression.</a:t>
                      </a:r>
                    </a:p>
                  </a:txBody>
                  <a:tcPr marL="27331" marR="27331" marT="27331" marB="27331" anchor="ctr">
                    <a:lnL w="9525" cap="flat" cmpd="sng" algn="ctr">
                      <a:solidFill>
                        <a:srgbClr val="00D1B9"/>
                      </a:solidFill>
                      <a:prstDash val="solid"/>
                      <a:round/>
                      <a:headEnd type="none" w="med" len="med"/>
                      <a:tailEnd type="none" w="med" len="med"/>
                    </a:lnL>
                    <a:lnR w="9525" cap="flat" cmpd="sng" algn="ctr">
                      <a:solidFill>
                        <a:srgbClr val="00D1B9"/>
                      </a:solidFill>
                      <a:prstDash val="solid"/>
                      <a:round/>
                      <a:headEnd type="none" w="med" len="med"/>
                      <a:tailEnd type="none" w="med" len="med"/>
                    </a:lnR>
                    <a:lnT w="9525" cap="flat" cmpd="sng" algn="ctr">
                      <a:solidFill>
                        <a:srgbClr val="00D1B9"/>
                      </a:solidFill>
                      <a:prstDash val="solid"/>
                      <a:round/>
                      <a:headEnd type="none" w="med" len="med"/>
                      <a:tailEnd type="none" w="med" len="med"/>
                    </a:lnT>
                    <a:lnB w="9525" cap="flat" cmpd="sng" algn="ctr">
                      <a:solidFill>
                        <a:srgbClr val="0090BB"/>
                      </a:solidFill>
                      <a:prstDash val="solid"/>
                      <a:round/>
                      <a:headEnd type="none" w="med" len="med"/>
                      <a:tailEnd type="none" w="med" len="med"/>
                    </a:lnB>
                    <a:solidFill>
                      <a:srgbClr val="FFFFFF"/>
                    </a:solidFill>
                  </a:tcPr>
                </a:tc>
              </a:tr>
              <a:tr h="153052">
                <a:tc gridSpan="2">
                  <a:txBody>
                    <a:bodyPr/>
                    <a:lstStyle/>
                    <a:p>
                      <a:pPr algn="ctr"/>
                      <a:endParaRPr lang="en-IN" sz="600" dirty="0">
                        <a:effectLst/>
                      </a:endParaRPr>
                    </a:p>
                  </a:txBody>
                  <a:tcPr marL="27331" marR="27331" marT="27331" marB="27331" anchor="ctr">
                    <a:lnL w="9525" cap="flat" cmpd="sng" algn="ctr">
                      <a:solidFill>
                        <a:srgbClr val="0096BB"/>
                      </a:solidFill>
                      <a:prstDash val="solid"/>
                      <a:round/>
                      <a:headEnd type="none" w="med" len="med"/>
                      <a:tailEnd type="none" w="med" len="med"/>
                    </a:lnL>
                    <a:lnR w="9525" cap="flat" cmpd="sng" algn="ctr">
                      <a:solidFill>
                        <a:srgbClr val="0096BB"/>
                      </a:solidFill>
                      <a:prstDash val="solid"/>
                      <a:round/>
                      <a:headEnd type="none" w="med" len="med"/>
                      <a:tailEnd type="none" w="med" len="med"/>
                    </a:lnR>
                    <a:lnT w="9525" cap="flat" cmpd="sng" algn="ctr">
                      <a:solidFill>
                        <a:srgbClr val="A8DEB9"/>
                      </a:solidFill>
                      <a:prstDash val="solid"/>
                      <a:round/>
                      <a:headEnd type="none" w="med" len="med"/>
                      <a:tailEnd type="none" w="med" len="med"/>
                    </a:lnT>
                    <a:lnB w="9525" cap="flat" cmpd="sng" algn="ctr">
                      <a:solidFill>
                        <a:srgbClr val="0096BB"/>
                      </a:solidFill>
                      <a:prstDash val="solid"/>
                      <a:round/>
                      <a:headEnd type="none" w="med" len="med"/>
                      <a:tailEnd type="none" w="med" len="med"/>
                    </a:lnB>
                    <a:solidFill>
                      <a:srgbClr val="FFFFFF"/>
                    </a:solidFill>
                  </a:tcPr>
                </a:tc>
                <a:tc hMerge="1">
                  <a:txBody>
                    <a:bodyPr/>
                    <a:lstStyle/>
                    <a:p>
                      <a:endParaRPr lang="en-IN"/>
                    </a:p>
                  </a:txBody>
                  <a:tcPr/>
                </a:tc>
              </a:tr>
            </a:tbl>
          </a:graphicData>
        </a:graphic>
      </p:graphicFrame>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721245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r>
              <a:rPr lang="en-IN" sz="2800" dirty="0">
                <a:solidFill>
                  <a:srgbClr val="C00000"/>
                </a:solidFill>
              </a:rPr>
              <a:t>ADDDATE(Date, INTERVAL expression Unit);</a:t>
            </a:r>
            <a:endParaRPr lang="en-US" sz="2800" dirty="0" smtClean="0">
              <a:solidFill>
                <a:srgbClr val="C00000"/>
              </a:solidFill>
            </a:endParaRPr>
          </a:p>
          <a:p>
            <a:pPr algn="l"/>
            <a:endParaRPr lang="en-US" sz="2800" dirty="0">
              <a:solidFill>
                <a:srgbClr val="C0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16" y="2057400"/>
            <a:ext cx="5743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4005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endParaRPr lang="en-US" sz="2800" dirty="0" smtClean="0">
              <a:solidFill>
                <a:srgbClr val="FF0000"/>
              </a:solidFill>
            </a:endParaRPr>
          </a:p>
          <a:p>
            <a:pPr algn="l"/>
            <a:endParaRPr lang="en-US" sz="2800" dirty="0">
              <a:solidFill>
                <a:srgbClr val="FF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a:spLocks noChangeArrowheads="1"/>
          </p:cNvSpPr>
          <p:nvPr/>
        </p:nvSpPr>
        <p:spPr bwMode="auto">
          <a:xfrm>
            <a:off x="618091" y="1143000"/>
            <a:ext cx="7550224" cy="54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C00000"/>
                </a:solidFill>
                <a:effectLst/>
                <a:latin typeface="inherit"/>
                <a:cs typeface="Arial" pitchFamily="34" charset="0"/>
              </a:rPr>
              <a:t>ADDTIME(DateTime1 or Time_Expression1, Time_Expression2);</a:t>
            </a:r>
            <a:r>
              <a:rPr kumimoji="0" lang="en-US" sz="2000" b="0" i="0" u="none" strike="noStrike" cap="none" normalizeH="0" baseline="0" dirty="0" smtClean="0">
                <a:ln>
                  <a:noFill/>
                </a:ln>
                <a:solidFill>
                  <a:srgbClr val="C00000"/>
                </a:solidFill>
                <a:effectLst/>
                <a:latin typeface="Arial" pitchFamily="34" charset="0"/>
                <a:cs typeface="Arial" pitchFamily="34" charset="0"/>
              </a:rPr>
              <a:t> </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1" y="1981200"/>
            <a:ext cx="591978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0639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r>
              <a:rPr lang="en-IN" sz="2800" dirty="0" smtClean="0">
                <a:solidFill>
                  <a:srgbClr val="C00000"/>
                </a:solidFill>
              </a:rPr>
              <a:t>CONVERT_TZ(Date</a:t>
            </a:r>
            <a:r>
              <a:rPr lang="en-IN" sz="2800" dirty="0">
                <a:solidFill>
                  <a:srgbClr val="C00000"/>
                </a:solidFill>
              </a:rPr>
              <a:t>, </a:t>
            </a:r>
            <a:r>
              <a:rPr lang="en-IN" sz="2800" dirty="0" err="1">
                <a:solidFill>
                  <a:srgbClr val="C00000"/>
                </a:solidFill>
              </a:rPr>
              <a:t>from_timezone</a:t>
            </a:r>
            <a:r>
              <a:rPr lang="en-IN" sz="2800" dirty="0">
                <a:solidFill>
                  <a:srgbClr val="C00000"/>
                </a:solidFill>
              </a:rPr>
              <a:t>, </a:t>
            </a:r>
            <a:r>
              <a:rPr lang="en-IN" sz="2800" dirty="0" err="1">
                <a:solidFill>
                  <a:srgbClr val="C00000"/>
                </a:solidFill>
              </a:rPr>
              <a:t>to_timezone</a:t>
            </a:r>
            <a:r>
              <a:rPr lang="en-IN" sz="2800" dirty="0">
                <a:solidFill>
                  <a:srgbClr val="C00000"/>
                </a:solidFill>
              </a:rPr>
              <a:t>);</a:t>
            </a:r>
            <a:endParaRPr lang="en-US" sz="2800" dirty="0">
              <a:solidFill>
                <a:srgbClr val="C0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30" y="1672208"/>
            <a:ext cx="5914670" cy="419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96669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r>
              <a:rPr lang="en-US" sz="2800" dirty="0" smtClean="0">
                <a:solidFill>
                  <a:srgbClr val="FF0000"/>
                </a:solidFill>
              </a:rPr>
              <a:t>CURRENT DATE,TIME,HOURS,MINUTES,SECONDS:</a:t>
            </a: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15" y="1591056"/>
            <a:ext cx="3209872"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803" y="3657600"/>
            <a:ext cx="2897101"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2190750"/>
            <a:ext cx="28194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5067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t>MySQL DATEDIFF Function</a:t>
            </a:r>
          </a:p>
          <a:p>
            <a:pPr algn="l"/>
            <a:r>
              <a:rPr lang="en-US" sz="1400" dirty="0">
                <a:solidFill>
                  <a:schemeClr val="tx1"/>
                </a:solidFill>
              </a:rPr>
              <a:t>MySQL DATEDIFF function is one of the Date methods, which is useful to find the difference between two dates and returns the number of days. </a:t>
            </a:r>
          </a:p>
          <a:p>
            <a:pPr algn="l"/>
            <a:r>
              <a:rPr lang="en-IN" sz="2800" dirty="0">
                <a:solidFill>
                  <a:srgbClr val="C00000"/>
                </a:solidFill>
              </a:rPr>
              <a:t>DATEDIFF(Expression1, Expression2);</a:t>
            </a:r>
            <a:endParaRPr lang="en-US" sz="2800"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84" y="2238375"/>
            <a:ext cx="5472616"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05804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a:solidFill>
                  <a:srgbClr val="C00000"/>
                </a:solidFill>
              </a:rPr>
              <a:t>MySQL Day Function</a:t>
            </a:r>
          </a:p>
          <a:p>
            <a:pPr algn="l"/>
            <a:r>
              <a:rPr lang="en-US" dirty="0"/>
              <a:t>MySQL Day is one of the Date Functions, which is useful to return the day of the month range from 0 to 31. </a:t>
            </a:r>
            <a:endParaRPr lang="en-US" dirty="0" smtClean="0"/>
          </a:p>
          <a:p>
            <a:pPr algn="l"/>
            <a:r>
              <a:rPr lang="en-US" dirty="0" smtClean="0"/>
              <a:t>Or</a:t>
            </a:r>
            <a:r>
              <a:rPr lang="en-US" dirty="0"/>
              <a:t>, this MySQL function returns the Day number from a given date or </a:t>
            </a:r>
            <a:r>
              <a:rPr lang="en-US" dirty="0" err="1"/>
              <a:t>DateTime</a:t>
            </a:r>
            <a:r>
              <a:rPr lang="en-US" dirty="0"/>
              <a:t> expression.</a:t>
            </a:r>
          </a:p>
          <a:p>
            <a:pPr algn="l"/>
            <a:r>
              <a:rPr lang="en-IN" b="1" dirty="0">
                <a:solidFill>
                  <a:srgbClr val="C00000"/>
                </a:solidFill>
              </a:rPr>
              <a:t>DAY(date or expression);</a:t>
            </a:r>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13" y="3276600"/>
            <a:ext cx="33432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19594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96" y="533401"/>
            <a:ext cx="493770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47" y="3657601"/>
            <a:ext cx="4831053" cy="29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223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ctr"/>
            <a:r>
              <a:rPr lang="en-US" sz="4000" dirty="0" smtClean="0">
                <a:solidFill>
                  <a:srgbClr val="FF0000"/>
                </a:solidFill>
              </a:rPr>
              <a:t>Day 2 &amp; 3</a:t>
            </a:r>
          </a:p>
          <a:p>
            <a:pPr marL="342900" indent="-342900" algn="l">
              <a:buFontTx/>
              <a:buChar char="-"/>
            </a:pPr>
            <a:r>
              <a:rPr lang="en-US" sz="1600" b="1" dirty="0" smtClean="0"/>
              <a:t>Arithmetic Operators</a:t>
            </a:r>
          </a:p>
          <a:p>
            <a:pPr marL="342900" indent="-342900" algn="l">
              <a:buFontTx/>
              <a:buChar char="-"/>
            </a:pPr>
            <a:r>
              <a:rPr lang="en-US" sz="1600" b="1" dirty="0" smtClean="0"/>
              <a:t>Between and Not Between</a:t>
            </a:r>
          </a:p>
          <a:p>
            <a:pPr marL="342900" indent="-342900" algn="l">
              <a:buFontTx/>
              <a:buChar char="-"/>
            </a:pPr>
            <a:r>
              <a:rPr lang="en-US" sz="1600" b="1" dirty="0" smtClean="0"/>
              <a:t>Date Functions</a:t>
            </a:r>
          </a:p>
          <a:p>
            <a:pPr marL="342900" indent="-342900" algn="l">
              <a:buFontTx/>
              <a:buChar char="-"/>
            </a:pPr>
            <a:r>
              <a:rPr lang="en-US" sz="1600" b="1" dirty="0" smtClean="0"/>
              <a:t>Modeling Database</a:t>
            </a:r>
          </a:p>
          <a:p>
            <a:pPr marL="342900" indent="-342900" algn="l">
              <a:buFontTx/>
              <a:buChar char="-"/>
            </a:pPr>
            <a:r>
              <a:rPr lang="en-US" sz="1600" b="1" dirty="0" smtClean="0"/>
              <a:t>Applying ER Model Concepts </a:t>
            </a:r>
          </a:p>
          <a:p>
            <a:pPr marL="342900" indent="-342900" algn="l">
              <a:buFontTx/>
              <a:buChar char="-"/>
            </a:pPr>
            <a:r>
              <a:rPr lang="en-US" sz="1600" b="1" dirty="0" smtClean="0"/>
              <a:t>ER Model to Relational Database</a:t>
            </a:r>
          </a:p>
          <a:p>
            <a:pPr marL="342900" indent="-342900" algn="l">
              <a:buFontTx/>
              <a:buChar char="-"/>
            </a:pPr>
            <a:r>
              <a:rPr lang="en-US" sz="1600" b="1" dirty="0" smtClean="0"/>
              <a:t>Constraint</a:t>
            </a:r>
          </a:p>
          <a:p>
            <a:pPr marL="342900" indent="-342900" algn="l">
              <a:buFontTx/>
              <a:buChar char="-"/>
            </a:pPr>
            <a:r>
              <a:rPr lang="en-US" sz="1600" b="1" dirty="0" smtClean="0"/>
              <a:t>Not Null</a:t>
            </a:r>
          </a:p>
          <a:p>
            <a:pPr marL="342900" indent="-342900" algn="l">
              <a:buFontTx/>
              <a:buChar char="-"/>
            </a:pPr>
            <a:r>
              <a:rPr lang="en-US" sz="1600" b="1" dirty="0" smtClean="0"/>
              <a:t>Primary Key</a:t>
            </a:r>
          </a:p>
          <a:p>
            <a:pPr marL="342900" indent="-342900" algn="l">
              <a:buFontTx/>
              <a:buChar char="-"/>
            </a:pPr>
            <a:r>
              <a:rPr lang="en-US" sz="1600" b="1" dirty="0" smtClean="0"/>
              <a:t>Foreign Key </a:t>
            </a:r>
          </a:p>
          <a:p>
            <a:pPr marL="342900" indent="-342900" algn="l">
              <a:buFontTx/>
              <a:buChar char="-"/>
            </a:pPr>
            <a:r>
              <a:rPr lang="en-US" sz="1600" b="1" dirty="0" smtClean="0"/>
              <a:t>Check Constraint</a:t>
            </a:r>
          </a:p>
          <a:p>
            <a:pPr marL="342900" indent="-342900" algn="l">
              <a:buFontTx/>
              <a:buChar char="-"/>
            </a:pPr>
            <a:r>
              <a:rPr lang="en-US" sz="1600" b="1" dirty="0" smtClean="0"/>
              <a:t>Set Operation</a:t>
            </a:r>
          </a:p>
          <a:p>
            <a:pPr marL="342900" indent="-342900" algn="l">
              <a:buFontTx/>
              <a:buChar char="-"/>
            </a:pPr>
            <a:r>
              <a:rPr lang="en-US" sz="1600" b="1" dirty="0" smtClean="0"/>
              <a:t>JOIN – Natural, Inner Join, Right, Left Join</a:t>
            </a:r>
          </a:p>
          <a:p>
            <a:pPr marL="342900" indent="-342900" algn="l">
              <a:buFontTx/>
              <a:buChar char="-"/>
            </a:pPr>
            <a:r>
              <a:rPr lang="en-US" sz="1600" b="1" dirty="0" smtClean="0"/>
              <a:t>JOIN  with Group by and Aggregate Function</a:t>
            </a:r>
          </a:p>
          <a:p>
            <a:pPr marL="342900" indent="-342900" algn="l">
              <a:buFontTx/>
              <a:buChar char="-"/>
            </a:pPr>
            <a:endParaRPr lang="en-US" dirty="0" smtClean="0"/>
          </a:p>
          <a:p>
            <a:pPr marL="342900" indent="-342900" algn="l">
              <a:buFontTx/>
              <a:buChar char="-"/>
            </a:pPr>
            <a:endParaRPr lang="en-US" dirty="0" smtClean="0"/>
          </a:p>
          <a:p>
            <a:pPr marL="342900" indent="-342900" algn="l">
              <a:buFontTx/>
              <a:buChar char="-"/>
            </a:pPr>
            <a:endParaRPr lang="en-US" dirty="0" smtClean="0"/>
          </a:p>
          <a:p>
            <a:pPr marL="342900" indent="-342900">
              <a:buFontTx/>
              <a:buChar char="-"/>
            </a:pPr>
            <a:endParaRPr lang="en-US"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5805264"/>
            <a:ext cx="3181350" cy="876300"/>
          </a:xfrm>
          <a:prstGeom prst="rect">
            <a:avLst/>
          </a:prstGeom>
          <a:noFill/>
          <a:ln w="9525">
            <a:noFill/>
            <a:miter lim="800000"/>
            <a:headEnd/>
            <a:tailEnd/>
          </a:ln>
        </p:spPr>
      </p:pic>
    </p:spTree>
    <p:extLst>
      <p:ext uri="{BB962C8B-B14F-4D97-AF65-F5344CB8AC3E}">
        <p14:creationId xmlns:p14="http://schemas.microsoft.com/office/powerpoint/2010/main" val="4221238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dirty="0">
                <a:solidFill>
                  <a:srgbClr val="C00000"/>
                </a:solidFill>
              </a:rPr>
              <a:t>MySQL Time Function</a:t>
            </a:r>
          </a:p>
          <a:p>
            <a:pPr algn="l"/>
            <a:r>
              <a:rPr lang="en-US" sz="1600" dirty="0"/>
              <a:t>MySQL Time Function is useful to extract the Time part from the given </a:t>
            </a:r>
            <a:r>
              <a:rPr lang="en-US" sz="1600" dirty="0" err="1"/>
              <a:t>DateTime</a:t>
            </a:r>
            <a:r>
              <a:rPr lang="en-US" sz="1600" dirty="0"/>
              <a:t>. In this study, we show you how to use this method to extract the time value from the given expression with an example and the syntax is</a:t>
            </a:r>
          </a:p>
          <a:p>
            <a:pPr algn="l"/>
            <a:r>
              <a:rPr lang="en-US" sz="1800" dirty="0">
                <a:solidFill>
                  <a:srgbClr val="C00000"/>
                </a:solidFill>
              </a:rPr>
              <a:t>TIME(Time or </a:t>
            </a:r>
            <a:r>
              <a:rPr lang="en-US" sz="1800" dirty="0" err="1">
                <a:solidFill>
                  <a:srgbClr val="C00000"/>
                </a:solidFill>
              </a:rPr>
              <a:t>DateTime</a:t>
            </a:r>
            <a:r>
              <a:rPr lang="en-US" sz="1800" dirty="0">
                <a:solidFill>
                  <a:srgbClr val="C00000"/>
                </a:solidFill>
              </a:rPr>
              <a:t> or expression);</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133600"/>
            <a:ext cx="444126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657601"/>
            <a:ext cx="3278832" cy="301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6797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IN" b="1" dirty="0"/>
              <a:t>Modelling Databases: Part 1</a:t>
            </a:r>
          </a:p>
          <a:p>
            <a:pPr algn="ctr"/>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539552" y="990600"/>
            <a:ext cx="7385248" cy="1477328"/>
          </a:xfrm>
          <a:prstGeom prst="rect">
            <a:avLst/>
          </a:prstGeom>
        </p:spPr>
        <p:txBody>
          <a:bodyPr wrap="square">
            <a:spAutoFit/>
          </a:bodyPr>
          <a:lstStyle/>
          <a:p>
            <a:pPr marL="285750" indent="-285750">
              <a:buFont typeface="Wingdings" pitchFamily="2" charset="2"/>
              <a:buChar char="Ø"/>
            </a:pPr>
            <a:r>
              <a:rPr lang="en-US" dirty="0"/>
              <a:t>To model a database, we have to first understand the business requirements at conceptual level, which is later translated into a relational database.</a:t>
            </a:r>
          </a:p>
          <a:p>
            <a:pPr marL="285750" indent="-285750">
              <a:buFont typeface="Wingdings" pitchFamily="2" charset="2"/>
              <a:buChar char="Ø"/>
            </a:pPr>
            <a:r>
              <a:rPr lang="en-US" dirty="0"/>
              <a:t>For understanding the business requirements at a conceptual level, we </a:t>
            </a:r>
            <a:r>
              <a:rPr lang="en-US" dirty="0" smtClean="0"/>
              <a:t>use Entity </a:t>
            </a:r>
            <a:r>
              <a:rPr lang="en-US" dirty="0"/>
              <a:t>Relationship Model (ER Model)</a:t>
            </a:r>
            <a:endParaRPr lang="en-US" dirty="0">
              <a:effectLst/>
            </a:endParaRPr>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362" y="2819400"/>
            <a:ext cx="65341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83737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20" y="982980"/>
            <a:ext cx="68580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008" y="3459480"/>
            <a:ext cx="6783312"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38642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66484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31043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711776" y="1066800"/>
            <a:ext cx="6740544" cy="4401205"/>
          </a:xfrm>
          <a:prstGeom prst="rect">
            <a:avLst/>
          </a:prstGeom>
        </p:spPr>
        <p:txBody>
          <a:bodyPr wrap="square">
            <a:spAutoFit/>
          </a:bodyPr>
          <a:lstStyle/>
          <a:p>
            <a:r>
              <a:rPr lang="en-US" sz="2800" b="1" dirty="0">
                <a:solidFill>
                  <a:srgbClr val="C00000"/>
                </a:solidFill>
              </a:rPr>
              <a:t>Relationships</a:t>
            </a:r>
          </a:p>
          <a:p>
            <a:r>
              <a:rPr lang="en-US" dirty="0"/>
              <a:t>Association among the entities is called a </a:t>
            </a:r>
            <a:r>
              <a:rPr lang="en-US" b="1" dirty="0"/>
              <a:t>relationship</a:t>
            </a:r>
            <a:r>
              <a:rPr lang="en-US" dirty="0" smtClean="0"/>
              <a:t>.</a:t>
            </a:r>
          </a:p>
          <a:p>
            <a:endParaRPr lang="en-US" dirty="0"/>
          </a:p>
          <a:p>
            <a:r>
              <a:rPr lang="en-US" b="1" u="sng" dirty="0"/>
              <a:t>Example:</a:t>
            </a:r>
          </a:p>
          <a:p>
            <a:r>
              <a:rPr lang="en-US" dirty="0"/>
              <a:t>Person </a:t>
            </a:r>
            <a:r>
              <a:rPr lang="en-US" b="1" dirty="0"/>
              <a:t>has a</a:t>
            </a:r>
            <a:r>
              <a:rPr lang="en-US" dirty="0"/>
              <a:t> passport.</a:t>
            </a:r>
          </a:p>
          <a:p>
            <a:r>
              <a:rPr lang="en-US" dirty="0"/>
              <a:t>Person can </a:t>
            </a:r>
            <a:r>
              <a:rPr lang="en-US" b="1" dirty="0"/>
              <a:t>have many</a:t>
            </a:r>
            <a:r>
              <a:rPr lang="en-US" dirty="0"/>
              <a:t> cars</a:t>
            </a:r>
            <a:r>
              <a:rPr lang="en-US" dirty="0" smtClean="0"/>
              <a:t>.</a:t>
            </a:r>
          </a:p>
          <a:p>
            <a:endParaRPr lang="en-US" dirty="0"/>
          </a:p>
          <a:p>
            <a:r>
              <a:rPr lang="en-US" dirty="0"/>
              <a:t>Each student can </a:t>
            </a:r>
            <a:r>
              <a:rPr lang="en-US" b="1" dirty="0"/>
              <a:t>register for many</a:t>
            </a:r>
            <a:r>
              <a:rPr lang="en-US" dirty="0"/>
              <a:t> courses, and a course can </a:t>
            </a:r>
            <a:r>
              <a:rPr lang="en-US" b="1" dirty="0"/>
              <a:t>have many</a:t>
            </a:r>
            <a:r>
              <a:rPr lang="en-US" dirty="0"/>
              <a:t> students</a:t>
            </a:r>
            <a:r>
              <a:rPr lang="en-US" dirty="0" smtClean="0"/>
              <a:t>.</a:t>
            </a:r>
          </a:p>
          <a:p>
            <a:endParaRPr lang="en-US" dirty="0"/>
          </a:p>
          <a:p>
            <a:r>
              <a:rPr lang="en-US" dirty="0"/>
              <a:t>Types of </a:t>
            </a:r>
            <a:r>
              <a:rPr lang="en-US" dirty="0" smtClean="0"/>
              <a:t>relationships</a:t>
            </a:r>
          </a:p>
          <a:p>
            <a:endParaRPr lang="en-US" dirty="0"/>
          </a:p>
          <a:p>
            <a:pPr marL="342900" indent="-342900">
              <a:buFont typeface="+mj-lt"/>
              <a:buAutoNum type="arabicPeriod"/>
            </a:pPr>
            <a:r>
              <a:rPr lang="en-US" b="1" dirty="0"/>
              <a:t>One-to-One Relationship</a:t>
            </a:r>
          </a:p>
          <a:p>
            <a:pPr marL="342900" indent="-342900">
              <a:buFont typeface="+mj-lt"/>
              <a:buAutoNum type="arabicPeriod"/>
            </a:pPr>
            <a:r>
              <a:rPr lang="en-US" b="1" dirty="0"/>
              <a:t>One-to-Many or Many-to-One Relationship</a:t>
            </a:r>
          </a:p>
          <a:p>
            <a:pPr marL="342900" indent="-342900">
              <a:buFont typeface="+mj-lt"/>
              <a:buAutoNum type="arabicPeriod"/>
            </a:pPr>
            <a:r>
              <a:rPr lang="en-US" b="1" dirty="0"/>
              <a:t>Many-to-Many Relationship</a:t>
            </a:r>
          </a:p>
        </p:txBody>
      </p:sp>
    </p:spTree>
    <p:extLst>
      <p:ext uri="{BB962C8B-B14F-4D97-AF65-F5344CB8AC3E}">
        <p14:creationId xmlns:p14="http://schemas.microsoft.com/office/powerpoint/2010/main" val="160186668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52" y="1524000"/>
            <a:ext cx="673417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22905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42" y="914400"/>
            <a:ext cx="608072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31" y="3352800"/>
            <a:ext cx="606243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09112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Modelling Databases: Part 1</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755576" y="1000035"/>
            <a:ext cx="7397824" cy="1015663"/>
          </a:xfrm>
          <a:prstGeom prst="rect">
            <a:avLst/>
          </a:prstGeom>
        </p:spPr>
        <p:txBody>
          <a:bodyPr wrap="square">
            <a:spAutoFit/>
          </a:bodyPr>
          <a:lstStyle/>
          <a:p>
            <a:r>
              <a:rPr lang="en-US" sz="2400" b="1" dirty="0">
                <a:solidFill>
                  <a:srgbClr val="C00000"/>
                </a:solidFill>
              </a:rPr>
              <a:t>Cardinality Ratio</a:t>
            </a:r>
          </a:p>
          <a:p>
            <a:r>
              <a:rPr lang="en-US" dirty="0"/>
              <a:t>Cardinality in DBMS defines the maximum number of times an instance in one entity can relate to instances of another entity.</a:t>
            </a: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705" y="2590800"/>
            <a:ext cx="53721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8890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13852"/>
            <a:ext cx="7467600" cy="6156920"/>
          </a:xfrm>
        </p:spPr>
        <p:txBody>
          <a:bodyPr>
            <a:normAutofit/>
          </a:bodyPr>
          <a:lstStyle/>
          <a:p>
            <a:pPr algn="l"/>
            <a:r>
              <a:rPr lang="en-IN" b="1" dirty="0"/>
              <a:t>Applying ER Model Concepts</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652272" y="990600"/>
            <a:ext cx="7348728" cy="2739211"/>
          </a:xfrm>
          <a:prstGeom prst="rect">
            <a:avLst/>
          </a:prstGeom>
        </p:spPr>
        <p:txBody>
          <a:bodyPr wrap="square">
            <a:spAutoFit/>
          </a:bodyPr>
          <a:lstStyle/>
          <a:p>
            <a:r>
              <a:rPr lang="en-US" sz="2800" b="1" dirty="0" smtClean="0">
                <a:solidFill>
                  <a:srgbClr val="C00000"/>
                </a:solidFill>
              </a:rPr>
              <a:t>Applying </a:t>
            </a:r>
            <a:r>
              <a:rPr lang="en-US" sz="2800" b="1" dirty="0">
                <a:solidFill>
                  <a:srgbClr val="C00000"/>
                </a:solidFill>
              </a:rPr>
              <a:t>ER Model Concepts</a:t>
            </a:r>
          </a:p>
          <a:p>
            <a:endParaRPr lang="en-US" dirty="0" smtClean="0"/>
          </a:p>
          <a:p>
            <a:r>
              <a:rPr lang="en-US" b="1" dirty="0" smtClean="0">
                <a:solidFill>
                  <a:srgbClr val="C00000"/>
                </a:solidFill>
              </a:rPr>
              <a:t>E-commerce Application</a:t>
            </a:r>
          </a:p>
          <a:p>
            <a:r>
              <a:rPr lang="en-US" dirty="0" smtClean="0"/>
              <a:t>In </a:t>
            </a:r>
            <a:r>
              <a:rPr lang="en-US" dirty="0"/>
              <a:t>a typical e-commerce application, </a:t>
            </a:r>
          </a:p>
          <a:p>
            <a:pPr marL="285750" indent="-285750">
              <a:buFont typeface="Arial" pitchFamily="34" charset="0"/>
              <a:buChar char="•"/>
            </a:pPr>
            <a:r>
              <a:rPr lang="en-US" i="1" dirty="0"/>
              <a:t>Customer</a:t>
            </a:r>
            <a:r>
              <a:rPr lang="en-US" dirty="0"/>
              <a:t> has only one </a:t>
            </a:r>
            <a:r>
              <a:rPr lang="en-US" i="1" dirty="0"/>
              <a:t>cart</a:t>
            </a:r>
            <a:r>
              <a:rPr lang="en-US" dirty="0"/>
              <a:t>. A </a:t>
            </a:r>
            <a:r>
              <a:rPr lang="en-US" i="1" dirty="0"/>
              <a:t>cart</a:t>
            </a:r>
            <a:r>
              <a:rPr lang="en-US" dirty="0"/>
              <a:t> belongs to only one </a:t>
            </a:r>
            <a:r>
              <a:rPr lang="en-US" i="1" dirty="0"/>
              <a:t>customer</a:t>
            </a:r>
            <a:endParaRPr lang="en-US" dirty="0"/>
          </a:p>
          <a:p>
            <a:pPr marL="285750" indent="-285750">
              <a:buFont typeface="Arial" pitchFamily="34" charset="0"/>
              <a:buChar char="•"/>
            </a:pPr>
            <a:r>
              <a:rPr lang="en-US" i="1" dirty="0"/>
              <a:t>Customer</a:t>
            </a:r>
            <a:r>
              <a:rPr lang="en-US" dirty="0"/>
              <a:t> can add </a:t>
            </a:r>
            <a:r>
              <a:rPr lang="en-US" i="1" dirty="0"/>
              <a:t>products</a:t>
            </a:r>
            <a:r>
              <a:rPr lang="en-US" dirty="0"/>
              <a:t> to </a:t>
            </a:r>
            <a:r>
              <a:rPr lang="en-US" i="1" dirty="0"/>
              <a:t>cart</a:t>
            </a:r>
            <a:endParaRPr lang="en-US" dirty="0"/>
          </a:p>
          <a:p>
            <a:pPr marL="285750" indent="-285750">
              <a:buFont typeface="Arial" pitchFamily="34" charset="0"/>
              <a:buChar char="•"/>
            </a:pPr>
            <a:r>
              <a:rPr lang="en-US" i="1" dirty="0"/>
              <a:t>Cart</a:t>
            </a:r>
            <a:r>
              <a:rPr lang="en-US" dirty="0"/>
              <a:t> contains multiple </a:t>
            </a:r>
            <a:r>
              <a:rPr lang="en-US" i="1" dirty="0"/>
              <a:t>products</a:t>
            </a:r>
            <a:endParaRPr lang="en-US" dirty="0"/>
          </a:p>
          <a:p>
            <a:pPr marL="285750" indent="-285750">
              <a:buFont typeface="Arial" pitchFamily="34" charset="0"/>
              <a:buChar char="•"/>
            </a:pPr>
            <a:r>
              <a:rPr lang="en-US" i="1" dirty="0"/>
              <a:t>Customer</a:t>
            </a:r>
            <a:r>
              <a:rPr lang="en-US" dirty="0"/>
              <a:t> can save multiple </a:t>
            </a:r>
            <a:r>
              <a:rPr lang="en-US" i="1" dirty="0"/>
              <a:t>addresses</a:t>
            </a:r>
            <a:r>
              <a:rPr lang="en-US" dirty="0"/>
              <a:t> in the application for further use like selecting delivery address</a:t>
            </a:r>
          </a:p>
        </p:txBody>
      </p:sp>
      <p:sp>
        <p:nvSpPr>
          <p:cNvPr id="6" name="Rectangle 5"/>
          <p:cNvSpPr/>
          <p:nvPr/>
        </p:nvSpPr>
        <p:spPr>
          <a:xfrm>
            <a:off x="638556" y="3592312"/>
            <a:ext cx="6600444" cy="2031325"/>
          </a:xfrm>
          <a:prstGeom prst="rect">
            <a:avLst/>
          </a:prstGeom>
        </p:spPr>
        <p:txBody>
          <a:bodyPr wrap="square">
            <a:spAutoFit/>
          </a:bodyPr>
          <a:lstStyle/>
          <a:p>
            <a:r>
              <a:rPr lang="en-US" dirty="0"/>
              <a:t>Let’s apply the concepts of ER Model to this e-commerce scenario.</a:t>
            </a:r>
          </a:p>
          <a:p>
            <a:r>
              <a:rPr lang="en-US" b="1" dirty="0">
                <a:solidFill>
                  <a:srgbClr val="C00000"/>
                </a:solidFill>
              </a:rPr>
              <a:t>Entity types</a:t>
            </a:r>
          </a:p>
          <a:p>
            <a:pPr marL="285750" indent="-285750">
              <a:buFont typeface="Arial" pitchFamily="34" charset="0"/>
              <a:buChar char="•"/>
            </a:pPr>
            <a:r>
              <a:rPr lang="en-US" dirty="0"/>
              <a:t>Customer</a:t>
            </a:r>
          </a:p>
          <a:p>
            <a:pPr marL="285750" indent="-285750">
              <a:buFont typeface="Arial" pitchFamily="34" charset="0"/>
              <a:buChar char="•"/>
            </a:pPr>
            <a:r>
              <a:rPr lang="en-US" dirty="0"/>
              <a:t>Product</a:t>
            </a:r>
          </a:p>
          <a:p>
            <a:pPr marL="285750" indent="-285750">
              <a:buFont typeface="Arial" pitchFamily="34" charset="0"/>
              <a:buChar char="•"/>
            </a:pPr>
            <a:r>
              <a:rPr lang="en-US" dirty="0"/>
              <a:t>Cart</a:t>
            </a:r>
          </a:p>
          <a:p>
            <a:pPr marL="285750" indent="-285750">
              <a:buFont typeface="Arial" pitchFamily="34" charset="0"/>
              <a:buChar char="•"/>
            </a:pPr>
            <a:r>
              <a:rPr lang="en-US" dirty="0"/>
              <a:t>Address</a:t>
            </a:r>
          </a:p>
          <a:p>
            <a:r>
              <a:rPr lang="en-US" b="1" dirty="0" smtClean="0"/>
              <a:t>Relationships</a:t>
            </a:r>
            <a:endParaRPr lang="en-US" b="1" dirty="0"/>
          </a:p>
        </p:txBody>
      </p:sp>
    </p:spTree>
    <p:extLst>
      <p:ext uri="{BB962C8B-B14F-4D97-AF65-F5344CB8AC3E}">
        <p14:creationId xmlns:p14="http://schemas.microsoft.com/office/powerpoint/2010/main" val="161944127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95400"/>
            <a:ext cx="66960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44098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smtClean="0">
                <a:solidFill>
                  <a:srgbClr val="FF0000"/>
                </a:solidFill>
              </a:rPr>
              <a:t>Arithmetic Operator:</a:t>
            </a: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724871882"/>
              </p:ext>
            </p:extLst>
          </p:nvPr>
        </p:nvGraphicFramePr>
        <p:xfrm>
          <a:off x="755576" y="1600200"/>
          <a:ext cx="7048500" cy="3535680"/>
        </p:xfrm>
        <a:graphic>
          <a:graphicData uri="http://schemas.openxmlformats.org/drawingml/2006/table">
            <a:tbl>
              <a:tblPr/>
              <a:tblGrid>
                <a:gridCol w="2349500"/>
                <a:gridCol w="2349500"/>
                <a:gridCol w="2349500"/>
              </a:tblGrid>
              <a:tr h="0">
                <a:tc>
                  <a:txBody>
                    <a:bodyPr/>
                    <a:lstStyle/>
                    <a:p>
                      <a:r>
                        <a:rPr lang="en-IN" b="1">
                          <a:effectLst/>
                        </a:rPr>
                        <a:t>MySQL Arithmetic Operators</a:t>
                      </a:r>
                    </a:p>
                  </a:txBody>
                  <a:tcPr marL="76200" marR="76200" marT="76200" marB="76200" anchor="ctr">
                    <a:lnL w="9525" cap="flat" cmpd="sng" algn="ctr">
                      <a:solidFill>
                        <a:srgbClr val="80A843"/>
                      </a:solidFill>
                      <a:prstDash val="solid"/>
                      <a:round/>
                      <a:headEnd type="none" w="med" len="med"/>
                      <a:tailEnd type="none" w="med" len="med"/>
                    </a:lnL>
                    <a:lnR w="9525" cap="flat" cmpd="sng" algn="ctr">
                      <a:solidFill>
                        <a:srgbClr val="801997"/>
                      </a:solidFill>
                      <a:prstDash val="solid"/>
                      <a:round/>
                      <a:headEnd type="none" w="med" len="med"/>
                      <a:tailEnd type="none" w="med" len="med"/>
                    </a:lnR>
                    <a:lnT w="9525" cap="flat" cmpd="sng" algn="ctr">
                      <a:solidFill>
                        <a:srgbClr val="80A843"/>
                      </a:solidFill>
                      <a:prstDash val="solid"/>
                      <a:round/>
                      <a:headEnd type="none" w="med" len="med"/>
                      <a:tailEnd type="none" w="med" len="med"/>
                    </a:lnT>
                    <a:lnB w="9525" cap="flat" cmpd="sng" algn="ctr">
                      <a:solidFill>
                        <a:srgbClr val="A895E3"/>
                      </a:solidFill>
                      <a:prstDash val="solid"/>
                      <a:round/>
                      <a:headEnd type="none" w="med" len="med"/>
                      <a:tailEnd type="none" w="med" len="med"/>
                    </a:lnB>
                    <a:solidFill>
                      <a:srgbClr val="FFFFFF"/>
                    </a:solidFill>
                  </a:tcPr>
                </a:tc>
                <a:tc>
                  <a:txBody>
                    <a:bodyPr/>
                    <a:lstStyle/>
                    <a:p>
                      <a:r>
                        <a:rPr lang="en-IN" b="1">
                          <a:effectLst/>
                        </a:rPr>
                        <a:t>Operation</a:t>
                      </a:r>
                    </a:p>
                  </a:txBody>
                  <a:tcPr marL="76200" marR="76200" marT="76200" marB="76200" anchor="ctr">
                    <a:lnL w="9525" cap="flat" cmpd="sng" algn="ctr">
                      <a:solidFill>
                        <a:srgbClr val="801997"/>
                      </a:solidFill>
                      <a:prstDash val="solid"/>
                      <a:round/>
                      <a:headEnd type="none" w="med" len="med"/>
                      <a:tailEnd type="none" w="med" len="med"/>
                    </a:lnL>
                    <a:lnR w="9525" cap="flat" cmpd="sng" algn="ctr">
                      <a:solidFill>
                        <a:srgbClr val="001E97"/>
                      </a:solidFill>
                      <a:prstDash val="solid"/>
                      <a:round/>
                      <a:headEnd type="none" w="med" len="med"/>
                      <a:tailEnd type="none" w="med" len="med"/>
                    </a:lnR>
                    <a:lnT w="9525" cap="flat" cmpd="sng" algn="ctr">
                      <a:solidFill>
                        <a:srgbClr val="801997"/>
                      </a:solidFill>
                      <a:prstDash val="solid"/>
                      <a:round/>
                      <a:headEnd type="none" w="med" len="med"/>
                      <a:tailEnd type="none" w="med" len="med"/>
                    </a:lnT>
                    <a:lnB w="9525" cap="flat" cmpd="sng" algn="ctr">
                      <a:solidFill>
                        <a:srgbClr val="80E5AF"/>
                      </a:solidFill>
                      <a:prstDash val="solid"/>
                      <a:round/>
                      <a:headEnd type="none" w="med" len="med"/>
                      <a:tailEnd type="none" w="med" len="med"/>
                    </a:lnB>
                    <a:solidFill>
                      <a:srgbClr val="FFFFFF"/>
                    </a:solidFill>
                  </a:tcPr>
                </a:tc>
                <a:tc>
                  <a:txBody>
                    <a:bodyPr/>
                    <a:lstStyle/>
                    <a:p>
                      <a:r>
                        <a:rPr lang="en-IN" b="1">
                          <a:effectLst/>
                        </a:rPr>
                        <a:t>Example</a:t>
                      </a:r>
                    </a:p>
                  </a:txBody>
                  <a:tcPr marL="76200" marR="76200" marT="76200" marB="76200" anchor="ctr">
                    <a:lnL w="9525" cap="flat" cmpd="sng" algn="ctr">
                      <a:solidFill>
                        <a:srgbClr val="001E97"/>
                      </a:solidFill>
                      <a:prstDash val="solid"/>
                      <a:round/>
                      <a:headEnd type="none" w="med" len="med"/>
                      <a:tailEnd type="none" w="med" len="med"/>
                    </a:lnL>
                    <a:lnR w="9525" cap="flat" cmpd="sng" algn="ctr">
                      <a:solidFill>
                        <a:srgbClr val="001E97"/>
                      </a:solidFill>
                      <a:prstDash val="solid"/>
                      <a:round/>
                      <a:headEnd type="none" w="med" len="med"/>
                      <a:tailEnd type="none" w="med" len="med"/>
                    </a:lnR>
                    <a:lnT w="9525" cap="flat" cmpd="sng" algn="ctr">
                      <a:solidFill>
                        <a:srgbClr val="001E97"/>
                      </a:solidFill>
                      <a:prstDash val="solid"/>
                      <a:round/>
                      <a:headEnd type="none" w="med" len="med"/>
                      <a:tailEnd type="none" w="med" len="med"/>
                    </a:lnT>
                    <a:lnB w="9525" cap="flat" cmpd="sng" algn="ctr">
                      <a:solidFill>
                        <a:srgbClr val="D0E56A"/>
                      </a:solidFill>
                      <a:prstDash val="solid"/>
                      <a:round/>
                      <a:headEnd type="none" w="med" len="med"/>
                      <a:tailEnd type="none" w="med" len="med"/>
                    </a:lnB>
                    <a:solidFill>
                      <a:srgbClr val="FFFFFF"/>
                    </a:solidFill>
                  </a:tcPr>
                </a:tc>
              </a:tr>
              <a:tr h="0">
                <a:tc>
                  <a:txBody>
                    <a:bodyPr/>
                    <a:lstStyle/>
                    <a:p>
                      <a:r>
                        <a:rPr lang="en-IN">
                          <a:effectLst/>
                        </a:rPr>
                        <a:t>+</a:t>
                      </a:r>
                    </a:p>
                  </a:txBody>
                  <a:tcPr marL="76200" marR="76200" marT="76200" marB="76200" anchor="ctr">
                    <a:lnL w="9525" cap="flat" cmpd="sng" algn="ctr">
                      <a:solidFill>
                        <a:srgbClr val="A895E3"/>
                      </a:solidFill>
                      <a:prstDash val="solid"/>
                      <a:round/>
                      <a:headEnd type="none" w="med" len="med"/>
                      <a:tailEnd type="none" w="med" len="med"/>
                    </a:lnL>
                    <a:lnR w="9525" cap="flat" cmpd="sng" algn="ctr">
                      <a:solidFill>
                        <a:srgbClr val="80E5AF"/>
                      </a:solidFill>
                      <a:prstDash val="solid"/>
                      <a:round/>
                      <a:headEnd type="none" w="med" len="med"/>
                      <a:tailEnd type="none" w="med" len="med"/>
                    </a:lnR>
                    <a:lnT w="9525" cap="flat" cmpd="sng" algn="ctr">
                      <a:solidFill>
                        <a:srgbClr val="A895E3"/>
                      </a:solidFill>
                      <a:prstDash val="solid"/>
                      <a:round/>
                      <a:headEnd type="none" w="med" len="med"/>
                      <a:tailEnd type="none" w="med" len="med"/>
                    </a:lnT>
                    <a:lnB w="9525" cap="flat" cmpd="sng" algn="ctr">
                      <a:solidFill>
                        <a:srgbClr val="50F16A"/>
                      </a:solidFill>
                      <a:prstDash val="solid"/>
                      <a:round/>
                      <a:headEnd type="none" w="med" len="med"/>
                      <a:tailEnd type="none" w="med" len="med"/>
                    </a:lnB>
                    <a:solidFill>
                      <a:srgbClr val="FFFFFF"/>
                    </a:solidFill>
                  </a:tcPr>
                </a:tc>
                <a:tc>
                  <a:txBody>
                    <a:bodyPr/>
                    <a:lstStyle/>
                    <a:p>
                      <a:r>
                        <a:rPr lang="en-IN">
                          <a:effectLst/>
                        </a:rPr>
                        <a:t>Addition Operator</a:t>
                      </a:r>
                    </a:p>
                  </a:txBody>
                  <a:tcPr marL="76200" marR="76200" marT="76200" marB="76200" anchor="ctr">
                    <a:lnL w="9525" cap="flat" cmpd="sng" algn="ctr">
                      <a:solidFill>
                        <a:srgbClr val="80E5AF"/>
                      </a:solidFill>
                      <a:prstDash val="solid"/>
                      <a:round/>
                      <a:headEnd type="none" w="med" len="med"/>
                      <a:tailEnd type="none" w="med" len="med"/>
                    </a:lnL>
                    <a:lnR w="9525" cap="flat" cmpd="sng" algn="ctr">
                      <a:solidFill>
                        <a:srgbClr val="D0E56A"/>
                      </a:solidFill>
                      <a:prstDash val="solid"/>
                      <a:round/>
                      <a:headEnd type="none" w="med" len="med"/>
                      <a:tailEnd type="none" w="med" len="med"/>
                    </a:lnR>
                    <a:lnT w="9525" cap="flat" cmpd="sng" algn="ctr">
                      <a:solidFill>
                        <a:srgbClr val="80E5AF"/>
                      </a:solidFill>
                      <a:prstDash val="solid"/>
                      <a:round/>
                      <a:headEnd type="none" w="med" len="med"/>
                      <a:tailEnd type="none" w="med" len="med"/>
                    </a:lnT>
                    <a:lnB w="9525" cap="flat" cmpd="sng" algn="ctr">
                      <a:solidFill>
                        <a:srgbClr val="80F36A"/>
                      </a:solidFill>
                      <a:prstDash val="solid"/>
                      <a:round/>
                      <a:headEnd type="none" w="med" len="med"/>
                      <a:tailEnd type="none" w="med" len="med"/>
                    </a:lnB>
                    <a:solidFill>
                      <a:srgbClr val="FFFFFF"/>
                    </a:solidFill>
                  </a:tcPr>
                </a:tc>
                <a:tc>
                  <a:txBody>
                    <a:bodyPr/>
                    <a:lstStyle/>
                    <a:p>
                      <a:r>
                        <a:rPr lang="en-IN">
                          <a:effectLst/>
                        </a:rPr>
                        <a:t>SELECT 10 + 2 = 12</a:t>
                      </a:r>
                    </a:p>
                  </a:txBody>
                  <a:tcPr marL="76200" marR="76200" marT="76200" marB="76200" anchor="ctr">
                    <a:lnL w="9525" cap="flat" cmpd="sng" algn="ctr">
                      <a:solidFill>
                        <a:srgbClr val="D0E56A"/>
                      </a:solidFill>
                      <a:prstDash val="solid"/>
                      <a:round/>
                      <a:headEnd type="none" w="med" len="med"/>
                      <a:tailEnd type="none" w="med" len="med"/>
                    </a:lnL>
                    <a:lnR w="9525" cap="flat" cmpd="sng" algn="ctr">
                      <a:solidFill>
                        <a:srgbClr val="D0E56A"/>
                      </a:solidFill>
                      <a:prstDash val="solid"/>
                      <a:round/>
                      <a:headEnd type="none" w="med" len="med"/>
                      <a:tailEnd type="none" w="med" len="med"/>
                    </a:lnR>
                    <a:lnT w="9525" cap="flat" cmpd="sng" algn="ctr">
                      <a:solidFill>
                        <a:srgbClr val="D0E56A"/>
                      </a:solidFill>
                      <a:prstDash val="solid"/>
                      <a:round/>
                      <a:headEnd type="none" w="med" len="med"/>
                      <a:tailEnd type="none" w="med" len="med"/>
                    </a:lnT>
                    <a:lnB w="9525" cap="flat" cmpd="sng" algn="ctr">
                      <a:solidFill>
                        <a:srgbClr val="D0F66A"/>
                      </a:solidFill>
                      <a:prstDash val="solid"/>
                      <a:round/>
                      <a:headEnd type="none" w="med" len="med"/>
                      <a:tailEnd type="none" w="med" len="med"/>
                    </a:lnB>
                    <a:solidFill>
                      <a:srgbClr val="FFFFFF"/>
                    </a:solidFill>
                  </a:tcPr>
                </a:tc>
              </a:tr>
              <a:tr h="0">
                <a:tc>
                  <a:txBody>
                    <a:bodyPr/>
                    <a:lstStyle/>
                    <a:p>
                      <a:r>
                        <a:rPr lang="en-IN">
                          <a:effectLst/>
                        </a:rPr>
                        <a:t>–</a:t>
                      </a:r>
                    </a:p>
                  </a:txBody>
                  <a:tcPr marL="76200" marR="76200" marT="76200" marB="76200" anchor="ctr">
                    <a:lnL w="9525" cap="flat" cmpd="sng" algn="ctr">
                      <a:solidFill>
                        <a:srgbClr val="50F16A"/>
                      </a:solidFill>
                      <a:prstDash val="solid"/>
                      <a:round/>
                      <a:headEnd type="none" w="med" len="med"/>
                      <a:tailEnd type="none" w="med" len="med"/>
                    </a:lnL>
                    <a:lnR w="9525" cap="flat" cmpd="sng" algn="ctr">
                      <a:solidFill>
                        <a:srgbClr val="80F36A"/>
                      </a:solidFill>
                      <a:prstDash val="solid"/>
                      <a:round/>
                      <a:headEnd type="none" w="med" len="med"/>
                      <a:tailEnd type="none" w="med" len="med"/>
                    </a:lnR>
                    <a:lnT w="9525" cap="flat" cmpd="sng" algn="ctr">
                      <a:solidFill>
                        <a:srgbClr val="50F16A"/>
                      </a:solidFill>
                      <a:prstDash val="solid"/>
                      <a:round/>
                      <a:headEnd type="none" w="med" len="med"/>
                      <a:tailEnd type="none" w="med" len="med"/>
                    </a:lnT>
                    <a:lnB w="9525" cap="flat" cmpd="sng" algn="ctr">
                      <a:solidFill>
                        <a:srgbClr val="00AF43"/>
                      </a:solidFill>
                      <a:prstDash val="solid"/>
                      <a:round/>
                      <a:headEnd type="none" w="med" len="med"/>
                      <a:tailEnd type="none" w="med" len="med"/>
                    </a:lnB>
                    <a:solidFill>
                      <a:srgbClr val="FFFFFF"/>
                    </a:solidFill>
                  </a:tcPr>
                </a:tc>
                <a:tc>
                  <a:txBody>
                    <a:bodyPr/>
                    <a:lstStyle/>
                    <a:p>
                      <a:r>
                        <a:rPr lang="en-IN">
                          <a:effectLst/>
                        </a:rPr>
                        <a:t>Subtraction Operator</a:t>
                      </a:r>
                    </a:p>
                  </a:txBody>
                  <a:tcPr marL="76200" marR="76200" marT="76200" marB="76200" anchor="ctr">
                    <a:lnL w="9525" cap="flat" cmpd="sng" algn="ctr">
                      <a:solidFill>
                        <a:srgbClr val="80F36A"/>
                      </a:solidFill>
                      <a:prstDash val="solid"/>
                      <a:round/>
                      <a:headEnd type="none" w="med" len="med"/>
                      <a:tailEnd type="none" w="med" len="med"/>
                    </a:lnL>
                    <a:lnR w="9525" cap="flat" cmpd="sng" algn="ctr">
                      <a:solidFill>
                        <a:srgbClr val="D0F66A"/>
                      </a:solidFill>
                      <a:prstDash val="solid"/>
                      <a:round/>
                      <a:headEnd type="none" w="med" len="med"/>
                      <a:tailEnd type="none" w="med" len="med"/>
                    </a:lnR>
                    <a:lnT w="9525" cap="flat" cmpd="sng" algn="ctr">
                      <a:solidFill>
                        <a:srgbClr val="80F36A"/>
                      </a:solidFill>
                      <a:prstDash val="solid"/>
                      <a:round/>
                      <a:headEnd type="none" w="med" len="med"/>
                      <a:tailEnd type="none" w="med" len="med"/>
                    </a:lnT>
                    <a:lnB w="9525" cap="flat" cmpd="sng" algn="ctr">
                      <a:solidFill>
                        <a:srgbClr val="001E97"/>
                      </a:solidFill>
                      <a:prstDash val="solid"/>
                      <a:round/>
                      <a:headEnd type="none" w="med" len="med"/>
                      <a:tailEnd type="none" w="med" len="med"/>
                    </a:lnB>
                    <a:solidFill>
                      <a:srgbClr val="FFFFFF"/>
                    </a:solidFill>
                  </a:tcPr>
                </a:tc>
                <a:tc>
                  <a:txBody>
                    <a:bodyPr/>
                    <a:lstStyle/>
                    <a:p>
                      <a:r>
                        <a:rPr lang="en-IN">
                          <a:effectLst/>
                        </a:rPr>
                        <a:t>SELECT 10 – 2 = 8</a:t>
                      </a:r>
                    </a:p>
                  </a:txBody>
                  <a:tcPr marL="76200" marR="76200" marT="76200" marB="76200" anchor="ctr">
                    <a:lnL w="9525" cap="flat" cmpd="sng" algn="ctr">
                      <a:solidFill>
                        <a:srgbClr val="D0F66A"/>
                      </a:solidFill>
                      <a:prstDash val="solid"/>
                      <a:round/>
                      <a:headEnd type="none" w="med" len="med"/>
                      <a:tailEnd type="none" w="med" len="med"/>
                    </a:lnL>
                    <a:lnR w="9525" cap="flat" cmpd="sng" algn="ctr">
                      <a:solidFill>
                        <a:srgbClr val="D0F66A"/>
                      </a:solidFill>
                      <a:prstDash val="solid"/>
                      <a:round/>
                      <a:headEnd type="none" w="med" len="med"/>
                      <a:tailEnd type="none" w="med" len="med"/>
                    </a:lnR>
                    <a:lnT w="9525" cap="flat" cmpd="sng" algn="ctr">
                      <a:solidFill>
                        <a:srgbClr val="D0F66A"/>
                      </a:solidFill>
                      <a:prstDash val="solid"/>
                      <a:round/>
                      <a:headEnd type="none" w="med" len="med"/>
                      <a:tailEnd type="none" w="med" len="med"/>
                    </a:lnT>
                    <a:lnB w="9525" cap="flat" cmpd="sng" algn="ctr">
                      <a:solidFill>
                        <a:srgbClr val="A8FF6A"/>
                      </a:solidFill>
                      <a:prstDash val="solid"/>
                      <a:round/>
                      <a:headEnd type="none" w="med" len="med"/>
                      <a:tailEnd type="none" w="med" len="med"/>
                    </a:lnB>
                    <a:solidFill>
                      <a:srgbClr val="FFFFFF"/>
                    </a:solidFill>
                  </a:tcPr>
                </a:tc>
              </a:tr>
              <a:tr h="0">
                <a:tc>
                  <a:txBody>
                    <a:bodyPr/>
                    <a:lstStyle/>
                    <a:p>
                      <a:r>
                        <a:rPr lang="en-IN">
                          <a:effectLst/>
                        </a:rPr>
                        <a:t>*</a:t>
                      </a:r>
                    </a:p>
                  </a:txBody>
                  <a:tcPr marL="76200" marR="76200" marT="76200" marB="76200" anchor="ctr">
                    <a:lnL w="9525" cap="flat" cmpd="sng" algn="ctr">
                      <a:solidFill>
                        <a:srgbClr val="00AF43"/>
                      </a:solidFill>
                      <a:prstDash val="solid"/>
                      <a:round/>
                      <a:headEnd type="none" w="med" len="med"/>
                      <a:tailEnd type="none" w="med" len="med"/>
                    </a:lnL>
                    <a:lnR w="9525" cap="flat" cmpd="sng" algn="ctr">
                      <a:solidFill>
                        <a:srgbClr val="001E97"/>
                      </a:solidFill>
                      <a:prstDash val="solid"/>
                      <a:round/>
                      <a:headEnd type="none" w="med" len="med"/>
                      <a:tailEnd type="none" w="med" len="med"/>
                    </a:lnR>
                    <a:lnT w="9525" cap="flat" cmpd="sng" algn="ctr">
                      <a:solidFill>
                        <a:srgbClr val="00AF43"/>
                      </a:solidFill>
                      <a:prstDash val="solid"/>
                      <a:round/>
                      <a:headEnd type="none" w="med" len="med"/>
                      <a:tailEnd type="none" w="med" len="med"/>
                    </a:lnT>
                    <a:lnB w="9525" cap="flat" cmpd="sng" algn="ctr">
                      <a:solidFill>
                        <a:srgbClr val="2852D3"/>
                      </a:solidFill>
                      <a:prstDash val="solid"/>
                      <a:round/>
                      <a:headEnd type="none" w="med" len="med"/>
                      <a:tailEnd type="none" w="med" len="med"/>
                    </a:lnB>
                    <a:solidFill>
                      <a:srgbClr val="FFFFFF"/>
                    </a:solidFill>
                  </a:tcPr>
                </a:tc>
                <a:tc>
                  <a:txBody>
                    <a:bodyPr/>
                    <a:lstStyle/>
                    <a:p>
                      <a:r>
                        <a:rPr lang="en-IN">
                          <a:effectLst/>
                        </a:rPr>
                        <a:t>Multiplication Operator</a:t>
                      </a:r>
                    </a:p>
                  </a:txBody>
                  <a:tcPr marL="76200" marR="76200" marT="76200" marB="76200" anchor="ctr">
                    <a:lnL w="9525" cap="flat" cmpd="sng" algn="ctr">
                      <a:solidFill>
                        <a:srgbClr val="001E97"/>
                      </a:solidFill>
                      <a:prstDash val="solid"/>
                      <a:round/>
                      <a:headEnd type="none" w="med" len="med"/>
                      <a:tailEnd type="none" w="med" len="med"/>
                    </a:lnL>
                    <a:lnR w="9525" cap="flat" cmpd="sng" algn="ctr">
                      <a:solidFill>
                        <a:srgbClr val="A8FF6A"/>
                      </a:solidFill>
                      <a:prstDash val="solid"/>
                      <a:round/>
                      <a:headEnd type="none" w="med" len="med"/>
                      <a:tailEnd type="none" w="med" len="med"/>
                    </a:lnR>
                    <a:lnT w="9525" cap="flat" cmpd="sng" algn="ctr">
                      <a:solidFill>
                        <a:srgbClr val="001E97"/>
                      </a:solidFill>
                      <a:prstDash val="solid"/>
                      <a:round/>
                      <a:headEnd type="none" w="med" len="med"/>
                      <a:tailEnd type="none" w="med" len="med"/>
                    </a:lnT>
                    <a:lnB w="9525" cap="flat" cmpd="sng" algn="ctr">
                      <a:solidFill>
                        <a:srgbClr val="5054D3"/>
                      </a:solidFill>
                      <a:prstDash val="solid"/>
                      <a:round/>
                      <a:headEnd type="none" w="med" len="med"/>
                      <a:tailEnd type="none" w="med" len="med"/>
                    </a:lnB>
                    <a:solidFill>
                      <a:srgbClr val="FFFFFF"/>
                    </a:solidFill>
                  </a:tcPr>
                </a:tc>
                <a:tc>
                  <a:txBody>
                    <a:bodyPr/>
                    <a:lstStyle/>
                    <a:p>
                      <a:r>
                        <a:rPr lang="en-IN">
                          <a:effectLst/>
                        </a:rPr>
                        <a:t>SELECT 10 * 2 = 20</a:t>
                      </a:r>
                    </a:p>
                  </a:txBody>
                  <a:tcPr marL="76200" marR="76200" marT="76200" marB="76200" anchor="ctr">
                    <a:lnL w="9525" cap="flat" cmpd="sng" algn="ctr">
                      <a:solidFill>
                        <a:srgbClr val="A8FF6A"/>
                      </a:solidFill>
                      <a:prstDash val="solid"/>
                      <a:round/>
                      <a:headEnd type="none" w="med" len="med"/>
                      <a:tailEnd type="none" w="med" len="med"/>
                    </a:lnL>
                    <a:lnR w="9525" cap="flat" cmpd="sng" algn="ctr">
                      <a:solidFill>
                        <a:srgbClr val="A8FF6A"/>
                      </a:solidFill>
                      <a:prstDash val="solid"/>
                      <a:round/>
                      <a:headEnd type="none" w="med" len="med"/>
                      <a:tailEnd type="none" w="med" len="med"/>
                    </a:lnR>
                    <a:lnT w="9525" cap="flat" cmpd="sng" algn="ctr">
                      <a:solidFill>
                        <a:srgbClr val="A8FF6A"/>
                      </a:solidFill>
                      <a:prstDash val="solid"/>
                      <a:round/>
                      <a:headEnd type="none" w="med" len="med"/>
                      <a:tailEnd type="none" w="med" len="med"/>
                    </a:lnT>
                    <a:lnB w="9525" cap="flat" cmpd="sng" algn="ctr">
                      <a:solidFill>
                        <a:srgbClr val="A858D3"/>
                      </a:solidFill>
                      <a:prstDash val="solid"/>
                      <a:round/>
                      <a:headEnd type="none" w="med" len="med"/>
                      <a:tailEnd type="none" w="med" len="med"/>
                    </a:lnB>
                    <a:solidFill>
                      <a:srgbClr val="FFFFFF"/>
                    </a:solidFill>
                  </a:tcPr>
                </a:tc>
              </a:tr>
              <a:tr h="0">
                <a:tc>
                  <a:txBody>
                    <a:bodyPr/>
                    <a:lstStyle/>
                    <a:p>
                      <a:r>
                        <a:rPr lang="en-IN">
                          <a:effectLst/>
                        </a:rPr>
                        <a:t>/</a:t>
                      </a:r>
                    </a:p>
                  </a:txBody>
                  <a:tcPr marL="76200" marR="76200" marT="76200" marB="76200" anchor="ctr">
                    <a:lnL w="9525" cap="flat" cmpd="sng" algn="ctr">
                      <a:solidFill>
                        <a:srgbClr val="2852D3"/>
                      </a:solidFill>
                      <a:prstDash val="solid"/>
                      <a:round/>
                      <a:headEnd type="none" w="med" len="med"/>
                      <a:tailEnd type="none" w="med" len="med"/>
                    </a:lnL>
                    <a:lnR w="9525" cap="flat" cmpd="sng" algn="ctr">
                      <a:solidFill>
                        <a:srgbClr val="5054D3"/>
                      </a:solidFill>
                      <a:prstDash val="solid"/>
                      <a:round/>
                      <a:headEnd type="none" w="med" len="med"/>
                      <a:tailEnd type="none" w="med" len="med"/>
                    </a:lnR>
                    <a:lnT w="9525" cap="flat" cmpd="sng" algn="ctr">
                      <a:solidFill>
                        <a:srgbClr val="2852D3"/>
                      </a:solidFill>
                      <a:prstDash val="solid"/>
                      <a:round/>
                      <a:headEnd type="none" w="med" len="med"/>
                      <a:tailEnd type="none" w="med" len="med"/>
                    </a:lnT>
                    <a:lnB w="9525" cap="flat" cmpd="sng" algn="ctr">
                      <a:solidFill>
                        <a:srgbClr val="A8F26A"/>
                      </a:solidFill>
                      <a:prstDash val="solid"/>
                      <a:round/>
                      <a:headEnd type="none" w="med" len="med"/>
                      <a:tailEnd type="none" w="med" len="med"/>
                    </a:lnB>
                    <a:solidFill>
                      <a:srgbClr val="FFFFFF"/>
                    </a:solidFill>
                  </a:tcPr>
                </a:tc>
                <a:tc>
                  <a:txBody>
                    <a:bodyPr/>
                    <a:lstStyle/>
                    <a:p>
                      <a:r>
                        <a:rPr lang="en-IN">
                          <a:effectLst/>
                        </a:rPr>
                        <a:t>Division Operator</a:t>
                      </a:r>
                    </a:p>
                  </a:txBody>
                  <a:tcPr marL="76200" marR="76200" marT="76200" marB="76200" anchor="ctr">
                    <a:lnL w="9525" cap="flat" cmpd="sng" algn="ctr">
                      <a:solidFill>
                        <a:srgbClr val="5054D3"/>
                      </a:solidFill>
                      <a:prstDash val="solid"/>
                      <a:round/>
                      <a:headEnd type="none" w="med" len="med"/>
                      <a:tailEnd type="none" w="med" len="med"/>
                    </a:lnL>
                    <a:lnR w="9525" cap="flat" cmpd="sng" algn="ctr">
                      <a:solidFill>
                        <a:srgbClr val="A858D3"/>
                      </a:solidFill>
                      <a:prstDash val="solid"/>
                      <a:round/>
                      <a:headEnd type="none" w="med" len="med"/>
                      <a:tailEnd type="none" w="med" len="med"/>
                    </a:lnR>
                    <a:lnT w="9525" cap="flat" cmpd="sng" algn="ctr">
                      <a:solidFill>
                        <a:srgbClr val="5054D3"/>
                      </a:solidFill>
                      <a:prstDash val="solid"/>
                      <a:round/>
                      <a:headEnd type="none" w="med" len="med"/>
                      <a:tailEnd type="none" w="med" len="med"/>
                    </a:lnT>
                    <a:lnB w="9525" cap="flat" cmpd="sng" algn="ctr">
                      <a:solidFill>
                        <a:srgbClr val="285BD3"/>
                      </a:solidFill>
                      <a:prstDash val="solid"/>
                      <a:round/>
                      <a:headEnd type="none" w="med" len="med"/>
                      <a:tailEnd type="none" w="med" len="med"/>
                    </a:lnB>
                    <a:solidFill>
                      <a:srgbClr val="FFFFFF"/>
                    </a:solidFill>
                  </a:tcPr>
                </a:tc>
                <a:tc>
                  <a:txBody>
                    <a:bodyPr/>
                    <a:lstStyle/>
                    <a:p>
                      <a:r>
                        <a:rPr lang="en-IN">
                          <a:effectLst/>
                        </a:rPr>
                        <a:t>SELECT 10 / 2 = 5</a:t>
                      </a:r>
                    </a:p>
                  </a:txBody>
                  <a:tcPr marL="76200" marR="76200" marT="76200" marB="76200" anchor="ctr">
                    <a:lnL w="9525" cap="flat" cmpd="sng" algn="ctr">
                      <a:solidFill>
                        <a:srgbClr val="A858D3"/>
                      </a:solidFill>
                      <a:prstDash val="solid"/>
                      <a:round/>
                      <a:headEnd type="none" w="med" len="med"/>
                      <a:tailEnd type="none" w="med" len="med"/>
                    </a:lnL>
                    <a:lnR w="9525" cap="flat" cmpd="sng" algn="ctr">
                      <a:solidFill>
                        <a:srgbClr val="A858D3"/>
                      </a:solidFill>
                      <a:prstDash val="solid"/>
                      <a:round/>
                      <a:headEnd type="none" w="med" len="med"/>
                      <a:tailEnd type="none" w="med" len="med"/>
                    </a:lnR>
                    <a:lnT w="9525" cap="flat" cmpd="sng" algn="ctr">
                      <a:solidFill>
                        <a:srgbClr val="A858D3"/>
                      </a:solidFill>
                      <a:prstDash val="solid"/>
                      <a:round/>
                      <a:headEnd type="none" w="med" len="med"/>
                      <a:tailEnd type="none" w="med" len="med"/>
                    </a:lnT>
                    <a:lnB w="9525" cap="flat" cmpd="sng" algn="ctr">
                      <a:solidFill>
                        <a:srgbClr val="D05ED3"/>
                      </a:solidFill>
                      <a:prstDash val="solid"/>
                      <a:round/>
                      <a:headEnd type="none" w="med" len="med"/>
                      <a:tailEnd type="none" w="med" len="med"/>
                    </a:lnB>
                    <a:solidFill>
                      <a:srgbClr val="FFFFFF"/>
                    </a:solidFill>
                  </a:tcPr>
                </a:tc>
              </a:tr>
              <a:tr h="0">
                <a:tc>
                  <a:txBody>
                    <a:bodyPr/>
                    <a:lstStyle/>
                    <a:p>
                      <a:r>
                        <a:rPr lang="en-IN">
                          <a:effectLst/>
                        </a:rPr>
                        <a:t>DIV</a:t>
                      </a:r>
                    </a:p>
                  </a:txBody>
                  <a:tcPr marL="76200" marR="76200" marT="76200" marB="76200" anchor="ctr">
                    <a:lnL w="9525" cap="flat" cmpd="sng" algn="ctr">
                      <a:solidFill>
                        <a:srgbClr val="A8F26A"/>
                      </a:solidFill>
                      <a:prstDash val="solid"/>
                      <a:round/>
                      <a:headEnd type="none" w="med" len="med"/>
                      <a:tailEnd type="none" w="med" len="med"/>
                    </a:lnL>
                    <a:lnR w="9525" cap="flat" cmpd="sng" algn="ctr">
                      <a:solidFill>
                        <a:srgbClr val="285BD3"/>
                      </a:solidFill>
                      <a:prstDash val="solid"/>
                      <a:round/>
                      <a:headEnd type="none" w="med" len="med"/>
                      <a:tailEnd type="none" w="med" len="med"/>
                    </a:lnR>
                    <a:lnT w="9525" cap="flat" cmpd="sng" algn="ctr">
                      <a:solidFill>
                        <a:srgbClr val="A8F26A"/>
                      </a:solidFill>
                      <a:prstDash val="solid"/>
                      <a:round/>
                      <a:headEnd type="none" w="med" len="med"/>
                      <a:tailEnd type="none" w="med" len="med"/>
                    </a:lnT>
                    <a:lnB w="9525" cap="flat" cmpd="sng" algn="ctr">
                      <a:solidFill>
                        <a:srgbClr val="D0CC74"/>
                      </a:solidFill>
                      <a:prstDash val="solid"/>
                      <a:round/>
                      <a:headEnd type="none" w="med" len="med"/>
                      <a:tailEnd type="none" w="med" len="med"/>
                    </a:lnB>
                    <a:solidFill>
                      <a:srgbClr val="FFFFFF"/>
                    </a:solidFill>
                  </a:tcPr>
                </a:tc>
                <a:tc>
                  <a:txBody>
                    <a:bodyPr/>
                    <a:lstStyle/>
                    <a:p>
                      <a:r>
                        <a:rPr lang="en-IN">
                          <a:effectLst/>
                        </a:rPr>
                        <a:t>Integer Division</a:t>
                      </a:r>
                    </a:p>
                  </a:txBody>
                  <a:tcPr marL="76200" marR="76200" marT="76200" marB="76200" anchor="ctr">
                    <a:lnL w="9525" cap="flat" cmpd="sng" algn="ctr">
                      <a:solidFill>
                        <a:srgbClr val="285BD3"/>
                      </a:solidFill>
                      <a:prstDash val="solid"/>
                      <a:round/>
                      <a:headEnd type="none" w="med" len="med"/>
                      <a:tailEnd type="none" w="med" len="med"/>
                    </a:lnL>
                    <a:lnR w="9525" cap="flat" cmpd="sng" algn="ctr">
                      <a:solidFill>
                        <a:srgbClr val="D05ED3"/>
                      </a:solidFill>
                      <a:prstDash val="solid"/>
                      <a:round/>
                      <a:headEnd type="none" w="med" len="med"/>
                      <a:tailEnd type="none" w="med" len="med"/>
                    </a:lnR>
                    <a:lnT w="9525" cap="flat" cmpd="sng" algn="ctr">
                      <a:solidFill>
                        <a:srgbClr val="285BD3"/>
                      </a:solidFill>
                      <a:prstDash val="solid"/>
                      <a:round/>
                      <a:headEnd type="none" w="med" len="med"/>
                      <a:tailEnd type="none" w="med" len="med"/>
                    </a:lnT>
                    <a:lnB w="9525" cap="flat" cmpd="sng" algn="ctr">
                      <a:solidFill>
                        <a:srgbClr val="004CA1"/>
                      </a:solidFill>
                      <a:prstDash val="solid"/>
                      <a:round/>
                      <a:headEnd type="none" w="med" len="med"/>
                      <a:tailEnd type="none" w="med" len="med"/>
                    </a:lnB>
                    <a:solidFill>
                      <a:srgbClr val="FFFFFF"/>
                    </a:solidFill>
                  </a:tcPr>
                </a:tc>
                <a:tc>
                  <a:txBody>
                    <a:bodyPr/>
                    <a:lstStyle/>
                    <a:p>
                      <a:r>
                        <a:rPr lang="en-IN">
                          <a:effectLst/>
                        </a:rPr>
                        <a:t>SELECT 10 / 2 = 5</a:t>
                      </a:r>
                    </a:p>
                  </a:txBody>
                  <a:tcPr marL="76200" marR="76200" marT="76200" marB="76200" anchor="ctr">
                    <a:lnL w="9525" cap="flat" cmpd="sng" algn="ctr">
                      <a:solidFill>
                        <a:srgbClr val="D05ED3"/>
                      </a:solidFill>
                      <a:prstDash val="solid"/>
                      <a:round/>
                      <a:headEnd type="none" w="med" len="med"/>
                      <a:tailEnd type="none" w="med" len="med"/>
                    </a:lnL>
                    <a:lnR w="9525" cap="flat" cmpd="sng" algn="ctr">
                      <a:solidFill>
                        <a:srgbClr val="D05ED3"/>
                      </a:solidFill>
                      <a:prstDash val="solid"/>
                      <a:round/>
                      <a:headEnd type="none" w="med" len="med"/>
                      <a:tailEnd type="none" w="med" len="med"/>
                    </a:lnR>
                    <a:lnT w="9525" cap="flat" cmpd="sng" algn="ctr">
                      <a:solidFill>
                        <a:srgbClr val="D05ED3"/>
                      </a:solidFill>
                      <a:prstDash val="solid"/>
                      <a:round/>
                      <a:headEnd type="none" w="med" len="med"/>
                      <a:tailEnd type="none" w="med" len="med"/>
                    </a:lnT>
                    <a:lnB w="9525" cap="flat" cmpd="sng" algn="ctr">
                      <a:solidFill>
                        <a:srgbClr val="0095DA"/>
                      </a:solidFill>
                      <a:prstDash val="solid"/>
                      <a:round/>
                      <a:headEnd type="none" w="med" len="med"/>
                      <a:tailEnd type="none" w="med" len="med"/>
                    </a:lnB>
                    <a:solidFill>
                      <a:srgbClr val="FFFFFF"/>
                    </a:solidFill>
                  </a:tcPr>
                </a:tc>
              </a:tr>
              <a:tr h="0">
                <a:tc>
                  <a:txBody>
                    <a:bodyPr/>
                    <a:lstStyle/>
                    <a:p>
                      <a:r>
                        <a:rPr lang="en-IN">
                          <a:effectLst/>
                        </a:rPr>
                        <a:t>% or MOD</a:t>
                      </a:r>
                    </a:p>
                  </a:txBody>
                  <a:tcPr marL="76200" marR="76200" marT="76200" marB="76200" anchor="ctr">
                    <a:lnL w="9525" cap="flat" cmpd="sng" algn="ctr">
                      <a:solidFill>
                        <a:srgbClr val="D0CC74"/>
                      </a:solidFill>
                      <a:prstDash val="solid"/>
                      <a:round/>
                      <a:headEnd type="none" w="med" len="med"/>
                      <a:tailEnd type="none" w="med" len="med"/>
                    </a:lnL>
                    <a:lnR w="9525" cap="flat" cmpd="sng" algn="ctr">
                      <a:solidFill>
                        <a:srgbClr val="004CA1"/>
                      </a:solidFill>
                      <a:prstDash val="solid"/>
                      <a:round/>
                      <a:headEnd type="none" w="med" len="med"/>
                      <a:tailEnd type="none" w="med" len="med"/>
                    </a:lnR>
                    <a:lnT w="9525" cap="flat" cmpd="sng" algn="ctr">
                      <a:solidFill>
                        <a:srgbClr val="D0CC74"/>
                      </a:solidFill>
                      <a:prstDash val="solid"/>
                      <a:round/>
                      <a:headEnd type="none" w="med" len="med"/>
                      <a:tailEnd type="none" w="med" len="med"/>
                    </a:lnT>
                    <a:lnB w="9525" cap="flat" cmpd="sng" algn="ctr">
                      <a:solidFill>
                        <a:srgbClr val="D0CC74"/>
                      </a:solidFill>
                      <a:prstDash val="solid"/>
                      <a:round/>
                      <a:headEnd type="none" w="med" len="med"/>
                      <a:tailEnd type="none" w="med" len="med"/>
                    </a:lnB>
                    <a:solidFill>
                      <a:srgbClr val="FFFFFF"/>
                    </a:solidFill>
                  </a:tcPr>
                </a:tc>
                <a:tc>
                  <a:txBody>
                    <a:bodyPr/>
                    <a:lstStyle/>
                    <a:p>
                      <a:r>
                        <a:rPr lang="en-IN">
                          <a:effectLst/>
                        </a:rPr>
                        <a:t>Modulus Operator</a:t>
                      </a:r>
                    </a:p>
                  </a:txBody>
                  <a:tcPr marL="76200" marR="76200" marT="76200" marB="76200" anchor="ctr">
                    <a:lnL w="9525" cap="flat" cmpd="sng" algn="ctr">
                      <a:solidFill>
                        <a:srgbClr val="004CA1"/>
                      </a:solidFill>
                      <a:prstDash val="solid"/>
                      <a:round/>
                      <a:headEnd type="none" w="med" len="med"/>
                      <a:tailEnd type="none" w="med" len="med"/>
                    </a:lnL>
                    <a:lnR w="9525" cap="flat" cmpd="sng" algn="ctr">
                      <a:solidFill>
                        <a:srgbClr val="0095DA"/>
                      </a:solidFill>
                      <a:prstDash val="solid"/>
                      <a:round/>
                      <a:headEnd type="none" w="med" len="med"/>
                      <a:tailEnd type="none" w="med" len="med"/>
                    </a:lnR>
                    <a:lnT w="9525" cap="flat" cmpd="sng" algn="ctr">
                      <a:solidFill>
                        <a:srgbClr val="004CA1"/>
                      </a:solidFill>
                      <a:prstDash val="solid"/>
                      <a:round/>
                      <a:headEnd type="none" w="med" len="med"/>
                      <a:tailEnd type="none" w="med" len="med"/>
                    </a:lnT>
                    <a:lnB w="9525" cap="flat" cmpd="sng" algn="ctr">
                      <a:solidFill>
                        <a:srgbClr val="004CA1"/>
                      </a:solidFill>
                      <a:prstDash val="solid"/>
                      <a:round/>
                      <a:headEnd type="none" w="med" len="med"/>
                      <a:tailEnd type="none" w="med" len="med"/>
                    </a:lnB>
                    <a:solidFill>
                      <a:srgbClr val="FFFFFF"/>
                    </a:solidFill>
                  </a:tcPr>
                </a:tc>
                <a:tc>
                  <a:txBody>
                    <a:bodyPr/>
                    <a:lstStyle/>
                    <a:p>
                      <a:r>
                        <a:rPr lang="en-US" dirty="0">
                          <a:effectLst/>
                        </a:rPr>
                        <a:t>SELECT 10 % 2 = 0</a:t>
                      </a:r>
                      <a:br>
                        <a:rPr lang="en-US" dirty="0">
                          <a:effectLst/>
                        </a:rPr>
                      </a:br>
                      <a:r>
                        <a:rPr lang="en-US" dirty="0">
                          <a:effectLst/>
                        </a:rPr>
                        <a:t>SELECT 10 % 3 = 1</a:t>
                      </a:r>
                    </a:p>
                  </a:txBody>
                  <a:tcPr marL="76200" marR="76200" marT="76200" marB="76200" anchor="ctr">
                    <a:lnL w="9525" cap="flat" cmpd="sng" algn="ctr">
                      <a:solidFill>
                        <a:srgbClr val="0095DA"/>
                      </a:solidFill>
                      <a:prstDash val="solid"/>
                      <a:round/>
                      <a:headEnd type="none" w="med" len="med"/>
                      <a:tailEnd type="none" w="med" len="med"/>
                    </a:lnL>
                    <a:lnR w="9525" cap="flat" cmpd="sng" algn="ctr">
                      <a:solidFill>
                        <a:srgbClr val="0095DA"/>
                      </a:solidFill>
                      <a:prstDash val="solid"/>
                      <a:round/>
                      <a:headEnd type="none" w="med" len="med"/>
                      <a:tailEnd type="none" w="med" len="med"/>
                    </a:lnR>
                    <a:lnT w="9525" cap="flat" cmpd="sng" algn="ctr">
                      <a:solidFill>
                        <a:srgbClr val="0095DA"/>
                      </a:solidFill>
                      <a:prstDash val="solid"/>
                      <a:round/>
                      <a:headEnd type="none" w="med" len="med"/>
                      <a:tailEnd type="none" w="med" len="med"/>
                    </a:lnT>
                    <a:lnB w="9525" cap="flat" cmpd="sng" algn="ctr">
                      <a:solidFill>
                        <a:srgbClr val="0095D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2046247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64198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77126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03248"/>
            <a:ext cx="677227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66644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Applying ER Model Concepts</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581096" y="990600"/>
            <a:ext cx="7343704" cy="1231106"/>
          </a:xfrm>
          <a:prstGeom prst="rect">
            <a:avLst/>
          </a:prstGeom>
        </p:spPr>
        <p:txBody>
          <a:bodyPr wrap="square">
            <a:spAutoFit/>
          </a:bodyPr>
          <a:lstStyle/>
          <a:p>
            <a:r>
              <a:rPr lang="en-US" sz="2000" b="1" dirty="0">
                <a:solidFill>
                  <a:srgbClr val="C00000"/>
                </a:solidFill>
              </a:rPr>
              <a:t>Attributes</a:t>
            </a:r>
          </a:p>
          <a:p>
            <a:r>
              <a:rPr lang="en-US" dirty="0"/>
              <a:t>Following are the attributes for the entity types in the e-commerce scenario. Here, attributes like id, </a:t>
            </a:r>
            <a:r>
              <a:rPr lang="en-US" dirty="0" err="1"/>
              <a:t>product_id</a:t>
            </a:r>
            <a:r>
              <a:rPr lang="en-US" dirty="0"/>
              <a:t>, etc., are </a:t>
            </a:r>
            <a:r>
              <a:rPr lang="en-US" b="1" dirty="0"/>
              <a:t>key attributes</a:t>
            </a:r>
            <a:r>
              <a:rPr lang="en-US" dirty="0"/>
              <a:t> as they </a:t>
            </a:r>
            <a:r>
              <a:rPr lang="en-US" b="1" dirty="0"/>
              <a:t>uniquely identify each entity</a:t>
            </a:r>
            <a:r>
              <a:rPr lang="en-US" dirty="0"/>
              <a:t> in the entity type.</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96" y="2495550"/>
            <a:ext cx="3228904"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692" y="2707593"/>
            <a:ext cx="4191000" cy="226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42808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621594" y="846416"/>
            <a:ext cx="7227006" cy="2031325"/>
          </a:xfrm>
          <a:prstGeom prst="rect">
            <a:avLst/>
          </a:prstGeom>
        </p:spPr>
        <p:txBody>
          <a:bodyPr wrap="square">
            <a:spAutoFit/>
          </a:bodyPr>
          <a:lstStyle/>
          <a:p>
            <a:r>
              <a:rPr lang="en-US" b="1" dirty="0">
                <a:solidFill>
                  <a:srgbClr val="C00000"/>
                </a:solidFill>
              </a:rPr>
              <a:t>E-commerce Application</a:t>
            </a:r>
          </a:p>
          <a:p>
            <a:r>
              <a:rPr lang="en-US" dirty="0"/>
              <a:t>In a typical e-commerce application, </a:t>
            </a:r>
          </a:p>
          <a:p>
            <a:pPr marL="285750" indent="-285750">
              <a:buFont typeface="Arial" pitchFamily="34" charset="0"/>
              <a:buChar char="•"/>
            </a:pPr>
            <a:r>
              <a:rPr lang="en-US" i="1" dirty="0"/>
              <a:t>Customer</a:t>
            </a:r>
            <a:r>
              <a:rPr lang="en-US" dirty="0"/>
              <a:t> has only one </a:t>
            </a:r>
            <a:r>
              <a:rPr lang="en-US" i="1" dirty="0"/>
              <a:t>cart</a:t>
            </a:r>
            <a:r>
              <a:rPr lang="en-US" dirty="0"/>
              <a:t>. A </a:t>
            </a:r>
            <a:r>
              <a:rPr lang="en-US" i="1" dirty="0"/>
              <a:t>cart</a:t>
            </a:r>
            <a:r>
              <a:rPr lang="en-US" dirty="0"/>
              <a:t> belongs to only one </a:t>
            </a:r>
            <a:r>
              <a:rPr lang="en-US" i="1" dirty="0"/>
              <a:t>customer</a:t>
            </a:r>
            <a:endParaRPr lang="en-US" dirty="0"/>
          </a:p>
          <a:p>
            <a:pPr marL="285750" indent="-285750">
              <a:buFont typeface="Arial" pitchFamily="34" charset="0"/>
              <a:buChar char="•"/>
            </a:pPr>
            <a:r>
              <a:rPr lang="en-US" i="1" dirty="0"/>
              <a:t>Customer</a:t>
            </a:r>
            <a:r>
              <a:rPr lang="en-US" dirty="0"/>
              <a:t> can add products to </a:t>
            </a:r>
            <a:r>
              <a:rPr lang="en-US" i="1" dirty="0"/>
              <a:t>cart</a:t>
            </a:r>
            <a:endParaRPr lang="en-US" dirty="0"/>
          </a:p>
          <a:p>
            <a:pPr marL="285750" indent="-285750">
              <a:buFont typeface="Arial" pitchFamily="34" charset="0"/>
              <a:buChar char="•"/>
            </a:pPr>
            <a:r>
              <a:rPr lang="en-US" i="1" dirty="0"/>
              <a:t>Cart</a:t>
            </a:r>
            <a:r>
              <a:rPr lang="en-US" dirty="0"/>
              <a:t> contains multiple </a:t>
            </a:r>
            <a:r>
              <a:rPr lang="en-US" i="1" dirty="0"/>
              <a:t>products</a:t>
            </a:r>
            <a:endParaRPr lang="en-US" dirty="0"/>
          </a:p>
          <a:p>
            <a:pPr marL="285750" indent="-285750">
              <a:buFont typeface="Arial" pitchFamily="34" charset="0"/>
              <a:buChar char="•"/>
            </a:pPr>
            <a:r>
              <a:rPr lang="en-US" i="1" dirty="0"/>
              <a:t>Customer</a:t>
            </a:r>
            <a:r>
              <a:rPr lang="en-US" dirty="0"/>
              <a:t> can save multiple </a:t>
            </a:r>
            <a:r>
              <a:rPr lang="en-US" i="1" dirty="0"/>
              <a:t>addresses</a:t>
            </a:r>
            <a:r>
              <a:rPr lang="en-US" dirty="0"/>
              <a:t> in the application for further use like selecting delivery address</a:t>
            </a:r>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422904"/>
            <a:ext cx="33528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27460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64" y="1066800"/>
            <a:ext cx="57054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52" y="3886200"/>
            <a:ext cx="765344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23286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47750"/>
            <a:ext cx="526732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45236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618090" y="914400"/>
            <a:ext cx="7382909" cy="2123658"/>
          </a:xfrm>
          <a:prstGeom prst="rect">
            <a:avLst/>
          </a:prstGeom>
        </p:spPr>
        <p:txBody>
          <a:bodyPr wrap="square">
            <a:spAutoFit/>
          </a:bodyPr>
          <a:lstStyle/>
          <a:p>
            <a:r>
              <a:rPr lang="en-US" sz="2400" b="1" dirty="0">
                <a:solidFill>
                  <a:srgbClr val="C00000"/>
                </a:solidFill>
              </a:rPr>
              <a:t>Relationships</a:t>
            </a:r>
          </a:p>
          <a:p>
            <a:r>
              <a:rPr lang="en-US" b="1" dirty="0"/>
              <a:t>Relation Between Customer and Address - One to Many Relationship</a:t>
            </a:r>
            <a:endParaRPr lang="en-US" dirty="0"/>
          </a:p>
          <a:p>
            <a:r>
              <a:rPr lang="en-US" dirty="0"/>
              <a:t>A customer can have multiple addresses.</a:t>
            </a:r>
          </a:p>
          <a:p>
            <a:r>
              <a:rPr lang="en-US" dirty="0"/>
              <a:t>An address is related to only one customer.</a:t>
            </a:r>
          </a:p>
          <a:p>
            <a:r>
              <a:rPr lang="en-US" dirty="0"/>
              <a:t>We store the primary key of a customer in the address table to denote that the addresses are related to a particular customer. This new column/s in the table that refer to the primary key of another table is called </a:t>
            </a:r>
            <a:r>
              <a:rPr lang="en-US" b="1" dirty="0"/>
              <a:t>Foreign Key</a:t>
            </a:r>
            <a:r>
              <a:rPr lang="en-US" dirty="0"/>
              <a:t>.</a:t>
            </a:r>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715" y="3124200"/>
            <a:ext cx="593765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37205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719000" y="914400"/>
            <a:ext cx="6970850" cy="1477328"/>
          </a:xfrm>
          <a:prstGeom prst="rect">
            <a:avLst/>
          </a:prstGeom>
        </p:spPr>
        <p:txBody>
          <a:bodyPr wrap="square">
            <a:spAutoFit/>
          </a:bodyPr>
          <a:lstStyle/>
          <a:p>
            <a:r>
              <a:rPr lang="en-US" b="1" dirty="0"/>
              <a:t>Relation Between Cart and Customer - One to One Relationship</a:t>
            </a:r>
            <a:endParaRPr lang="en-US" dirty="0"/>
          </a:p>
          <a:p>
            <a:pPr marL="285750" indent="-285750">
              <a:buFont typeface="Arial" pitchFamily="34" charset="0"/>
              <a:buChar char="•"/>
            </a:pPr>
            <a:r>
              <a:rPr lang="en-US" dirty="0"/>
              <a:t>A customer has only one cart.</a:t>
            </a:r>
          </a:p>
          <a:p>
            <a:pPr marL="285750" indent="-285750">
              <a:buFont typeface="Arial" pitchFamily="34" charset="0"/>
              <a:buChar char="•"/>
            </a:pPr>
            <a:r>
              <a:rPr lang="en-US" dirty="0"/>
              <a:t>A cart is related to only one customer.</a:t>
            </a:r>
          </a:p>
          <a:p>
            <a:r>
              <a:rPr lang="en-US" dirty="0"/>
              <a:t>This is similar to one-to-many relationship. But, we need to ensure that </a:t>
            </a:r>
            <a:r>
              <a:rPr lang="en-US" i="1" dirty="0"/>
              <a:t>only one cart is associated to a customer</a:t>
            </a:r>
            <a:endParaRPr lang="en-US" dirty="0"/>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13" y="2895600"/>
            <a:ext cx="52673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33034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b="1" dirty="0"/>
              <a:t>ER Model to Relational Database</a:t>
            </a:r>
          </a:p>
          <a:p>
            <a:pPr algn="l"/>
            <a:endParaRPr lang="en-US" b="1" dirty="0">
              <a:solidFill>
                <a:srgbClr val="C00000"/>
              </a:solidFill>
            </a:endParaRP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719000" y="914400"/>
            <a:ext cx="6970850" cy="2031325"/>
          </a:xfrm>
          <a:prstGeom prst="rect">
            <a:avLst/>
          </a:prstGeom>
        </p:spPr>
        <p:txBody>
          <a:bodyPr wrap="square">
            <a:spAutoFit/>
          </a:bodyPr>
          <a:lstStyle/>
          <a:p>
            <a:r>
              <a:rPr lang="en-US" b="1" dirty="0"/>
              <a:t>Relation Between Cart and Products - Many to Many Relationship</a:t>
            </a:r>
            <a:endParaRPr lang="en-US" dirty="0"/>
          </a:p>
          <a:p>
            <a:pPr marL="285750" indent="-285750">
              <a:buFont typeface="Arial" pitchFamily="34" charset="0"/>
              <a:buChar char="•"/>
            </a:pPr>
            <a:r>
              <a:rPr lang="en-US" dirty="0"/>
              <a:t>A cart can have many products.</a:t>
            </a:r>
          </a:p>
          <a:p>
            <a:pPr marL="285750" indent="-285750">
              <a:buFont typeface="Arial" pitchFamily="34" charset="0"/>
              <a:buChar char="•"/>
            </a:pPr>
            <a:r>
              <a:rPr lang="en-US" dirty="0"/>
              <a:t>A product can be in many carts.</a:t>
            </a:r>
          </a:p>
          <a:p>
            <a:r>
              <a:rPr lang="en-US" dirty="0"/>
              <a:t>Here, we cannot store either the primary key of a product in the cart table or vice versa. To store the relationship between the cart and product tables, we use a </a:t>
            </a:r>
            <a:r>
              <a:rPr lang="en-US" b="1" dirty="0"/>
              <a:t>Junction Table</a:t>
            </a:r>
            <a:r>
              <a:rPr lang="en-US" dirty="0"/>
              <a:t>.</a:t>
            </a:r>
          </a:p>
          <a:p>
            <a:endParaRPr lang="en-US" dirty="0"/>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05" y="3048000"/>
            <a:ext cx="52197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25944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89" y="762000"/>
            <a:ext cx="715029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8311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smtClean="0">
                <a:solidFill>
                  <a:srgbClr val="FF0000"/>
                </a:solidFill>
              </a:rPr>
              <a:t>Arithmetic Operator:</a:t>
            </a: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28" y="1143000"/>
            <a:ext cx="3131776" cy="258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3816" y="1785937"/>
            <a:ext cx="3092202"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128" y="3886200"/>
            <a:ext cx="3129247"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64083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14401"/>
            <a:ext cx="72675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534" y="4233101"/>
            <a:ext cx="42862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38676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685800"/>
            <a:ext cx="7467600" cy="5928320"/>
          </a:xfrm>
        </p:spPr>
        <p:txBody>
          <a:bodyPr>
            <a:normAutofit/>
          </a:bodyPr>
          <a:lstStyle/>
          <a:p>
            <a:pPr algn="l" fontAlgn="base"/>
            <a:r>
              <a:rPr lang="en-US" b="1" dirty="0"/>
              <a:t>What is Constraint?</a:t>
            </a:r>
          </a:p>
          <a:p>
            <a:pPr algn="l" fontAlgn="base"/>
            <a:r>
              <a:rPr lang="en-US" dirty="0"/>
              <a:t>A constraint is simply a restriction placed on one or more columns of a table to limit the type of values that can be stored in that column. </a:t>
            </a:r>
            <a:endParaRPr lang="en-US" dirty="0" smtClean="0"/>
          </a:p>
          <a:p>
            <a:pPr algn="l" fontAlgn="base"/>
            <a:r>
              <a:rPr lang="en-US" dirty="0" smtClean="0"/>
              <a:t>Constraints </a:t>
            </a:r>
            <a:r>
              <a:rPr lang="en-US" dirty="0"/>
              <a:t>provide a standard mechanism to maintain the accuracy and integrity of the data inside a database table.</a:t>
            </a:r>
          </a:p>
          <a:p>
            <a:pPr algn="l" fontAlgn="base"/>
            <a:r>
              <a:rPr lang="en-US" dirty="0"/>
              <a:t>There are several different types of constraints in SQL, including:</a:t>
            </a:r>
          </a:p>
          <a:p>
            <a:pPr marL="342900" indent="-342900" algn="l">
              <a:buFont typeface="Arial" pitchFamily="34" charset="0"/>
              <a:buChar char="•"/>
            </a:pPr>
            <a:r>
              <a:rPr lang="en-US" dirty="0">
                <a:solidFill>
                  <a:srgbClr val="FF0000"/>
                </a:solidFill>
              </a:rPr>
              <a:t>NOT NULL</a:t>
            </a:r>
          </a:p>
          <a:p>
            <a:pPr marL="342900" indent="-342900" algn="l">
              <a:buFont typeface="Arial" pitchFamily="34" charset="0"/>
              <a:buChar char="•"/>
            </a:pPr>
            <a:r>
              <a:rPr lang="en-US" dirty="0">
                <a:solidFill>
                  <a:srgbClr val="FF0000"/>
                </a:solidFill>
              </a:rPr>
              <a:t>PRIMARY KEY</a:t>
            </a:r>
          </a:p>
          <a:p>
            <a:pPr marL="342900" indent="-342900" algn="l">
              <a:buFont typeface="Arial" pitchFamily="34" charset="0"/>
              <a:buChar char="•"/>
            </a:pPr>
            <a:r>
              <a:rPr lang="en-US" dirty="0" smtClean="0">
                <a:solidFill>
                  <a:srgbClr val="FF0000"/>
                </a:solidFill>
              </a:rPr>
              <a:t>FOREIGN </a:t>
            </a:r>
            <a:r>
              <a:rPr lang="en-US" dirty="0">
                <a:solidFill>
                  <a:srgbClr val="FF0000"/>
                </a:solidFill>
              </a:rPr>
              <a:t>KEY</a:t>
            </a:r>
          </a:p>
          <a:p>
            <a:pPr marL="342900" indent="-342900" algn="l">
              <a:buFont typeface="Arial" pitchFamily="34" charset="0"/>
              <a:buChar char="•"/>
            </a:pPr>
            <a:r>
              <a:rPr lang="en-US" dirty="0">
                <a:solidFill>
                  <a:srgbClr val="FF0000"/>
                </a:solidFill>
              </a:rPr>
              <a:t>CHECK</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786942" y="-2985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087783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685800"/>
            <a:ext cx="7467600" cy="5928320"/>
          </a:xfrm>
        </p:spPr>
        <p:txBody>
          <a:bodyPr>
            <a:normAutofit/>
          </a:bodyPr>
          <a:lstStyle/>
          <a:p>
            <a:pPr algn="l"/>
            <a:r>
              <a:rPr lang="en-US" b="1" dirty="0" smtClean="0">
                <a:solidFill>
                  <a:srgbClr val="C00000"/>
                </a:solidFill>
              </a:rPr>
              <a:t>Null Values</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786942" y="-2985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371600"/>
            <a:ext cx="72866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5788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685800"/>
            <a:ext cx="7467600" cy="5928320"/>
          </a:xfrm>
        </p:spPr>
        <p:txBody>
          <a:bodyPr>
            <a:normAutofit/>
          </a:bodyPr>
          <a:lstStyle/>
          <a:p>
            <a:pPr algn="l" fontAlgn="base"/>
            <a:r>
              <a:rPr lang="en-US" b="1" u="sng" dirty="0">
                <a:solidFill>
                  <a:srgbClr val="FF0000"/>
                </a:solidFill>
              </a:rPr>
              <a:t>NOT NULL Constraint</a:t>
            </a:r>
          </a:p>
          <a:p>
            <a:pPr algn="l" fontAlgn="base"/>
            <a:r>
              <a:rPr lang="en-US" dirty="0"/>
              <a:t>The NOT NULL constraint </a:t>
            </a:r>
            <a:r>
              <a:rPr lang="en-US" dirty="0">
                <a:solidFill>
                  <a:srgbClr val="FF0000"/>
                </a:solidFill>
              </a:rPr>
              <a:t>specifies that the column does not accept NULL values.</a:t>
            </a:r>
          </a:p>
          <a:p>
            <a:pPr algn="l" fontAlgn="base"/>
            <a:r>
              <a:rPr lang="en-US" dirty="0"/>
              <a:t>This means if NOT NULL constraint is applied on a column then you cannot insert a new row in the table without adding a non-NULL value for that column.</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6786942" y="-2985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93" y="3331464"/>
            <a:ext cx="7668965" cy="31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43728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67" y="1066800"/>
            <a:ext cx="670463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84827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58" y="762000"/>
            <a:ext cx="690984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05255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88" y="1143000"/>
            <a:ext cx="73628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77895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Primary Key:</a:t>
            </a:r>
          </a:p>
          <a:p>
            <a:pPr marL="285750" indent="-285750" algn="l">
              <a:buFont typeface="Wingdings" pitchFamily="2" charset="2"/>
              <a:buChar char="v"/>
            </a:pPr>
            <a:r>
              <a:rPr lang="en-US" sz="1800" dirty="0" smtClean="0">
                <a:solidFill>
                  <a:schemeClr val="tx1"/>
                </a:solidFill>
              </a:rPr>
              <a:t>A </a:t>
            </a:r>
            <a:r>
              <a:rPr lang="en-US" sz="1800" dirty="0">
                <a:solidFill>
                  <a:schemeClr val="tx1"/>
                </a:solidFill>
              </a:rPr>
              <a:t>primary key is a column or a set of columns that uniquely identifies each row in the table.  </a:t>
            </a:r>
            <a:endParaRPr lang="en-US" sz="1800" dirty="0" smtClean="0">
              <a:solidFill>
                <a:schemeClr val="tx1"/>
              </a:solidFill>
            </a:endParaRPr>
          </a:p>
          <a:p>
            <a:pPr algn="l"/>
            <a:r>
              <a:rPr lang="en-US" sz="1800" b="1" dirty="0" smtClean="0">
                <a:solidFill>
                  <a:schemeClr val="tx1"/>
                </a:solidFill>
              </a:rPr>
              <a:t>The </a:t>
            </a:r>
            <a:r>
              <a:rPr lang="en-US" sz="1800" b="1" dirty="0">
                <a:solidFill>
                  <a:schemeClr val="tx1"/>
                </a:solidFill>
              </a:rPr>
              <a:t>primary key follows these rules:</a:t>
            </a:r>
          </a:p>
          <a:p>
            <a:pPr marL="285750" indent="-285750" algn="l">
              <a:buFont typeface="Wingdings" pitchFamily="2" charset="2"/>
              <a:buChar char="v"/>
            </a:pPr>
            <a:r>
              <a:rPr lang="en-US" sz="1800" dirty="0">
                <a:solidFill>
                  <a:schemeClr val="tx1"/>
                </a:solidFill>
              </a:rPr>
              <a:t>A primary key must contain unique values. </a:t>
            </a:r>
            <a:endParaRPr lang="en-US" sz="1800" dirty="0" smtClean="0">
              <a:solidFill>
                <a:schemeClr val="tx1"/>
              </a:solidFill>
            </a:endParaRPr>
          </a:p>
          <a:p>
            <a:pPr marL="285750" indent="-285750" algn="l">
              <a:buFont typeface="Wingdings" pitchFamily="2" charset="2"/>
              <a:buChar char="v"/>
            </a:pPr>
            <a:r>
              <a:rPr lang="en-US" sz="1800" dirty="0" smtClean="0">
                <a:solidFill>
                  <a:schemeClr val="tx1"/>
                </a:solidFill>
              </a:rPr>
              <a:t>If </a:t>
            </a:r>
            <a:r>
              <a:rPr lang="en-US" sz="1800" dirty="0">
                <a:solidFill>
                  <a:schemeClr val="tx1"/>
                </a:solidFill>
              </a:rPr>
              <a:t>the primary key consists of multiple columns, the combination of values in these columns must be unique.</a:t>
            </a:r>
          </a:p>
          <a:p>
            <a:pPr marL="285750" indent="-285750" algn="l">
              <a:buFont typeface="Wingdings" pitchFamily="2" charset="2"/>
              <a:buChar char="v"/>
            </a:pPr>
            <a:r>
              <a:rPr lang="en-US" sz="1800" dirty="0">
                <a:solidFill>
                  <a:schemeClr val="tx1"/>
                </a:solidFill>
              </a:rPr>
              <a:t>A primary key column cannot have </a:t>
            </a:r>
            <a:r>
              <a:rPr lang="en-US" sz="1800" dirty="0">
                <a:solidFill>
                  <a:schemeClr val="tx1"/>
                </a:solidFill>
                <a:hlinkClick r:id="rId2"/>
              </a:rPr>
              <a:t>NULL</a:t>
            </a:r>
            <a:r>
              <a:rPr lang="en-US" sz="1800" dirty="0">
                <a:solidFill>
                  <a:schemeClr val="tx1"/>
                </a:solidFill>
              </a:rPr>
              <a:t> values. </a:t>
            </a:r>
            <a:endParaRPr lang="en-US" sz="1800" dirty="0" smtClean="0">
              <a:solidFill>
                <a:schemeClr val="tx1"/>
              </a:solidFill>
            </a:endParaRPr>
          </a:p>
          <a:p>
            <a:pPr marL="285750" indent="-285750" algn="l">
              <a:buFont typeface="Wingdings" pitchFamily="2" charset="2"/>
              <a:buChar char="v"/>
            </a:pPr>
            <a:r>
              <a:rPr lang="en-US" sz="1800" dirty="0" smtClean="0">
                <a:solidFill>
                  <a:schemeClr val="tx1"/>
                </a:solidFill>
              </a:rPr>
              <a:t>Any </a:t>
            </a:r>
            <a:r>
              <a:rPr lang="en-US" sz="1800" dirty="0">
                <a:solidFill>
                  <a:schemeClr val="tx1"/>
                </a:solidFill>
              </a:rPr>
              <a:t>attempt to </a:t>
            </a:r>
            <a:r>
              <a:rPr lang="en-US" sz="1800" dirty="0">
                <a:solidFill>
                  <a:schemeClr val="tx1"/>
                </a:solidFill>
                <a:hlinkClick r:id="rId3"/>
              </a:rPr>
              <a:t>insert</a:t>
            </a:r>
            <a:r>
              <a:rPr lang="en-US" sz="1800" dirty="0">
                <a:solidFill>
                  <a:schemeClr val="tx1"/>
                </a:solidFill>
              </a:rPr>
              <a:t> or </a:t>
            </a:r>
            <a:r>
              <a:rPr lang="en-US" sz="1800" dirty="0">
                <a:solidFill>
                  <a:schemeClr val="tx1"/>
                </a:solidFill>
                <a:hlinkClick r:id="rId4"/>
              </a:rPr>
              <a:t>update</a:t>
            </a:r>
            <a:r>
              <a:rPr lang="en-US" sz="1800" dirty="0">
                <a:solidFill>
                  <a:schemeClr val="tx1"/>
                </a:solidFill>
              </a:rPr>
              <a:t> NULL to primary key columns will result in an error. </a:t>
            </a:r>
            <a:endParaRPr lang="en-US" sz="1800" dirty="0" smtClean="0">
              <a:solidFill>
                <a:schemeClr val="tx1"/>
              </a:solidFill>
            </a:endParaRPr>
          </a:p>
          <a:p>
            <a:pPr marL="285750" indent="-285750" algn="l">
              <a:buFont typeface="Wingdings" pitchFamily="2" charset="2"/>
              <a:buChar char="v"/>
            </a:pPr>
            <a:r>
              <a:rPr lang="en-US" sz="1800" dirty="0" smtClean="0">
                <a:solidFill>
                  <a:schemeClr val="tx1"/>
                </a:solidFill>
              </a:rPr>
              <a:t>Note </a:t>
            </a:r>
            <a:r>
              <a:rPr lang="en-US" sz="1800" dirty="0">
                <a:solidFill>
                  <a:schemeClr val="tx1"/>
                </a:solidFill>
              </a:rPr>
              <a:t>that MySQL implicitly adds a NOT NULL constraint to primary key columns.</a:t>
            </a:r>
          </a:p>
          <a:p>
            <a:pPr marL="285750" indent="-285750" algn="l">
              <a:buFont typeface="Wingdings" pitchFamily="2" charset="2"/>
              <a:buChar char="v"/>
            </a:pPr>
            <a:r>
              <a:rPr lang="en-US" sz="1800" dirty="0">
                <a:solidFill>
                  <a:schemeClr val="tx1"/>
                </a:solidFill>
              </a:rPr>
              <a:t>A table can have one an only one primary key.</a:t>
            </a:r>
          </a:p>
          <a:p>
            <a:pPr algn="l"/>
            <a:endParaRPr lang="en-US" b="1" dirty="0" smtClean="0">
              <a:solidFill>
                <a:srgbClr val="C00000"/>
              </a:solidFill>
            </a:endParaRPr>
          </a:p>
          <a:p>
            <a:pPr algn="l"/>
            <a:r>
              <a:rPr lang="en-US" sz="1800" dirty="0">
                <a:solidFill>
                  <a:srgbClr val="FF0000"/>
                </a:solidFill>
              </a:rPr>
              <a:t>A primary key column often has the </a:t>
            </a:r>
            <a:r>
              <a:rPr lang="en-US" sz="1800" dirty="0">
                <a:solidFill>
                  <a:srgbClr val="FF0000"/>
                </a:solidFill>
                <a:hlinkClick r:id="rId5"/>
              </a:rPr>
              <a:t>AUTO_INCREMENT</a:t>
            </a:r>
            <a:r>
              <a:rPr lang="en-US" sz="1800" dirty="0">
                <a:solidFill>
                  <a:srgbClr val="FF0000"/>
                </a:solidFill>
              </a:rPr>
              <a:t> attribute that automatically generates a sequential integer whenever you </a:t>
            </a:r>
            <a:r>
              <a:rPr lang="en-US" sz="1800" dirty="0">
                <a:solidFill>
                  <a:srgbClr val="FF0000"/>
                </a:solidFill>
                <a:hlinkClick r:id="rId3"/>
              </a:rPr>
              <a:t>insert a new row</a:t>
            </a:r>
            <a:r>
              <a:rPr lang="en-US" sz="1800" dirty="0">
                <a:solidFill>
                  <a:srgbClr val="FF0000"/>
                </a:solidFill>
              </a:rPr>
              <a:t> into the table.</a:t>
            </a:r>
            <a:endParaRPr lang="en-US" sz="1800" b="1"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6"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668841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Primary Key:</a:t>
            </a:r>
          </a:p>
          <a:p>
            <a:pPr algn="l"/>
            <a:r>
              <a:rPr lang="en-US" b="1" dirty="0" smtClean="0">
                <a:solidFill>
                  <a:srgbClr val="C00000"/>
                </a:solidFill>
              </a:rPr>
              <a:t>Syntax:</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38766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13" y="3276600"/>
            <a:ext cx="3855914"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47143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Primary Key- Example:</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4" y="838200"/>
            <a:ext cx="7877175" cy="297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200525"/>
            <a:ext cx="45910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411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smtClean="0">
                <a:solidFill>
                  <a:srgbClr val="FF0000"/>
                </a:solidFill>
              </a:rPr>
              <a:t>Arithmetic Operator:</a:t>
            </a: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78771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76319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Primary Key- Example:</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92" y="1042416"/>
            <a:ext cx="823183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2829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Primary Key- Example:</a:t>
            </a:r>
          </a:p>
          <a:p>
            <a:pPr algn="l"/>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14424"/>
            <a:ext cx="76962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19400"/>
            <a:ext cx="5410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07808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Foreign Key:</a:t>
            </a:r>
          </a:p>
          <a:p>
            <a:pPr marL="342900" indent="-342900" algn="just">
              <a:buFont typeface="Wingdings" pitchFamily="2" charset="2"/>
              <a:buChar char="q"/>
            </a:pPr>
            <a:r>
              <a:rPr lang="en-US" dirty="0"/>
              <a:t>A foreign key is a column or group of columns in a table that links to a column or group of columns in another table. </a:t>
            </a:r>
            <a:endParaRPr lang="en-US" dirty="0" smtClean="0"/>
          </a:p>
          <a:p>
            <a:pPr marL="342900" indent="-342900" algn="just">
              <a:buFont typeface="Wingdings" pitchFamily="2" charset="2"/>
              <a:buChar char="q"/>
            </a:pPr>
            <a:r>
              <a:rPr lang="en-US" dirty="0" smtClean="0"/>
              <a:t>The </a:t>
            </a:r>
            <a:r>
              <a:rPr lang="en-US" dirty="0"/>
              <a:t>foreign key places constraints on data in the related tables, which allows MySQL to maintain referential integrity.</a:t>
            </a:r>
            <a:endParaRPr lang="en-US" b="1" dirty="0" smtClean="0">
              <a:solidFill>
                <a:srgbClr val="C00000"/>
              </a:solidFill>
            </a:endParaRPr>
          </a:p>
          <a:p>
            <a:pPr marL="342900" indent="-342900" algn="just">
              <a:buFont typeface="Wingdings" pitchFamily="2" charset="2"/>
              <a:buChar char="q"/>
            </a:pPr>
            <a:endParaRPr lang="en-US"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623" y="3048000"/>
            <a:ext cx="45148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94310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Foreign Key:</a:t>
            </a:r>
          </a:p>
          <a:p>
            <a:pPr marL="342900" indent="-342900" algn="just">
              <a:buFont typeface="Wingdings" pitchFamily="2" charset="2"/>
              <a:buChar char="q"/>
            </a:pPr>
            <a:r>
              <a:rPr lang="en-US" b="1" dirty="0" smtClean="0">
                <a:solidFill>
                  <a:srgbClr val="C00000"/>
                </a:solidFill>
              </a:rPr>
              <a:t>Syntax:</a:t>
            </a:r>
          </a:p>
          <a:p>
            <a:pPr marL="342900" indent="-342900" algn="just">
              <a:buFont typeface="Wingdings" pitchFamily="2" charset="2"/>
              <a:buChar char="q"/>
            </a:pPr>
            <a:r>
              <a:rPr lang="en-US" b="1" dirty="0" smtClean="0"/>
              <a:t>CREATE TABLE</a:t>
            </a:r>
            <a:r>
              <a:rPr lang="en-US" dirty="0" smtClean="0"/>
              <a:t> </a:t>
            </a:r>
            <a:r>
              <a:rPr lang="en-US" dirty="0" err="1"/>
              <a:t>table_name</a:t>
            </a:r>
            <a:r>
              <a:rPr lang="en-US" dirty="0"/>
              <a:t> </a:t>
            </a:r>
            <a:r>
              <a:rPr lang="en-US" dirty="0" smtClean="0"/>
              <a:t>(</a:t>
            </a:r>
            <a:r>
              <a:rPr lang="en-US" b="1" dirty="0" smtClean="0"/>
              <a:t>FOREIGN </a:t>
            </a:r>
            <a:r>
              <a:rPr lang="en-US" b="1" dirty="0"/>
              <a:t>KEY</a:t>
            </a:r>
            <a:r>
              <a:rPr lang="en-US" dirty="0"/>
              <a:t> (</a:t>
            </a:r>
            <a:r>
              <a:rPr lang="en-US" dirty="0" err="1"/>
              <a:t>column_name</a:t>
            </a:r>
            <a:r>
              <a:rPr lang="en-US" dirty="0"/>
              <a:t>) </a:t>
            </a:r>
            <a:r>
              <a:rPr lang="en-US" b="1" dirty="0"/>
              <a:t>REFERENCE </a:t>
            </a:r>
            <a:r>
              <a:rPr lang="en-US" dirty="0" err="1"/>
              <a:t>table_name</a:t>
            </a:r>
            <a:r>
              <a:rPr lang="en-US" dirty="0"/>
              <a:t>(Referencing </a:t>
            </a:r>
            <a:r>
              <a:rPr lang="en-US" dirty="0" err="1"/>
              <a:t>column_name</a:t>
            </a:r>
            <a:r>
              <a:rPr lang="en-US" dirty="0"/>
              <a:t> in </a:t>
            </a:r>
            <a:r>
              <a:rPr lang="en-US" dirty="0" err="1"/>
              <a:t>table_name</a:t>
            </a:r>
            <a:r>
              <a:rPr lang="en-US" dirty="0" smtClean="0"/>
              <a:t>));</a:t>
            </a:r>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048" y="2785110"/>
            <a:ext cx="7431352" cy="132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278263"/>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Foreign Key:</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79" y="990600"/>
            <a:ext cx="61150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79" y="2057400"/>
            <a:ext cx="6449512"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79" y="4607052"/>
            <a:ext cx="7550759" cy="141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491279"/>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a:t>
            </a:r>
            <a:r>
              <a:rPr lang="en-IN" b="1" dirty="0" smtClean="0">
                <a:solidFill>
                  <a:srgbClr val="C00000"/>
                </a:solidFill>
              </a:rPr>
              <a:t>Keyword:</a:t>
            </a:r>
          </a:p>
          <a:p>
            <a:pPr marL="342900" indent="-342900" algn="l">
              <a:buFont typeface="Wingdings" pitchFamily="2" charset="2"/>
              <a:buChar char="q"/>
            </a:pPr>
            <a:r>
              <a:rPr lang="en-US" dirty="0"/>
              <a:t>Auto-increment allows a </a:t>
            </a:r>
            <a:r>
              <a:rPr lang="en-US" b="1" dirty="0">
                <a:solidFill>
                  <a:srgbClr val="0070C0"/>
                </a:solidFill>
              </a:rPr>
              <a:t>unique number to be generated automatically</a:t>
            </a:r>
            <a:r>
              <a:rPr lang="en-US" dirty="0"/>
              <a:t> when a new record is inserted into a table.</a:t>
            </a:r>
          </a:p>
          <a:p>
            <a:pPr marL="342900" indent="-342900" algn="l">
              <a:buFont typeface="Wingdings" pitchFamily="2" charset="2"/>
              <a:buChar char="q"/>
            </a:pPr>
            <a:r>
              <a:rPr lang="en-US" dirty="0"/>
              <a:t>Often this is the primary key field that we would like to be created automatically every time a new record is inserted.</a:t>
            </a:r>
          </a:p>
          <a:p>
            <a:pPr marL="342900" indent="-342900" algn="l">
              <a:buFont typeface="Wingdings" pitchFamily="2" charset="2"/>
              <a:buChar char="q"/>
            </a:pPr>
            <a:r>
              <a:rPr lang="en-US" dirty="0" smtClean="0"/>
              <a:t>MySQL </a:t>
            </a:r>
            <a:r>
              <a:rPr lang="en-US" dirty="0"/>
              <a:t>uses the AUTO_INCREMENT keyword to perform an auto-increment feature.</a:t>
            </a:r>
          </a:p>
          <a:p>
            <a:pPr marL="342900" indent="-342900" algn="l">
              <a:buFont typeface="Wingdings" pitchFamily="2" charset="2"/>
              <a:buChar char="q"/>
            </a:pPr>
            <a:r>
              <a:rPr lang="en-US" dirty="0"/>
              <a:t>By default, the starting value for AUTO_INCREMENT is 1, and it will increment by 1 for each new record.</a:t>
            </a:r>
          </a:p>
          <a:p>
            <a:pPr algn="l"/>
            <a:endParaRPr lang="en-IN"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489515"/>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a:t>
            </a:r>
            <a:r>
              <a:rPr lang="en-IN" b="1" dirty="0" smtClean="0">
                <a:solidFill>
                  <a:srgbClr val="C00000"/>
                </a:solidFill>
              </a:rPr>
              <a:t>Keyword:</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43000"/>
            <a:ext cx="792088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12" y="2892552"/>
            <a:ext cx="793612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03530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a:t>
            </a:r>
            <a:r>
              <a:rPr lang="en-IN" b="1" dirty="0" smtClean="0">
                <a:solidFill>
                  <a:srgbClr val="C00000"/>
                </a:solidFill>
              </a:rPr>
              <a:t>Keyword:</a:t>
            </a:r>
          </a:p>
          <a:p>
            <a:pPr algn="l"/>
            <a:r>
              <a:rPr lang="en-US" dirty="0" smtClean="0"/>
              <a:t>To </a:t>
            </a:r>
            <a:r>
              <a:rPr lang="en-US" dirty="0"/>
              <a:t>let the AUTO_INCREMENT sequence start with another value, use the following SQL statement:</a:t>
            </a:r>
          </a:p>
          <a:p>
            <a:pPr algn="l"/>
            <a:r>
              <a:rPr lang="en-US" dirty="0">
                <a:solidFill>
                  <a:srgbClr val="C00000"/>
                </a:solidFill>
              </a:rPr>
              <a:t>ALTER TABLE </a:t>
            </a:r>
            <a:r>
              <a:rPr lang="en-US" dirty="0" err="1" smtClean="0">
                <a:solidFill>
                  <a:srgbClr val="C00000"/>
                </a:solidFill>
              </a:rPr>
              <a:t>student_info</a:t>
            </a:r>
            <a:r>
              <a:rPr lang="en-US" dirty="0" smtClean="0">
                <a:solidFill>
                  <a:srgbClr val="C00000"/>
                </a:solidFill>
              </a:rPr>
              <a:t> </a:t>
            </a:r>
            <a:r>
              <a:rPr lang="en-US" dirty="0">
                <a:solidFill>
                  <a:srgbClr val="C00000"/>
                </a:solidFill>
              </a:rPr>
              <a:t>AUTO_INCREMENT=100;</a:t>
            </a:r>
          </a:p>
          <a:p>
            <a:pPr algn="l"/>
            <a:endParaRPr lang="en-IN"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0" y="2362200"/>
            <a:ext cx="799403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84480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a:r>
              <a:rPr lang="en-IN" b="1" dirty="0">
                <a:solidFill>
                  <a:srgbClr val="C00000"/>
                </a:solidFill>
              </a:rPr>
              <a:t>MySQL AUTO_INCREMENT </a:t>
            </a:r>
            <a:r>
              <a:rPr lang="en-IN" b="1" dirty="0" smtClean="0">
                <a:solidFill>
                  <a:srgbClr val="C00000"/>
                </a:solidFill>
              </a:rPr>
              <a:t>Keyword:</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077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20086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fontAlgn="base"/>
            <a:r>
              <a:rPr lang="en-US" b="1" dirty="0">
                <a:solidFill>
                  <a:srgbClr val="FF0000"/>
                </a:solidFill>
              </a:rPr>
              <a:t>CHECK Constraint</a:t>
            </a:r>
          </a:p>
          <a:p>
            <a:pPr algn="l" fontAlgn="base"/>
            <a:r>
              <a:rPr lang="en-US" b="1" dirty="0">
                <a:solidFill>
                  <a:srgbClr val="0070C0"/>
                </a:solidFill>
              </a:rPr>
              <a:t>The CHECK constraint is used to restrict the values that can be placed in a column.</a:t>
            </a:r>
          </a:p>
          <a:p>
            <a:pPr algn="l" fontAlgn="base"/>
            <a:r>
              <a:rPr lang="en-US" dirty="0"/>
              <a:t>For example, the range of values for a </a:t>
            </a:r>
            <a:r>
              <a:rPr lang="en-US" dirty="0" smtClean="0"/>
              <a:t>price column </a:t>
            </a:r>
            <a:r>
              <a:rPr lang="en-US" dirty="0"/>
              <a:t>can be limited by creating a CHECK constraint that allows values only from 3,000 to 10,000. This prevents </a:t>
            </a:r>
            <a:r>
              <a:rPr lang="en-US" dirty="0" smtClean="0"/>
              <a:t>price  </a:t>
            </a:r>
            <a:r>
              <a:rPr lang="en-US" dirty="0"/>
              <a:t>from being entered beyond the regular salary range. Here's an example:</a:t>
            </a:r>
          </a:p>
          <a:p>
            <a:pPr algn="l"/>
            <a:endParaRPr lang="en-IN"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98" y="3657600"/>
            <a:ext cx="8047434"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7901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800" dirty="0" smtClean="0">
                <a:solidFill>
                  <a:srgbClr val="FF0000"/>
                </a:solidFill>
              </a:rPr>
              <a:t>Between and Not Between:</a:t>
            </a:r>
          </a:p>
          <a:p>
            <a:pPr algn="l"/>
            <a:endParaRPr lang="en-US" sz="2800" dirty="0">
              <a:solidFill>
                <a:srgbClr val="FF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84" y="1371600"/>
            <a:ext cx="747402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16676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2" y="419904"/>
            <a:ext cx="7467600" cy="6156920"/>
          </a:xfrm>
        </p:spPr>
        <p:txBody>
          <a:bodyPr>
            <a:normAutofit/>
          </a:bodyPr>
          <a:lstStyle/>
          <a:p>
            <a:pPr algn="l" fontAlgn="base"/>
            <a:r>
              <a:rPr lang="en-US" b="1" dirty="0">
                <a:solidFill>
                  <a:srgbClr val="FF0000"/>
                </a:solidFill>
              </a:rPr>
              <a:t>CHECK Constraint</a:t>
            </a:r>
          </a:p>
          <a:p>
            <a:pPr algn="l" fontAlgn="base"/>
            <a:endParaRPr lang="en-US" dirty="0"/>
          </a:p>
          <a:p>
            <a:pPr algn="l"/>
            <a:endParaRPr lang="en-IN" b="1" dirty="0" smtClean="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2" y="11430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94406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US" sz="4000" b="1" dirty="0" smtClean="0">
                <a:solidFill>
                  <a:srgbClr val="7030A0"/>
                </a:solidFill>
              </a:rPr>
              <a:t>Set Operation:</a:t>
            </a:r>
          </a:p>
          <a:p>
            <a:pPr algn="l"/>
            <a:r>
              <a:rPr lang="en-US" b="1" dirty="0" smtClean="0">
                <a:solidFill>
                  <a:srgbClr val="C00000"/>
                </a:solidFill>
              </a:rPr>
              <a:t>Union:</a:t>
            </a:r>
          </a:p>
          <a:p>
            <a:pPr algn="l"/>
            <a:r>
              <a:rPr lang="en-US" sz="2000" dirty="0">
                <a:solidFill>
                  <a:schemeClr val="tx1"/>
                </a:solidFill>
              </a:rPr>
              <a:t>MySQL Union is an operator that allows us to combine two or more results from multiple SELECT queries into a single result set. </a:t>
            </a:r>
            <a:endParaRPr lang="en-US" sz="2000" dirty="0" smtClean="0">
              <a:solidFill>
                <a:schemeClr val="tx1"/>
              </a:solidFill>
            </a:endParaRPr>
          </a:p>
          <a:p>
            <a:pPr algn="l"/>
            <a:r>
              <a:rPr lang="en-US" sz="2000" dirty="0" smtClean="0">
                <a:solidFill>
                  <a:schemeClr val="tx1"/>
                </a:solidFill>
              </a:rPr>
              <a:t>It comes with a default feature that removes the </a:t>
            </a:r>
            <a:r>
              <a:rPr lang="en-US" sz="2000" b="1" dirty="0" smtClean="0">
                <a:solidFill>
                  <a:schemeClr val="tx1"/>
                </a:solidFill>
              </a:rPr>
              <a:t>duplicate</a:t>
            </a:r>
            <a:r>
              <a:rPr lang="en-US" sz="2000" dirty="0" smtClean="0">
                <a:solidFill>
                  <a:schemeClr val="tx1"/>
                </a:solidFill>
              </a:rPr>
              <a:t> rows from the result set. </a:t>
            </a:r>
          </a:p>
          <a:p>
            <a:pPr algn="l"/>
            <a:endParaRPr lang="en-US" sz="2000" b="1" dirty="0">
              <a:solidFill>
                <a:schemeClr val="tx1"/>
              </a:solidFill>
            </a:endParaRPr>
          </a:p>
          <a:p>
            <a:pPr algn="ctr"/>
            <a:r>
              <a:rPr lang="en-US" sz="2000" b="1" dirty="0"/>
              <a:t>SELECT</a:t>
            </a:r>
            <a:r>
              <a:rPr lang="en-US" sz="2000" dirty="0"/>
              <a:t> </a:t>
            </a:r>
            <a:r>
              <a:rPr lang="en-US" sz="2000" dirty="0" err="1"/>
              <a:t>column_list</a:t>
            </a:r>
            <a:r>
              <a:rPr lang="en-US" sz="2000" dirty="0"/>
              <a:t> </a:t>
            </a:r>
            <a:r>
              <a:rPr lang="en-US" sz="2000" b="1" dirty="0"/>
              <a:t>FROM</a:t>
            </a:r>
            <a:r>
              <a:rPr lang="en-US" sz="2000" dirty="0"/>
              <a:t> table1  </a:t>
            </a:r>
          </a:p>
          <a:p>
            <a:pPr algn="ctr"/>
            <a:r>
              <a:rPr lang="en-US" sz="2000" b="1" dirty="0"/>
              <a:t>UNION</a:t>
            </a:r>
            <a:r>
              <a:rPr lang="en-US" sz="2000" dirty="0"/>
              <a:t>  </a:t>
            </a:r>
          </a:p>
          <a:p>
            <a:pPr algn="ctr"/>
            <a:r>
              <a:rPr lang="en-US" sz="2000" b="1" dirty="0"/>
              <a:t>SELECT</a:t>
            </a:r>
            <a:r>
              <a:rPr lang="en-US" sz="2000" dirty="0"/>
              <a:t> </a:t>
            </a:r>
            <a:r>
              <a:rPr lang="en-US" sz="2000" dirty="0" err="1"/>
              <a:t>column_list</a:t>
            </a:r>
            <a:r>
              <a:rPr lang="en-US" sz="2000" dirty="0"/>
              <a:t> </a:t>
            </a:r>
            <a:r>
              <a:rPr lang="en-US" sz="2000" b="1" dirty="0"/>
              <a:t>FROM</a:t>
            </a:r>
            <a:r>
              <a:rPr lang="en-US" sz="2000" dirty="0"/>
              <a:t> table2;  </a:t>
            </a:r>
          </a:p>
          <a:p>
            <a:pPr algn="ctr"/>
            <a:endParaRPr lang="en-US" sz="2000" b="1"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572464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Set Operation:</a:t>
            </a:r>
          </a:p>
          <a:p>
            <a:pPr algn="l"/>
            <a:r>
              <a:rPr lang="en-US" b="1" dirty="0" smtClean="0">
                <a:solidFill>
                  <a:srgbClr val="C00000"/>
                </a:solidFill>
              </a:rPr>
              <a:t>Union:</a:t>
            </a:r>
          </a:p>
          <a:p>
            <a:pPr algn="ctr"/>
            <a:endParaRPr lang="en-US" sz="2000" b="1"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78" y="1295400"/>
            <a:ext cx="3114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247775"/>
            <a:ext cx="4826496"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426182"/>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Set Operation:</a:t>
            </a:r>
          </a:p>
          <a:p>
            <a:pPr algn="l"/>
            <a:r>
              <a:rPr lang="en-US" b="1" dirty="0" smtClean="0">
                <a:solidFill>
                  <a:srgbClr val="C00000"/>
                </a:solidFill>
              </a:rPr>
              <a:t>Union ALL:</a:t>
            </a:r>
          </a:p>
          <a:p>
            <a:pPr algn="l"/>
            <a:r>
              <a:rPr lang="en-US" sz="2000" dirty="0">
                <a:solidFill>
                  <a:schemeClr val="tx1"/>
                </a:solidFill>
              </a:rPr>
              <a:t>MySQL Union is an operator that allows us to combine two or more results from multiple SELECT queries into a single result set. </a:t>
            </a:r>
            <a:endParaRPr lang="en-US" sz="2000" dirty="0" smtClean="0">
              <a:solidFill>
                <a:schemeClr val="tx1"/>
              </a:solidFill>
            </a:endParaRPr>
          </a:p>
          <a:p>
            <a:pPr algn="l"/>
            <a:r>
              <a:rPr lang="en-US" sz="2000" dirty="0" smtClean="0">
                <a:solidFill>
                  <a:schemeClr val="tx1"/>
                </a:solidFill>
              </a:rPr>
              <a:t>It comes with a default feature from the result set. </a:t>
            </a:r>
          </a:p>
          <a:p>
            <a:pPr algn="l"/>
            <a:endParaRPr lang="en-US" sz="2000" b="1" dirty="0">
              <a:solidFill>
                <a:schemeClr val="tx1"/>
              </a:solidFill>
            </a:endParaRPr>
          </a:p>
          <a:p>
            <a:pPr algn="ctr"/>
            <a:r>
              <a:rPr lang="en-US" sz="2000" b="1" dirty="0" smtClean="0"/>
              <a:t>SELECT</a:t>
            </a:r>
            <a:r>
              <a:rPr lang="en-US" sz="2000" dirty="0" smtClean="0"/>
              <a:t> </a:t>
            </a:r>
            <a:r>
              <a:rPr lang="en-US" sz="2000" dirty="0" err="1" smtClean="0"/>
              <a:t>column_list</a:t>
            </a:r>
            <a:r>
              <a:rPr lang="en-US" sz="2000" dirty="0" smtClean="0"/>
              <a:t> </a:t>
            </a:r>
            <a:r>
              <a:rPr lang="en-US" sz="2000" b="1" dirty="0" smtClean="0"/>
              <a:t>FROM</a:t>
            </a:r>
            <a:r>
              <a:rPr lang="en-US" sz="2000" dirty="0" smtClean="0"/>
              <a:t> table1  </a:t>
            </a:r>
          </a:p>
          <a:p>
            <a:pPr algn="ctr"/>
            <a:r>
              <a:rPr lang="en-US" sz="2000" b="1" dirty="0" smtClean="0"/>
              <a:t>UNION  ALL</a:t>
            </a:r>
          </a:p>
          <a:p>
            <a:pPr algn="ctr"/>
            <a:r>
              <a:rPr lang="en-US" sz="2000" b="1" dirty="0" smtClean="0"/>
              <a:t>SELECT</a:t>
            </a:r>
            <a:r>
              <a:rPr lang="en-US" sz="2000" dirty="0" smtClean="0"/>
              <a:t> </a:t>
            </a:r>
            <a:r>
              <a:rPr lang="en-US" sz="2000" dirty="0" err="1" smtClean="0"/>
              <a:t>column_list</a:t>
            </a:r>
            <a:r>
              <a:rPr lang="en-US" sz="2000" dirty="0" smtClean="0"/>
              <a:t> </a:t>
            </a:r>
            <a:r>
              <a:rPr lang="en-US" sz="2000" b="1" dirty="0" smtClean="0"/>
              <a:t>FROM</a:t>
            </a:r>
            <a:r>
              <a:rPr lang="en-US" sz="2000" dirty="0" smtClean="0"/>
              <a:t> table2;  </a:t>
            </a:r>
          </a:p>
          <a:p>
            <a:pPr algn="ctr"/>
            <a:endParaRPr lang="en-US" sz="2000" b="1"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6139434"/>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Set Operation:</a:t>
            </a:r>
          </a:p>
          <a:p>
            <a:pPr algn="l"/>
            <a:r>
              <a:rPr lang="en-US" b="1" dirty="0" smtClean="0">
                <a:solidFill>
                  <a:srgbClr val="C00000"/>
                </a:solidFill>
              </a:rPr>
              <a:t>Union ALL:</a:t>
            </a:r>
          </a:p>
          <a:p>
            <a:pPr algn="ctr"/>
            <a:endParaRPr lang="en-US" sz="2000" b="1"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36776"/>
            <a:ext cx="6934274" cy="384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04079"/>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b="1" dirty="0" smtClean="0">
                <a:solidFill>
                  <a:srgbClr val="C00000"/>
                </a:solidFill>
              </a:rPr>
              <a:t>Set Operation:</a:t>
            </a:r>
          </a:p>
          <a:p>
            <a:pPr algn="l"/>
            <a:r>
              <a:rPr lang="en-US" b="1" dirty="0" smtClean="0">
                <a:solidFill>
                  <a:srgbClr val="C00000"/>
                </a:solidFill>
              </a:rPr>
              <a:t>Union ALL:</a:t>
            </a:r>
          </a:p>
          <a:p>
            <a:pPr algn="l"/>
            <a:r>
              <a:rPr lang="en-US" sz="2000" dirty="0">
                <a:solidFill>
                  <a:schemeClr val="tx1"/>
                </a:solidFill>
              </a:rPr>
              <a:t>MySQL Union is an operator that allows us to combine two or more results from multiple SELECT queries into a single result set. </a:t>
            </a:r>
            <a:endParaRPr lang="en-US" sz="2000" dirty="0" smtClean="0">
              <a:solidFill>
                <a:schemeClr val="tx1"/>
              </a:solidFill>
            </a:endParaRPr>
          </a:p>
          <a:p>
            <a:pPr algn="l"/>
            <a:r>
              <a:rPr lang="en-US" sz="2000" dirty="0" smtClean="0">
                <a:solidFill>
                  <a:schemeClr val="tx1"/>
                </a:solidFill>
              </a:rPr>
              <a:t>It comes with a default feature from the result set. </a:t>
            </a:r>
          </a:p>
          <a:p>
            <a:pPr algn="l"/>
            <a:endParaRPr lang="en-US" sz="2000" b="1" dirty="0">
              <a:solidFill>
                <a:schemeClr val="tx1"/>
              </a:solidFill>
            </a:endParaRPr>
          </a:p>
          <a:p>
            <a:pPr algn="ctr"/>
            <a:r>
              <a:rPr lang="en-US" sz="2000" b="1" dirty="0" smtClean="0"/>
              <a:t>SELECT</a:t>
            </a:r>
            <a:r>
              <a:rPr lang="en-US" sz="2000" dirty="0" smtClean="0"/>
              <a:t> </a:t>
            </a:r>
            <a:r>
              <a:rPr lang="en-US" sz="2000" dirty="0" err="1" smtClean="0"/>
              <a:t>column_list</a:t>
            </a:r>
            <a:r>
              <a:rPr lang="en-US" sz="2000" dirty="0" smtClean="0"/>
              <a:t> </a:t>
            </a:r>
            <a:r>
              <a:rPr lang="en-US" sz="2000" b="1" dirty="0" smtClean="0"/>
              <a:t>FROM</a:t>
            </a:r>
            <a:r>
              <a:rPr lang="en-US" sz="2000" dirty="0" smtClean="0"/>
              <a:t> table1  </a:t>
            </a:r>
          </a:p>
          <a:p>
            <a:pPr algn="ctr"/>
            <a:r>
              <a:rPr lang="en-US" sz="2000" b="1" dirty="0" smtClean="0"/>
              <a:t>UNION  ALL</a:t>
            </a:r>
          </a:p>
          <a:p>
            <a:pPr algn="ctr"/>
            <a:r>
              <a:rPr lang="en-US" sz="2000" b="1" dirty="0" smtClean="0"/>
              <a:t>SELECT</a:t>
            </a:r>
            <a:r>
              <a:rPr lang="en-US" sz="2000" dirty="0" smtClean="0"/>
              <a:t> </a:t>
            </a:r>
            <a:r>
              <a:rPr lang="en-US" sz="2000" dirty="0" err="1" smtClean="0"/>
              <a:t>column_list</a:t>
            </a:r>
            <a:r>
              <a:rPr lang="en-US" sz="2000" dirty="0" smtClean="0"/>
              <a:t> </a:t>
            </a:r>
            <a:r>
              <a:rPr lang="en-US" sz="2000" b="1" dirty="0" smtClean="0"/>
              <a:t>FROM</a:t>
            </a:r>
            <a:r>
              <a:rPr lang="en-US" sz="2000" dirty="0" smtClean="0"/>
              <a:t> table2;  </a:t>
            </a:r>
          </a:p>
          <a:p>
            <a:pPr algn="ctr"/>
            <a:endParaRPr lang="en-US" sz="2000" b="1"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20179176"/>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US" sz="3600" b="1" dirty="0" smtClean="0">
                <a:solidFill>
                  <a:srgbClr val="7030A0"/>
                </a:solidFill>
              </a:rPr>
              <a:t>JOINS</a:t>
            </a:r>
            <a:endParaRPr lang="en-US" sz="3600" b="1" dirty="0">
              <a:solidFill>
                <a:srgbClr val="7030A0"/>
              </a:solidFill>
            </a:endParaRPr>
          </a:p>
          <a:p>
            <a:pPr algn="l"/>
            <a:r>
              <a:rPr lang="en-US" sz="2000" dirty="0"/>
              <a:t>So far, we have learnt to </a:t>
            </a:r>
            <a:r>
              <a:rPr lang="en-US" sz="2000" dirty="0" err="1"/>
              <a:t>analyse</a:t>
            </a:r>
            <a:r>
              <a:rPr lang="en-US" sz="2000" dirty="0"/>
              <a:t> the data that is present in a single table. </a:t>
            </a:r>
            <a:endParaRPr lang="en-US" sz="2000" dirty="0" smtClean="0"/>
          </a:p>
          <a:p>
            <a:pPr algn="l"/>
            <a:r>
              <a:rPr lang="en-US" sz="2000" dirty="0" smtClean="0"/>
              <a:t>But </a:t>
            </a:r>
            <a:r>
              <a:rPr lang="en-US" sz="2000" dirty="0"/>
              <a:t>in the real-world scenarios, often, the data is distributed in multiple tables</a:t>
            </a:r>
            <a:r>
              <a:rPr lang="en-US" sz="2000" dirty="0" smtClean="0"/>
              <a:t>.</a:t>
            </a:r>
          </a:p>
          <a:p>
            <a:pPr algn="l"/>
            <a:r>
              <a:rPr lang="en-US" sz="2000" dirty="0" smtClean="0"/>
              <a:t> </a:t>
            </a:r>
            <a:r>
              <a:rPr lang="en-US" sz="2000" dirty="0"/>
              <a:t>To fetch meaningful insights, we have to bring the data together by combining the tables. </a:t>
            </a:r>
          </a:p>
          <a:p>
            <a:pPr algn="l"/>
            <a:r>
              <a:rPr lang="en-US" sz="2000" dirty="0"/>
              <a:t>We use JOIN clause to combine rows from two or more tables, based on a related column between them. </a:t>
            </a:r>
            <a:endParaRPr lang="en-US" sz="2000" dirty="0" smtClean="0"/>
          </a:p>
          <a:p>
            <a:pPr algn="l"/>
            <a:endParaRPr lang="en-US" sz="2000" dirty="0"/>
          </a:p>
          <a:p>
            <a:pPr algn="l"/>
            <a:r>
              <a:rPr lang="en-US" sz="2000" dirty="0" smtClean="0"/>
              <a:t>There </a:t>
            </a:r>
            <a:r>
              <a:rPr lang="en-US" sz="2000" dirty="0"/>
              <a:t>are various types of joins, namely </a:t>
            </a:r>
            <a:r>
              <a:rPr lang="en-US" sz="2000" b="1" dirty="0">
                <a:solidFill>
                  <a:srgbClr val="C00000"/>
                </a:solidFill>
              </a:rPr>
              <a:t>Natural join, Inner Join, Full Join, Cross Join, Left join, Right join.</a:t>
            </a:r>
          </a:p>
          <a:p>
            <a:pPr algn="l"/>
            <a:endParaRPr lang="en-US" sz="2000" b="1"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65292106"/>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US" sz="4000" b="1" dirty="0" smtClean="0"/>
              <a:t>NATURAL </a:t>
            </a:r>
            <a:r>
              <a:rPr lang="en-US" sz="4000" b="1" dirty="0"/>
              <a:t>JOIN</a:t>
            </a:r>
          </a:p>
          <a:p>
            <a:pPr algn="ctr"/>
            <a:r>
              <a:rPr lang="en-US" sz="2000" dirty="0" smtClean="0">
                <a:solidFill>
                  <a:srgbClr val="FF0000"/>
                </a:solidFill>
              </a:rPr>
              <a:t>combines the tables based on the common columns.</a:t>
            </a:r>
            <a:endParaRPr lang="en-US" sz="2000" b="1"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a:spLocks noChangeArrowheads="1"/>
          </p:cNvSpPr>
          <p:nvPr/>
        </p:nvSpPr>
        <p:spPr bwMode="auto">
          <a:xfrm>
            <a:off x="1447800" y="4191000"/>
            <a:ext cx="5410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inherit"/>
                <a:cs typeface="Arial" pitchFamily="34" charset="0"/>
              </a:rPr>
              <a:t>SELECT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A6E3A"/>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0077AA"/>
                </a:solidFill>
                <a:effectLst/>
                <a:latin typeface="inherit"/>
                <a:cs typeface="Arial" pitchFamily="34" charset="0"/>
              </a:rPr>
              <a:t>FROM</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table1 </a:t>
            </a:r>
            <a:r>
              <a:rPr kumimoji="0" lang="en-US" sz="2000" b="0" i="0" u="none" strike="noStrike" cap="none" normalizeH="0" baseline="0" dirty="0" smtClean="0">
                <a:ln>
                  <a:noFill/>
                </a:ln>
                <a:solidFill>
                  <a:srgbClr val="0077AA"/>
                </a:solidFill>
                <a:effectLst/>
                <a:latin typeface="inherit"/>
                <a:cs typeface="Arial" pitchFamily="34" charset="0"/>
              </a:rPr>
              <a:t>INNER</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0077AA"/>
                </a:solidFill>
                <a:effectLst/>
                <a:latin typeface="inherit"/>
                <a:cs typeface="Arial" pitchFamily="34" charset="0"/>
              </a:rPr>
              <a:t>JOIN</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table2 </a:t>
            </a:r>
            <a:r>
              <a:rPr kumimoji="0" lang="en-US" sz="2000" b="0" i="0" u="none" strike="noStrike" cap="none" normalizeH="0" baseline="0" dirty="0" smtClean="0">
                <a:ln>
                  <a:noFill/>
                </a:ln>
                <a:solidFill>
                  <a:srgbClr val="0077AA"/>
                </a:solidFill>
                <a:effectLst/>
                <a:latin typeface="inherit"/>
                <a:cs typeface="Arial" pitchFamily="34" charset="0"/>
              </a:rPr>
              <a:t>ON</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table1</a:t>
            </a:r>
            <a:r>
              <a:rPr kumimoji="0" lang="en-US" sz="2000" b="0" i="0" u="none" strike="noStrike" cap="none" normalizeH="0" baseline="0" dirty="0" smtClean="0">
                <a:ln>
                  <a:noFill/>
                </a:ln>
                <a:solidFill>
                  <a:srgbClr val="999999"/>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id </a:t>
            </a:r>
            <a:r>
              <a:rPr kumimoji="0" lang="en-US" sz="2000" b="0" i="0" u="none" strike="noStrike" cap="none" normalizeH="0" baseline="0" dirty="0" smtClean="0">
                <a:ln>
                  <a:noFill/>
                </a:ln>
                <a:solidFill>
                  <a:srgbClr val="9A6E3A"/>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table2</a:t>
            </a:r>
            <a:r>
              <a:rPr kumimoji="0" lang="en-US" sz="2000" b="0" i="0" u="none" strike="noStrike" cap="none" normalizeH="0" baseline="0" dirty="0" smtClean="0">
                <a:ln>
                  <a:noFill/>
                </a:ln>
                <a:solidFill>
                  <a:srgbClr val="999999"/>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id </a:t>
            </a:r>
            <a:r>
              <a:rPr kumimoji="0" lang="en-US" sz="2000" b="0" i="0" u="none" strike="noStrike" cap="none" normalizeH="0" baseline="0" dirty="0" smtClean="0">
                <a:ln>
                  <a:noFill/>
                </a:ln>
                <a:solidFill>
                  <a:srgbClr val="0077AA"/>
                </a:solidFill>
                <a:effectLst/>
                <a:latin typeface="inherit"/>
                <a:cs typeface="Arial" pitchFamily="34" charset="0"/>
              </a:rPr>
              <a:t>INNER</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0077AA"/>
                </a:solidFill>
                <a:effectLst/>
                <a:latin typeface="inherit"/>
                <a:cs typeface="Arial" pitchFamily="34" charset="0"/>
              </a:rPr>
              <a:t>JOIN</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table3 </a:t>
            </a:r>
            <a:r>
              <a:rPr kumimoji="0" lang="en-US" sz="2000" b="0" i="0" u="none" strike="noStrike" cap="none" normalizeH="0" baseline="0" dirty="0" smtClean="0">
                <a:ln>
                  <a:noFill/>
                </a:ln>
                <a:solidFill>
                  <a:srgbClr val="0077AA"/>
                </a:solidFill>
                <a:effectLst/>
                <a:latin typeface="inherit"/>
                <a:cs typeface="Arial" pitchFamily="34" charset="0"/>
              </a:rPr>
              <a:t>ON</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table2</a:t>
            </a:r>
            <a:r>
              <a:rPr kumimoji="0" lang="en-US" sz="2000" b="0" i="0" u="none" strike="noStrike" cap="none" normalizeH="0" baseline="0" dirty="0" smtClean="0">
                <a:ln>
                  <a:noFill/>
                </a:ln>
                <a:solidFill>
                  <a:srgbClr val="999999"/>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id </a:t>
            </a:r>
            <a:r>
              <a:rPr kumimoji="0" lang="en-US" sz="2000" b="0" i="0" u="none" strike="noStrike" cap="none" normalizeH="0" baseline="0" dirty="0" smtClean="0">
                <a:ln>
                  <a:noFill/>
                </a:ln>
                <a:solidFill>
                  <a:srgbClr val="9A6E3A"/>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table3</a:t>
            </a:r>
            <a:r>
              <a:rPr kumimoji="0" lang="en-US" sz="2000" b="0" i="0" u="none" strike="noStrike" cap="none" normalizeH="0" baseline="0" dirty="0" smtClean="0">
                <a:ln>
                  <a:noFill/>
                </a:ln>
                <a:solidFill>
                  <a:srgbClr val="999999"/>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id</a:t>
            </a:r>
            <a:r>
              <a:rPr kumimoji="0" lang="en-US" sz="2000" b="0" i="0" u="none" strike="noStrike" cap="none" normalizeH="0" baseline="0" dirty="0" smtClean="0">
                <a:ln>
                  <a:noFill/>
                </a:ln>
                <a:solidFill>
                  <a:srgbClr val="999999"/>
                </a:solidFill>
                <a:effectLst/>
                <a:latin typeface="inherit"/>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9" name="Rectangle 8"/>
          <p:cNvSpPr>
            <a:spLocks noChangeArrowheads="1"/>
          </p:cNvSpPr>
          <p:nvPr/>
        </p:nvSpPr>
        <p:spPr bwMode="auto">
          <a:xfrm>
            <a:off x="1371346" y="2363688"/>
            <a:ext cx="54102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inherit"/>
                <a:cs typeface="Arial" pitchFamily="34" charset="0"/>
              </a:rPr>
              <a:t>SELECT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9A6E3A"/>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0077AA"/>
                </a:solidFill>
                <a:effectLst/>
                <a:latin typeface="inherit"/>
                <a:cs typeface="Arial" pitchFamily="34" charset="0"/>
              </a:rPr>
              <a:t>FROM</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table1 </a:t>
            </a:r>
            <a:r>
              <a:rPr kumimoji="0" lang="en-US" sz="2000" b="0" i="0" u="none" strike="noStrike" cap="none" normalizeH="0" baseline="0" dirty="0" smtClean="0">
                <a:ln>
                  <a:noFill/>
                </a:ln>
                <a:solidFill>
                  <a:srgbClr val="0077AA"/>
                </a:solidFill>
                <a:effectLst/>
                <a:latin typeface="inherit"/>
                <a:cs typeface="Arial" pitchFamily="34" charset="0"/>
              </a:rPr>
              <a:t>INNER</a:t>
            </a:r>
            <a:r>
              <a:rPr kumimoji="0" 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sz="2000" b="0" i="0" u="none" strike="noStrike" cap="none" normalizeH="0" baseline="0" dirty="0" smtClean="0">
                <a:ln>
                  <a:noFill/>
                </a:ln>
                <a:solidFill>
                  <a:srgbClr val="0077AA"/>
                </a:solidFill>
                <a:effectLst/>
                <a:latin typeface="inherit"/>
                <a:cs typeface="Arial" pitchFamily="34" charset="0"/>
              </a:rPr>
              <a:t>JOIN</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table2 </a:t>
            </a:r>
            <a:r>
              <a:rPr kumimoji="0" lang="en-US" sz="2000" b="0" i="0" u="none" strike="noStrike" cap="none" normalizeH="0" baseline="0" dirty="0" smtClean="0">
                <a:ln>
                  <a:noFill/>
                </a:ln>
                <a:solidFill>
                  <a:srgbClr val="0077AA"/>
                </a:solidFill>
                <a:effectLst/>
                <a:latin typeface="inherit"/>
                <a:cs typeface="Arial" pitchFamily="34" charset="0"/>
              </a:rPr>
              <a:t>ON</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table1</a:t>
            </a:r>
            <a:r>
              <a:rPr kumimoji="0" lang="en-US" sz="2000" b="0" i="0" u="none" strike="noStrike" cap="none" normalizeH="0" baseline="0" dirty="0" smtClean="0">
                <a:ln>
                  <a:noFill/>
                </a:ln>
                <a:solidFill>
                  <a:srgbClr val="999999"/>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id </a:t>
            </a:r>
            <a:r>
              <a:rPr kumimoji="0" lang="en-US" sz="2000" b="0" i="0" u="none" strike="noStrike" cap="none" normalizeH="0" baseline="0" dirty="0" smtClean="0">
                <a:ln>
                  <a:noFill/>
                </a:ln>
                <a:solidFill>
                  <a:srgbClr val="9A6E3A"/>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 table2</a:t>
            </a:r>
            <a:r>
              <a:rPr kumimoji="0" lang="en-US" sz="2000" b="0" i="0" u="none" strike="noStrike" cap="none" normalizeH="0" baseline="0" dirty="0" smtClean="0">
                <a:ln>
                  <a:noFill/>
                </a:ln>
                <a:solidFill>
                  <a:srgbClr val="999999"/>
                </a:solidFill>
                <a:effectLst/>
                <a:latin typeface="inherit"/>
                <a:cs typeface="Arial" pitchFamily="34" charset="0"/>
              </a:rPr>
              <a:t>.</a:t>
            </a:r>
            <a:r>
              <a:rPr kumimoji="0" lang="en-US" sz="2000" b="0" i="0" u="none" strike="noStrike" cap="none" normalizeH="0" baseline="0" dirty="0" smtClean="0">
                <a:ln>
                  <a:noFill/>
                </a:ln>
                <a:solidFill>
                  <a:srgbClr val="000000"/>
                </a:solidFill>
                <a:effectLst/>
                <a:latin typeface="Consolas" pitchFamily="49" charset="0"/>
                <a:cs typeface="Arial" pitchFamily="34" charset="0"/>
              </a:rPr>
              <a:t>id;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792152" y="1601688"/>
            <a:ext cx="5410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Combining</a:t>
            </a:r>
            <a:r>
              <a:rPr kumimoji="0" lang="en-US" sz="2000" b="0" i="0" u="none" strike="noStrike" cap="none" normalizeH="0" dirty="0" smtClean="0">
                <a:ln>
                  <a:noFill/>
                </a:ln>
                <a:solidFill>
                  <a:schemeClr val="tx1"/>
                </a:solidFill>
                <a:effectLst/>
                <a:latin typeface="Arial" pitchFamily="34" charset="0"/>
                <a:cs typeface="Arial" pitchFamily="34" charset="0"/>
              </a:rPr>
              <a:t> two tables: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a:spLocks noChangeArrowheads="1"/>
          </p:cNvSpPr>
          <p:nvPr/>
        </p:nvSpPr>
        <p:spPr bwMode="auto">
          <a:xfrm>
            <a:off x="755576" y="3505200"/>
            <a:ext cx="5410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Combining</a:t>
            </a:r>
            <a:r>
              <a:rPr kumimoji="0" lang="en-US" sz="2000" b="0" i="0" u="none" strike="noStrike" cap="none" normalizeH="0" dirty="0" smtClean="0">
                <a:ln>
                  <a:noFill/>
                </a:ln>
                <a:solidFill>
                  <a:schemeClr val="tx1"/>
                </a:solidFill>
                <a:effectLst/>
                <a:latin typeface="Arial" pitchFamily="34" charset="0"/>
                <a:cs typeface="Arial" pitchFamily="34" charset="0"/>
              </a:rPr>
              <a:t> three tables: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9213492"/>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48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49808"/>
            <a:ext cx="715029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11812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762000"/>
            <a:ext cx="669674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6795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solidFill>
                  <a:srgbClr val="C00000"/>
                </a:solidFill>
              </a:rPr>
              <a:t>MySQL Date </a:t>
            </a:r>
            <a:r>
              <a:rPr lang="en-IN" sz="2800" dirty="0" smtClean="0">
                <a:solidFill>
                  <a:srgbClr val="C00000"/>
                </a:solidFill>
              </a:rPr>
              <a:t>Functions:</a:t>
            </a:r>
          </a:p>
          <a:p>
            <a:pPr marL="457200" indent="-457200" algn="l" fontAlgn="base">
              <a:buFont typeface="Wingdings" pitchFamily="2" charset="2"/>
              <a:buChar char="ü"/>
            </a:pPr>
            <a:r>
              <a:rPr lang="en-US" sz="2800" dirty="0">
                <a:solidFill>
                  <a:schemeClr val="tx1"/>
                </a:solidFill>
              </a:rPr>
              <a:t>Along with strings and numbers, you often need </a:t>
            </a:r>
            <a:r>
              <a:rPr lang="en-US" sz="2800" dirty="0">
                <a:solidFill>
                  <a:srgbClr val="C00000"/>
                </a:solidFill>
              </a:rPr>
              <a:t>to store date and/or time values in a database</a:t>
            </a:r>
            <a:r>
              <a:rPr lang="en-US" sz="2800" dirty="0">
                <a:solidFill>
                  <a:schemeClr val="tx1"/>
                </a:solidFill>
              </a:rPr>
              <a:t>, such as an user's birth date, employee's hiring date, date of the future events, the date and time a particular row is created or modified in a table, and so on.</a:t>
            </a:r>
          </a:p>
          <a:p>
            <a:pPr marL="457200" indent="-457200" algn="l" fontAlgn="base">
              <a:buFont typeface="Wingdings" pitchFamily="2" charset="2"/>
              <a:buChar char="ü"/>
            </a:pPr>
            <a:r>
              <a:rPr lang="en-US" sz="2800" dirty="0">
                <a:solidFill>
                  <a:schemeClr val="tx1"/>
                </a:solidFill>
              </a:rPr>
              <a:t>This type of data is referred as temporal data and every database engine has a default storage format and data types for storing them. </a:t>
            </a:r>
          </a:p>
          <a:p>
            <a:pPr marL="457200" indent="-457200" algn="l">
              <a:buFont typeface="Wingdings" pitchFamily="2" charset="2"/>
              <a:buChar char="ü"/>
            </a:pPr>
            <a:endParaRPr lang="en-US" sz="2800" dirty="0" smtClean="0">
              <a:solidFill>
                <a:schemeClr val="tx1"/>
              </a:solidFill>
            </a:endParaRPr>
          </a:p>
          <a:p>
            <a:pPr marL="457200" indent="-457200" algn="l">
              <a:buFont typeface="Wingdings" pitchFamily="2" charset="2"/>
              <a:buChar char="ü"/>
            </a:pPr>
            <a:endParaRPr lang="en-US" sz="2800" dirty="0">
              <a:solidFill>
                <a:schemeClr val="tx1"/>
              </a:solidFill>
            </a:endParaRPr>
          </a:p>
          <a:p>
            <a:pPr marL="457200" indent="-457200" algn="l">
              <a:buFont typeface="Wingdings" pitchFamily="2" charset="2"/>
              <a:buChar char="ü"/>
            </a:pPr>
            <a:endParaRPr lang="en-US" sz="2800"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Tree>
    <p:extLst>
      <p:ext uri="{BB962C8B-B14F-4D97-AF65-F5344CB8AC3E}">
        <p14:creationId xmlns:p14="http://schemas.microsoft.com/office/powerpoint/2010/main" val="3405868804"/>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28" y="685800"/>
            <a:ext cx="269557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206" y="685800"/>
            <a:ext cx="3619500"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736079"/>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010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69409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6080" y="419904"/>
            <a:ext cx="7467600" cy="6156920"/>
          </a:xfrm>
        </p:spPr>
        <p:txBody>
          <a:bodyPr>
            <a:normAutofit lnSpcReduction="10000"/>
          </a:bodyPr>
          <a:lstStyle/>
          <a:p>
            <a:pPr algn="ctr"/>
            <a:endParaRPr lang="en-US" sz="2000" dirty="0" smtClean="0"/>
          </a:p>
          <a:p>
            <a:pPr algn="ctr"/>
            <a:r>
              <a:rPr lang="en-US" sz="3600" b="1" dirty="0" smtClean="0">
                <a:solidFill>
                  <a:srgbClr val="C00000"/>
                </a:solidFill>
              </a:rPr>
              <a:t>INNER JOIN</a:t>
            </a:r>
          </a:p>
          <a:p>
            <a:pPr algn="l"/>
            <a:r>
              <a:rPr lang="en-US" sz="2000" b="1" dirty="0" smtClean="0">
                <a:solidFill>
                  <a:srgbClr val="7030A0"/>
                </a:solidFill>
              </a:rPr>
              <a:t>“INNER JOIN combines </a:t>
            </a:r>
            <a:r>
              <a:rPr lang="en-US" sz="2000" b="1" dirty="0">
                <a:solidFill>
                  <a:srgbClr val="7030A0"/>
                </a:solidFill>
              </a:rPr>
              <a:t>rows from both the tables if they meet a specified </a:t>
            </a:r>
            <a:r>
              <a:rPr lang="en-US" sz="2000" b="1" dirty="0" smtClean="0">
                <a:solidFill>
                  <a:srgbClr val="7030A0"/>
                </a:solidFill>
              </a:rPr>
              <a:t>condition”.</a:t>
            </a:r>
            <a:endParaRPr lang="en-US" sz="2000" b="1" dirty="0">
              <a:solidFill>
                <a:srgbClr val="7030A0"/>
              </a:solidFill>
            </a:endParaRPr>
          </a:p>
          <a:p>
            <a:pPr algn="just"/>
            <a:r>
              <a:rPr lang="en-US" sz="2000" dirty="0" smtClean="0"/>
              <a:t>MySQL </a:t>
            </a:r>
            <a:r>
              <a:rPr lang="en-US" sz="2000" dirty="0"/>
              <a:t>Inner Join type returns the records or rows present in both tables If there is at least one match between columns. Or, we can simply say, MySQL Inner Join returns the rows (or records) present in both tables as long as the condition after </a:t>
            </a:r>
            <a:r>
              <a:rPr lang="en-US" sz="2000" dirty="0" smtClean="0"/>
              <a:t>the </a:t>
            </a:r>
            <a:r>
              <a:rPr lang="en-US" sz="2000" dirty="0"/>
              <a:t>ON Keyword is TRUE</a:t>
            </a:r>
            <a:r>
              <a:rPr lang="en-US" sz="2000" dirty="0" smtClean="0"/>
              <a:t>.</a:t>
            </a:r>
          </a:p>
          <a:p>
            <a:pPr algn="just"/>
            <a:endParaRPr lang="en-US" sz="2000" b="1" dirty="0">
              <a:solidFill>
                <a:schemeClr val="tx1"/>
              </a:solidFill>
            </a:endParaRPr>
          </a:p>
          <a:p>
            <a:pPr algn="just"/>
            <a:r>
              <a:rPr lang="en-US" sz="2000" b="1" dirty="0" smtClean="0">
                <a:solidFill>
                  <a:schemeClr val="tx1"/>
                </a:solidFill>
              </a:rPr>
              <a:t>SYNTAX:</a:t>
            </a:r>
          </a:p>
          <a:p>
            <a:pPr algn="just"/>
            <a:endParaRPr lang="en-US" sz="2000" b="1" dirty="0">
              <a:solidFill>
                <a:schemeClr val="tx1"/>
              </a:solidFill>
            </a:endParaRPr>
          </a:p>
          <a:p>
            <a:pPr algn="just"/>
            <a:r>
              <a:rPr lang="en-US" sz="2000" dirty="0"/>
              <a:t>SELECT Table1.Column(s), Table2.Column(s) FROM Table1 INNER JOIN Table2 ON Table1.Common_Column = Table2.Common_Column </a:t>
            </a:r>
            <a:endParaRPr lang="en-US" sz="2000" dirty="0" smtClean="0"/>
          </a:p>
          <a:p>
            <a:pPr algn="just"/>
            <a:endParaRPr lang="en-US" sz="2000" dirty="0"/>
          </a:p>
          <a:p>
            <a:pPr algn="just"/>
            <a:r>
              <a:rPr lang="en-US" sz="2000" dirty="0" smtClean="0"/>
              <a:t>--</a:t>
            </a:r>
            <a:r>
              <a:rPr lang="en-US" sz="2000" dirty="0"/>
              <a:t>OR We can Simply Write it </a:t>
            </a:r>
            <a:r>
              <a:rPr lang="en-US" sz="2000" dirty="0" smtClean="0"/>
              <a:t>as</a:t>
            </a:r>
          </a:p>
          <a:p>
            <a:pPr algn="just"/>
            <a:endParaRPr lang="en-US" sz="2000" dirty="0"/>
          </a:p>
          <a:p>
            <a:pPr algn="just"/>
            <a:r>
              <a:rPr lang="en-US" sz="2000" dirty="0" smtClean="0"/>
              <a:t> </a:t>
            </a:r>
            <a:r>
              <a:rPr lang="en-US" sz="2000" dirty="0"/>
              <a:t>SELECT Table1. Column(s), Table2. Column(s) FROM Table1 JOIN Table2 ON Table1.Common_Column = Table2.Common_Column</a:t>
            </a:r>
            <a:endParaRPr lang="en-US" sz="2000" b="1"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5369252"/>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a:p>
            <a:pPr algn="l"/>
            <a:r>
              <a:rPr lang="en-US" sz="2000" b="1" dirty="0" smtClean="0">
                <a:solidFill>
                  <a:srgbClr val="C00000"/>
                </a:solidFill>
              </a:rPr>
              <a:t>INNER JOIN</a:t>
            </a:r>
            <a:endParaRPr lang="en-US" sz="2000"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45" y="1752600"/>
            <a:ext cx="690185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891109"/>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a:p>
            <a:pPr algn="l"/>
            <a:r>
              <a:rPr lang="en-US" sz="2000" b="1" dirty="0" smtClean="0">
                <a:solidFill>
                  <a:srgbClr val="C00000"/>
                </a:solidFill>
              </a:rPr>
              <a:t>INNER JOIN</a:t>
            </a:r>
            <a:endParaRPr lang="en-US" sz="2000"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89" y="1600200"/>
            <a:ext cx="65436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059126"/>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4240" y="609600"/>
            <a:ext cx="7467600" cy="762000"/>
          </a:xfrm>
        </p:spPr>
        <p:txBody>
          <a:bodyPr>
            <a:normAutofit/>
          </a:bodyPr>
          <a:lstStyle/>
          <a:p>
            <a:pPr algn="ctr"/>
            <a:r>
              <a:rPr lang="en-US" sz="4000" b="1" dirty="0" smtClean="0">
                <a:solidFill>
                  <a:srgbClr val="FF0000"/>
                </a:solidFill>
              </a:rPr>
              <a:t>Outer Join</a:t>
            </a:r>
          </a:p>
          <a:p>
            <a:pPr algn="ctr"/>
            <a:endParaRPr lang="en-US" sz="4000" b="1" dirty="0">
              <a:solidFill>
                <a:srgbClr val="FF0000"/>
              </a:solidFill>
            </a:endParaRPr>
          </a:p>
          <a:p>
            <a:pPr algn="ctr"/>
            <a:endParaRPr lang="en-US" sz="4000" b="1" dirty="0" smtClean="0">
              <a:solidFill>
                <a:srgbClr val="FF0000"/>
              </a:solidFill>
            </a:endParaRPr>
          </a:p>
          <a:p>
            <a:pPr algn="ctr"/>
            <a:endParaRPr lang="en-US" sz="4000" b="1"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755576" y="1447800"/>
            <a:ext cx="7474024" cy="4247317"/>
          </a:xfrm>
          <a:prstGeom prst="rect">
            <a:avLst/>
          </a:prstGeom>
        </p:spPr>
        <p:txBody>
          <a:bodyPr wrap="square">
            <a:spAutoFit/>
          </a:bodyPr>
          <a:lstStyle/>
          <a:p>
            <a:r>
              <a:rPr lang="en-US" b="1" dirty="0">
                <a:solidFill>
                  <a:srgbClr val="FF0000"/>
                </a:solidFill>
              </a:rPr>
              <a:t>Outer joins are joins that return matched values and unmatched values from either or both tables. </a:t>
            </a:r>
            <a:endParaRPr lang="en-US" b="1" dirty="0" smtClean="0">
              <a:solidFill>
                <a:srgbClr val="FF0000"/>
              </a:solidFill>
            </a:endParaRPr>
          </a:p>
          <a:p>
            <a:endParaRPr lang="en-US" dirty="0" smtClean="0"/>
          </a:p>
          <a:p>
            <a:endParaRPr lang="en-US" dirty="0"/>
          </a:p>
          <a:p>
            <a:pPr marL="285750" indent="-285750">
              <a:buFont typeface="Arial" pitchFamily="34" charset="0"/>
              <a:buChar char="•"/>
            </a:pPr>
            <a:r>
              <a:rPr lang="en-US" dirty="0"/>
              <a:t>The biggest difference between an INNER JOIN and an OUTER JOIN is that the inner join will keep only the information from both tables that's related to each other (in the resulting table).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An </a:t>
            </a:r>
            <a:r>
              <a:rPr lang="en-US" dirty="0"/>
              <a:t>Outer Join, on the other hand, will also keep information that is not related to the other table in the resulting table</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There are three types of outer joins</a:t>
            </a:r>
            <a:r>
              <a:rPr lang="en-US" dirty="0" smtClean="0"/>
              <a:t>:</a:t>
            </a:r>
          </a:p>
          <a:p>
            <a:pPr marL="342900" indent="-342900">
              <a:buFont typeface="+mj-lt"/>
              <a:buAutoNum type="arabicPeriod"/>
            </a:pPr>
            <a:r>
              <a:rPr lang="en-US" dirty="0"/>
              <a:t> </a:t>
            </a:r>
            <a:r>
              <a:rPr lang="en-US" dirty="0" smtClean="0"/>
              <a:t> </a:t>
            </a:r>
            <a:r>
              <a:rPr lang="en-US" b="1" dirty="0" smtClean="0"/>
              <a:t>left </a:t>
            </a:r>
            <a:r>
              <a:rPr lang="en-US" b="1" dirty="0"/>
              <a:t>outer join</a:t>
            </a:r>
            <a:r>
              <a:rPr lang="en-US" b="1" dirty="0" smtClean="0"/>
              <a:t>,</a:t>
            </a:r>
          </a:p>
          <a:p>
            <a:pPr marL="342900" indent="-342900">
              <a:buFont typeface="+mj-lt"/>
              <a:buAutoNum type="arabicPeriod"/>
            </a:pPr>
            <a:r>
              <a:rPr lang="en-US" b="1" dirty="0" smtClean="0"/>
              <a:t>  right </a:t>
            </a:r>
            <a:r>
              <a:rPr lang="en-US" b="1" dirty="0"/>
              <a:t>outer join, and </a:t>
            </a:r>
            <a:endParaRPr lang="en-US" b="1" dirty="0" smtClean="0"/>
          </a:p>
          <a:p>
            <a:pPr marL="342900" indent="-342900">
              <a:buFont typeface="+mj-lt"/>
              <a:buAutoNum type="arabicPeriod"/>
            </a:pPr>
            <a:r>
              <a:rPr lang="en-US" b="1" dirty="0"/>
              <a:t> </a:t>
            </a:r>
            <a:r>
              <a:rPr lang="en-US" b="1" dirty="0" smtClean="0"/>
              <a:t> full </a:t>
            </a:r>
            <a:r>
              <a:rPr lang="en-US" b="1" dirty="0"/>
              <a:t>outer join</a:t>
            </a:r>
            <a:r>
              <a:rPr lang="en-US" dirty="0"/>
              <a:t>.</a:t>
            </a:r>
            <a:endParaRPr lang="en-US" dirty="0"/>
          </a:p>
        </p:txBody>
      </p:sp>
    </p:spTree>
    <p:extLst>
      <p:ext uri="{BB962C8B-B14F-4D97-AF65-F5344CB8AC3E}">
        <p14:creationId xmlns:p14="http://schemas.microsoft.com/office/powerpoint/2010/main" val="2203599450"/>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r>
              <a:rPr lang="en-US" sz="3200" b="1" dirty="0">
                <a:solidFill>
                  <a:srgbClr val="C00000"/>
                </a:solidFill>
              </a:rPr>
              <a:t>MySQL Right Join</a:t>
            </a:r>
          </a:p>
          <a:p>
            <a:pPr marL="342900" indent="-342900" algn="l">
              <a:buFont typeface="Wingdings" pitchFamily="2" charset="2"/>
              <a:buChar char="Ø"/>
            </a:pPr>
            <a:r>
              <a:rPr lang="en-US" sz="2000" dirty="0"/>
              <a:t>MySQL Right Outer Join is one of the Types, which is useful to return all the existing records (or rows) from the Right table, and match rows from the left table. All the Unmatched rows from the left table are filled with NULL Values.</a:t>
            </a:r>
          </a:p>
          <a:p>
            <a:pPr marL="342900" indent="-342900" algn="l">
              <a:buFont typeface="Wingdings" pitchFamily="2" charset="2"/>
              <a:buChar char="Ø"/>
            </a:pPr>
            <a:r>
              <a:rPr lang="en-US" sz="2000" dirty="0"/>
              <a:t>The MySQL Right Outer join also called Right Join. So it is optional for you to use the Outer </a:t>
            </a:r>
            <a:r>
              <a:rPr lang="en-US" sz="2000" dirty="0" smtClean="0"/>
              <a:t>Keyword</a:t>
            </a:r>
          </a:p>
          <a:p>
            <a:pPr marL="342900" indent="-342900" algn="l">
              <a:buFont typeface="Wingdings" pitchFamily="2" charset="2"/>
              <a:buChar char="Ø"/>
            </a:pPr>
            <a:endParaRPr lang="en-US" sz="2000" dirty="0"/>
          </a:p>
          <a:p>
            <a:pPr algn="l"/>
            <a:r>
              <a:rPr lang="en-US" sz="2000" b="1" u="sng" dirty="0" smtClean="0"/>
              <a:t>SYNTAX:</a:t>
            </a:r>
          </a:p>
          <a:p>
            <a:pPr algn="l"/>
            <a:r>
              <a:rPr lang="en-US" sz="2000" dirty="0"/>
              <a:t>SELECT Table1.Column(s), Table2.Column(s) FROM Table1 RIGHT JOIN Table2 ON Table1.Common_Column = Table2.Common_Column </a:t>
            </a:r>
            <a:endParaRPr lang="en-US" sz="2000" dirty="0" smtClean="0"/>
          </a:p>
          <a:p>
            <a:pPr algn="l"/>
            <a:endParaRPr lang="en-US" sz="2000" dirty="0" smtClean="0"/>
          </a:p>
          <a:p>
            <a:pPr algn="l"/>
            <a:r>
              <a:rPr lang="en-US" sz="2000" dirty="0" smtClean="0"/>
              <a:t>--</a:t>
            </a:r>
            <a:r>
              <a:rPr lang="en-US" sz="2000" dirty="0"/>
              <a:t>OR We can Simply Write it as </a:t>
            </a:r>
            <a:endParaRPr lang="en-US" sz="2000" dirty="0" smtClean="0"/>
          </a:p>
          <a:p>
            <a:pPr algn="l"/>
            <a:r>
              <a:rPr lang="en-US" sz="2000" dirty="0" smtClean="0"/>
              <a:t>SELECT </a:t>
            </a:r>
            <a:r>
              <a:rPr lang="en-US" sz="2000" dirty="0"/>
              <a:t>Table1. Column(s), Table2. Column(s) FROM Table1 RIGHT OUTER JOIN Table2 ON Table1.Common_Column = Table2.Common_Column</a:t>
            </a:r>
            <a:br>
              <a:rPr lang="en-US" sz="2000" dirty="0"/>
            </a:b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81673776"/>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000" dirty="0">
                <a:solidFill>
                  <a:srgbClr val="C00000"/>
                </a:solidFill>
              </a:rPr>
              <a:t>MySQL Right Join</a:t>
            </a:r>
          </a:p>
          <a:p>
            <a:pPr marL="342900" indent="-342900" algn="l">
              <a:buFont typeface="Wingdings" pitchFamily="2" charset="2"/>
              <a:buChar char="Ø"/>
            </a:pP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52292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480551"/>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US" sz="2000" dirty="0">
                <a:solidFill>
                  <a:srgbClr val="C00000"/>
                </a:solidFill>
              </a:rPr>
              <a:t>MySQL Right Join</a:t>
            </a:r>
          </a:p>
          <a:p>
            <a:pPr marL="342900" indent="-342900" algn="l">
              <a:buFont typeface="Wingdings" pitchFamily="2" charset="2"/>
              <a:buChar char="Ø"/>
            </a:pPr>
            <a:endParaRPr lang="en-US" sz="2000"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66800"/>
            <a:ext cx="700424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144606"/>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smtClean="0">
              <a:solidFill>
                <a:srgbClr val="C00000"/>
              </a:solidFill>
            </a:endParaRPr>
          </a:p>
          <a:p>
            <a:pPr algn="ctr"/>
            <a:r>
              <a:rPr lang="en-US" sz="4000" b="1" dirty="0" smtClean="0">
                <a:solidFill>
                  <a:srgbClr val="C00000"/>
                </a:solidFill>
              </a:rPr>
              <a:t>MySQL LEFT Join</a:t>
            </a:r>
            <a:endParaRPr lang="en-US" sz="4000" b="1" dirty="0">
              <a:solidFill>
                <a:srgbClr val="C00000"/>
              </a:solidFill>
            </a:endParaRPr>
          </a:p>
          <a:p>
            <a:pPr marL="342900" indent="-342900" algn="l">
              <a:buFont typeface="Wingdings" pitchFamily="2" charset="2"/>
              <a:buChar char="Ø"/>
            </a:pPr>
            <a:r>
              <a:rPr lang="en-US" sz="2000" dirty="0" smtClean="0"/>
              <a:t>The </a:t>
            </a:r>
            <a:r>
              <a:rPr lang="en-US" sz="2000" dirty="0"/>
              <a:t>MySQL Left outer join is to return all the records (or rows) from the first table, and match rows from the right table</a:t>
            </a:r>
            <a:r>
              <a:rPr lang="en-US" sz="2000" dirty="0" smtClean="0"/>
              <a:t>.</a:t>
            </a:r>
          </a:p>
          <a:p>
            <a:pPr marL="342900" indent="-342900" algn="l">
              <a:buFont typeface="Wingdings" pitchFamily="2" charset="2"/>
              <a:buChar char="Ø"/>
            </a:pPr>
            <a:endParaRPr lang="en-US" sz="2000" dirty="0"/>
          </a:p>
          <a:p>
            <a:pPr algn="l"/>
            <a:r>
              <a:rPr lang="en-US" sz="2000" b="1" u="sng" dirty="0" smtClean="0"/>
              <a:t>SYNTAX:</a:t>
            </a:r>
          </a:p>
          <a:p>
            <a:pPr algn="l"/>
            <a:endParaRPr lang="en-US" sz="2000" b="1" u="sng" dirty="0"/>
          </a:p>
          <a:p>
            <a:pPr algn="l"/>
            <a:r>
              <a:rPr lang="en-US" sz="2000" dirty="0" smtClean="0"/>
              <a:t>SELECT </a:t>
            </a:r>
            <a:r>
              <a:rPr lang="en-US" sz="2000" dirty="0"/>
              <a:t>Table1.Column(s), Table2.Column(s) FROM Table1 LEFT JOIN Table2 ON Table1.Common_Column = </a:t>
            </a:r>
            <a:r>
              <a:rPr lang="en-US" sz="2000" dirty="0" smtClean="0"/>
              <a:t>Table2.Common_Column</a:t>
            </a:r>
          </a:p>
          <a:p>
            <a:pPr algn="l"/>
            <a:endParaRPr lang="en-US" sz="2000" dirty="0"/>
          </a:p>
          <a:p>
            <a:pPr algn="l"/>
            <a:r>
              <a:rPr lang="en-US" sz="2000" dirty="0" smtClean="0"/>
              <a:t> </a:t>
            </a:r>
            <a:r>
              <a:rPr lang="en-US" sz="2000" dirty="0"/>
              <a:t>--OR We can Simply Write it </a:t>
            </a:r>
            <a:r>
              <a:rPr lang="en-US" sz="2000" dirty="0" smtClean="0"/>
              <a:t>as</a:t>
            </a:r>
          </a:p>
          <a:p>
            <a:pPr algn="l"/>
            <a:endParaRPr lang="en-US" sz="2000" dirty="0"/>
          </a:p>
          <a:p>
            <a:pPr algn="l"/>
            <a:r>
              <a:rPr lang="en-US" sz="2000" dirty="0" smtClean="0"/>
              <a:t> </a:t>
            </a:r>
            <a:r>
              <a:rPr lang="en-US" sz="2000" dirty="0"/>
              <a:t>SELECT Table1. Column(s), Table2. Column(s) FROM Table1 LEFT OUTER JOIN Table2 ON Table1.Common_Column = Table2.Common_Column</a:t>
            </a:r>
            <a:br>
              <a:rPr lang="en-US" sz="2000" dirty="0"/>
            </a:br>
            <a:endParaRPr lang="en-US" sz="2000" b="1" u="sng" dirty="0" smtClean="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7771597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marL="457200" indent="-457200" algn="l">
              <a:buFont typeface="Wingdings" pitchFamily="2" charset="2"/>
              <a:buChar char="ü"/>
            </a:pPr>
            <a:endParaRPr lang="en-US" sz="2800" dirty="0">
              <a:solidFill>
                <a:schemeClr val="tx1"/>
              </a:solidFill>
            </a:endParaRPr>
          </a:p>
          <a:p>
            <a:pPr marL="457200" indent="-457200" algn="l">
              <a:buFont typeface="Wingdings" pitchFamily="2" charset="2"/>
              <a:buChar char="ü"/>
            </a:pPr>
            <a:endParaRPr lang="en-US" sz="2800" dirty="0" smtClean="0">
              <a:solidFill>
                <a:schemeClr val="tx1"/>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910731141"/>
              </p:ext>
            </p:extLst>
          </p:nvPr>
        </p:nvGraphicFramePr>
        <p:xfrm>
          <a:off x="736579" y="1524000"/>
          <a:ext cx="7258050" cy="3646170"/>
        </p:xfrm>
        <a:graphic>
          <a:graphicData uri="http://schemas.openxmlformats.org/drawingml/2006/table">
            <a:tbl>
              <a:tblPr>
                <a:tableStyleId>{08FB837D-C827-4EFA-A057-4D05807E0F7C}</a:tableStyleId>
              </a:tblPr>
              <a:tblGrid>
                <a:gridCol w="2082821"/>
                <a:gridCol w="2362200"/>
                <a:gridCol w="2813029"/>
              </a:tblGrid>
              <a:tr h="0">
                <a:tc>
                  <a:txBody>
                    <a:bodyPr/>
                    <a:lstStyle/>
                    <a:p>
                      <a:pPr algn="ctr" fontAlgn="t"/>
                      <a:r>
                        <a:rPr lang="en-IN" b="1" dirty="0" smtClean="0">
                          <a:solidFill>
                            <a:srgbClr val="C00000"/>
                          </a:solidFill>
                          <a:effectLst/>
                        </a:rPr>
                        <a:t>Type</a:t>
                      </a:r>
                      <a:endParaRPr lang="en-IN" b="1" dirty="0">
                        <a:solidFill>
                          <a:srgbClr val="C00000"/>
                        </a:solidFill>
                        <a:effectLst/>
                      </a:endParaRPr>
                    </a:p>
                  </a:txBody>
                  <a:tcPr marL="66675" marR="66675" marT="76200" marB="76200"/>
                </a:tc>
                <a:tc>
                  <a:txBody>
                    <a:bodyPr/>
                    <a:lstStyle/>
                    <a:p>
                      <a:pPr algn="ctr" fontAlgn="t"/>
                      <a:r>
                        <a:rPr lang="en-IN" b="1" dirty="0">
                          <a:solidFill>
                            <a:srgbClr val="C00000"/>
                          </a:solidFill>
                          <a:effectLst/>
                        </a:rPr>
                        <a:t>Default format</a:t>
                      </a:r>
                    </a:p>
                  </a:txBody>
                  <a:tcPr marL="66675" marR="66675" marT="76200" marB="76200"/>
                </a:tc>
                <a:tc>
                  <a:txBody>
                    <a:bodyPr/>
                    <a:lstStyle/>
                    <a:p>
                      <a:pPr algn="ctr" fontAlgn="t"/>
                      <a:r>
                        <a:rPr lang="en-IN" b="1" dirty="0">
                          <a:solidFill>
                            <a:srgbClr val="C00000"/>
                          </a:solidFill>
                          <a:effectLst/>
                        </a:rPr>
                        <a:t>Allowable values</a:t>
                      </a:r>
                    </a:p>
                  </a:txBody>
                  <a:tcPr marL="66675" marR="66675" marT="76200" marB="76200"/>
                </a:tc>
              </a:tr>
              <a:tr h="0">
                <a:tc>
                  <a:txBody>
                    <a:bodyPr/>
                    <a:lstStyle/>
                    <a:p>
                      <a:pPr fontAlgn="t"/>
                      <a:r>
                        <a:rPr lang="en-IN">
                          <a:effectLst/>
                        </a:rPr>
                        <a:t>DATE</a:t>
                      </a:r>
                      <a:endParaRPr lang="en-IN">
                        <a:solidFill>
                          <a:srgbClr val="484848"/>
                        </a:solidFill>
                        <a:effectLst/>
                      </a:endParaRPr>
                    </a:p>
                  </a:txBody>
                  <a:tcPr marL="66675" marR="66675" marT="47625" marB="47625"/>
                </a:tc>
                <a:tc>
                  <a:txBody>
                    <a:bodyPr/>
                    <a:lstStyle/>
                    <a:p>
                      <a:pPr fontAlgn="t"/>
                      <a:r>
                        <a:rPr lang="en-IN">
                          <a:effectLst/>
                        </a:rPr>
                        <a:t>YYYY-MM-DD</a:t>
                      </a:r>
                      <a:endParaRPr lang="en-IN">
                        <a:solidFill>
                          <a:srgbClr val="484848"/>
                        </a:solidFill>
                        <a:effectLst/>
                      </a:endParaRPr>
                    </a:p>
                  </a:txBody>
                  <a:tcPr marL="66675" marR="66675" marT="47625" marB="47625"/>
                </a:tc>
                <a:tc>
                  <a:txBody>
                    <a:bodyPr/>
                    <a:lstStyle/>
                    <a:p>
                      <a:pPr fontAlgn="t"/>
                      <a:r>
                        <a:rPr lang="en-IN">
                          <a:effectLst/>
                        </a:rPr>
                        <a:t>1000-01-01 to 9999-12-31</a:t>
                      </a:r>
                      <a:endParaRPr lang="en-IN">
                        <a:solidFill>
                          <a:srgbClr val="484848"/>
                        </a:solidFill>
                        <a:effectLst/>
                      </a:endParaRPr>
                    </a:p>
                  </a:txBody>
                  <a:tcPr marL="66675" marR="66675" marT="47625" marB="47625"/>
                </a:tc>
              </a:tr>
              <a:tr h="0">
                <a:tc>
                  <a:txBody>
                    <a:bodyPr/>
                    <a:lstStyle/>
                    <a:p>
                      <a:pPr fontAlgn="t"/>
                      <a:r>
                        <a:rPr lang="en-IN">
                          <a:effectLst/>
                        </a:rPr>
                        <a:t>TIME</a:t>
                      </a:r>
                      <a:endParaRPr lang="en-IN">
                        <a:solidFill>
                          <a:srgbClr val="484848"/>
                        </a:solidFill>
                        <a:effectLst/>
                      </a:endParaRPr>
                    </a:p>
                  </a:txBody>
                  <a:tcPr marL="66675" marR="66675" marT="47625" marB="47625"/>
                </a:tc>
                <a:tc>
                  <a:txBody>
                    <a:bodyPr/>
                    <a:lstStyle/>
                    <a:p>
                      <a:pPr fontAlgn="t"/>
                      <a:r>
                        <a:rPr lang="en-IN">
                          <a:effectLst/>
                        </a:rPr>
                        <a:t>HH:MM:SS or HHH:MM:SS</a:t>
                      </a:r>
                      <a:endParaRPr lang="en-IN">
                        <a:solidFill>
                          <a:srgbClr val="484848"/>
                        </a:solidFill>
                        <a:effectLst/>
                      </a:endParaRPr>
                    </a:p>
                  </a:txBody>
                  <a:tcPr marL="66675" marR="66675" marT="47625" marB="47625"/>
                </a:tc>
                <a:tc>
                  <a:txBody>
                    <a:bodyPr/>
                    <a:lstStyle/>
                    <a:p>
                      <a:pPr fontAlgn="t"/>
                      <a:r>
                        <a:rPr lang="en-IN">
                          <a:effectLst/>
                        </a:rPr>
                        <a:t>-838:59:59 to 838:59:59</a:t>
                      </a:r>
                      <a:endParaRPr lang="en-IN">
                        <a:solidFill>
                          <a:srgbClr val="484848"/>
                        </a:solidFill>
                        <a:effectLst/>
                      </a:endParaRPr>
                    </a:p>
                  </a:txBody>
                  <a:tcPr marL="66675" marR="66675" marT="47625" marB="47625"/>
                </a:tc>
              </a:tr>
              <a:tr h="0">
                <a:tc>
                  <a:txBody>
                    <a:bodyPr/>
                    <a:lstStyle/>
                    <a:p>
                      <a:pPr fontAlgn="t"/>
                      <a:r>
                        <a:rPr lang="en-IN">
                          <a:effectLst/>
                        </a:rPr>
                        <a:t>DATETIME</a:t>
                      </a:r>
                      <a:endParaRPr lang="en-IN">
                        <a:solidFill>
                          <a:srgbClr val="484848"/>
                        </a:solidFill>
                        <a:effectLst/>
                      </a:endParaRPr>
                    </a:p>
                  </a:txBody>
                  <a:tcPr marL="66675" marR="66675" marT="47625" marB="47625"/>
                </a:tc>
                <a:tc>
                  <a:txBody>
                    <a:bodyPr/>
                    <a:lstStyle/>
                    <a:p>
                      <a:pPr fontAlgn="t"/>
                      <a:r>
                        <a:rPr lang="en-IN">
                          <a:effectLst/>
                        </a:rPr>
                        <a:t>YYYY-MM-DD HH:MM:SS</a:t>
                      </a:r>
                      <a:endParaRPr lang="en-IN">
                        <a:solidFill>
                          <a:srgbClr val="484848"/>
                        </a:solidFill>
                        <a:effectLst/>
                      </a:endParaRPr>
                    </a:p>
                  </a:txBody>
                  <a:tcPr marL="66675" marR="66675" marT="47625" marB="47625"/>
                </a:tc>
                <a:tc>
                  <a:txBody>
                    <a:bodyPr/>
                    <a:lstStyle/>
                    <a:p>
                      <a:pPr fontAlgn="t"/>
                      <a:r>
                        <a:rPr lang="en-IN">
                          <a:effectLst/>
                        </a:rPr>
                        <a:t>1000-01-01 00:00:00 to 9999-12-31 23:59:59</a:t>
                      </a:r>
                      <a:endParaRPr lang="en-IN">
                        <a:solidFill>
                          <a:srgbClr val="484848"/>
                        </a:solidFill>
                        <a:effectLst/>
                      </a:endParaRPr>
                    </a:p>
                  </a:txBody>
                  <a:tcPr marL="66675" marR="66675" marT="47625" marB="47625"/>
                </a:tc>
              </a:tr>
              <a:tr h="0">
                <a:tc>
                  <a:txBody>
                    <a:bodyPr/>
                    <a:lstStyle/>
                    <a:p>
                      <a:pPr fontAlgn="t"/>
                      <a:r>
                        <a:rPr lang="en-IN">
                          <a:effectLst/>
                        </a:rPr>
                        <a:t>TIMESTAMP</a:t>
                      </a:r>
                      <a:endParaRPr lang="en-IN">
                        <a:solidFill>
                          <a:srgbClr val="484848"/>
                        </a:solidFill>
                        <a:effectLst/>
                      </a:endParaRPr>
                    </a:p>
                  </a:txBody>
                  <a:tcPr marL="66675" marR="66675" marT="47625" marB="47625"/>
                </a:tc>
                <a:tc>
                  <a:txBody>
                    <a:bodyPr/>
                    <a:lstStyle/>
                    <a:p>
                      <a:pPr fontAlgn="t"/>
                      <a:r>
                        <a:rPr lang="en-IN">
                          <a:effectLst/>
                        </a:rPr>
                        <a:t>YYYY-MM-DD HH:MM:SS</a:t>
                      </a:r>
                      <a:endParaRPr lang="en-IN">
                        <a:solidFill>
                          <a:srgbClr val="484848"/>
                        </a:solidFill>
                        <a:effectLst/>
                      </a:endParaRPr>
                    </a:p>
                  </a:txBody>
                  <a:tcPr marL="66675" marR="66675" marT="47625" marB="47625"/>
                </a:tc>
                <a:tc>
                  <a:txBody>
                    <a:bodyPr/>
                    <a:lstStyle/>
                    <a:p>
                      <a:pPr fontAlgn="t"/>
                      <a:r>
                        <a:rPr lang="en-IN">
                          <a:effectLst/>
                        </a:rPr>
                        <a:t>1970-01-01 00:00:00 to 2037-12-31 23:59:59</a:t>
                      </a:r>
                      <a:endParaRPr lang="en-IN">
                        <a:solidFill>
                          <a:srgbClr val="484848"/>
                        </a:solidFill>
                        <a:effectLst/>
                      </a:endParaRPr>
                    </a:p>
                  </a:txBody>
                  <a:tcPr marL="66675" marR="66675" marT="47625" marB="47625"/>
                </a:tc>
              </a:tr>
              <a:tr h="0">
                <a:tc>
                  <a:txBody>
                    <a:bodyPr/>
                    <a:lstStyle/>
                    <a:p>
                      <a:pPr fontAlgn="t"/>
                      <a:r>
                        <a:rPr lang="en-IN">
                          <a:effectLst/>
                        </a:rPr>
                        <a:t>YEAR</a:t>
                      </a:r>
                      <a:endParaRPr lang="en-IN">
                        <a:solidFill>
                          <a:srgbClr val="484848"/>
                        </a:solidFill>
                        <a:effectLst/>
                      </a:endParaRPr>
                    </a:p>
                  </a:txBody>
                  <a:tcPr marL="66675" marR="66675" marT="47625" marB="47625"/>
                </a:tc>
                <a:tc>
                  <a:txBody>
                    <a:bodyPr/>
                    <a:lstStyle/>
                    <a:p>
                      <a:pPr fontAlgn="t"/>
                      <a:r>
                        <a:rPr lang="en-IN">
                          <a:effectLst/>
                        </a:rPr>
                        <a:t>YYYY</a:t>
                      </a:r>
                      <a:endParaRPr lang="en-IN">
                        <a:solidFill>
                          <a:srgbClr val="484848"/>
                        </a:solidFill>
                        <a:effectLst/>
                      </a:endParaRPr>
                    </a:p>
                  </a:txBody>
                  <a:tcPr marL="66675" marR="66675" marT="47625" marB="47625"/>
                </a:tc>
                <a:tc>
                  <a:txBody>
                    <a:bodyPr/>
                    <a:lstStyle/>
                    <a:p>
                      <a:pPr fontAlgn="t"/>
                      <a:r>
                        <a:rPr lang="en-IN" dirty="0">
                          <a:effectLst/>
                        </a:rPr>
                        <a:t>1901 to 2155</a:t>
                      </a:r>
                      <a:endParaRPr lang="en-IN" dirty="0">
                        <a:solidFill>
                          <a:srgbClr val="484848"/>
                        </a:solidFill>
                        <a:effectLst/>
                      </a:endParaRPr>
                    </a:p>
                  </a:txBody>
                  <a:tcPr marL="66675" marR="66675" marT="47625" marB="47625"/>
                </a:tc>
              </a:tr>
            </a:tbl>
          </a:graphicData>
        </a:graphic>
      </p:graphicFrame>
    </p:spTree>
    <p:extLst>
      <p:ext uri="{BB962C8B-B14F-4D97-AF65-F5344CB8AC3E}">
        <p14:creationId xmlns:p14="http://schemas.microsoft.com/office/powerpoint/2010/main" val="3665531427"/>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smtClean="0">
              <a:solidFill>
                <a:srgbClr val="C00000"/>
              </a:solidFill>
            </a:endParaRPr>
          </a:p>
          <a:p>
            <a:pPr algn="l"/>
            <a:r>
              <a:rPr lang="en-US" sz="2000" dirty="0" smtClean="0">
                <a:solidFill>
                  <a:srgbClr val="C00000"/>
                </a:solidFill>
              </a:rPr>
              <a:t>MySQL LEFT Join</a:t>
            </a:r>
            <a:endParaRPr lang="en-US" sz="20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00200"/>
            <a:ext cx="732162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913886"/>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smtClean="0">
              <a:solidFill>
                <a:srgbClr val="C00000"/>
              </a:solidFill>
            </a:endParaRPr>
          </a:p>
          <a:p>
            <a:pPr algn="ctr"/>
            <a:r>
              <a:rPr lang="en-US" sz="3200" b="1" dirty="0" smtClean="0">
                <a:solidFill>
                  <a:srgbClr val="C00000"/>
                </a:solidFill>
              </a:rPr>
              <a:t>CROSS Join</a:t>
            </a:r>
            <a:endParaRPr lang="en-US" sz="3200" b="1" dirty="0">
              <a:solidFill>
                <a:srgbClr val="C00000"/>
              </a:solidFill>
            </a:endParaRPr>
          </a:p>
          <a:p>
            <a:pPr marL="342900" indent="-342900" algn="l">
              <a:buFont typeface="Wingdings" pitchFamily="2" charset="2"/>
              <a:buChar char="Ø"/>
            </a:pPr>
            <a:r>
              <a:rPr lang="en-US" sz="2000" dirty="0"/>
              <a:t>MySQL Cross Join returns the Cartesian product of both the tables. The Cross Join in MySQL does not require any common column to join two tables. </a:t>
            </a:r>
            <a:endParaRPr lang="en-US" sz="2000" dirty="0" smtClean="0"/>
          </a:p>
          <a:p>
            <a:pPr marL="342900" indent="-342900" algn="l">
              <a:buFont typeface="Wingdings" pitchFamily="2" charset="2"/>
              <a:buChar char="Ø"/>
            </a:pPr>
            <a:r>
              <a:rPr lang="en-US" sz="2000" dirty="0" smtClean="0"/>
              <a:t>The </a:t>
            </a:r>
            <a:r>
              <a:rPr lang="en-US" sz="2000" dirty="0"/>
              <a:t>Cartesian product means Number of Rows present in Table 1 Multiplied by Number of Rows present in Table 2.</a:t>
            </a:r>
          </a:p>
          <a:p>
            <a:pPr algn="l"/>
            <a:r>
              <a:rPr lang="en-US" sz="2000" b="1" u="sng" dirty="0" smtClean="0"/>
              <a:t>SYNTAX:</a:t>
            </a:r>
          </a:p>
          <a:p>
            <a:pPr algn="l"/>
            <a:r>
              <a:rPr lang="en-US" sz="2000" b="1" dirty="0">
                <a:solidFill>
                  <a:srgbClr val="C00000"/>
                </a:solidFill>
              </a:rPr>
              <a:t>SELECT Table1.Column(s), Table2.Column(s), FROM Table1 CROSS JOIN Table2 </a:t>
            </a:r>
            <a:endParaRPr lang="en-US" sz="2000" b="1" dirty="0" smtClean="0">
              <a:solidFill>
                <a:srgbClr val="C00000"/>
              </a:solidFill>
            </a:endParaRPr>
          </a:p>
          <a:p>
            <a:pPr algn="l"/>
            <a:r>
              <a:rPr lang="en-US" sz="2000" dirty="0" smtClean="0"/>
              <a:t>--</a:t>
            </a:r>
            <a:r>
              <a:rPr lang="en-US" sz="2000" dirty="0"/>
              <a:t>OR We can Simply Write it </a:t>
            </a:r>
            <a:r>
              <a:rPr lang="en-US" sz="2000" dirty="0" smtClean="0"/>
              <a:t>as</a:t>
            </a:r>
          </a:p>
          <a:p>
            <a:pPr algn="l"/>
            <a:endParaRPr lang="en-US" sz="2000" dirty="0"/>
          </a:p>
          <a:p>
            <a:pPr algn="l"/>
            <a:r>
              <a:rPr lang="en-US" sz="2000" dirty="0" smtClean="0"/>
              <a:t> </a:t>
            </a:r>
            <a:r>
              <a:rPr lang="en-US" sz="2000" b="1" dirty="0">
                <a:solidFill>
                  <a:srgbClr val="C00000"/>
                </a:solidFill>
              </a:rPr>
              <a:t>SELECT Table1. Column(s), Table2. Column(s), FROM Table1, Table2</a:t>
            </a:r>
            <a:endParaRPr lang="en-US" sz="2000" b="1" u="sng"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04072983"/>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endParaRPr lang="en-US" sz="2000" dirty="0" smtClean="0">
              <a:solidFill>
                <a:srgbClr val="C00000"/>
              </a:solidFill>
            </a:endParaRPr>
          </a:p>
          <a:p>
            <a:pPr algn="l"/>
            <a:r>
              <a:rPr lang="en-US" sz="2000" dirty="0" smtClean="0">
                <a:solidFill>
                  <a:srgbClr val="C00000"/>
                </a:solidFill>
              </a:rPr>
              <a:t>CROSS Join</a:t>
            </a:r>
            <a:endParaRPr lang="en-US" sz="2000"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52" y="1371600"/>
            <a:ext cx="755466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971656"/>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a:p>
            <a:pPr algn="l"/>
            <a:r>
              <a:rPr lang="en-US" sz="2000" b="1" dirty="0" smtClean="0">
                <a:solidFill>
                  <a:srgbClr val="C00000"/>
                </a:solidFill>
              </a:rPr>
              <a:t>INNER JOIN – Where Clause</a:t>
            </a:r>
          </a:p>
          <a:p>
            <a:pPr algn="l"/>
            <a:endParaRPr lang="en-US" sz="2000" b="1" dirty="0">
              <a:solidFill>
                <a:srgbClr val="C00000"/>
              </a:solidFill>
            </a:endParaRPr>
          </a:p>
          <a:p>
            <a:pPr algn="l"/>
            <a:r>
              <a:rPr lang="en-US" sz="2000" b="1" dirty="0" smtClean="0">
                <a:solidFill>
                  <a:srgbClr val="C00000"/>
                </a:solidFill>
              </a:rPr>
              <a:t>Which customer purchased more products?</a:t>
            </a:r>
          </a:p>
          <a:p>
            <a:pPr algn="l"/>
            <a:r>
              <a:rPr lang="en-US" sz="2000" b="1" dirty="0" smtClean="0">
                <a:solidFill>
                  <a:srgbClr val="C00000"/>
                </a:solidFill>
              </a:rPr>
              <a:t> Join from </a:t>
            </a:r>
            <a:r>
              <a:rPr lang="en-US" sz="2000" b="1" dirty="0" err="1" smtClean="0">
                <a:solidFill>
                  <a:srgbClr val="C00000"/>
                </a:solidFill>
              </a:rPr>
              <a:t>Product_det</a:t>
            </a:r>
            <a:r>
              <a:rPr lang="en-US" sz="2000" b="1" dirty="0" smtClean="0">
                <a:solidFill>
                  <a:srgbClr val="C00000"/>
                </a:solidFill>
              </a:rPr>
              <a:t>, </a:t>
            </a:r>
            <a:r>
              <a:rPr lang="en-US" sz="2000" b="1" dirty="0" err="1" smtClean="0">
                <a:solidFill>
                  <a:srgbClr val="C00000"/>
                </a:solidFill>
              </a:rPr>
              <a:t>Cust_det</a:t>
            </a:r>
            <a:r>
              <a:rPr lang="en-US" sz="2000" b="1" dirty="0" smtClean="0">
                <a:solidFill>
                  <a:srgbClr val="C00000"/>
                </a:solidFill>
              </a:rPr>
              <a:t> and Bill tables</a:t>
            </a:r>
            <a:endParaRPr lang="en-US" sz="2000"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761384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224269"/>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ctr"/>
            <a:endParaRPr lang="en-US" sz="2000" dirty="0" smtClean="0"/>
          </a:p>
          <a:p>
            <a:pPr algn="l"/>
            <a:r>
              <a:rPr lang="en-US" sz="2000" b="1" dirty="0" smtClean="0">
                <a:solidFill>
                  <a:srgbClr val="C00000"/>
                </a:solidFill>
              </a:rPr>
              <a:t>INNER JOIN – Where Clause</a:t>
            </a:r>
          </a:p>
          <a:p>
            <a:pPr algn="l"/>
            <a:endParaRPr lang="en-US" sz="2000" b="1" dirty="0">
              <a:solidFill>
                <a:srgbClr val="C00000"/>
              </a:solidFill>
            </a:endParaRPr>
          </a:p>
          <a:p>
            <a:pPr algn="l"/>
            <a:r>
              <a:rPr lang="en-US" sz="2000" b="1" dirty="0" smtClean="0">
                <a:solidFill>
                  <a:srgbClr val="C00000"/>
                </a:solidFill>
              </a:rPr>
              <a:t>Which customer purchased more products ? – Retrieval  of data between their </a:t>
            </a:r>
            <a:r>
              <a:rPr lang="en-US" sz="2000" b="1" dirty="0" err="1" smtClean="0">
                <a:solidFill>
                  <a:srgbClr val="C00000"/>
                </a:solidFill>
              </a:rPr>
              <a:t>cust</a:t>
            </a:r>
            <a:r>
              <a:rPr lang="en-US" sz="2000" b="1" dirty="0" smtClean="0">
                <a:solidFill>
                  <a:srgbClr val="C00000"/>
                </a:solidFill>
              </a:rPr>
              <a:t> id 1 and 3;</a:t>
            </a:r>
          </a:p>
          <a:p>
            <a:pPr algn="l"/>
            <a:r>
              <a:rPr lang="en-US" sz="2000" b="1" dirty="0" smtClean="0">
                <a:solidFill>
                  <a:srgbClr val="C00000"/>
                </a:solidFill>
              </a:rPr>
              <a:t>Join from </a:t>
            </a:r>
            <a:r>
              <a:rPr lang="en-US" sz="2000" b="1" dirty="0" err="1" smtClean="0">
                <a:solidFill>
                  <a:srgbClr val="C00000"/>
                </a:solidFill>
              </a:rPr>
              <a:t>Product_det</a:t>
            </a:r>
            <a:r>
              <a:rPr lang="en-US" sz="2000" b="1" dirty="0" smtClean="0">
                <a:solidFill>
                  <a:srgbClr val="C00000"/>
                </a:solidFill>
              </a:rPr>
              <a:t>, </a:t>
            </a:r>
            <a:r>
              <a:rPr lang="en-US" sz="2000" b="1" dirty="0" err="1" smtClean="0">
                <a:solidFill>
                  <a:srgbClr val="C00000"/>
                </a:solidFill>
              </a:rPr>
              <a:t>Cust_det</a:t>
            </a:r>
            <a:r>
              <a:rPr lang="en-US" sz="2000" b="1" dirty="0" smtClean="0">
                <a:solidFill>
                  <a:srgbClr val="C00000"/>
                </a:solidFill>
              </a:rPr>
              <a:t> and Bill tables</a:t>
            </a:r>
            <a:endParaRPr lang="en-US" sz="2000"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816352"/>
            <a:ext cx="6553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899706"/>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0408" y="404664"/>
            <a:ext cx="7467600" cy="6156920"/>
          </a:xfrm>
        </p:spPr>
        <p:txBody>
          <a:bodyPr>
            <a:normAutofit/>
          </a:bodyPr>
          <a:lstStyle/>
          <a:p>
            <a:pPr algn="ctr"/>
            <a:endParaRPr lang="en-US" sz="2000" dirty="0" smtClean="0"/>
          </a:p>
          <a:p>
            <a:pPr algn="l"/>
            <a:r>
              <a:rPr lang="en-US" sz="2000" b="1" dirty="0" smtClean="0">
                <a:solidFill>
                  <a:srgbClr val="C00000"/>
                </a:solidFill>
              </a:rPr>
              <a:t>LEFT JOIN –AGGREGATION – MAX()</a:t>
            </a:r>
          </a:p>
          <a:p>
            <a:pPr algn="l"/>
            <a:endParaRPr lang="en-US" sz="2000" b="1" dirty="0">
              <a:solidFill>
                <a:srgbClr val="C00000"/>
              </a:solidFill>
            </a:endParaRPr>
          </a:p>
          <a:p>
            <a:pPr algn="l"/>
            <a:r>
              <a:rPr lang="en-US" sz="2000" b="1" dirty="0" smtClean="0">
                <a:solidFill>
                  <a:srgbClr val="C00000"/>
                </a:solidFill>
              </a:rPr>
              <a:t>Which </a:t>
            </a:r>
            <a:r>
              <a:rPr lang="en-US" b="1" dirty="0" smtClean="0">
                <a:solidFill>
                  <a:srgbClr val="7030A0"/>
                </a:solidFill>
              </a:rPr>
              <a:t>customer </a:t>
            </a:r>
            <a:r>
              <a:rPr lang="en-US" sz="2000" b="1" dirty="0" smtClean="0">
                <a:solidFill>
                  <a:srgbClr val="7030A0"/>
                </a:solidFill>
              </a:rPr>
              <a:t>PURCHASED HIGHEST PRICE PRODUCT</a:t>
            </a:r>
            <a:r>
              <a:rPr lang="en-US" sz="2000" b="1" dirty="0" smtClean="0">
                <a:solidFill>
                  <a:srgbClr val="C00000"/>
                </a:solidFill>
              </a:rPr>
              <a:t>? – Retrieval  of data FROM two tables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71216"/>
            <a:ext cx="708283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437744"/>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0408" y="404664"/>
            <a:ext cx="7467600" cy="6156920"/>
          </a:xfrm>
        </p:spPr>
        <p:txBody>
          <a:bodyPr>
            <a:normAutofit/>
          </a:bodyPr>
          <a:lstStyle/>
          <a:p>
            <a:pPr algn="ctr"/>
            <a:endParaRPr lang="en-US" sz="2000" dirty="0" smtClean="0"/>
          </a:p>
          <a:p>
            <a:pPr algn="l"/>
            <a:r>
              <a:rPr lang="en-US" sz="2000" b="1" dirty="0" smtClean="0">
                <a:solidFill>
                  <a:srgbClr val="C00000"/>
                </a:solidFill>
              </a:rPr>
              <a:t>LEFT JOIN –AGGREGATION.</a:t>
            </a:r>
          </a:p>
          <a:p>
            <a:pPr algn="l"/>
            <a:r>
              <a:rPr lang="en-US" sz="2000" b="1" dirty="0" smtClean="0">
                <a:solidFill>
                  <a:srgbClr val="7030A0"/>
                </a:solidFill>
              </a:rPr>
              <a:t>CUSTOMER DETAILS : WHO BOUGHT PRODUCT AND NOT?</a:t>
            </a:r>
            <a:endParaRPr lang="en-US" sz="2000" b="1" dirty="0">
              <a:solidFill>
                <a:srgbClr val="7030A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sp>
        <p:nvSpPr>
          <p:cNvPr id="5" name="Rectangle 1"/>
          <p:cNvSpPr>
            <a:spLocks noChangeArrowheads="1"/>
          </p:cNvSpPr>
          <p:nvPr/>
        </p:nvSpPr>
        <p:spPr bwMode="auto">
          <a:xfrm>
            <a:off x="311785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28" y="2133600"/>
            <a:ext cx="65246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939950"/>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extLst/>
          </a:lstStyle>
          <a:p>
            <a:pPr algn="ctr"/>
            <a:r>
              <a:rPr lang="en-US" sz="8800" b="1" dirty="0" smtClean="0">
                <a:latin typeface="Rockwell" pitchFamily="18" charset="0"/>
              </a:rPr>
              <a:t>Thank You</a:t>
            </a:r>
            <a:endParaRPr lang="en-US" sz="8800" b="1" dirty="0">
              <a:latin typeface="Rockwell" pitchFamily="18" charset="0"/>
            </a:endParaRP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457200"/>
            <a:ext cx="7467600" cy="6156920"/>
          </a:xfrm>
        </p:spPr>
        <p:txBody>
          <a:bodyPr>
            <a:normAutofit/>
          </a:bodyPr>
          <a:lstStyle/>
          <a:p>
            <a:pPr algn="l"/>
            <a:r>
              <a:rPr lang="en-IN" sz="2800" dirty="0"/>
              <a:t>MySQL Date </a:t>
            </a:r>
            <a:r>
              <a:rPr lang="en-IN" sz="2800" dirty="0" smtClean="0"/>
              <a:t>Functions:</a:t>
            </a:r>
          </a:p>
          <a:p>
            <a:pPr algn="l"/>
            <a:r>
              <a:rPr lang="en-US" sz="1800" dirty="0" smtClean="0"/>
              <a:t>MySQL </a:t>
            </a:r>
            <a:r>
              <a:rPr lang="en-US" sz="1800" dirty="0" err="1"/>
              <a:t>Curdate</a:t>
            </a:r>
            <a:r>
              <a:rPr lang="en-US" sz="1800" dirty="0"/>
              <a:t> is a Date Function, which is useful to return the current date value in </a:t>
            </a:r>
            <a:r>
              <a:rPr lang="en-US" sz="1800" dirty="0">
                <a:solidFill>
                  <a:srgbClr val="C00000"/>
                </a:solidFill>
              </a:rPr>
              <a:t>YYYY-MM-DD or YYYYMMDD </a:t>
            </a:r>
            <a:r>
              <a:rPr lang="en-US" sz="1800" dirty="0"/>
              <a:t>format. </a:t>
            </a:r>
            <a:endParaRPr lang="en-IN" sz="1800" dirty="0" smtClean="0"/>
          </a:p>
          <a:p>
            <a:pPr algn="l"/>
            <a:endParaRPr lang="en-US" sz="2800" dirty="0" smtClean="0">
              <a:solidFill>
                <a:srgbClr val="FF0000"/>
              </a:solidFill>
            </a:endParaRPr>
          </a:p>
          <a:p>
            <a:pPr algn="l"/>
            <a:endParaRPr lang="en-US" sz="2800" dirty="0">
              <a:solidFill>
                <a:srgbClr val="FF0000"/>
              </a:solidFill>
            </a:endParaRPr>
          </a:p>
          <a:p>
            <a:pPr algn="l"/>
            <a:endParaRPr lang="en-US" sz="2800" dirty="0" smtClean="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6172200"/>
            <a:ext cx="1590675" cy="509364"/>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027776872"/>
              </p:ext>
            </p:extLst>
          </p:nvPr>
        </p:nvGraphicFramePr>
        <p:xfrm>
          <a:off x="554792" y="1613588"/>
          <a:ext cx="7467601" cy="4558612"/>
        </p:xfrm>
        <a:graphic>
          <a:graphicData uri="http://schemas.openxmlformats.org/drawingml/2006/table">
            <a:tbl>
              <a:tblPr/>
              <a:tblGrid>
                <a:gridCol w="3196599"/>
                <a:gridCol w="4271002"/>
              </a:tblGrid>
              <a:tr h="284054">
                <a:tc>
                  <a:txBody>
                    <a:bodyPr/>
                    <a:lstStyle/>
                    <a:p>
                      <a:r>
                        <a:rPr lang="en-IN" sz="1400" b="1" dirty="0">
                          <a:effectLst/>
                        </a:rPr>
                        <a:t>MySQL Date Functions</a:t>
                      </a:r>
                    </a:p>
                  </a:txBody>
                  <a:tcPr marL="58324" marR="58324" marT="58324" marB="58324" anchor="ctr">
                    <a:lnL w="9525" cap="flat" cmpd="sng" algn="ctr">
                      <a:solidFill>
                        <a:srgbClr val="00A699"/>
                      </a:solidFill>
                      <a:prstDash val="solid"/>
                      <a:round/>
                      <a:headEnd type="none" w="med" len="med"/>
                      <a:tailEnd type="none" w="med" len="med"/>
                    </a:lnL>
                    <a:lnR w="9525" cap="flat" cmpd="sng" algn="ctr">
                      <a:solidFill>
                        <a:srgbClr val="004609"/>
                      </a:solidFill>
                      <a:prstDash val="solid"/>
                      <a:round/>
                      <a:headEnd type="none" w="med" len="med"/>
                      <a:tailEnd type="none" w="med" len="med"/>
                    </a:lnR>
                    <a:lnT w="9525" cap="flat" cmpd="sng" algn="ctr">
                      <a:solidFill>
                        <a:srgbClr val="00A699"/>
                      </a:solidFill>
                      <a:prstDash val="solid"/>
                      <a:round/>
                      <a:headEnd type="none" w="med" len="med"/>
                      <a:tailEnd type="none" w="med" len="med"/>
                    </a:lnT>
                    <a:lnB w="9525" cap="flat" cmpd="sng" algn="ctr">
                      <a:solidFill>
                        <a:srgbClr val="5061AA"/>
                      </a:solidFill>
                      <a:prstDash val="solid"/>
                      <a:round/>
                      <a:headEnd type="none" w="med" len="med"/>
                      <a:tailEnd type="none" w="med" len="med"/>
                    </a:lnB>
                    <a:solidFill>
                      <a:srgbClr val="FFFFFF"/>
                    </a:solidFill>
                  </a:tcPr>
                </a:tc>
                <a:tc>
                  <a:txBody>
                    <a:bodyPr/>
                    <a:lstStyle/>
                    <a:p>
                      <a:r>
                        <a:rPr lang="en-IN" sz="1400" b="1">
                          <a:effectLst/>
                        </a:rPr>
                        <a:t>Description</a:t>
                      </a:r>
                    </a:p>
                  </a:txBody>
                  <a:tcPr marL="58324" marR="58324" marT="58324" marB="58324" anchor="ctr">
                    <a:lnL w="9525" cap="flat" cmpd="sng" algn="ctr">
                      <a:solidFill>
                        <a:srgbClr val="004609"/>
                      </a:solidFill>
                      <a:prstDash val="solid"/>
                      <a:round/>
                      <a:headEnd type="none" w="med" len="med"/>
                      <a:tailEnd type="none" w="med" len="med"/>
                    </a:lnL>
                    <a:lnR w="9525" cap="flat" cmpd="sng" algn="ctr">
                      <a:solidFill>
                        <a:srgbClr val="004609"/>
                      </a:solidFill>
                      <a:prstDash val="solid"/>
                      <a:round/>
                      <a:headEnd type="none" w="med" len="med"/>
                      <a:tailEnd type="none" w="med" len="med"/>
                    </a:lnR>
                    <a:lnT w="9525" cap="flat" cmpd="sng" algn="ctr">
                      <a:solidFill>
                        <a:srgbClr val="004609"/>
                      </a:solidFill>
                      <a:prstDash val="solid"/>
                      <a:round/>
                      <a:headEnd type="none" w="med" len="med"/>
                      <a:tailEnd type="none" w="med" len="med"/>
                    </a:lnT>
                    <a:lnB w="9525" cap="flat" cmpd="sng" algn="ctr">
                      <a:solidFill>
                        <a:srgbClr val="508CA2"/>
                      </a:solidFill>
                      <a:prstDash val="solid"/>
                      <a:round/>
                      <a:headEnd type="none" w="med" len="med"/>
                      <a:tailEnd type="none" w="med" len="med"/>
                    </a:lnB>
                    <a:solidFill>
                      <a:srgbClr val="FFFFFF"/>
                    </a:solidFill>
                  </a:tcPr>
                </a:tc>
              </a:tr>
              <a:tr h="467702">
                <a:tc>
                  <a:txBody>
                    <a:bodyPr/>
                    <a:lstStyle/>
                    <a:p>
                      <a:r>
                        <a:rPr lang="en-IN" sz="1600" u="none" strike="noStrike" dirty="0">
                          <a:effectLst/>
                          <a:hlinkClick r:id="rId3"/>
                        </a:rPr>
                        <a:t>ADDDATE()</a:t>
                      </a:r>
                      <a:endParaRPr lang="en-IN" sz="1600" dirty="0">
                        <a:effectLst/>
                      </a:endParaRPr>
                    </a:p>
                  </a:txBody>
                  <a:tcPr marL="58324" marR="58324" marT="58324" marB="58324" anchor="ctr">
                    <a:lnL w="9525" cap="flat" cmpd="sng" algn="ctr">
                      <a:solidFill>
                        <a:srgbClr val="5061AA"/>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5061AA"/>
                      </a:solidFill>
                      <a:prstDash val="solid"/>
                      <a:round/>
                      <a:headEnd type="none" w="med" len="med"/>
                      <a:tailEnd type="none" w="med" len="med"/>
                    </a:lnT>
                    <a:lnB w="9525" cap="flat" cmpd="sng" algn="ctr">
                      <a:solidFill>
                        <a:srgbClr val="50BCAA"/>
                      </a:solidFill>
                      <a:prstDash val="solid"/>
                      <a:round/>
                      <a:headEnd type="none" w="med" len="med"/>
                      <a:tailEnd type="none" w="med" len="med"/>
                    </a:lnB>
                    <a:solidFill>
                      <a:srgbClr val="FFFFFF"/>
                    </a:solidFill>
                  </a:tcPr>
                </a:tc>
                <a:tc>
                  <a:txBody>
                    <a:bodyPr/>
                    <a:lstStyle/>
                    <a:p>
                      <a:r>
                        <a:rPr lang="en-US" sz="1600">
                          <a:effectLst/>
                        </a:rPr>
                        <a:t>Add Date Value in intervals to a given Date.</a:t>
                      </a:r>
                    </a:p>
                  </a:txBody>
                  <a:tcPr marL="58324" marR="58324" marT="58324" marB="58324" anchor="ctr">
                    <a:lnL w="9525" cap="flat" cmpd="sng" algn="ctr">
                      <a:solidFill>
                        <a:srgbClr val="508CA2"/>
                      </a:solidFill>
                      <a:prstDash val="solid"/>
                      <a:round/>
                      <a:headEnd type="none" w="med" len="med"/>
                      <a:tailEnd type="none" w="med" len="med"/>
                    </a:lnL>
                    <a:lnR w="9525" cap="flat" cmpd="sng" algn="ctr">
                      <a:solidFill>
                        <a:srgbClr val="508CA2"/>
                      </a:solidFill>
                      <a:prstDash val="solid"/>
                      <a:round/>
                      <a:headEnd type="none" w="med" len="med"/>
                      <a:tailEnd type="none" w="med" len="med"/>
                    </a:lnR>
                    <a:lnT w="9525" cap="flat" cmpd="sng" algn="ctr">
                      <a:solidFill>
                        <a:srgbClr val="508CA2"/>
                      </a:solidFill>
                      <a:prstDash val="solid"/>
                      <a:round/>
                      <a:headEnd type="none" w="med" len="med"/>
                      <a:tailEnd type="none" w="med" len="med"/>
                    </a:lnT>
                    <a:lnB w="9525" cap="flat" cmpd="sng" algn="ctr">
                      <a:solidFill>
                        <a:srgbClr val="80BEAA"/>
                      </a:solidFill>
                      <a:prstDash val="solid"/>
                      <a:round/>
                      <a:headEnd type="none" w="med" len="med"/>
                      <a:tailEnd type="none" w="med" len="med"/>
                    </a:lnB>
                    <a:solidFill>
                      <a:srgbClr val="FFFFFF"/>
                    </a:solidFill>
                  </a:tcPr>
                </a:tc>
              </a:tr>
              <a:tr h="284054">
                <a:tc>
                  <a:txBody>
                    <a:bodyPr/>
                    <a:lstStyle/>
                    <a:p>
                      <a:r>
                        <a:rPr lang="en-IN" sz="1600" u="none" strike="noStrike">
                          <a:effectLst/>
                          <a:hlinkClick r:id="rId4"/>
                        </a:rPr>
                        <a:t>ADDTIME()</a:t>
                      </a:r>
                      <a:endParaRPr lang="en-IN" sz="1600">
                        <a:effectLst/>
                      </a:endParaRPr>
                    </a:p>
                  </a:txBody>
                  <a:tcPr marL="58324" marR="58324" marT="58324" marB="58324" anchor="ctr">
                    <a:lnL w="9525" cap="flat" cmpd="sng" algn="ctr">
                      <a:solidFill>
                        <a:srgbClr val="50BCAA"/>
                      </a:solidFill>
                      <a:prstDash val="solid"/>
                      <a:round/>
                      <a:headEnd type="none" w="med" len="med"/>
                      <a:tailEnd type="none" w="med" len="med"/>
                    </a:lnL>
                    <a:lnR w="9525" cap="flat" cmpd="sng" algn="ctr">
                      <a:solidFill>
                        <a:srgbClr val="80BEAA"/>
                      </a:solidFill>
                      <a:prstDash val="solid"/>
                      <a:round/>
                      <a:headEnd type="none" w="med" len="med"/>
                      <a:tailEnd type="none" w="med" len="med"/>
                    </a:lnR>
                    <a:lnT w="9525" cap="flat" cmpd="sng" algn="ctr">
                      <a:solidFill>
                        <a:srgbClr val="50BCAA"/>
                      </a:solidFill>
                      <a:prstDash val="solid"/>
                      <a:round/>
                      <a:headEnd type="none" w="med" len="med"/>
                      <a:tailEnd type="none" w="med" len="med"/>
                    </a:lnT>
                    <a:lnB w="9525" cap="flat" cmpd="sng" algn="ctr">
                      <a:solidFill>
                        <a:srgbClr val="D04109"/>
                      </a:solidFill>
                      <a:prstDash val="solid"/>
                      <a:round/>
                      <a:headEnd type="none" w="med" len="med"/>
                      <a:tailEnd type="none" w="med" len="med"/>
                    </a:lnB>
                    <a:solidFill>
                      <a:srgbClr val="FFFFFF"/>
                    </a:solidFill>
                  </a:tcPr>
                </a:tc>
                <a:tc>
                  <a:txBody>
                    <a:bodyPr/>
                    <a:lstStyle/>
                    <a:p>
                      <a:r>
                        <a:rPr lang="en-IN" sz="1600">
                          <a:effectLst/>
                        </a:rPr>
                        <a:t>This adds Time</a:t>
                      </a:r>
                    </a:p>
                  </a:txBody>
                  <a:tcPr marL="58324" marR="58324" marT="58324" marB="58324" anchor="ctr">
                    <a:lnL w="9525" cap="flat" cmpd="sng" algn="ctr">
                      <a:solidFill>
                        <a:srgbClr val="80BEAA"/>
                      </a:solidFill>
                      <a:prstDash val="solid"/>
                      <a:round/>
                      <a:headEnd type="none" w="med" len="med"/>
                      <a:tailEnd type="none" w="med" len="med"/>
                    </a:lnL>
                    <a:lnR w="9525" cap="flat" cmpd="sng" algn="ctr">
                      <a:solidFill>
                        <a:srgbClr val="80BEAA"/>
                      </a:solidFill>
                      <a:prstDash val="solid"/>
                      <a:round/>
                      <a:headEnd type="none" w="med" len="med"/>
                      <a:tailEnd type="none" w="med" len="med"/>
                    </a:lnR>
                    <a:lnT w="9525" cap="flat" cmpd="sng" algn="ctr">
                      <a:solidFill>
                        <a:srgbClr val="80BEAA"/>
                      </a:solidFill>
                      <a:prstDash val="solid"/>
                      <a:round/>
                      <a:headEnd type="none" w="med" len="med"/>
                      <a:tailEnd type="none" w="med" len="med"/>
                    </a:lnT>
                    <a:lnB w="9525" cap="flat" cmpd="sng" algn="ctr">
                      <a:solidFill>
                        <a:srgbClr val="2881A2"/>
                      </a:solidFill>
                      <a:prstDash val="solid"/>
                      <a:round/>
                      <a:headEnd type="none" w="med" len="med"/>
                      <a:tailEnd type="none" w="med" len="med"/>
                    </a:lnB>
                    <a:solidFill>
                      <a:srgbClr val="FFFFFF"/>
                    </a:solidFill>
                  </a:tcPr>
                </a:tc>
              </a:tr>
              <a:tr h="642592">
                <a:tc>
                  <a:txBody>
                    <a:bodyPr/>
                    <a:lstStyle/>
                    <a:p>
                      <a:r>
                        <a:rPr lang="en-IN" sz="1600" u="none" strike="noStrike">
                          <a:effectLst/>
                          <a:hlinkClick r:id="rId5"/>
                        </a:rPr>
                        <a:t>CONVERT_TZ()</a:t>
                      </a:r>
                      <a:endParaRPr lang="en-IN" sz="1600">
                        <a:effectLst/>
                      </a:endParaRPr>
                    </a:p>
                  </a:txBody>
                  <a:tcPr marL="58324" marR="58324" marT="58324" marB="58324" anchor="ctr">
                    <a:lnL w="9525" cap="flat" cmpd="sng" algn="ctr">
                      <a:solidFill>
                        <a:srgbClr val="D04109"/>
                      </a:solidFill>
                      <a:prstDash val="solid"/>
                      <a:round/>
                      <a:headEnd type="none" w="med" len="med"/>
                      <a:tailEnd type="none" w="med" len="med"/>
                    </a:lnL>
                    <a:lnR w="9525" cap="flat" cmpd="sng" algn="ctr">
                      <a:solidFill>
                        <a:srgbClr val="2881A2"/>
                      </a:solidFill>
                      <a:prstDash val="solid"/>
                      <a:round/>
                      <a:headEnd type="none" w="med" len="med"/>
                      <a:tailEnd type="none" w="med" len="med"/>
                    </a:lnR>
                    <a:lnT w="9525" cap="flat" cmpd="sng" algn="ctr">
                      <a:solidFill>
                        <a:srgbClr val="D04109"/>
                      </a:solidFill>
                      <a:prstDash val="solid"/>
                      <a:round/>
                      <a:headEnd type="none" w="med" len="med"/>
                      <a:tailEnd type="none" w="med" len="med"/>
                    </a:lnT>
                    <a:lnB w="9525" cap="flat" cmpd="sng" algn="ctr">
                      <a:solidFill>
                        <a:srgbClr val="D04309"/>
                      </a:solidFill>
                      <a:prstDash val="solid"/>
                      <a:round/>
                      <a:headEnd type="none" w="med" len="med"/>
                      <a:tailEnd type="none" w="med" len="med"/>
                    </a:lnB>
                    <a:solidFill>
                      <a:srgbClr val="FFFFFF"/>
                    </a:solidFill>
                  </a:tcPr>
                </a:tc>
                <a:tc>
                  <a:txBody>
                    <a:bodyPr/>
                    <a:lstStyle/>
                    <a:p>
                      <a:r>
                        <a:rPr lang="en-US" sz="1600">
                          <a:effectLst/>
                        </a:rPr>
                        <a:t>This MySQL Date function convert date and time from one time zone to another.</a:t>
                      </a:r>
                    </a:p>
                  </a:txBody>
                  <a:tcPr marL="58324" marR="58324" marT="58324" marB="58324" anchor="ctr">
                    <a:lnL w="9525" cap="flat" cmpd="sng" algn="ctr">
                      <a:solidFill>
                        <a:srgbClr val="2881A2"/>
                      </a:solidFill>
                      <a:prstDash val="solid"/>
                      <a:round/>
                      <a:headEnd type="none" w="med" len="med"/>
                      <a:tailEnd type="none" w="med" len="med"/>
                    </a:lnL>
                    <a:lnR w="9525" cap="flat" cmpd="sng" algn="ctr">
                      <a:solidFill>
                        <a:srgbClr val="2881A2"/>
                      </a:solidFill>
                      <a:prstDash val="solid"/>
                      <a:round/>
                      <a:headEnd type="none" w="med" len="med"/>
                      <a:tailEnd type="none" w="med" len="med"/>
                    </a:lnR>
                    <a:lnT w="9525" cap="flat" cmpd="sng" algn="ctr">
                      <a:solidFill>
                        <a:srgbClr val="2881A2"/>
                      </a:solidFill>
                      <a:prstDash val="solid"/>
                      <a:round/>
                      <a:headEnd type="none" w="med" len="med"/>
                      <a:tailEnd type="none" w="med" len="med"/>
                    </a:lnT>
                    <a:lnB w="9525" cap="flat" cmpd="sng" algn="ctr">
                      <a:solidFill>
                        <a:srgbClr val="284709"/>
                      </a:solidFill>
                      <a:prstDash val="solid"/>
                      <a:round/>
                      <a:headEnd type="none" w="med" len="med"/>
                      <a:tailEnd type="none" w="med" len="med"/>
                    </a:lnB>
                    <a:solidFill>
                      <a:srgbClr val="FFFFFF"/>
                    </a:solidFill>
                  </a:tcPr>
                </a:tc>
              </a:tr>
              <a:tr h="284054">
                <a:tc>
                  <a:txBody>
                    <a:bodyPr/>
                    <a:lstStyle/>
                    <a:p>
                      <a:r>
                        <a:rPr lang="en-IN" sz="1600" u="none" strike="noStrike">
                          <a:effectLst/>
                          <a:hlinkClick r:id="rId6"/>
                        </a:rPr>
                        <a:t>CURDATE()</a:t>
                      </a:r>
                      <a:endParaRPr lang="en-IN" sz="1600">
                        <a:effectLst/>
                      </a:endParaRPr>
                    </a:p>
                  </a:txBody>
                  <a:tcPr marL="58324" marR="58324" marT="58324" marB="58324" anchor="ctr">
                    <a:lnL w="9525" cap="flat" cmpd="sng" algn="ctr">
                      <a:solidFill>
                        <a:srgbClr val="D04309"/>
                      </a:solidFill>
                      <a:prstDash val="solid"/>
                      <a:round/>
                      <a:headEnd type="none" w="med" len="med"/>
                      <a:tailEnd type="none" w="med" len="med"/>
                    </a:lnL>
                    <a:lnR w="9525" cap="flat" cmpd="sng" algn="ctr">
                      <a:solidFill>
                        <a:srgbClr val="284709"/>
                      </a:solidFill>
                      <a:prstDash val="solid"/>
                      <a:round/>
                      <a:headEnd type="none" w="med" len="med"/>
                      <a:tailEnd type="none" w="med" len="med"/>
                    </a:lnR>
                    <a:lnT w="9525" cap="flat" cmpd="sng" algn="ctr">
                      <a:solidFill>
                        <a:srgbClr val="D04309"/>
                      </a:solidFill>
                      <a:prstDash val="solid"/>
                      <a:round/>
                      <a:headEnd type="none" w="med" len="med"/>
                      <a:tailEnd type="none" w="med" len="med"/>
                    </a:lnT>
                    <a:lnB w="9525" cap="flat" cmpd="sng" algn="ctr">
                      <a:solidFill>
                        <a:srgbClr val="A84B09"/>
                      </a:solidFill>
                      <a:prstDash val="solid"/>
                      <a:round/>
                      <a:headEnd type="none" w="med" len="med"/>
                      <a:tailEnd type="none" w="med" len="med"/>
                    </a:lnB>
                    <a:solidFill>
                      <a:srgbClr val="FFFFFF"/>
                    </a:solidFill>
                  </a:tcPr>
                </a:tc>
                <a:tc>
                  <a:txBody>
                    <a:bodyPr/>
                    <a:lstStyle/>
                    <a:p>
                      <a:r>
                        <a:rPr lang="en-IN" sz="1600">
                          <a:effectLst/>
                        </a:rPr>
                        <a:t>Returns the Current date</a:t>
                      </a:r>
                    </a:p>
                  </a:txBody>
                  <a:tcPr marL="58324" marR="58324" marT="58324" marB="58324" anchor="ctr">
                    <a:lnL w="9525" cap="flat" cmpd="sng" algn="ctr">
                      <a:solidFill>
                        <a:srgbClr val="284709"/>
                      </a:solidFill>
                      <a:prstDash val="solid"/>
                      <a:round/>
                      <a:headEnd type="none" w="med" len="med"/>
                      <a:tailEnd type="none" w="med" len="med"/>
                    </a:lnL>
                    <a:lnR w="9525" cap="flat" cmpd="sng" algn="ctr">
                      <a:solidFill>
                        <a:srgbClr val="284709"/>
                      </a:solidFill>
                      <a:prstDash val="solid"/>
                      <a:round/>
                      <a:headEnd type="none" w="med" len="med"/>
                      <a:tailEnd type="none" w="med" len="med"/>
                    </a:lnR>
                    <a:lnT w="9525" cap="flat" cmpd="sng" algn="ctr">
                      <a:solidFill>
                        <a:srgbClr val="284709"/>
                      </a:solidFill>
                      <a:prstDash val="solid"/>
                      <a:round/>
                      <a:headEnd type="none" w="med" len="med"/>
                      <a:tailEnd type="none" w="med" len="med"/>
                    </a:lnT>
                    <a:lnB w="9525" cap="flat" cmpd="sng" algn="ctr">
                      <a:solidFill>
                        <a:srgbClr val="504D09"/>
                      </a:solidFill>
                      <a:prstDash val="solid"/>
                      <a:round/>
                      <a:headEnd type="none" w="med" len="med"/>
                      <a:tailEnd type="none" w="med" len="med"/>
                    </a:lnB>
                    <a:solidFill>
                      <a:srgbClr val="FFFFFF"/>
                    </a:solidFill>
                  </a:tcPr>
                </a:tc>
              </a:tr>
              <a:tr h="284054">
                <a:tc>
                  <a:txBody>
                    <a:bodyPr/>
                    <a:lstStyle/>
                    <a:p>
                      <a:r>
                        <a:rPr lang="en-IN" sz="1600" u="none" strike="noStrike">
                          <a:effectLst/>
                          <a:hlinkClick r:id="rId7"/>
                        </a:rPr>
                        <a:t>CURRENT_DATE</a:t>
                      </a:r>
                      <a:r>
                        <a:rPr lang="en-IN" sz="1600">
                          <a:effectLst/>
                        </a:rPr>
                        <a:t>, </a:t>
                      </a:r>
                      <a:r>
                        <a:rPr lang="en-IN" sz="1600" u="none" strike="noStrike">
                          <a:effectLst/>
                          <a:hlinkClick r:id="rId7"/>
                        </a:rPr>
                        <a:t>CURRENT_DATE()</a:t>
                      </a:r>
                      <a:endParaRPr lang="en-IN" sz="1600">
                        <a:effectLst/>
                      </a:endParaRPr>
                    </a:p>
                  </a:txBody>
                  <a:tcPr marL="58324" marR="58324" marT="58324" marB="58324" anchor="ctr">
                    <a:lnL w="9525" cap="flat" cmpd="sng" algn="ctr">
                      <a:solidFill>
                        <a:srgbClr val="A84B09"/>
                      </a:solidFill>
                      <a:prstDash val="solid"/>
                      <a:round/>
                      <a:headEnd type="none" w="med" len="med"/>
                      <a:tailEnd type="none" w="med" len="med"/>
                    </a:lnL>
                    <a:lnR w="9525" cap="flat" cmpd="sng" algn="ctr">
                      <a:solidFill>
                        <a:srgbClr val="504D09"/>
                      </a:solidFill>
                      <a:prstDash val="solid"/>
                      <a:round/>
                      <a:headEnd type="none" w="med" len="med"/>
                      <a:tailEnd type="none" w="med" len="med"/>
                    </a:lnR>
                    <a:lnT w="9525" cap="flat" cmpd="sng" algn="ctr">
                      <a:solidFill>
                        <a:srgbClr val="A84B09"/>
                      </a:solidFill>
                      <a:prstDash val="solid"/>
                      <a:round/>
                      <a:headEnd type="none" w="med" len="med"/>
                      <a:tailEnd type="none" w="med" len="med"/>
                    </a:lnT>
                    <a:lnB w="9525" cap="flat" cmpd="sng" algn="ctr">
                      <a:solidFill>
                        <a:srgbClr val="00200B"/>
                      </a:solidFill>
                      <a:prstDash val="solid"/>
                      <a:round/>
                      <a:headEnd type="none" w="med" len="med"/>
                      <a:tailEnd type="none" w="med" len="med"/>
                    </a:lnB>
                    <a:solidFill>
                      <a:srgbClr val="FFFFFF"/>
                    </a:solidFill>
                  </a:tcPr>
                </a:tc>
                <a:tc>
                  <a:txBody>
                    <a:bodyPr/>
                    <a:lstStyle/>
                    <a:p>
                      <a:r>
                        <a:rPr lang="en-IN" sz="1600">
                          <a:effectLst/>
                        </a:rPr>
                        <a:t>Synonym of CURDATE()</a:t>
                      </a:r>
                    </a:p>
                  </a:txBody>
                  <a:tcPr marL="58324" marR="58324" marT="58324" marB="58324" anchor="ctr">
                    <a:lnL w="9525" cap="flat" cmpd="sng" algn="ctr">
                      <a:solidFill>
                        <a:srgbClr val="504D09"/>
                      </a:solidFill>
                      <a:prstDash val="solid"/>
                      <a:round/>
                      <a:headEnd type="none" w="med" len="med"/>
                      <a:tailEnd type="none" w="med" len="med"/>
                    </a:lnL>
                    <a:lnR w="9525" cap="flat" cmpd="sng" algn="ctr">
                      <a:solidFill>
                        <a:srgbClr val="504D09"/>
                      </a:solidFill>
                      <a:prstDash val="solid"/>
                      <a:round/>
                      <a:headEnd type="none" w="med" len="med"/>
                      <a:tailEnd type="none" w="med" len="med"/>
                    </a:lnR>
                    <a:lnT w="9525" cap="flat" cmpd="sng" algn="ctr">
                      <a:solidFill>
                        <a:srgbClr val="504D09"/>
                      </a:solidFill>
                      <a:prstDash val="solid"/>
                      <a:round/>
                      <a:headEnd type="none" w="med" len="med"/>
                      <a:tailEnd type="none" w="med" len="med"/>
                    </a:lnT>
                    <a:lnB w="9525" cap="flat" cmpd="sng" algn="ctr">
                      <a:solidFill>
                        <a:srgbClr val="D04409"/>
                      </a:solidFill>
                      <a:prstDash val="solid"/>
                      <a:round/>
                      <a:headEnd type="none" w="med" len="med"/>
                      <a:tailEnd type="none" w="med" len="med"/>
                    </a:lnB>
                    <a:solidFill>
                      <a:srgbClr val="FFFFFF"/>
                    </a:solidFill>
                  </a:tcPr>
                </a:tc>
              </a:tr>
              <a:tr h="284054">
                <a:tc>
                  <a:txBody>
                    <a:bodyPr/>
                    <a:lstStyle/>
                    <a:p>
                      <a:r>
                        <a:rPr lang="en-IN" sz="1600" u="none" strike="noStrike">
                          <a:effectLst/>
                          <a:hlinkClick r:id="rId8"/>
                        </a:rPr>
                        <a:t>CURRENT_TIME()</a:t>
                      </a:r>
                      <a:r>
                        <a:rPr lang="en-IN" sz="1600">
                          <a:effectLst/>
                        </a:rPr>
                        <a:t>, </a:t>
                      </a:r>
                      <a:r>
                        <a:rPr lang="en-IN" sz="1600" u="none" strike="noStrike">
                          <a:effectLst/>
                          <a:hlinkClick r:id="rId8"/>
                        </a:rPr>
                        <a:t>CURRENT_TIME</a:t>
                      </a:r>
                      <a:endParaRPr lang="en-IN" sz="1600">
                        <a:effectLst/>
                      </a:endParaRPr>
                    </a:p>
                  </a:txBody>
                  <a:tcPr marL="58324" marR="58324" marT="58324" marB="58324" anchor="ctr">
                    <a:lnL w="9525" cap="flat" cmpd="sng" algn="ctr">
                      <a:solidFill>
                        <a:srgbClr val="00200B"/>
                      </a:solidFill>
                      <a:prstDash val="solid"/>
                      <a:round/>
                      <a:headEnd type="none" w="med" len="med"/>
                      <a:tailEnd type="none" w="med" len="med"/>
                    </a:lnL>
                    <a:lnR w="9525" cap="flat" cmpd="sng" algn="ctr">
                      <a:solidFill>
                        <a:srgbClr val="D04409"/>
                      </a:solidFill>
                      <a:prstDash val="solid"/>
                      <a:round/>
                      <a:headEnd type="none" w="med" len="med"/>
                      <a:tailEnd type="none" w="med" len="med"/>
                    </a:lnR>
                    <a:lnT w="9525" cap="flat" cmpd="sng" algn="ctr">
                      <a:solidFill>
                        <a:srgbClr val="00200B"/>
                      </a:solidFill>
                      <a:prstDash val="solid"/>
                      <a:round/>
                      <a:headEnd type="none" w="med" len="med"/>
                      <a:tailEnd type="none" w="med" len="med"/>
                    </a:lnT>
                    <a:lnB w="9525" cap="flat" cmpd="sng" algn="ctr">
                      <a:solidFill>
                        <a:srgbClr val="A8220B"/>
                      </a:solidFill>
                      <a:prstDash val="solid"/>
                      <a:round/>
                      <a:headEnd type="none" w="med" len="med"/>
                      <a:tailEnd type="none" w="med" len="med"/>
                    </a:lnB>
                    <a:solidFill>
                      <a:srgbClr val="FFFFFF"/>
                    </a:solidFill>
                  </a:tcPr>
                </a:tc>
                <a:tc>
                  <a:txBody>
                    <a:bodyPr/>
                    <a:lstStyle/>
                    <a:p>
                      <a:r>
                        <a:rPr lang="en-IN" sz="1600">
                          <a:effectLst/>
                        </a:rPr>
                        <a:t>Synonym of CURTIME() function</a:t>
                      </a:r>
                    </a:p>
                  </a:txBody>
                  <a:tcPr marL="58324" marR="58324" marT="58324" marB="58324" anchor="ctr">
                    <a:lnL w="9525" cap="flat" cmpd="sng" algn="ctr">
                      <a:solidFill>
                        <a:srgbClr val="D04409"/>
                      </a:solidFill>
                      <a:prstDash val="solid"/>
                      <a:round/>
                      <a:headEnd type="none" w="med" len="med"/>
                      <a:tailEnd type="none" w="med" len="med"/>
                    </a:lnL>
                    <a:lnR w="9525" cap="flat" cmpd="sng" algn="ctr">
                      <a:solidFill>
                        <a:srgbClr val="D04409"/>
                      </a:solidFill>
                      <a:prstDash val="solid"/>
                      <a:round/>
                      <a:headEnd type="none" w="med" len="med"/>
                      <a:tailEnd type="none" w="med" len="med"/>
                    </a:lnR>
                    <a:lnT w="9525" cap="flat" cmpd="sng" algn="ctr">
                      <a:solidFill>
                        <a:srgbClr val="D04409"/>
                      </a:solidFill>
                      <a:prstDash val="solid"/>
                      <a:round/>
                      <a:headEnd type="none" w="med" len="med"/>
                      <a:tailEnd type="none" w="med" len="med"/>
                    </a:lnT>
                    <a:lnB w="9525" cap="flat" cmpd="sng" algn="ctr">
                      <a:solidFill>
                        <a:srgbClr val="00240B"/>
                      </a:solidFill>
                      <a:prstDash val="solid"/>
                      <a:round/>
                      <a:headEnd type="none" w="med" len="med"/>
                      <a:tailEnd type="none" w="med" len="med"/>
                    </a:lnB>
                    <a:solidFill>
                      <a:srgbClr val="FFFFFF"/>
                    </a:solidFill>
                  </a:tcPr>
                </a:tc>
              </a:tr>
              <a:tr h="468297">
                <a:tc>
                  <a:txBody>
                    <a:bodyPr/>
                    <a:lstStyle/>
                    <a:p>
                      <a:r>
                        <a:rPr lang="en-IN" sz="1600" u="none" strike="noStrike">
                          <a:effectLst/>
                          <a:hlinkClick r:id="rId9"/>
                        </a:rPr>
                        <a:t>CURRENT_TIMESTAMP()</a:t>
                      </a:r>
                      <a:r>
                        <a:rPr lang="en-IN" sz="1600">
                          <a:effectLst/>
                        </a:rPr>
                        <a:t> ,</a:t>
                      </a:r>
                      <a:r>
                        <a:rPr lang="en-IN" sz="1600" u="none" strike="noStrike">
                          <a:effectLst/>
                          <a:hlinkClick r:id="rId9"/>
                        </a:rPr>
                        <a:t>CURRENT_TIMESTAMP</a:t>
                      </a:r>
                      <a:endParaRPr lang="en-IN" sz="1600">
                        <a:effectLst/>
                      </a:endParaRPr>
                    </a:p>
                  </a:txBody>
                  <a:tcPr marL="58324" marR="58324" marT="58324" marB="58324" anchor="ctr">
                    <a:lnL w="9525" cap="flat" cmpd="sng" algn="ctr">
                      <a:solidFill>
                        <a:srgbClr val="A8220B"/>
                      </a:solidFill>
                      <a:prstDash val="solid"/>
                      <a:round/>
                      <a:headEnd type="none" w="med" len="med"/>
                      <a:tailEnd type="none" w="med" len="med"/>
                    </a:lnL>
                    <a:lnR w="9525" cap="flat" cmpd="sng" algn="ctr">
                      <a:solidFill>
                        <a:srgbClr val="00240B"/>
                      </a:solidFill>
                      <a:prstDash val="solid"/>
                      <a:round/>
                      <a:headEnd type="none" w="med" len="med"/>
                      <a:tailEnd type="none" w="med" len="med"/>
                    </a:lnR>
                    <a:lnT w="9525" cap="flat" cmpd="sng" algn="ctr">
                      <a:solidFill>
                        <a:srgbClr val="A8220B"/>
                      </a:solidFill>
                      <a:prstDash val="solid"/>
                      <a:round/>
                      <a:headEnd type="none" w="med" len="med"/>
                      <a:tailEnd type="none" w="med" len="med"/>
                    </a:lnT>
                    <a:lnB w="9525" cap="flat" cmpd="sng" algn="ctr">
                      <a:solidFill>
                        <a:srgbClr val="00270B"/>
                      </a:solidFill>
                      <a:prstDash val="solid"/>
                      <a:round/>
                      <a:headEnd type="none" w="med" len="med"/>
                      <a:tailEnd type="none" w="med" len="med"/>
                    </a:lnB>
                    <a:solidFill>
                      <a:srgbClr val="FFFFFF"/>
                    </a:solidFill>
                  </a:tcPr>
                </a:tc>
                <a:tc>
                  <a:txBody>
                    <a:bodyPr/>
                    <a:lstStyle/>
                    <a:p>
                      <a:r>
                        <a:rPr lang="en-IN" sz="1600">
                          <a:effectLst/>
                        </a:rPr>
                        <a:t>Synonym of NOW() function</a:t>
                      </a:r>
                    </a:p>
                  </a:txBody>
                  <a:tcPr marL="58324" marR="58324" marT="58324" marB="58324" anchor="ctr">
                    <a:lnL w="9525" cap="flat" cmpd="sng" algn="ctr">
                      <a:solidFill>
                        <a:srgbClr val="00240B"/>
                      </a:solidFill>
                      <a:prstDash val="solid"/>
                      <a:round/>
                      <a:headEnd type="none" w="med" len="med"/>
                      <a:tailEnd type="none" w="med" len="med"/>
                    </a:lnL>
                    <a:lnR w="9525" cap="flat" cmpd="sng" algn="ctr">
                      <a:solidFill>
                        <a:srgbClr val="00240B"/>
                      </a:solidFill>
                      <a:prstDash val="solid"/>
                      <a:round/>
                      <a:headEnd type="none" w="med" len="med"/>
                      <a:tailEnd type="none" w="med" len="med"/>
                    </a:lnR>
                    <a:lnT w="9525" cap="flat" cmpd="sng" algn="ctr">
                      <a:solidFill>
                        <a:srgbClr val="00240B"/>
                      </a:solidFill>
                      <a:prstDash val="solid"/>
                      <a:round/>
                      <a:headEnd type="none" w="med" len="med"/>
                      <a:tailEnd type="none" w="med" len="med"/>
                    </a:lnT>
                    <a:lnB w="9525" cap="flat" cmpd="sng" algn="ctr">
                      <a:solidFill>
                        <a:srgbClr val="50280B"/>
                      </a:solidFill>
                      <a:prstDash val="solid"/>
                      <a:round/>
                      <a:headEnd type="none" w="med" len="med"/>
                      <a:tailEnd type="none" w="med" len="med"/>
                    </a:lnB>
                    <a:solidFill>
                      <a:srgbClr val="FFFFFF"/>
                    </a:solidFill>
                  </a:tcPr>
                </a:tc>
              </a:tr>
              <a:tr h="467702">
                <a:tc>
                  <a:txBody>
                    <a:bodyPr/>
                    <a:lstStyle/>
                    <a:p>
                      <a:r>
                        <a:rPr lang="en-IN" sz="1600" u="none" strike="noStrike">
                          <a:effectLst/>
                          <a:hlinkClick r:id="rId10"/>
                        </a:rPr>
                        <a:t>CURTIME()</a:t>
                      </a:r>
                      <a:endParaRPr lang="en-IN" sz="1600">
                        <a:effectLst/>
                      </a:endParaRPr>
                    </a:p>
                  </a:txBody>
                  <a:tcPr marL="58324" marR="58324" marT="58324" marB="58324" anchor="ctr">
                    <a:lnL w="9525" cap="flat" cmpd="sng" algn="ctr">
                      <a:solidFill>
                        <a:srgbClr val="00270B"/>
                      </a:solidFill>
                      <a:prstDash val="solid"/>
                      <a:round/>
                      <a:headEnd type="none" w="med" len="med"/>
                      <a:tailEnd type="none" w="med" len="med"/>
                    </a:lnL>
                    <a:lnR w="9525" cap="flat" cmpd="sng" algn="ctr">
                      <a:solidFill>
                        <a:srgbClr val="50280B"/>
                      </a:solidFill>
                      <a:prstDash val="solid"/>
                      <a:round/>
                      <a:headEnd type="none" w="med" len="med"/>
                      <a:tailEnd type="none" w="med" len="med"/>
                    </a:lnR>
                    <a:lnT w="9525" cap="flat" cmpd="sng" algn="ctr">
                      <a:solidFill>
                        <a:srgbClr val="00270B"/>
                      </a:solidFill>
                      <a:prstDash val="solid"/>
                      <a:round/>
                      <a:headEnd type="none" w="med" len="med"/>
                      <a:tailEnd type="none" w="med" len="med"/>
                    </a:lnT>
                    <a:lnB w="9525" cap="flat" cmpd="sng" algn="ctr">
                      <a:solidFill>
                        <a:srgbClr val="A82E0B"/>
                      </a:solidFill>
                      <a:prstDash val="solid"/>
                      <a:round/>
                      <a:headEnd type="none" w="med" len="med"/>
                      <a:tailEnd type="none" w="med" len="med"/>
                    </a:lnB>
                    <a:solidFill>
                      <a:srgbClr val="FFFFFF"/>
                    </a:solidFill>
                  </a:tcPr>
                </a:tc>
                <a:tc>
                  <a:txBody>
                    <a:bodyPr/>
                    <a:lstStyle/>
                    <a:p>
                      <a:r>
                        <a:rPr lang="en-US" sz="1600">
                          <a:effectLst/>
                        </a:rPr>
                        <a:t>This </a:t>
                      </a:r>
                      <a:r>
                        <a:rPr lang="en-US" sz="1600" u="none" strike="noStrike">
                          <a:effectLst/>
                          <a:hlinkClick r:id="rId11"/>
                        </a:rPr>
                        <a:t>MySQL</a:t>
                      </a:r>
                      <a:r>
                        <a:rPr lang="en-US" sz="1600">
                          <a:effectLst/>
                        </a:rPr>
                        <a:t> function returns the current Time</a:t>
                      </a:r>
                    </a:p>
                  </a:txBody>
                  <a:tcPr marL="58324" marR="58324" marT="58324" marB="58324" anchor="ctr">
                    <a:lnL w="9525" cap="flat" cmpd="sng" algn="ctr">
                      <a:solidFill>
                        <a:srgbClr val="50280B"/>
                      </a:solidFill>
                      <a:prstDash val="solid"/>
                      <a:round/>
                      <a:headEnd type="none" w="med" len="med"/>
                      <a:tailEnd type="none" w="med" len="med"/>
                    </a:lnL>
                    <a:lnR w="9525" cap="flat" cmpd="sng" algn="ctr">
                      <a:solidFill>
                        <a:srgbClr val="50280B"/>
                      </a:solidFill>
                      <a:prstDash val="solid"/>
                      <a:round/>
                      <a:headEnd type="none" w="med" len="med"/>
                      <a:tailEnd type="none" w="med" len="med"/>
                    </a:lnR>
                    <a:lnT w="9525" cap="flat" cmpd="sng" algn="ctr">
                      <a:solidFill>
                        <a:srgbClr val="50280B"/>
                      </a:solidFill>
                      <a:prstDash val="solid"/>
                      <a:round/>
                      <a:headEnd type="none" w="med" len="med"/>
                      <a:tailEnd type="none" w="med" len="med"/>
                    </a:lnT>
                    <a:lnB w="9525" cap="flat" cmpd="sng" algn="ctr">
                      <a:solidFill>
                        <a:srgbClr val="A88011"/>
                      </a:solidFill>
                      <a:prstDash val="solid"/>
                      <a:round/>
                      <a:headEnd type="none" w="med" len="med"/>
                      <a:tailEnd type="none" w="med" len="med"/>
                    </a:lnB>
                    <a:solidFill>
                      <a:srgbClr val="FFFFFF"/>
                    </a:solidFill>
                  </a:tcPr>
                </a:tc>
              </a:tr>
              <a:tr h="468297">
                <a:tc>
                  <a:txBody>
                    <a:bodyPr/>
                    <a:lstStyle/>
                    <a:p>
                      <a:r>
                        <a:rPr lang="en-IN" sz="1600" u="none" strike="noStrike">
                          <a:effectLst/>
                          <a:hlinkClick r:id="rId12"/>
                        </a:rPr>
                        <a:t>DATE()</a:t>
                      </a:r>
                      <a:endParaRPr lang="en-IN" sz="1600">
                        <a:effectLst/>
                      </a:endParaRPr>
                    </a:p>
                  </a:txBody>
                  <a:tcPr marL="58324" marR="58324" marT="58324" marB="58324" anchor="ctr">
                    <a:lnL w="9525" cap="flat" cmpd="sng" algn="ctr">
                      <a:solidFill>
                        <a:srgbClr val="A82E0B"/>
                      </a:solidFill>
                      <a:prstDash val="solid"/>
                      <a:round/>
                      <a:headEnd type="none" w="med" len="med"/>
                      <a:tailEnd type="none" w="med" len="med"/>
                    </a:lnL>
                    <a:lnR w="9525" cap="flat" cmpd="sng" algn="ctr">
                      <a:solidFill>
                        <a:srgbClr val="A88011"/>
                      </a:solidFill>
                      <a:prstDash val="solid"/>
                      <a:round/>
                      <a:headEnd type="none" w="med" len="med"/>
                      <a:tailEnd type="none" w="med" len="med"/>
                    </a:lnR>
                    <a:lnT w="9525" cap="flat" cmpd="sng" algn="ctr">
                      <a:solidFill>
                        <a:srgbClr val="A82E0B"/>
                      </a:solidFill>
                      <a:prstDash val="solid"/>
                      <a:round/>
                      <a:headEnd type="none" w="med" len="med"/>
                      <a:tailEnd type="none" w="med" len="med"/>
                    </a:lnT>
                    <a:lnB w="9525" cap="flat" cmpd="sng" algn="ctr">
                      <a:solidFill>
                        <a:srgbClr val="A82E0B"/>
                      </a:solidFill>
                      <a:prstDash val="solid"/>
                      <a:round/>
                      <a:headEnd type="none" w="med" len="med"/>
                      <a:tailEnd type="none" w="med" len="med"/>
                    </a:lnB>
                    <a:solidFill>
                      <a:srgbClr val="FFFFFF"/>
                    </a:solidFill>
                  </a:tcPr>
                </a:tc>
                <a:tc>
                  <a:txBody>
                    <a:bodyPr/>
                    <a:lstStyle/>
                    <a:p>
                      <a:r>
                        <a:rPr lang="en-US" sz="1600" dirty="0">
                          <a:effectLst/>
                        </a:rPr>
                        <a:t>It extracts the date part from the Given Date or </a:t>
                      </a:r>
                      <a:r>
                        <a:rPr lang="en-US" sz="1600" dirty="0" err="1">
                          <a:effectLst/>
                        </a:rPr>
                        <a:t>DateTime</a:t>
                      </a:r>
                      <a:r>
                        <a:rPr lang="en-US" sz="1600" dirty="0">
                          <a:effectLst/>
                        </a:rPr>
                        <a:t> expression</a:t>
                      </a:r>
                    </a:p>
                  </a:txBody>
                  <a:tcPr marL="58324" marR="58324" marT="58324" marB="58324" anchor="ctr">
                    <a:lnL w="9525" cap="flat" cmpd="sng" algn="ctr">
                      <a:solidFill>
                        <a:srgbClr val="A88011"/>
                      </a:solidFill>
                      <a:prstDash val="solid"/>
                      <a:round/>
                      <a:headEnd type="none" w="med" len="med"/>
                      <a:tailEnd type="none" w="med" len="med"/>
                    </a:lnL>
                    <a:lnR w="9525" cap="flat" cmpd="sng" algn="ctr">
                      <a:solidFill>
                        <a:srgbClr val="A88011"/>
                      </a:solidFill>
                      <a:prstDash val="solid"/>
                      <a:round/>
                      <a:headEnd type="none" w="med" len="med"/>
                      <a:tailEnd type="none" w="med" len="med"/>
                    </a:lnR>
                    <a:lnT w="9525" cap="flat" cmpd="sng" algn="ctr">
                      <a:solidFill>
                        <a:srgbClr val="A88011"/>
                      </a:solidFill>
                      <a:prstDash val="solid"/>
                      <a:round/>
                      <a:headEnd type="none" w="med" len="med"/>
                      <a:tailEnd type="none" w="med" len="med"/>
                    </a:lnT>
                    <a:lnB w="9525" cap="flat" cmpd="sng" algn="ctr">
                      <a:solidFill>
                        <a:srgbClr val="A8801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3070392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2417</Words>
  <Application>Microsoft Office PowerPoint</Application>
  <PresentationFormat>On-screen Show (4:3)</PresentationFormat>
  <Paragraphs>507</Paragraphs>
  <Slides>87</Slides>
  <Notes>2</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2022-05-17T09:40:20Z</dcterms:created>
  <dcterms:modified xsi:type="dcterms:W3CDTF">2022-09-29T08:48:42Z</dcterms:modified>
</cp:coreProperties>
</file>