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6" r:id="rId2"/>
    <p:sldId id="316" r:id="rId3"/>
    <p:sldId id="382" r:id="rId4"/>
    <p:sldId id="384" r:id="rId5"/>
    <p:sldId id="383" r:id="rId6"/>
    <p:sldId id="385" r:id="rId7"/>
    <p:sldId id="387" r:id="rId8"/>
    <p:sldId id="388" r:id="rId9"/>
    <p:sldId id="399" r:id="rId10"/>
    <p:sldId id="389" r:id="rId11"/>
    <p:sldId id="386" r:id="rId12"/>
    <p:sldId id="390" r:id="rId13"/>
    <p:sldId id="400" r:id="rId14"/>
    <p:sldId id="391" r:id="rId15"/>
    <p:sldId id="376" r:id="rId16"/>
    <p:sldId id="377" r:id="rId17"/>
    <p:sldId id="378" r:id="rId18"/>
    <p:sldId id="379" r:id="rId19"/>
    <p:sldId id="380" r:id="rId20"/>
    <p:sldId id="38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261" r:id="rId29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>
      <p:cViewPr>
        <p:scale>
          <a:sx n="78" d="100"/>
          <a:sy n="78" d="100"/>
        </p:scale>
        <p:origin x="-109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E7D018D-748F-47BF-843A-40349A141CAC}" type="datetimeFigureOut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04AC5213-BACC-41AB-9B61-B40CF6C529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0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3E9B8FB-2ABD-42C9-A6DA-A6789EAF441D}" type="datetimeFigureOut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E2A7042-DEED-4AA1-9E89-4A16B2572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6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FontTx/>
              <a:buNone/>
              <a:defRPr lang="en-US" sz="4800" baseline="0" dirty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9/9/2022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296150" y="3698878"/>
            <a:ext cx="29337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5372100" y="2247900"/>
            <a:ext cx="5181600" cy="9906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date or details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28600"/>
            <a:ext cx="3947160" cy="2960370"/>
          </a:xfrm>
        </p:spPr>
        <p:txBody>
          <a:bodyPr anchor="b" anchorCtr="0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9/9/2022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648200" y="3124962"/>
            <a:ext cx="3697224" cy="2772918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228600"/>
            <a:ext cx="4251960" cy="566928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228600"/>
            <a:ext cx="3672840" cy="275463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9/9/2022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7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228600"/>
            <a:ext cx="1676400" cy="27432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629400" y="2286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152400" y="4724400"/>
            <a:ext cx="1676400" cy="1905000"/>
          </a:xfrm>
        </p:spPr>
        <p:txBody>
          <a:bodyPr anchor="b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629400" y="4724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9/9/2022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2672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9/9/2022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 noChangeAspect="1"/>
          </p:cNvSpPr>
          <p:nvPr>
            <p:ph type="pic" sz="quarter" idx="14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31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30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32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352800"/>
            <a:ext cx="8153400" cy="3048000"/>
          </a:xfrm>
        </p:spPr>
        <p:txBody>
          <a:bodyPr anchor="t" anchorCtr="0"/>
          <a:lstStyle>
            <a:lvl1pPr marL="0" marR="0" indent="0" algn="l">
              <a:buFontTx/>
              <a:buNone/>
              <a:defRPr sz="2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9/9/2022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Portrait with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9/9/2022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9/9/2022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andscape with 3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9/9/2022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133600" y="762000"/>
            <a:ext cx="4873334" cy="4876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5715000"/>
            <a:ext cx="4876800" cy="838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9/9/2022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95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114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9/9/2022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533400" y="218390"/>
            <a:ext cx="7467600" cy="56007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943600"/>
            <a:ext cx="7467600" cy="762000"/>
          </a:xfrm>
        </p:spPr>
        <p:txBody>
          <a:bodyPr anchor="t" anchorCtr="0"/>
          <a:lstStyle>
            <a:lvl1pPr marL="0" marR="0" indent="0" algn="r">
              <a:buFontTx/>
              <a:buNone/>
              <a:defRPr sz="2400" i="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9/9/2022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343400"/>
            <a:ext cx="8229600" cy="1676400"/>
          </a:xfrm>
        </p:spPr>
        <p:txBody>
          <a:bodyPr tIns="91440" rIns="9144" bIns="91440" anchor="t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9/9/2022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228600"/>
            <a:ext cx="4754880" cy="63246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228600"/>
            <a:ext cx="3200400" cy="3810000"/>
          </a:xfrm>
        </p:spPr>
        <p:txBody>
          <a:bodyPr tIns="91440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9/9/2022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t"/>
          <a:lstStyle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 to add full page picture</a:t>
            </a:r>
            <a:endParaRPr lang="en-US" i="0" baseline="0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9/9/2022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>
              <a:buFontTx/>
              <a:buNone/>
              <a:defRPr sz="1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>
              <a:buFontTx/>
              <a:buNone/>
              <a:defRPr sz="3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9/9/2022</a:t>
            </a:fld>
            <a:endParaRPr lang="en-US" dirty="0"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 noChangeAspect="1"/>
          </p:cNvSpPr>
          <p:nvPr>
            <p:ph type="pic" sz="quarter" idx="10"/>
          </p:nvPr>
        </p:nvSpPr>
        <p:spPr>
          <a:xfrm>
            <a:off x="4341047" y="533400"/>
            <a:ext cx="3431353" cy="4575141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 noChangeAspect="1"/>
          </p:cNvSpPr>
          <p:nvPr>
            <p:ph type="pic" sz="quarter" idx="11"/>
          </p:nvPr>
        </p:nvSpPr>
        <p:spPr>
          <a:xfrm>
            <a:off x="685800" y="533400"/>
            <a:ext cx="3429000" cy="45720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3434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9/9/2022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9/9/2022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1" y="225552"/>
            <a:ext cx="3694176" cy="277063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2"/>
          </p:nvPr>
        </p:nvSpPr>
        <p:spPr>
          <a:xfrm>
            <a:off x="152400" y="222504"/>
            <a:ext cx="4368557" cy="5824743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124200"/>
            <a:ext cx="3694177" cy="2983987"/>
          </a:xfrm>
        </p:spPr>
        <p:txBody>
          <a:bodyPr anchor="t" anchorCtr="0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9/9/2022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1"/>
          </p:nvPr>
        </p:nvSpPr>
        <p:spPr>
          <a:xfrm>
            <a:off x="30480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8674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9/9/2022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9/9/2022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600" y="5445224"/>
            <a:ext cx="8672946" cy="1340768"/>
          </a:xfrm>
        </p:spPr>
        <p:txBody>
          <a:bodyPr/>
          <a:lstStyle/>
          <a:p>
            <a:pPr algn="r"/>
            <a:r>
              <a:rPr lang="en-US" sz="1800" b="1" dirty="0" err="1" smtClean="0">
                <a:solidFill>
                  <a:srgbClr val="FFFF00"/>
                </a:solidFill>
              </a:rPr>
              <a:t>D.Sakthivel</a:t>
            </a:r>
            <a:endParaRPr lang="en-US" sz="1800" b="1" dirty="0" smtClean="0">
              <a:solidFill>
                <a:srgbClr val="FFFF00"/>
              </a:solidFill>
            </a:endParaRPr>
          </a:p>
          <a:p>
            <a:pPr algn="r"/>
            <a:r>
              <a:rPr lang="en-US" sz="1400" kern="1000" dirty="0" smtClean="0"/>
              <a:t>Assistant Professor &amp; Trainer,</a:t>
            </a:r>
          </a:p>
          <a:p>
            <a:pPr algn="r"/>
            <a:r>
              <a:rPr lang="en-US" sz="1400" kern="1000" dirty="0" err="1" smtClean="0"/>
              <a:t>KGiSL</a:t>
            </a:r>
            <a:r>
              <a:rPr lang="en-US" sz="1400" kern="1000" dirty="0" smtClean="0"/>
              <a:t> Micro College </a:t>
            </a:r>
          </a:p>
          <a:p>
            <a:pPr algn="r"/>
            <a:r>
              <a:rPr lang="en-US" sz="1400" kern="1000" dirty="0" smtClean="0"/>
              <a:t>KGiSL Campus, Coimbatore – 641 035.</a:t>
            </a:r>
            <a:endParaRPr lang="en-US" sz="1400" kern="1000" dirty="0"/>
          </a:p>
        </p:txBody>
      </p:sp>
      <p:pic>
        <p:nvPicPr>
          <p:cNvPr id="8" name="Picture Placeholder 7" descr="innovation_front.jfif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972" r="972"/>
          <a:stretch>
            <a:fillRect/>
          </a:stretch>
        </p:blipFill>
        <p:spPr>
          <a:xfrm>
            <a:off x="228600" y="152400"/>
            <a:ext cx="6858000" cy="5148808"/>
          </a:xfrm>
        </p:spPr>
      </p:pic>
      <p:sp>
        <p:nvSpPr>
          <p:cNvPr id="9" name="TextBox 8"/>
          <p:cNvSpPr txBox="1"/>
          <p:nvPr/>
        </p:nvSpPr>
        <p:spPr>
          <a:xfrm>
            <a:off x="323528" y="764704"/>
            <a:ext cx="66967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Welcome you all </a:t>
            </a:r>
          </a:p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MySQL</a:t>
            </a:r>
          </a:p>
          <a:p>
            <a:pPr algn="ctr"/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Day 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		          </a:t>
            </a:r>
            <a:r>
              <a:rPr lang="en-US" b="1" u="sng" dirty="0" smtClean="0">
                <a:solidFill>
                  <a:srgbClr val="C00000"/>
                </a:solidFill>
              </a:rPr>
              <a:t>ROLLBACK operation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</a:rPr>
              <a:t>After Rollback operation: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 smtClean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 smtClean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 smtClean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 smtClean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</a:rPr>
              <a:t>The update cannot be reflect on the database after rollback – (it restore the previous data)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 smtClean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793748"/>
            <a:ext cx="5338167" cy="2321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748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COMMIT statement </a:t>
            </a:r>
            <a:r>
              <a:rPr lang="en-US" dirty="0"/>
              <a:t>saves all the modifications made in the current.</a:t>
            </a:r>
          </a:p>
          <a:p>
            <a:pPr marL="342900" indent="-342900" algn="l">
              <a:buFontTx/>
              <a:buChar char="-"/>
            </a:pPr>
            <a:r>
              <a:rPr lang="en-US" u="sng" dirty="0" smtClean="0">
                <a:solidFill>
                  <a:srgbClr val="FF0000"/>
                </a:solidFill>
              </a:rPr>
              <a:t>BEFORE COMMIT:</a:t>
            </a:r>
          </a:p>
          <a:p>
            <a:pPr marL="342900" indent="-342900" algn="l">
              <a:buFontTx/>
              <a:buChar char="-"/>
            </a:pPr>
            <a:endParaRPr lang="en-US" dirty="0" smtClean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6096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325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		      </a:t>
            </a:r>
            <a:r>
              <a:rPr lang="en-US" b="1" u="sng" dirty="0" smtClean="0">
                <a:solidFill>
                  <a:srgbClr val="C00000"/>
                </a:solidFill>
              </a:rPr>
              <a:t>COMMIT operation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</a:rPr>
              <a:t>Update operation: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 smtClean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</a:rPr>
              <a:t>COMMIT OPERATION: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 smtClean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</a:rPr>
              <a:t>Rollback operation: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 smtClean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54" y="1524000"/>
            <a:ext cx="714754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13" y="2771012"/>
            <a:ext cx="4202187" cy="73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13" y="4191000"/>
            <a:ext cx="420218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9440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		      </a:t>
            </a:r>
            <a:r>
              <a:rPr lang="en-US" b="1" u="sng" dirty="0" smtClean="0">
                <a:solidFill>
                  <a:srgbClr val="C00000"/>
                </a:solidFill>
              </a:rPr>
              <a:t>COMMIT operation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</a:rPr>
              <a:t>After Commit and Rollback operation: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 smtClean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00" y="1688973"/>
            <a:ext cx="5581192" cy="2806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1471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		         </a:t>
            </a:r>
            <a:r>
              <a:rPr lang="en-US" b="1" u="sng" dirty="0" smtClean="0">
                <a:solidFill>
                  <a:srgbClr val="C00000"/>
                </a:solidFill>
              </a:rPr>
              <a:t>COMMIT operation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b="1" dirty="0">
                <a:solidFill>
                  <a:srgbClr val="C00000"/>
                </a:solidFill>
              </a:rPr>
              <a:t>After </a:t>
            </a:r>
            <a:r>
              <a:rPr lang="en-US" b="1" dirty="0" smtClean="0">
                <a:solidFill>
                  <a:srgbClr val="C00000"/>
                </a:solidFill>
              </a:rPr>
              <a:t>COMMIT &amp; Rollback </a:t>
            </a:r>
            <a:r>
              <a:rPr lang="en-US" b="1" dirty="0">
                <a:solidFill>
                  <a:srgbClr val="C00000"/>
                </a:solidFill>
              </a:rPr>
              <a:t>operation 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 smtClean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 smtClean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 smtClean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 smtClean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1600" b="1" dirty="0" smtClean="0">
                <a:solidFill>
                  <a:srgbClr val="002060"/>
                </a:solidFill>
              </a:rPr>
              <a:t>The data cannot be changed once committed and never rollback the previous data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 smtClean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 smtClean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 smtClean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26" y="1676400"/>
            <a:ext cx="6324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6277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457200"/>
            <a:ext cx="7467600" cy="615692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33400"/>
            <a:ext cx="5688632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79" y="3810000"/>
            <a:ext cx="4509121" cy="223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5450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457200"/>
            <a:ext cx="7467600" cy="615692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28" y="914400"/>
            <a:ext cx="6532192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96983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457200"/>
            <a:ext cx="7467600" cy="615692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95" y="990600"/>
            <a:ext cx="641032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346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457200"/>
            <a:ext cx="7467600" cy="615692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8200"/>
            <a:ext cx="6788224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592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457200"/>
            <a:ext cx="7467600" cy="615692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273" y="6016338"/>
            <a:ext cx="1590675" cy="665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08" y="533400"/>
            <a:ext cx="6553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28" y="4800600"/>
            <a:ext cx="658368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373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Day 4</a:t>
            </a:r>
          </a:p>
          <a:p>
            <a:pPr marL="342900" indent="-342900" algn="l">
              <a:buFontTx/>
              <a:buChar char="-"/>
            </a:pPr>
            <a:r>
              <a:rPr lang="en-US" sz="2800" b="1" dirty="0" smtClean="0"/>
              <a:t>SUB QUERIES</a:t>
            </a:r>
          </a:p>
          <a:p>
            <a:pPr marL="342900" indent="-342900" algn="l">
              <a:buFontTx/>
              <a:buChar char="-"/>
            </a:pPr>
            <a:r>
              <a:rPr lang="en-US" sz="2800" b="1" dirty="0" smtClean="0"/>
              <a:t>TRANSACTIONS </a:t>
            </a:r>
          </a:p>
          <a:p>
            <a:pPr marL="1085850" lvl="1" indent="-342900">
              <a:buFontTx/>
              <a:buChar char="-"/>
            </a:pPr>
            <a:r>
              <a:rPr lang="en-US" b="1" dirty="0" smtClean="0"/>
              <a:t>ROLLBACK </a:t>
            </a:r>
          </a:p>
          <a:p>
            <a:pPr marL="1085850" lvl="1" indent="-342900">
              <a:buFontTx/>
              <a:buChar char="-"/>
            </a:pPr>
            <a:r>
              <a:rPr lang="en-US" b="1" dirty="0" smtClean="0"/>
              <a:t>COMMIT</a:t>
            </a:r>
          </a:p>
          <a:p>
            <a:pPr marL="1085850" lvl="1" indent="-342900">
              <a:buFontTx/>
              <a:buChar char="-"/>
            </a:pPr>
            <a:r>
              <a:rPr lang="en-US" b="1" dirty="0" smtClean="0"/>
              <a:t>ACID PROPERTY</a:t>
            </a:r>
          </a:p>
          <a:p>
            <a:pPr marL="342900" indent="-342900" algn="l">
              <a:buFontTx/>
              <a:buChar char="-"/>
            </a:pPr>
            <a:r>
              <a:rPr lang="en-US" sz="2800" b="1" dirty="0"/>
              <a:t>VIEWS</a:t>
            </a:r>
          </a:p>
          <a:p>
            <a:pPr algn="l"/>
            <a:endParaRPr lang="en-US" dirty="0" smtClean="0"/>
          </a:p>
          <a:p>
            <a:pPr marL="342900" indent="-342900" algn="l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457200"/>
            <a:ext cx="7467600" cy="615692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43000"/>
            <a:ext cx="68484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2893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457200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VIEWS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755576" y="1524000"/>
            <a:ext cx="70930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dirty="0"/>
              <a:t>A view is a database object that has no values. Its contents are based on the base table. It contains rows and columns similar to the real table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In MySQL, the View is a </a:t>
            </a:r>
            <a:r>
              <a:rPr lang="en-US" b="1" dirty="0"/>
              <a:t>virtual table</a:t>
            </a:r>
            <a:r>
              <a:rPr lang="en-US" dirty="0"/>
              <a:t> created by a query by joining one or more tables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It is operated similarly to the base table but does not contain any data of its own. </a:t>
            </a:r>
            <a:endParaRPr lang="en-US" dirty="0" smtClean="0"/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View and table have one main difference that the views are definitions built on top of other tables (or views</a:t>
            </a:r>
            <a:r>
              <a:rPr lang="en-US" dirty="0" smtClean="0"/>
              <a:t>).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If any changes occur in the underlying table, the same changes reflected in the View also.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3241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457200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VIEWS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755576" y="1524000"/>
            <a:ext cx="70930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dirty="0"/>
              <a:t>A view is a database object that has no values. Its contents are based on the base table. It contains rows and columns similar to the real table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In MySQL, the View is a </a:t>
            </a:r>
            <a:r>
              <a:rPr lang="en-US" b="1" dirty="0"/>
              <a:t>virtual table</a:t>
            </a:r>
            <a:r>
              <a:rPr lang="en-US" dirty="0"/>
              <a:t> created by a query by joining one or more tables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It is operated similarly to the base table but does not contain any data of its own. </a:t>
            </a:r>
            <a:endParaRPr lang="en-US" dirty="0" smtClean="0"/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View and table have one main difference that the views are definitions built on top of other tables (or views</a:t>
            </a:r>
            <a:r>
              <a:rPr lang="en-US" dirty="0" smtClean="0"/>
              <a:t>).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If any changes occur in the underlying table, the same changes reflected in the View also.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81456" y="4800600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 can use views </a:t>
            </a:r>
            <a:r>
              <a:rPr lang="en-US" b="1" dirty="0"/>
              <a:t>to hide table columns from users by granting them access to the view and not to the table itself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171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457200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CREATE VIEW:</a:t>
            </a:r>
          </a:p>
          <a:p>
            <a:pPr algn="l"/>
            <a:r>
              <a:rPr lang="en-US" sz="2800" b="1" dirty="0">
                <a:solidFill>
                  <a:srgbClr val="FF0000"/>
                </a:solidFill>
              </a:rPr>
              <a:t>TABLE</a:t>
            </a:r>
            <a:r>
              <a:rPr lang="en-US" sz="2800" b="1" dirty="0" smtClean="0">
                <a:solidFill>
                  <a:srgbClr val="FF0000"/>
                </a:solidFill>
              </a:rPr>
              <a:t>:</a:t>
            </a:r>
          </a:p>
          <a:p>
            <a:pPr algn="l"/>
            <a:endParaRPr lang="en-US" sz="2800" b="1" dirty="0">
              <a:solidFill>
                <a:srgbClr val="FF0000"/>
              </a:solidFill>
            </a:endParaRPr>
          </a:p>
          <a:p>
            <a:pPr algn="l"/>
            <a:endParaRPr lang="en-US" sz="2800" b="1" dirty="0" smtClean="0">
              <a:solidFill>
                <a:srgbClr val="FF0000"/>
              </a:solidFill>
            </a:endParaRPr>
          </a:p>
          <a:p>
            <a:pPr algn="l"/>
            <a:endParaRPr lang="en-US" sz="2800" b="1" dirty="0">
              <a:solidFill>
                <a:srgbClr val="FF0000"/>
              </a:solidFill>
            </a:endParaRPr>
          </a:p>
          <a:p>
            <a:pPr algn="l"/>
            <a:endParaRPr lang="en-US" sz="2800" b="1" dirty="0" smtClean="0">
              <a:solidFill>
                <a:srgbClr val="FF0000"/>
              </a:solidFill>
            </a:endParaRPr>
          </a:p>
          <a:p>
            <a:pPr algn="l"/>
            <a:r>
              <a:rPr lang="en-US" sz="2800" b="1" dirty="0">
                <a:solidFill>
                  <a:srgbClr val="FF0000"/>
                </a:solidFill>
              </a:rPr>
              <a:t>VIEW CREATION:</a:t>
            </a:r>
          </a:p>
          <a:p>
            <a:pPr algn="l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041" y="6096000"/>
            <a:ext cx="1590675" cy="58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524000"/>
            <a:ext cx="38576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38600"/>
            <a:ext cx="408468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033" y="5009736"/>
            <a:ext cx="4571399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095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457200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SELECT QUERY USING VIEW:</a:t>
            </a: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776" y="1476375"/>
            <a:ext cx="5935224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859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457200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CREATE VIEW FOR JOINS:</a:t>
            </a:r>
          </a:p>
          <a:p>
            <a:pPr algn="l"/>
            <a:r>
              <a:rPr lang="en-US" sz="2800" b="1" dirty="0" smtClean="0">
                <a:solidFill>
                  <a:srgbClr val="FF0000"/>
                </a:solidFill>
              </a:rPr>
              <a:t>JOIN TABLE:</a:t>
            </a:r>
          </a:p>
          <a:p>
            <a:pPr algn="l"/>
            <a:endParaRPr lang="en-US" sz="2800" b="1" dirty="0">
              <a:solidFill>
                <a:srgbClr val="FF0000"/>
              </a:solidFill>
            </a:endParaRPr>
          </a:p>
          <a:p>
            <a:pPr algn="l"/>
            <a:endParaRPr lang="en-US" sz="2800" b="1" dirty="0" smtClean="0">
              <a:solidFill>
                <a:srgbClr val="FF0000"/>
              </a:solidFill>
            </a:endParaRPr>
          </a:p>
          <a:p>
            <a:pPr algn="l"/>
            <a:endParaRPr lang="en-US" sz="2800" b="1" dirty="0">
              <a:solidFill>
                <a:srgbClr val="FF0000"/>
              </a:solidFill>
            </a:endParaRPr>
          </a:p>
          <a:p>
            <a:pPr algn="l"/>
            <a:endParaRPr lang="en-US" sz="2800" b="1" dirty="0" smtClean="0">
              <a:solidFill>
                <a:srgbClr val="FF0000"/>
              </a:solidFill>
            </a:endParaRPr>
          </a:p>
          <a:p>
            <a:pPr algn="l"/>
            <a:endParaRPr lang="en-US" sz="2800" b="1" dirty="0">
              <a:solidFill>
                <a:srgbClr val="FF0000"/>
              </a:solidFill>
            </a:endParaRPr>
          </a:p>
          <a:p>
            <a:pPr algn="l"/>
            <a:r>
              <a:rPr lang="en-US" sz="2800" b="1" dirty="0" smtClean="0">
                <a:solidFill>
                  <a:srgbClr val="FF0000"/>
                </a:solidFill>
              </a:rPr>
              <a:t>VIEW CREATION:</a:t>
            </a: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667702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92" y="4800600"/>
            <a:ext cx="66484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6141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457200"/>
            <a:ext cx="7467600" cy="6156920"/>
          </a:xfrm>
        </p:spPr>
        <p:txBody>
          <a:bodyPr>
            <a:normAutofit/>
          </a:bodyPr>
          <a:lstStyle/>
          <a:p>
            <a:pPr algn="l"/>
            <a:endParaRPr lang="en-US" sz="2800" b="1" dirty="0">
              <a:solidFill>
                <a:srgbClr val="FF0000"/>
              </a:solidFill>
            </a:endParaRPr>
          </a:p>
          <a:p>
            <a:pPr algn="l"/>
            <a:endParaRPr lang="en-US" sz="2800" b="1" dirty="0" smtClean="0">
              <a:solidFill>
                <a:srgbClr val="FF0000"/>
              </a:solidFill>
            </a:endParaRPr>
          </a:p>
          <a:p>
            <a:pPr algn="l"/>
            <a:endParaRPr lang="en-US" sz="2800" b="1" dirty="0">
              <a:solidFill>
                <a:srgbClr val="FF0000"/>
              </a:solidFill>
            </a:endParaRPr>
          </a:p>
          <a:p>
            <a:pPr algn="l"/>
            <a:endParaRPr lang="en-US" sz="2800" b="1" dirty="0" smtClean="0">
              <a:solidFill>
                <a:srgbClr val="FF0000"/>
              </a:solidFill>
            </a:endParaRPr>
          </a:p>
          <a:p>
            <a:pPr algn="l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017252" y="609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SELECT </a:t>
            </a:r>
            <a:r>
              <a:rPr lang="en-US" b="1" dirty="0" smtClean="0">
                <a:solidFill>
                  <a:srgbClr val="FF0000"/>
                </a:solidFill>
              </a:rPr>
              <a:t>JOIN QUERY </a:t>
            </a:r>
            <a:r>
              <a:rPr lang="en-US" b="1" dirty="0">
                <a:solidFill>
                  <a:srgbClr val="FF0000"/>
                </a:solidFill>
              </a:rPr>
              <a:t>USING VIEW: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9225"/>
            <a:ext cx="5833676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478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457200"/>
            <a:ext cx="7467600" cy="6156920"/>
          </a:xfrm>
        </p:spPr>
        <p:txBody>
          <a:bodyPr>
            <a:normAutofit/>
          </a:bodyPr>
          <a:lstStyle/>
          <a:p>
            <a:pPr algn="l"/>
            <a:endParaRPr lang="en-US" sz="2800" b="1" dirty="0">
              <a:solidFill>
                <a:srgbClr val="FF0000"/>
              </a:solidFill>
            </a:endParaRPr>
          </a:p>
          <a:p>
            <a:pPr algn="l"/>
            <a:endParaRPr lang="en-US" sz="2800" b="1" dirty="0" smtClean="0">
              <a:solidFill>
                <a:srgbClr val="FF0000"/>
              </a:solidFill>
            </a:endParaRPr>
          </a:p>
          <a:p>
            <a:pPr algn="l"/>
            <a:endParaRPr lang="en-US" sz="2800" b="1" dirty="0">
              <a:solidFill>
                <a:srgbClr val="FF0000"/>
              </a:solidFill>
            </a:endParaRPr>
          </a:p>
          <a:p>
            <a:pPr algn="l"/>
            <a:endParaRPr lang="en-US" sz="2800" b="1" dirty="0" smtClean="0">
              <a:solidFill>
                <a:srgbClr val="FF0000"/>
              </a:solidFill>
            </a:endParaRPr>
          </a:p>
          <a:p>
            <a:pPr algn="l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017252" y="609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DROP VIEW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61" y="1524000"/>
            <a:ext cx="5297531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9065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1142976" y="4357694"/>
            <a:ext cx="6629416" cy="1295400"/>
          </a:xfrm>
        </p:spPr>
        <p:txBody>
          <a:bodyPr/>
          <a:lstStyle>
            <a:extLst/>
          </a:lstStyle>
          <a:p>
            <a:pPr algn="ctr"/>
            <a:r>
              <a:rPr lang="en-US" sz="8800" b="1" dirty="0" smtClean="0">
                <a:latin typeface="Rockwell" pitchFamily="18" charset="0"/>
              </a:rPr>
              <a:t>Thank You</a:t>
            </a:r>
            <a:endParaRPr lang="en-US" sz="8800" b="1" dirty="0">
              <a:latin typeface="Rockwell" pitchFamily="18" charset="0"/>
            </a:endParaRP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>
            <a:off x="228600" y="723900"/>
            <a:ext cx="2400300" cy="32004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balanced" dir="t"/>
          </a:scene3d>
          <a:sp3d prstMaterial="plastic">
            <a:bevelT w="0" h="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>
            <a:off x="31623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>
            <a:off x="60960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SUB QUERIES</a:t>
            </a:r>
          </a:p>
          <a:p>
            <a:pPr marL="342900" indent="-342900">
              <a:buFontTx/>
              <a:buChar char="-"/>
            </a:pP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4" y="1437480"/>
            <a:ext cx="3307368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926" y="2895600"/>
            <a:ext cx="4445074" cy="263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1884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SUB QUERIES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B050"/>
                </a:solidFill>
              </a:rPr>
              <a:t>TO FIND CUSTOMER WHOSE BILL AMOUNT &gt; 15000( COMBINE TWO TABLES)</a:t>
            </a:r>
          </a:p>
          <a:p>
            <a:pPr marL="342900" indent="-342900" algn="l">
              <a:buFontTx/>
              <a:buChar char="-"/>
            </a:pPr>
            <a:endParaRPr lang="en-US" sz="1600" dirty="0" smtClean="0">
              <a:solidFill>
                <a:srgbClr val="00B05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0" y="1539240"/>
            <a:ext cx="7800975" cy="204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12" y="3733800"/>
            <a:ext cx="6581775" cy="2071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5351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SUB QUERIES</a:t>
            </a:r>
          </a:p>
          <a:p>
            <a:pPr marL="342900" indent="-342900">
              <a:buFontTx/>
              <a:buChar char="-"/>
            </a:pP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24" y="1752600"/>
            <a:ext cx="7474446" cy="1754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5866" y="1138535"/>
            <a:ext cx="7864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TO FIND CUSTOMER </a:t>
            </a:r>
            <a:r>
              <a:rPr lang="en-US" b="1" dirty="0" smtClean="0">
                <a:solidFill>
                  <a:srgbClr val="00B050"/>
                </a:solidFill>
              </a:rPr>
              <a:t>OF MAXIMUM BILL </a:t>
            </a:r>
            <a:r>
              <a:rPr lang="en-US" b="1" dirty="0">
                <a:solidFill>
                  <a:srgbClr val="00B050"/>
                </a:solidFill>
              </a:rPr>
              <a:t>AMOUNT </a:t>
            </a:r>
            <a:r>
              <a:rPr lang="en-US" b="1" dirty="0" smtClean="0">
                <a:solidFill>
                  <a:srgbClr val="00B050"/>
                </a:solidFill>
              </a:rPr>
              <a:t>.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3651504"/>
            <a:ext cx="4184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MySQL correlated </a:t>
            </a:r>
            <a:r>
              <a:rPr lang="en-IN" b="1" dirty="0" err="1">
                <a:solidFill>
                  <a:srgbClr val="C00000"/>
                </a:solidFill>
              </a:rPr>
              <a:t>subquery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59555"/>
            <a:ext cx="6912768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832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TRANSACTIONS</a:t>
            </a:r>
          </a:p>
          <a:p>
            <a:pPr algn="l"/>
            <a:r>
              <a:rPr lang="en-US" dirty="0"/>
              <a:t>T</a:t>
            </a:r>
            <a:r>
              <a:rPr lang="en-US" dirty="0" smtClean="0"/>
              <a:t>ransactions </a:t>
            </a:r>
            <a:r>
              <a:rPr lang="en-US" dirty="0"/>
              <a:t>are </a:t>
            </a:r>
            <a:r>
              <a:rPr lang="en-US" b="1" dirty="0">
                <a:solidFill>
                  <a:srgbClr val="7030A0"/>
                </a:solidFill>
              </a:rPr>
              <a:t>units or sequences of work accomplished in a logical order</a:t>
            </a:r>
            <a:r>
              <a:rPr lang="en-US" dirty="0"/>
              <a:t>, whether in a manual fashion by a user or automatically by some sort of a database program.</a:t>
            </a:r>
          </a:p>
          <a:p>
            <a:pPr algn="l"/>
            <a:r>
              <a:rPr lang="en-US" dirty="0"/>
              <a:t>A database transaction is the propagation of one or more changes as a single action on the database. </a:t>
            </a:r>
            <a:endParaRPr lang="en-US" dirty="0" smtClean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COMMIT statement </a:t>
            </a:r>
            <a:r>
              <a:rPr lang="en-US" dirty="0"/>
              <a:t>saves all the modifications made in the current.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ROLLBACK operation </a:t>
            </a:r>
            <a:r>
              <a:rPr lang="en-US" dirty="0"/>
              <a:t>undoes all the changes done by the current transaction i.e. If you invoke this statement, all the modifications are reverted until the last commit or the START TRANSACTION statement.</a:t>
            </a:r>
          </a:p>
          <a:p>
            <a:pPr marL="342900" indent="-342900" algn="l">
              <a:buFontTx/>
              <a:buChar char="-"/>
            </a:pP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53993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</a:rPr>
              <a:t>TRANSACTIONS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ROLLBACK operation </a:t>
            </a:r>
            <a:r>
              <a:rPr lang="en-US" dirty="0"/>
              <a:t>undoes all the changes done by the current transaction i.e. If you invoke this statement, all the modifications are reverted until the last commit or the START TRANSACTION statement.</a:t>
            </a:r>
          </a:p>
          <a:p>
            <a:pPr marL="342900" indent="-342900" algn="l">
              <a:buFontTx/>
              <a:buChar char="-"/>
            </a:pPr>
            <a:r>
              <a:rPr lang="en-US" b="1" dirty="0" smtClean="0">
                <a:solidFill>
                  <a:srgbClr val="7030A0"/>
                </a:solidFill>
              </a:rPr>
              <a:t>Before Rollback:</a:t>
            </a:r>
          </a:p>
          <a:p>
            <a:pPr marL="342900" indent="-342900" algn="l">
              <a:buFontTx/>
              <a:buChar char="-"/>
            </a:pP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42672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8558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		        </a:t>
            </a:r>
            <a:r>
              <a:rPr lang="en-US" b="1" u="sng" dirty="0" smtClean="0">
                <a:solidFill>
                  <a:srgbClr val="C00000"/>
                </a:solidFill>
              </a:rPr>
              <a:t>ROLLBACK operation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</a:rPr>
              <a:t>Update operation: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 smtClean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 smtClean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 smtClean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 smtClean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 smtClean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</a:rPr>
              <a:t>: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 smtClean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51" y="1600200"/>
            <a:ext cx="6907149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01" y="3429000"/>
            <a:ext cx="34290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877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		        </a:t>
            </a:r>
            <a:r>
              <a:rPr lang="en-US" b="1" u="sng" dirty="0" smtClean="0">
                <a:solidFill>
                  <a:srgbClr val="C00000"/>
                </a:solidFill>
              </a:rPr>
              <a:t>ROLLBACK operation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</a:rPr>
              <a:t>Rollback operation: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 smtClean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52600"/>
            <a:ext cx="5688632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867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ContemporaryPhotoAlbum</Template>
  <TotalTime>0</TotalTime>
  <Words>336</Words>
  <Application>Microsoft Office PowerPoint</Application>
  <PresentationFormat>On-screen Show (4:3)</PresentationFormat>
  <Paragraphs>124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Contemporary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2022-05-17T09:40:20Z</dcterms:created>
  <dcterms:modified xsi:type="dcterms:W3CDTF">2022-09-09T09:52:57Z</dcterms:modified>
</cp:coreProperties>
</file>